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61" r:id="rId14"/>
    <p:sldId id="265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241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8014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6617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93039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2937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049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65466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21279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8866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6182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613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2397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0339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6562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16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8182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1788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AD184A-BEC2-4BF4-93F0-91704A02C283}" type="datetimeFigureOut">
              <a:rPr lang="uk-UA" smtClean="0"/>
              <a:pPr/>
              <a:t>20.03.2024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487D93F-554E-4D8A-87CE-D6CCD88E11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165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5430" y="181959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Отру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кислотами та лугами,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сполуками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важких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метал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миш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яку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3716" y="1533379"/>
            <a:ext cx="804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ЛЕКЦІЯ 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7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5164" y="412562"/>
            <a:ext cx="10756256" cy="51309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Антидоти комбінованої дії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До цієї групи відноситься антидот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антиціан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який має окиснювальні властивості, тобто перетворює оксигемоглобін в метгемоглобін, а також містить сірку, яка зв’язує синильну кислоту і виводить її з організму. </a:t>
            </a:r>
          </a:p>
          <a:p>
            <a:pPr marL="0" indent="0" algn="just">
              <a:buNone/>
            </a:pP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отруєнні перше введення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антиціану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проводиться у вигляді 20 % розчину в об’ємі 1,0-0,75 мл внутрішньовенно. При такому введенні препарат розчиняють у 10 мл 25-40 % розчину глюкози або 0,85 % розчині хлориду натрію. Потенціюванню дії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антиціану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сприяє введення тіосульфату натрію. 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634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3694" y="321122"/>
            <a:ext cx="6961496" cy="61711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Симптоми</a:t>
            </a:r>
            <a:r>
              <a:rPr lang="ru-RU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отруєння</a:t>
            </a:r>
            <a:r>
              <a:rPr lang="ru-RU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хромовою кислотою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біль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шлункова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кровотеча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ушкодження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нирок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печінки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погане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самопочуття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опіках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хромовою кислотою - 5 %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розчин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натрій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гіпосульфіту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Симптоми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отруєння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плавіковою</a:t>
            </a:r>
            <a:r>
              <a:rPr lang="ru-RU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кислотою (Н</a:t>
            </a:r>
            <a:r>
              <a:rPr lang="en-US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F)</a:t>
            </a:r>
            <a:r>
              <a:rPr lang="uk-U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біль, білий колір шкіри, набряк, некроз.</a:t>
            </a:r>
          </a:p>
          <a:p>
            <a:pPr marL="0" indent="0" algn="just">
              <a:buNone/>
            </a:pP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опіках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плавіковою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кислотою –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обробка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шкіри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розчином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оксиду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магнію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кальцій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глюконатом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солями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амонію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утворюють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з кислотою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нерозчинні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сполуки</a:t>
            </a:r>
            <a:r>
              <a:rPr lang="ru-R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1590" y="471170"/>
            <a:ext cx="4064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16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02869"/>
            <a:ext cx="8713470" cy="65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15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287047"/>
            <a:ext cx="11258549" cy="935963"/>
          </a:xfrm>
        </p:spPr>
        <p:txBody>
          <a:bodyPr>
            <a:normAutofit fontScale="90000"/>
          </a:bodyPr>
          <a:lstStyle/>
          <a:p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Луги. Класифікація. Отруєння лугами. Перша допомога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49" b="41396"/>
          <a:stretch/>
        </p:blipFill>
        <p:spPr>
          <a:xfrm>
            <a:off x="1689794" y="1223010"/>
            <a:ext cx="8765799" cy="28689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163"/>
          <a:stretch/>
        </p:blipFill>
        <p:spPr>
          <a:xfrm>
            <a:off x="1576161" y="4171950"/>
            <a:ext cx="9581706" cy="246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36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5184" y="572582"/>
            <a:ext cx="10561946" cy="52681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отруєнні концентрованими лугами необхідно промити шлунок 6-10 л теплої води або 1% розчином лимонної або оцтової кислоти. Промивання показано в перші 4 год. після отруєння. При відсутності зонда і неможливості промивання (важкий стан, набряк гортані) дають пити обволікаючі засоби, 2-3% розчин лимонної чи оцтової кислоти (по 1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стол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ложці кожні 5 хв.). Можна дати лимонний сік. Полоскання і прийом розчину натрій гідрокарбонату протипоказані.</a:t>
            </a: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6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27027"/>
            <a:ext cx="10364451" cy="1596177"/>
          </a:xfrm>
        </p:spPr>
        <p:txBody>
          <a:bodyPr/>
          <a:lstStyle/>
          <a:p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Важкі метали. Класифікація. Отруєння ВМ. Перша допомога та лікування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0060" y="1723204"/>
            <a:ext cx="11315700" cy="4803326"/>
          </a:xfrm>
        </p:spPr>
        <p:txBody>
          <a:bodyPr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Загальна класифікація ВМ (за ступенем важливості для організму):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Метали – незамінні фактори харчування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Необов’язкові для життєдіяльності метали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Токсичні метали</a:t>
            </a:r>
          </a:p>
          <a:p>
            <a:pPr marL="0" indent="0" algn="just">
              <a:buNone/>
            </a:pP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2. Класифікація за дією на організм людини: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Елементи, що мають значення в харчуванні людини та тварин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(Co, Cr, Fe, </a:t>
            </a:r>
            <a:r>
              <a:rPr lang="en-US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Zn)</a:t>
            </a:r>
            <a:endParaRPr lang="uk-UA" sz="24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Елементи, що мають токсикологічне значення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(Cd, Co, Cr, Hg, </a:t>
            </a:r>
            <a:r>
              <a:rPr lang="en-US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Mo, </a:t>
            </a:r>
            <a:r>
              <a:rPr lang="en-US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Sn 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та ін.)</a:t>
            </a: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7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45194" y="606872"/>
            <a:ext cx="10363826" cy="5531038"/>
          </a:xfrm>
        </p:spPr>
        <p:txBody>
          <a:bodyPr numCol="2">
            <a:normAutofit/>
          </a:bodyPr>
          <a:lstStyle/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Ртуть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Кадмій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Свинець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Мідь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Стронцій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Цинк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Залізо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Сурма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Олово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Нікель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Хром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Алюміній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Талій</a:t>
            </a:r>
          </a:p>
          <a:p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Марганець</a:t>
            </a: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76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8034" y="720090"/>
            <a:ext cx="10363826" cy="53606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ПЕРША ДОПОМОГА</a:t>
            </a:r>
          </a:p>
          <a:p>
            <a:pPr marL="0" indent="0" algn="just">
              <a:buNone/>
            </a:pP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 першу чергу потрібно нейтралізувати дію солей, що потрапили в організм, вивести їх назовні. При попаданні солі всередину, потрібно викликати блювоту. При цьому не потрібно давати пити воду, оскільки вона сприяє розчиненню кислоти і прискорює її всмоктування через стінки кишечника в кров, відповідно, отруйну дію солі тільки посилюється. Якщо точно відомо, яка сіль викликала отруєння, і є антидот, його потрібно негайно ввести.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Потім потрібно забезпечити людині доступ свіжого повітря. Потрібно зняти всі, що може ускладнювати дихання, розстебнути верхні 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ґудзики,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пояс. Важливо забезпечити хворому спокій до прибуття швидкої 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допомоги. Потрібно викликати швидку допомогу. </a:t>
            </a: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9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2691"/>
            <a:ext cx="11224259" cy="581633"/>
          </a:xfrm>
        </p:spPr>
        <p:txBody>
          <a:bodyPr>
            <a:normAutofit fontScale="90000"/>
          </a:bodyPr>
          <a:lstStyle/>
          <a:p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Отруєння миш’яком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2194" y="854324"/>
            <a:ext cx="7608569" cy="57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9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885932" y="761771"/>
            <a:ext cx="1018798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Характерні симптоми отруєння миш’яком 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залежать від дози отриманого речовини.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Смертельна доза для людини при отруєнні миш’яком, в разі якщо був прочитаний триоксид миш’яку, знаходиться в межах між 50 і 340 мг. Її величина безпосередньо залежить від стану здоров’я і маси людини, а також якого роду було отруйна речовина.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 </a:t>
            </a:r>
            <a:r>
              <a:rPr kumimoji="0" lang="uk-UA" alt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мишяковістого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водню смертельні показники наступні: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вдихання газу протягом 15 хв з концентрацією 0,6 мг / л;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 хв — 1,3 мг / л;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кілька вдихів — 2-4 мг / л;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моментально — 5 мг / 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6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8163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1452692"/>
            <a:ext cx="10363826" cy="439946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uk-U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1. Кислоти. Класифікація.</a:t>
            </a:r>
          </a:p>
          <a:p>
            <a:pPr marL="0" lvl="0" indent="0" algn="just">
              <a:buNone/>
            </a:pPr>
            <a:r>
              <a:rPr lang="uk-U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2. Отруєння кислотами. Перша допомога.</a:t>
            </a:r>
          </a:p>
          <a:p>
            <a:pPr marL="0" lvl="0" indent="0" algn="just">
              <a:buNone/>
            </a:pPr>
            <a:r>
              <a:rPr lang="uk-U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3. Луги. Класифікація. Отруєння лугами. Перша допомога.</a:t>
            </a:r>
          </a:p>
          <a:p>
            <a:pPr marL="0" lvl="0" indent="0" algn="just">
              <a:buNone/>
            </a:pPr>
            <a:r>
              <a:rPr lang="uk-U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4. Важкі метали. Класифікація. Отруєння ВМ. Перша допомога та лікування.</a:t>
            </a:r>
          </a:p>
          <a:p>
            <a:pPr marL="0" lvl="0" indent="0" algn="just">
              <a:buNone/>
            </a:pPr>
            <a:r>
              <a:rPr lang="uk-UA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5. Отруєння миш’яком.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027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6594" y="389702"/>
            <a:ext cx="10973426" cy="62739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Гостра форма — є металевий присмак у роті, переслідує печіння в горлі та спазми гортані. Шкірні покриви стають синюшними, а склери очей і долоні жовтими. Падає АТ і виникають сильні напади запаморочення. Розвивається гостра ниркова і печінкова недостатність. Сильно болить живіт і виникає нестримний пронос, швидко виводиться з організму рідина, як результат — зневоднення. У важких випадках можуть виникнути спазм або набряк легень, параліч, втрата свідомості і коматозний стан.</a:t>
            </a:r>
          </a:p>
          <a:p>
            <a:pPr algn="just"/>
            <a:r>
              <a:rPr lang="uk-UA" sz="29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Підгостра</a:t>
            </a:r>
            <a:r>
              <a:rPr lang="uk-UA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форма — сильне подразнення очей і слизових оболонок, що призводять до сльозотеча і «нежиті». Чхання, кашель і утруднення в грудях. Можливі нудота і блювота, з присмаком металу в роті. Переслідує особливо важкий головний біль.</a:t>
            </a:r>
          </a:p>
          <a:p>
            <a:pPr algn="just"/>
            <a:r>
              <a:rPr lang="uk-UA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Хронічна форма — анемічні стани, загальне нездужання і швидка фізична стомлюваність. Виникає слабкість кінцівок, втрата периферичної чутливості, оніміння ділянок шкіри і «бігання мурашок». Розвивається стійкий </a:t>
            </a:r>
            <a:r>
              <a:rPr lang="uk-UA" sz="29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купероз</a:t>
            </a:r>
            <a:r>
              <a:rPr lang="uk-UA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і судинні зірочки по всьому тілу. Можливі грізні наслідки — розвиток </a:t>
            </a:r>
            <a:r>
              <a:rPr lang="uk-UA" sz="29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енцефалопатії</a:t>
            </a:r>
            <a:r>
              <a:rPr lang="uk-UA" sz="29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та токсичного гепатиту.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822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1187450" y="698055"/>
            <a:ext cx="948348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ПЕРША ДОПОМОГА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Викликати швидку допомогу і забезпечити приплив у приміщення свіжого повітря.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Дати блювотний засіб.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Рясно промити шлунок.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Напоїти молоком зі збитим білком або дати будь-який наявний сорбент. </a:t>
            </a:r>
          </a:p>
        </p:txBody>
      </p:sp>
    </p:spTree>
    <p:extLst>
      <p:ext uri="{BB962C8B-B14F-4D97-AF65-F5344CB8AC3E}">
        <p14:creationId xmlns:p14="http://schemas.microsoft.com/office/powerpoint/2010/main" xmlns="" val="19748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490"/>
            <a:ext cx="12192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Отруєння психотропними препаратами.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Поняття про психотропні препарати. Класифікація.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Снодійні засоби. Класифікація.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Отруєння снодійними засобами.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Перша допомога при отруєнні снодійними засобами.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8651"/>
            <a:ext cx="12192000" cy="68634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98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Психотропна речовина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(або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психоактивна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речовина) – лікарський препарат, який діє на протікання психічних процесів у центральній нервовій системі людини, і таким чином може впливати на її свідомість, настрій тощо. За типом дії на нервову систему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психоактивні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речовини поділяються на сім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категорій: 	 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0988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нейролептики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антипсихотики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0988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транквілізатори;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0988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седативні засоби;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0988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антидепресанти;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0988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нормотимічні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засоби (адаптогени);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0988" algn="l"/>
              </a:tabLst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ноотропні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засоби або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нейрометаболічні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церебропротектори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0988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психостимулятори.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988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Нейролептики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препарати, що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блокують ретикулярну формацію мозку та пригнічують вищу психічну нервову діяльність, не впливаючи при цьому на свідомість. Па відміну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інших заспокійливих препаратів, мають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антипсихотичну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дію. Використовуються для усунення марення, галюцинацій, почуття страху, агресії, ослаблення психомоторної збудженості. Препарати активно застосовуються при лікуванні важких психічних розладів та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психопатологій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Класифікація: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0988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похідні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фенотіазину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аміназин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хлорпромазин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пропазин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спарин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френіл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левопромазин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тизерцин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діпразин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піпольфен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терален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метилпромазин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трифлуоперазин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трифтазин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стелазин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етаперазин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перфеназин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метеразин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прохлорперазин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фреиолон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метофеназин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тіоридазин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сонапакс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меллерил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ридазин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фторфеназин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сиквалон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неулептил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періциазин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хлорпротиксен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0988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бутерофенону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гатоперидол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галофен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трифлуперидол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триседил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дроперидол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0988" algn="l"/>
              </a:tabLst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бензаміди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еглоніл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сульпірид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тіаприд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тіалпридал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0988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атипові нейролептики: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рисперидон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рисполент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олазапін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зипрекс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-313194"/>
            <a:ext cx="12192000" cy="71711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34925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Транквілізатори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діють заспокійливо, усувають емоційне збудження, тривогу, страх, емоційну напруженість. Ці препарати мають сильнішу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депримуючу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пригнічуючу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дію на центральну нервову систему (ЦНС), ніж інші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психоактивні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речовини, але не мають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антипсихотичного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ефекту.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34925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хімічною будовою транквілізатори можна поділити на чотири групи: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34925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похідні 1,4-бензодіазепіну: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хлозепід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хлордіазепоксид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еленіум),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діазепам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сибазон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реланіум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феназепам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нозепам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тазепам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мезапам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рудотель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349250" algn="l"/>
              </a:tabLst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карбамінові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ефіри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пропандіолу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мепробамат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мепротан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34925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похідні дифенілметану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амізил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34925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транквілізатори різних хімічних груп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мебікар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тріоксазин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оксолідин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34925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клінічній практиці транквілізатори часто розподіляють на дві групи: типові й атипові. До типових відносять похідні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бензодіазепіну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враховуючи найбільшу вивченість механізму їхньої дії, значне поширення і застосування; до атипових – похідні інших хімічних класів.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349250" algn="l"/>
              </a:tabLst>
            </a:pPr>
            <a:r>
              <a:rPr kumimoji="0" lang="uk-UA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Седативні засоби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діють заспокійливо на ЦНС, пригнічуючи її функцію та знижуючи процеси збудження. Їх в основному використовують для лікування невротичних розладів. Класифікація: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34925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бромистоводневої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кислоти – натрію та калію броміди;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34925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седативні засоби рослинного походження: настої та настойки валеріани, собачої кропиви, пасифлори, півонії та ін., а також виготовлені на їх основі комбіновані препарати (валокордин, корвалол,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корвалдін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заспокійливі збори, мікстура Павлова, мікстура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Бехтерева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мікстура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Кватера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«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Ново-пасит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та ін.);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  <a:tab pos="34925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барбітурати (похідні барбітурової кислоти,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гіпноседативні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препарати, які часто називають снодійними. Барбітурати пригнічують ЦНС і тому застосовуються в медицині як заспокійливі та снодійні (барбітал,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етамінал-натрій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протисудомні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лікувальні препарати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бензонал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а деякі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пентабарбітал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бутабарбітал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– в основному як допоміжні лікувальні препарати при загальній анестезії) в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субгіпнотичних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дозах (1/3-1/10 від снодійної дози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684058"/>
            <a:ext cx="12192000" cy="53245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2888" algn="l"/>
                <a:tab pos="3313113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Антидепресанти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психотропні лікарські засоби, що мають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тимоліптичну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дію (поліпшують настрій, зменшують або знімають тугу, млявість, апатію, тривогу та емоційне напруження, підвищують психічну активність, нормалізують фазову структуру і тривалість сну, апетит).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Класифікація сучасних антидепресантів за хімічною структурою: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82888" algn="l"/>
                <a:tab pos="3313113" algn="l"/>
              </a:tabLst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моноциклічні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антидепресанти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флуоксетин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мілнацепрам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82888" algn="l"/>
                <a:tab pos="3313113" algn="l"/>
              </a:tabLst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біциклічні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антидепресанти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серталін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цитатопрам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82888" algn="l"/>
                <a:tab pos="3313113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трициклічні антидепресанти (ТЦА)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іміпрамін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тіанептін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82888" algn="l"/>
                <a:tab pos="3313113" algn="l"/>
              </a:tabLst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тетрациклічні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антидепресанти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міртазапін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міансерін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82888" algn="l"/>
                <a:tab pos="3313113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похідні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бензамідів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моклобемід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782888" algn="l"/>
                <a:tab pos="3313113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похідні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гідразину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ніаламід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2888" algn="l"/>
                <a:tab pos="3313113" algn="l"/>
              </a:tabLst>
            </a:pP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Нормотимічні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засоби (препарати літію)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2888" algn="l"/>
                <a:tab pos="3313113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 наприкінці 40-х - на початку 50 років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XX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ст. було відмічено, що солі літію здатні усувати прояви гострого маніакального збудження у психічно хворих і попереджувати афективні розлади. З часом показання до їх застосування розширились. У наш час вони застосовуються для лікування ендогенних афективних та інших захворювань, які супроводжуються маніакальними станами, що характеризуються хворобливим підвищенням настрої, прискоренням і полегшенням асоціативних процесів і нестримним прагненням до діяльності.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2888" algn="l"/>
                <a:tab pos="331311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17693"/>
            <a:ext cx="12192000" cy="67403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338" algn="l"/>
              </a:tabLst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Ноотропні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препарати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це група засобів, які підвищують стійкість центральної нервової системи до дії різноманітних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пошкоджуючих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факторів (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церебропротекторна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стресозахисна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дії) та поліпшують інтегративні функції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мозку,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пам’ять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здатність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 через активацію метаболізму нейронів з полегшенням передання нервових імпульсів по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кортико-кортикальних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кортико-субкортикальних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шляхах.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338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Нині за хімічною природою виділяють декілька класів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нейрометаболічних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церебропротекторів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7338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похідні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піролідону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або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рацетами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пірапетам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7338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похідні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γ-аміномасляної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кислоти (ГАМК) (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аміналон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фенібут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7338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похідні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γ-оксимасляної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кислоти (ГОМК) (натрію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оксибутират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7338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похідні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гомопантотенової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кислоти (ГОПК) (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пантогам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7338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похідні піридоксину (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піритинол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7338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похідні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амінооцтової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кислоти (гліцин);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7338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похідні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хлорфеиоксиоцтової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кислоти (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деанол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7338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похідні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тріптаміну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(N-aцетил-5етокситріптаміну) (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мелапур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7338" algn="l"/>
              </a:tabLst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нейропептиди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церебролізин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солкосерил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7338" algn="l"/>
              </a:tabLst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дипептиди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ноопент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7338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алкалоїди барвінку (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кавінтон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7338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інші рослинні препарати (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гінкго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білоба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женьшеню, лимоннику китайського);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7338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комбіновані (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фезам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олатропіл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тіоцетам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338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Психомоторні стимулятори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це лікарські препарати, під впливом яких вибірково стимулюється психічна діяльність і покращується розумова і фізична працездатність, поліпшується настрій і зменшується відчуття втоми, голоду і спраги, зникають сонливість і негативні емоційні хвилювання. За хімічною будовою виділяють: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7338" algn="l"/>
              </a:tabLst>
            </a:pP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похідді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пурину (кофеїн,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бензоат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натрію);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7338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похідні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фенілалкіламіну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(фенамін,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сиднокарб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7338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похідні піперидину (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меридил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-297805"/>
            <a:ext cx="12192000" cy="63401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Снодійні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засоби </a:t>
            </a:r>
            <a:r>
              <a:rPr kumimoji="0" lang="uk-UA" sz="1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психоактивних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лікарських засобів, що використовуються для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полегшения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засипання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забеспечення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його достатньої тривалості, а також при проведенні анестезії. На даний час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класиф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кац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АТС не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виділяє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 окремої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фармаколог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Препарат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 мають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дійну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класиф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ікують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виходячи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ип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ї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будови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ГАМК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бензод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азеп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рецептор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в:	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ензод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азеп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(ні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тразепам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оразепам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озепам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емазепам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азепам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еназепам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лурозепам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репарат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 будови (з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олп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клон,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алеплон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дійні засоби 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наркотич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 типом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роц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барб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турат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(ф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енобарб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л, 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 натр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ію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фатич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полуки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хлоралг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окремі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інших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локат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</a:t>
            </a:r>
            <a:r>
              <a:rPr kumimoji="0" lang="uk-UA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мінових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рецептор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медрол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окс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засоби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наркоз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оксибутират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репарат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гормон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е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елатон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дійні по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Снодійні першого класу (покоління) представлені барбітуратами,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антигістамінними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препаратами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лікарськими засобами, що містять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бром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бромізовал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наприклад).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Барбитурат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икликають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льк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седативно-сно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дійний е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фект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 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орелаксац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судомну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ію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анкс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тич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Сон,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 викликається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барб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туратами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відрізняється від природного.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один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ключев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нейромед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атор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блокада г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рецептор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водит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 до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седативно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фекту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засоби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руш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тектуру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сна.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дійні засоби друг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покол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представлен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охідними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бензод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азепин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уєння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дійними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один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найпоширеніших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уєнь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Виділяють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стад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ії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нтоксикац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дійними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препаратами: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–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характеризу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сонлив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апат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нижен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зовніші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подразники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контакт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 хворим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стано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влений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ужен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зіниць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ітло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брад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слюнотечен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Стад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2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»: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втрата свідомості, 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нення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хворі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жуть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відповідати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слаб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кою рухливою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тко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часовим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ширен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зіниць.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Затруднення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ковтання, 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ослаб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кашл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рефлекс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Характерно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ищ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температур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39°-40°С.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рушен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слюнотеч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асп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рац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блюватних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(попадан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хальн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шляхи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запад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яз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ика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</a:t>
            </a:r>
            <a:r>
              <a:rPr kumimoji="0" lang="uk-UA" sz="1400" b="1" i="0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sz="1400" b="0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1400" b="0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en-US" sz="1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</a:t>
            </a:r>
            <a:r>
              <a:rPr kumimoji="0" lang="uk-UA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</a:t>
            </a:r>
            <a:r>
              <a:rPr kumimoji="0" lang="uk-UA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</a:t>
            </a:r>
            <a:r>
              <a:rPr kumimoji="0" lang="uk-UA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»: </a:t>
            </a:r>
            <a:r>
              <a:rPr kumimoji="0" lang="uk-UA" sz="14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відсутність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рефлекс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рушен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ттєва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ливи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у. Порушення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поверхневого аритмічного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по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парал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Відсутність сухожильних рефлексів, відсутність реакції на больові подразнення. Зіниці вузькі, дихання рідке,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пульс слабкий, синюшність шкірних покривів,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мочевиділення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зменшено. Тривалість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стад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біль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подальшому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наступила смерть,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азвивают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пролежн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заражен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сепс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с)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дистроф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нирок 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стад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–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посткоматозном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ідновлюється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свідомість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льш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ості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хвори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спостерігається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плаксив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нод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по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психомо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збу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рушен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Ускладнення: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пневмон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ії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рахеобронх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пролежн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нерівна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Часто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спостерігаєть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птоз,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опущен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верхн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ьої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 Довго зберігається емоційна лабільність, депресія.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залежності від ступеня інтоксикації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вираженість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коматозного стану буває різною. У важких випадках може розвитися набряк легень.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12192000" cy="62478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відкладна допомога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кладних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випадках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терпілий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дійне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давно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засну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неодноразовому промиванні шлунка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 так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том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икликати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блювотні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Блювоту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икликати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порошком г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рчиц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(1/2-1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чайна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ложка на стакан тепло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 столов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ложки на стакан вод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тепло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льно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(один стакан)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 блювотним засобом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том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апоморф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шкірно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(1мл 0,5%).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ішньо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дают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активован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ля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20-50 г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вигляді водної емульсії)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молоко,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 з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в’язат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отруту, що 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мокталась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Вугілля, що прореагувало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(через 10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хвилин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далит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шлунка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оскільки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адсорбц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отрути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 зворотній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Та част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отрути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шлун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далена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допомогою проносних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еревагу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сульфату натр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(глауберова 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ль), 30-50 г. Сульфат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магн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рька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ль) при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рушен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нирок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чинити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пригнічуючу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ЦНС.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рекоменду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ють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касторов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олію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ідновлення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серд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цев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о-суди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нної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нерв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роблять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шкірно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кц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кофе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(1-2 мл),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кордиам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 мл),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камфар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 мл),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федрин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(2-3 мл).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по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терпілого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неодно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разове блювання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 сл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повернут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голову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щоб уникнути розвитку асфіксії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зупинці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еобхідно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проводит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шт</a:t>
            </a:r>
            <a:r>
              <a:rPr kumimoji="0" lang="uk-UA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учне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у будь-якому випадку слід викликати «швидку допомогу».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скоренн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дают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 рясно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та се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засоби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втратив свідомість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 вода при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ішньо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випадках важкого отруєння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внутри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шньо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вводят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5%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озчин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глюкоз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або 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зотон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озчин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натр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(до 2-3 л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добу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 заходи здійснюють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якщо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льна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ниро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збереже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раженном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по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рушен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проводит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нтубац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штучна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вентиляц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лег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399" y="218467"/>
            <a:ext cx="10364451" cy="707363"/>
          </a:xfrm>
        </p:spPr>
        <p:txBody>
          <a:bodyPr/>
          <a:lstStyle/>
          <a:p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Кислоти. Класифікація</a:t>
            </a:r>
            <a:endParaRPr lang="uk-UA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0079" y="789266"/>
            <a:ext cx="8721090" cy="59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6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32767"/>
            <a:ext cx="10364451" cy="650213"/>
          </a:xfrm>
        </p:spPr>
        <p:txBody>
          <a:bodyPr/>
          <a:lstStyle/>
          <a:p>
            <a:r>
              <a:rPr lang="uk-UA" b="1" cap="none" dirty="0">
                <a:latin typeface="Arial" panose="020B0604020202020204" pitchFamily="34" charset="0"/>
                <a:cs typeface="Arial" panose="020B0604020202020204" pitchFamily="34" charset="0"/>
              </a:rPr>
              <a:t>Отруєння кислотами. Перша допомога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650" y="1258283"/>
            <a:ext cx="111328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Летальна доза столового оцту – 200мл. </a:t>
            </a:r>
          </a:p>
          <a:p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СИМПТОМИ ОТРУЄННЯ ОЦТОВОЮ КИСЛОТОЮ: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потерпілий відчуває гострий біль у роті і далі, у напрямку стравоходу;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через поглибленого опіку м’язів шлунково-кишкового тракту відбувається внутрішня кровотеча в шлунку;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зовні помітні опіки губ, а також слизової оболонки в ротовій порожнині;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блювота, змішана з кров’ю, може виглядати як «кавова гуща», що є симптомом внутрішньої кровотечі в шлунку;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труднощі при диханні, виникнення задишки, сильний кашель;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розвиток ацидозу;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зростає показник в’язкості крові, червоні кров’яні тільця склеюються;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розвивається недостатність печінки і нирок;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сеча забарвлюється в темнуватий колір;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відбувається порушення кров’яної згортання.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8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3391" y="527849"/>
            <a:ext cx="4793799" cy="59230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260" y="643429"/>
            <a:ext cx="5103495" cy="58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80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0050" y="343982"/>
            <a:ext cx="10991850" cy="59882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ПЕРША ДОПОМОГА:</a:t>
            </a:r>
          </a:p>
          <a:p>
            <a:pPr algn="just"/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Промивання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шлунку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холодною водою (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при невеликих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кількостях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оцту).</a:t>
            </a:r>
          </a:p>
          <a:p>
            <a:pPr algn="just"/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використовувати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розчини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лугу для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промивання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органів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шлунково-кишкового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тракту. Луг при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з оцтом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обернеться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поглибленням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ураження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органів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і тканин.</a:t>
            </a:r>
          </a:p>
          <a:p>
            <a:pPr algn="just"/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Підшкірно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ввести 2 мл 2%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папаверину.</a:t>
            </a:r>
          </a:p>
          <a:p>
            <a:pPr algn="just"/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потріплянні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шкіру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протерти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теплим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мильним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розчином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змити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водою.</a:t>
            </a:r>
          </a:p>
          <a:p>
            <a:pPr algn="just"/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Викликати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швидку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1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допомогу</a:t>
            </a:r>
            <a:r>
              <a:rPr lang="ru-RU" sz="31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31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1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976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8044" y="561152"/>
            <a:ext cx="10363826" cy="61939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СИМПТОМИ ОТРУЄННЯ СИНИЛЬНОЮ КИСЛОТОЮ: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Нудота; 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В ротовій порожнині відчуття гіркоти; 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Блювота; 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Підвищується відділення слини; 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Раптово з’явилося відчуття слабкості; 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Утруднене дихання; 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Головні болі; 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М’язова слабкість; </a:t>
            </a:r>
          </a:p>
          <a:p>
            <a:pPr algn="just"/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Запаморочення. </a:t>
            </a:r>
          </a:p>
          <a:p>
            <a:pPr marL="0" indent="0">
              <a:buNone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ЛД</a:t>
            </a:r>
            <a:r>
              <a:rPr lang="uk-UA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3,7 </a:t>
            </a:r>
            <a:r>
              <a:rPr lang="uk-U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мг/кг.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0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5760" y="126812"/>
            <a:ext cx="11590020" cy="58853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При ураженні синильною кислотою в першу чергу використовують </a:t>
            </a:r>
            <a:r>
              <a:rPr lang="uk-U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антидоти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За механізмами дії вони поділяються на декілька груп. 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о-перше, це препарати –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метгемоглобіноутворювачі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по-друге, це препарати, які зв’язують отруту і утворюють малотоксичні комплекси, що згодом виводяться з організму нирками, і, по-третє, це препарати комбінованої дії. </a:t>
            </a:r>
          </a:p>
          <a:p>
            <a:pPr marL="0" indent="0" algn="just">
              <a:buNone/>
            </a:pP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sz="2400" b="1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Метгемоглобіноутворювачі</a:t>
            </a:r>
            <a:r>
              <a:rPr lang="uk-U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До них відносять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амілнітрит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натрій нітрит, метиленова синь. Ці сполуки є окиснювачами, які в крові викликають перетворення гемоглобіну на метгемоглобін,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окиснюючи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de-DE" sz="2400" cap="non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r>
              <a:rPr lang="de-DE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de-DE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de-DE" sz="2400" cap="non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  <a:r>
              <a:rPr lang="de-DE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Синильна кислота, яка має спорідненість до </a:t>
            </a:r>
            <a:r>
              <a:rPr lang="de-DE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uk-UA" sz="2400" cap="non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de-DE" sz="2400" cap="non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вступає у зв’язок до метгемоглобіну, утворюючи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ціанметгемоглобін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‚ що створює умови для звільнення дихальних ферментів тканин. Таким чином, з одного боку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попереджується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блокада тканинного дихання, а з іншого – деблокується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цитохромоксидаза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Це сприяє відновленню порушеного тканинного дихання. Реакція утворення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ціанметгемоглобіну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зворотня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з часом він розпадається із звільненням ціанової групи, тому треба вживати інші антидоти, які виведуть отруту з організму. </a:t>
            </a:r>
            <a:endParaRPr lang="uk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3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8034" y="252542"/>
            <a:ext cx="10779116" cy="61939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uk-UA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Препарати, які зв’язують отруту 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(глюкоза,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політіонати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колоїдна сірка). Глюкоза, завдяки наявності альдегідної групи, з’єднується із синильною кислотою, яка міститься в крові і утворює малотоксичну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ціангідринову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сполуку. Глюкоза також, має не тільки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антидотні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властивості, але і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загальноантитоксичний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характер дії (використовується при різноманітних гострих отруєннях). Застосовується у вигляді 25-40 % розчину 20-40 мл внутрішньовенно, або сумісно з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антиціаном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 Із групи сірковмісних речовин застосовують натрій тіосульфат.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Антидотна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дія його базується на здатності вступати у реакцію із синильною кислотою з утворенням малотоксичних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роданістих</a:t>
            </a:r>
            <a:r>
              <a:rPr lang="uk-UA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сполук</a:t>
            </a:r>
            <a:r>
              <a:rPr lang="uk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9964" y="4750578"/>
            <a:ext cx="7571202" cy="169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86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188</TotalTime>
  <Words>2576</Words>
  <Application>Microsoft Office PowerPoint</Application>
  <PresentationFormat>Произвольный</PresentationFormat>
  <Paragraphs>166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Капля</vt:lpstr>
      <vt:lpstr>Отруєння кислотами та лугами, сполуками  важких металів та миш’яку</vt:lpstr>
      <vt:lpstr>План</vt:lpstr>
      <vt:lpstr>Кислоти. Класифікація</vt:lpstr>
      <vt:lpstr>Отруєння кислотами. Перша допомога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Луги. Класифікація. Отруєння лугами. Перша допомога</vt:lpstr>
      <vt:lpstr>Слайд 14</vt:lpstr>
      <vt:lpstr>Важкі метали. Класифікація. Отруєння ВМ. Перша допомога та лікування</vt:lpstr>
      <vt:lpstr>Слайд 16</vt:lpstr>
      <vt:lpstr>Слайд 17</vt:lpstr>
      <vt:lpstr>Отруєння миш’яком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Отруєння кислотами та лугами, сполуками  важких металів та миш’яку</dc:title>
  <dc:creator>Yulia Petrusha</dc:creator>
  <cp:lastModifiedBy>Руслан Аминов</cp:lastModifiedBy>
  <cp:revision>81</cp:revision>
  <dcterms:created xsi:type="dcterms:W3CDTF">2021-03-18T16:42:15Z</dcterms:created>
  <dcterms:modified xsi:type="dcterms:W3CDTF">2024-03-20T10:42:57Z</dcterms:modified>
</cp:coreProperties>
</file>