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6" r:id="rId14"/>
    <p:sldId id="265" r:id="rId15"/>
    <p:sldId id="264" r:id="rId16"/>
    <p:sldId id="263" r:id="rId17"/>
    <p:sldId id="261" r:id="rId18"/>
    <p:sldId id="267" r:id="rId19"/>
    <p:sldId id="260" r:id="rId20"/>
    <p:sldId id="259" r:id="rId21"/>
    <p:sldId id="258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11061700" cy="7873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Тема 9.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Терапевт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57300"/>
            <a:ext cx="11061700" cy="5295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(ТММ):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ТММ.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логопедом та ТММ.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ТММ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логопеда/терапевта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мультидисциплінарної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781300"/>
            <a:ext cx="412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0"/>
            <a:ext cx="10719425" cy="952499"/>
          </a:xfrm>
        </p:spPr>
        <p:txBody>
          <a:bodyPr>
            <a:normAutofit fontScale="90000"/>
          </a:bodyPr>
          <a:lstStyle/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У чому особливість роботи терапевта мови і мовлення?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719426" cy="5321300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 – це професіонал у сфері охорони здоров’я, тому він/вона самостійно ухвалює рішення, що стосуються обстеження та терапії розладів комунікації та ковтання.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 розуміє комунікацію не як мистецтво, а як функцію.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 може виділити складові комунікації, пояснити механізми цих функцій, виявити патологію та правильно організувати терапію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Позаяк комунікація потребує кількох людей, терапевт мови і мовлення працює не лише з людиною, у якої є розлади спілкування, але і з її оточенням.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 розуміє процес споживання їжі і може ідентифікувати, на якому етапі є порушення, який механізм цього порушення, та як правильно організувати терапію, щоб забезпечити безпечне споживання їжі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керується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практиками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доводах та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ухвалює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067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732125" cy="889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чому відмінність між логопедом і терапевтом мови та мовлення?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732126" cy="538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Інтерв’ю Анни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Томчук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Томчук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терапевтка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мови та мовлення у реабілітаційному центрі “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заступниця голови правління Українського товариства терапії мови та мовлення.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ТММ — це спеціаліст, який працює з широким спектром розладів, зокрема: розладами мовлення, голосу, мови, аудиторного сприйняття, когнітивних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аспектів.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Такий спеціаліст проводить діагностику, формальне та неформальне оцінювання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логопед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не може здійснювати діагностику та оцінювання пацієнта, він працює з готовим діагнозом, заповнює мовленнєву картку і на основі цього проводить корекційно-розвиваючі заняття. До того ж, терапевт мови та мовлення є незалежним фахівцем, а логопед у класифікаторі професій є асистентом терапевта мови та мовлення.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 та розладами ковтання.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52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1600"/>
            <a:ext cx="10719425" cy="9905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1900"/>
            <a:ext cx="10719426" cy="537210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інтенсивна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програма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спеціалізації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Терапія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спеціалізованої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післядипломної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стартувала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ЗВО)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 мови і мовлення (ТММ) — обов’язкові фахівці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мультидисциплінарної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реабілітаційної команди, які працюють з усім спектром розладів комунікації та ковтання.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Україні професія ТММ у сфері охорони здоров’я є відносно новою, тому тимчасово їхні функції виконують фахівці в галузі освіти - логопеди.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5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77801"/>
            <a:ext cx="10694025" cy="8001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Нормативні документи, які регулюють діяльність терапевта мови і мовлення в Україні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694026" cy="54864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"Про реабілітацію у сфері охорони здоров’я України"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10. Фахівці з реабілітації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лікарі фізичної та реабілітаційної медицини;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фізичні терапевти;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ерготерапевти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терапевти мови і мовлення;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протезисти-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ортезисти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психологи, психотерапевти;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сестри медичні з реабілітації;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8) асистенти фізичних терапевтів 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ерготерапевтів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1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732125" cy="88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30300"/>
            <a:ext cx="10732126" cy="5448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18.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Мультидисциплінарна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реабілітаційна команда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реабілітаційна команда - це організаційно оформлена, функціонально виокремлена група фахівців з реабілітації, які об’єднані спільними метою та завданнями реабілітації та надають реабілітаційну допомогу високого та середнього обсягу в стаціонарних та амбулаторних закладах у гострому,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післягострому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довготривалому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реабілітаційних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періодах</a:t>
            </a:r>
          </a:p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Стаття 21. Психологічна допомога в роботі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мультидисциплінарної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реабілітаційної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команди</a:t>
            </a:r>
          </a:p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Стаття 22. Початок реабілітації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4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694025" cy="88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694026" cy="53848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23. Індивідуальний реабілітаційний план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Індивідуальний реабілітаційний план розробляється та узгоджується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реабілітаційною командою після проведення реабілітаційного обстеження особи кожним членом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реабілітаційної команди та з урахуванням наявних порушень, обмежень повсякденного функціонування та потреб особи та затверджується на загальних зборах команди лікарем фізичної та реабілітаційної медицини.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0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694025" cy="812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694026" cy="5372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класифікатор професій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2229.2 «терапевт мови і мовлення» незалежний професіонал у галузі охорони здоров’я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МОЗ України №771 "Про затвердження Протоколу надання реабілітаційної допомоги пацієнтам з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коронавірусною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хворобою (COVID-19) та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реконвалесцентам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Постанова КМУ "Питання організації реабілітації у сфері охорони здоров’я"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цьому документі описано роль та завдання ТММ у реабілітації, час роботи (5 годин з пацієнтами і 2 години на ведення документації), а також вказано, що ТММ повинен мати окремий кабінет.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Довідник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кваліфікаційних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професіи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̆ працівників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випуску 78 довідника кваліфікаційних характеристик професій працівників від 2023 року у розділі «Охорона здоров’я», описано кваліфікаційні характеристики до професії «терапевт мови і мовлення».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МОЗ України №385 "Про затвердження переліків посад професіоналів у галузі охорони здоров’я"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15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0"/>
            <a:ext cx="10719425" cy="9651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uk-UA" sz="3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Тріаж</a:t>
            </a:r>
            <a:r>
              <a:rPr lang="uk-UA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Історія, Особливості та Використання під час Масових Інцидентів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719426" cy="52959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SMART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базується на п'яти ключових етапах: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сортування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переміщення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оцінка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ssess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повторна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оцінка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eassess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та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лікування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Кожен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 цих етапів має свої унікальні особливості, що роблять систему максимально ефективною в польових умовах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03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706725" cy="8255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спеціалізації 227.03 Терапія мови і мовлення     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2300" y="1168400"/>
            <a:ext cx="8813799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719425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719426" cy="5397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11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706725" cy="825499"/>
          </a:xfrm>
        </p:spPr>
        <p:txBody>
          <a:bodyPr/>
          <a:lstStyle/>
          <a:p>
            <a:r>
              <a:rPr lang="uk-UA" dirty="0" smtClean="0"/>
              <a:t>ТММ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706726" cy="5321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 – це автономний професіонал у сфері охорони здоров’я (2229.2),  що працює у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мультидисциплінарній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команді або самостійно. ТММ  здійснює профілактику, консультування, оцінку, формальне та неформальне оцінювання, терапію, контроль терапії усього спектру розладів комунікації та ковтання в осіб усіх вікових категорій від передчасно народжених до осіб похилого віку.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2222500"/>
            <a:ext cx="6286501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706725" cy="8763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06500"/>
            <a:ext cx="10706726" cy="53213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6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782925" cy="888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87592"/>
            <a:ext cx="10782925" cy="5316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3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757525" cy="965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1900"/>
            <a:ext cx="10757526" cy="5308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1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75" y="215901"/>
            <a:ext cx="10795625" cy="78739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</a:t>
            </a:r>
            <a:r>
              <a:rPr lang="ru-RU" sz="2400" b="1" dirty="0" err="1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>
                <a:solidFill>
                  <a:srgbClr val="38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87600"/>
            <a:ext cx="3981450" cy="4108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1575" y="1326118"/>
            <a:ext cx="348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383737"/>
                </a:solidFill>
                <a:latin typeface="Inter"/>
              </a:rPr>
              <a:t>Засновниця</a:t>
            </a:r>
            <a:r>
              <a:rPr lang="ru-RU" dirty="0" smtClean="0">
                <a:solidFill>
                  <a:srgbClr val="383737"/>
                </a:solidFill>
                <a:latin typeface="Inter"/>
              </a:rPr>
              <a:t> і голова </a:t>
            </a:r>
            <a:r>
              <a:rPr lang="ru-RU" dirty="0" err="1" smtClean="0">
                <a:solidFill>
                  <a:srgbClr val="383737"/>
                </a:solidFill>
                <a:latin typeface="Inter"/>
              </a:rPr>
              <a:t>правління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2387600"/>
            <a:ext cx="4057650" cy="4108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56375" y="1326118"/>
            <a:ext cx="349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83737"/>
                </a:solidFill>
                <a:latin typeface="Inter"/>
              </a:rPr>
              <a:t>Заступниця</a:t>
            </a:r>
            <a:r>
              <a:rPr lang="ru-RU" dirty="0">
                <a:solidFill>
                  <a:srgbClr val="383737"/>
                </a:solidFill>
                <a:latin typeface="Inter"/>
              </a:rPr>
              <a:t> </a:t>
            </a:r>
            <a:r>
              <a:rPr lang="ru-RU" dirty="0" err="1">
                <a:solidFill>
                  <a:srgbClr val="383737"/>
                </a:solidFill>
                <a:latin typeface="Inter"/>
              </a:rPr>
              <a:t>голови</a:t>
            </a:r>
            <a:r>
              <a:rPr lang="ru-RU" dirty="0">
                <a:solidFill>
                  <a:srgbClr val="383737"/>
                </a:solidFill>
                <a:latin typeface="Inter"/>
              </a:rPr>
              <a:t> </a:t>
            </a:r>
            <a:r>
              <a:rPr lang="ru-RU" dirty="0" err="1">
                <a:solidFill>
                  <a:srgbClr val="383737"/>
                </a:solidFill>
                <a:latin typeface="Inter"/>
              </a:rPr>
              <a:t>правління</a:t>
            </a:r>
            <a:endParaRPr lang="ru-RU" dirty="0">
              <a:solidFill>
                <a:srgbClr val="383737"/>
              </a:solidFill>
              <a:latin typeface="Inter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927100"/>
          </a:xfrm>
        </p:spPr>
        <p:txBody>
          <a:bodyPr>
            <a:normAutofit/>
          </a:bodyPr>
          <a:lstStyle/>
          <a:p>
            <a:r>
              <a:rPr lang="uk-UA" dirty="0" smtClean="0"/>
              <a:t>Терапевт мови і мовлення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363826" cy="519430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ЗАТВЕРДЖЕНО Наказ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жовтня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року № 1769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Довідника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кваліфікаційних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78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«28. ТЕРАПЕВТ МОВИ І МОВЛЕННЯ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Виконує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професійні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реабілітаційної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команди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закладах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реабілітаційних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закладах, закладах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закладах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установах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організаційно-правової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особами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розладами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ковтання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вікових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їхніми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законними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членами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особами,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контактують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з метою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максимально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можливого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споживання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65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719425" cy="990600"/>
          </a:xfrm>
        </p:spPr>
        <p:txBody>
          <a:bodyPr>
            <a:normAutofit/>
          </a:bodyPr>
          <a:lstStyle/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 якими розладами працює ТММ?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719426" cy="5321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розлади комунікації :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Афазія – розлад мови;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розлад читання;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розлад письма;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Дисфонія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розлад голосу;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розладів мовлення: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органічні: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нейрогенні моторні;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структурні;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сенсорні.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-комунікативних розладів;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Розлади комунікативної взаємодії.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9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732125" cy="876300"/>
          </a:xfrm>
        </p:spPr>
        <p:txBody>
          <a:bodyPr>
            <a:normAutofit/>
          </a:bodyPr>
          <a:lstStyle/>
          <a:p>
            <a:r>
              <a:rPr lang="uk-UA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якими розладами працює ТММ?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732126" cy="52705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розлади ковтання включають: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захоплення їжі;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кусання;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жування;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транспортування;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слиною.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744825" cy="850900"/>
          </a:xfrm>
        </p:spPr>
        <p:txBody>
          <a:bodyPr>
            <a:normAutofit/>
          </a:bodyPr>
          <a:lstStyle/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 якою категорією осіб  працює </a:t>
            </a:r>
            <a:r>
              <a:rPr lang="uk-UA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ТММ?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744826" cy="5321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 мови і мовлення працює з особами усіх вікових категорій від передчасно народжених до людей похилого віку.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Відповідно, терапевт мови і мовлення працює з такими групами розладів комунікації та ковтання: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Генетичні розлади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Розвиткові розлади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Набуті розлади: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Нейродегенертативні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розлади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5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0"/>
            <a:ext cx="10706725" cy="914399"/>
          </a:xfrm>
        </p:spPr>
        <p:txBody>
          <a:bodyPr>
            <a:normAutofit/>
          </a:bodyPr>
          <a:lstStyle/>
          <a:p>
            <a:r>
              <a:rPr lang="uk-UA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Як організована робота терапевта мови і мовлення?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4405"/>
            <a:ext cx="10706100" cy="345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694025" cy="863600"/>
          </a:xfrm>
        </p:spPr>
        <p:txBody>
          <a:bodyPr>
            <a:normAutofit/>
          </a:bodyPr>
          <a:lstStyle/>
          <a:p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Де працює ТММ</a:t>
            </a:r>
            <a:r>
              <a:rPr lang="uk-UA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694026" cy="5422900"/>
          </a:xfrm>
        </p:spPr>
        <p:txBody>
          <a:bodyPr/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Відділення інтенсивної терапії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Інсультне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Нейрохірургічне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Відділення відновного лікування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Неонатологічне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відділення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Відділення раннього втручання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Педіатрія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Психіатричне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Паліативне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Стоматологічне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Отоларингологічне відділення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425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2886</TotalTime>
  <Words>1004</Words>
  <Application>Microsoft Office PowerPoint</Application>
  <PresentationFormat>Широкоэкранный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Inter</vt:lpstr>
      <vt:lpstr>Times New Roman</vt:lpstr>
      <vt:lpstr>Tw Cen MT</vt:lpstr>
      <vt:lpstr>Wingdings</vt:lpstr>
      <vt:lpstr>Капля</vt:lpstr>
      <vt:lpstr>ЗМ 3. Тема 9. Терапевт мови та мовлення </vt:lpstr>
      <vt:lpstr>ТММ</vt:lpstr>
      <vt:lpstr>ГО «Українське товариство терапії мови і мовлення» </vt:lpstr>
      <vt:lpstr>Терапевт мови і мовлення</vt:lpstr>
      <vt:lpstr>З якими розладами працює ТММ?</vt:lpstr>
      <vt:lpstr>З якими розладами працює ТММ?</vt:lpstr>
      <vt:lpstr>З якою категорією осіб  працює ТММ?</vt:lpstr>
      <vt:lpstr>Як організована робота терапевта мови і мовлення?</vt:lpstr>
      <vt:lpstr>Де працює ТММ?</vt:lpstr>
      <vt:lpstr>У чому особливість роботи терапевта мови і мовлення?</vt:lpstr>
      <vt:lpstr>В чому відмінність між логопедом і терапевтом мови та мовлення? </vt:lpstr>
      <vt:lpstr>Презентация PowerPoint</vt:lpstr>
      <vt:lpstr>Нормативні документи, які регулюють діяльність терапевта мови і мовлення в Україні</vt:lpstr>
      <vt:lpstr>Презентация PowerPoint</vt:lpstr>
      <vt:lpstr>Презентация PowerPoint</vt:lpstr>
      <vt:lpstr>Презентация PowerPoint</vt:lpstr>
      <vt:lpstr> SMART Тріаж: Історія, Особливості та Використання під час Масових Інцидентів </vt:lpstr>
      <vt:lpstr> Для спеціалізації 227.03 Терапія мови і мовлення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2025-05-13T06:56:27Z</dcterms:created>
  <dcterms:modified xsi:type="dcterms:W3CDTF">2025-05-15T07:02:56Z</dcterms:modified>
</cp:coreProperties>
</file>