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80" r:id="rId5"/>
    <p:sldId id="278" r:id="rId6"/>
    <p:sldId id="259" r:id="rId7"/>
    <p:sldId id="271" r:id="rId8"/>
    <p:sldId id="272" r:id="rId9"/>
    <p:sldId id="260" r:id="rId10"/>
    <p:sldId id="273" r:id="rId11"/>
    <p:sldId id="279" r:id="rId12"/>
    <p:sldId id="261" r:id="rId13"/>
    <p:sldId id="274" r:id="rId14"/>
    <p:sldId id="262" r:id="rId15"/>
    <p:sldId id="275" r:id="rId16"/>
    <p:sldId id="263" r:id="rId17"/>
    <p:sldId id="277" r:id="rId18"/>
    <p:sldId id="264" r:id="rId19"/>
    <p:sldId id="276" r:id="rId20"/>
    <p:sldId id="270"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7C49EB03-DD6F-4040-B464-76603836516E}" type="datetimeFigureOut">
              <a:rPr lang="ru-RU"/>
              <a:pPr>
                <a:defRPr/>
              </a:pPr>
              <a:t>09.02.2018</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DBF47623-C8D6-4F45-B606-4046EBCE1625}" type="slidenum">
              <a:rPr lang="ru-RU"/>
              <a:pPr>
                <a:defRPr/>
              </a:pPr>
              <a:t>‹#›</a:t>
            </a:fld>
            <a:endParaRPr lang="ru-RU"/>
          </a:p>
        </p:txBody>
      </p:sp>
    </p:spTree>
    <p:extLst>
      <p:ext uri="{BB962C8B-B14F-4D97-AF65-F5344CB8AC3E}">
        <p14:creationId xmlns:p14="http://schemas.microsoft.com/office/powerpoint/2010/main" val="135470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A0A0CBB-26E6-44E3-AFA5-DF98A882BB77}" type="datetimeFigureOut">
              <a:rPr lang="ru-RU"/>
              <a:pPr>
                <a:defRPr/>
              </a:pPr>
              <a:t>09.02.2018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3F1D7C3-A899-4B9E-B798-F90FF2AA7B3C}" type="slidenum">
              <a:rPr lang="ru-RU"/>
              <a:pPr>
                <a:defRPr/>
              </a:pPr>
              <a:t>‹#›</a:t>
            </a:fld>
            <a:endParaRPr lang="ru-RU"/>
          </a:p>
        </p:txBody>
      </p:sp>
    </p:spTree>
    <p:extLst>
      <p:ext uri="{BB962C8B-B14F-4D97-AF65-F5344CB8AC3E}">
        <p14:creationId xmlns:p14="http://schemas.microsoft.com/office/powerpoint/2010/main" val="229593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9"/>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CA5EB33-516D-426B-BE38-CFFF6FEB05E5}" type="datetimeFigureOut">
              <a:rPr lang="ru-RU"/>
              <a:pPr>
                <a:defRPr/>
              </a:pPr>
              <a:t>09.02.2018</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669641A2-016C-413D-B532-8769C5F3968F}" type="slidenum">
              <a:rPr lang="ru-RU"/>
              <a:pPr>
                <a:defRPr/>
              </a:pPr>
              <a:t>‹#›</a:t>
            </a:fld>
            <a:endParaRPr lang="ru-RU"/>
          </a:p>
        </p:txBody>
      </p:sp>
    </p:spTree>
    <p:extLst>
      <p:ext uri="{BB962C8B-B14F-4D97-AF65-F5344CB8AC3E}">
        <p14:creationId xmlns:p14="http://schemas.microsoft.com/office/powerpoint/2010/main" val="145082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48CC523D-4AE3-497C-949A-4515DC8F4709}" type="datetimeFigureOut">
              <a:rPr lang="ru-RU"/>
              <a:pPr>
                <a:defRPr/>
              </a:pPr>
              <a:t>09.02.2018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3C369FA-4069-4623-BF4F-6BEC1025C83A}" type="slidenum">
              <a:rPr lang="ru-RU"/>
              <a:pPr>
                <a:defRPr/>
              </a:pPr>
              <a:t>‹#›</a:t>
            </a:fld>
            <a:endParaRPr lang="ru-RU"/>
          </a:p>
        </p:txBody>
      </p:sp>
    </p:spTree>
    <p:extLst>
      <p:ext uri="{BB962C8B-B14F-4D97-AF65-F5344CB8AC3E}">
        <p14:creationId xmlns:p14="http://schemas.microsoft.com/office/powerpoint/2010/main" val="198881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B678218A-F9A4-40AC-9EDA-0271C3FB01EC}" type="datetimeFigureOut">
              <a:rPr lang="ru-RU"/>
              <a:pPr>
                <a:defRPr/>
              </a:pPr>
              <a:t>09.02.2018</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4F45DDE1-CFDB-44F8-8573-DECEE62FB512}" type="slidenum">
              <a:rPr lang="ru-RU"/>
              <a:pPr>
                <a:defRPr/>
              </a:pPr>
              <a:t>‹#›</a:t>
            </a:fld>
            <a:endParaRPr lang="ru-RU"/>
          </a:p>
        </p:txBody>
      </p:sp>
    </p:spTree>
    <p:extLst>
      <p:ext uri="{BB962C8B-B14F-4D97-AF65-F5344CB8AC3E}">
        <p14:creationId xmlns:p14="http://schemas.microsoft.com/office/powerpoint/2010/main" val="46792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B6F4FFB-4BC9-4F81-A4EC-6AC6FD728233}" type="datetimeFigureOut">
              <a:rPr lang="ru-RU"/>
              <a:pPr>
                <a:defRPr/>
              </a:pPr>
              <a:t>09.02.2018</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DAA59BA4-3FBE-4977-9B04-17A98A90CF9E}" type="slidenum">
              <a:rPr lang="ru-RU"/>
              <a:pPr>
                <a:defRPr/>
              </a:pPr>
              <a:t>‹#›</a:t>
            </a:fld>
            <a:endParaRPr lang="ru-RU"/>
          </a:p>
        </p:txBody>
      </p:sp>
    </p:spTree>
    <p:extLst>
      <p:ext uri="{BB962C8B-B14F-4D97-AF65-F5344CB8AC3E}">
        <p14:creationId xmlns:p14="http://schemas.microsoft.com/office/powerpoint/2010/main" val="89233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D55FAEC1-CD03-4D81-8A44-E6A4CD6E8FE2}" type="datetimeFigureOut">
              <a:rPr lang="ru-RU"/>
              <a:pPr>
                <a:defRPr/>
              </a:pPr>
              <a:t>09.02.2018</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C4B7FEA9-F0F6-4462-AF41-F17939027871}" type="slidenum">
              <a:rPr lang="ru-RU"/>
              <a:pPr>
                <a:defRPr/>
              </a:pPr>
              <a:t>‹#›</a:t>
            </a:fld>
            <a:endParaRPr lang="ru-RU"/>
          </a:p>
        </p:txBody>
      </p:sp>
    </p:spTree>
    <p:extLst>
      <p:ext uri="{BB962C8B-B14F-4D97-AF65-F5344CB8AC3E}">
        <p14:creationId xmlns:p14="http://schemas.microsoft.com/office/powerpoint/2010/main" val="282817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1852315-7AA1-40AE-8AAB-A591DF8EC016}" type="datetimeFigureOut">
              <a:rPr lang="ru-RU"/>
              <a:pPr>
                <a:defRPr/>
              </a:pPr>
              <a:t>09.02.2018</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B4808256-B4A2-4F81-AA53-2985DD0822CF}" type="slidenum">
              <a:rPr lang="ru-RU"/>
              <a:pPr>
                <a:defRPr/>
              </a:pPr>
              <a:t>‹#›</a:t>
            </a:fld>
            <a:endParaRPr lang="ru-RU"/>
          </a:p>
        </p:txBody>
      </p:sp>
    </p:spTree>
    <p:extLst>
      <p:ext uri="{BB962C8B-B14F-4D97-AF65-F5344CB8AC3E}">
        <p14:creationId xmlns:p14="http://schemas.microsoft.com/office/powerpoint/2010/main" val="32990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8"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 name="Date Placeholder 1"/>
          <p:cNvSpPr>
            <a:spLocks noGrp="1"/>
          </p:cNvSpPr>
          <p:nvPr>
            <p:ph type="dt" sz="half" idx="10"/>
          </p:nvPr>
        </p:nvSpPr>
        <p:spPr/>
        <p:txBody>
          <a:bodyPr/>
          <a:lstStyle>
            <a:lvl1pPr>
              <a:defRPr/>
            </a:lvl1pPr>
          </a:lstStyle>
          <a:p>
            <a:pPr>
              <a:defRPr/>
            </a:pPr>
            <a:fld id="{E3847B14-930A-44E5-9702-0119BCE80F41}" type="datetimeFigureOut">
              <a:rPr lang="ru-RU"/>
              <a:pPr>
                <a:defRPr/>
              </a:pPr>
              <a:t>09.02.2018</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79B2919C-A64F-4AD6-AE27-88FD8B3A4C03}" type="slidenum">
              <a:rPr lang="ru-RU"/>
              <a:pPr>
                <a:defRPr/>
              </a:pPr>
              <a:t>‹#›</a:t>
            </a:fld>
            <a:endParaRPr lang="ru-RU"/>
          </a:p>
        </p:txBody>
      </p:sp>
    </p:spTree>
    <p:extLst>
      <p:ext uri="{BB962C8B-B14F-4D97-AF65-F5344CB8AC3E}">
        <p14:creationId xmlns:p14="http://schemas.microsoft.com/office/powerpoint/2010/main" val="285515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28"/>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AC3DA29-B991-41BB-BA91-0622376500BF}" type="datetimeFigureOut">
              <a:rPr lang="ru-RU"/>
              <a:pPr>
                <a:defRPr/>
              </a:pPr>
              <a:t>09.02.2018</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3D387A5E-6CE8-4E2D-B42A-75E01F1514EA}" type="slidenum">
              <a:rPr lang="ru-RU"/>
              <a:pPr>
                <a:defRPr/>
              </a:pPr>
              <a:t>‹#›</a:t>
            </a:fld>
            <a:endParaRPr lang="ru-RU"/>
          </a:p>
        </p:txBody>
      </p:sp>
    </p:spTree>
    <p:extLst>
      <p:ext uri="{BB962C8B-B14F-4D97-AF65-F5344CB8AC3E}">
        <p14:creationId xmlns:p14="http://schemas.microsoft.com/office/powerpoint/2010/main" val="43623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7DDE9B1D-58B4-4BA3-9B8C-2DFF6C5B3736}" type="datetimeFigureOut">
              <a:rPr lang="ru-RU"/>
              <a:pPr>
                <a:defRPr/>
              </a:pPr>
              <a:t>09.02.2018</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F63F4B3B-8303-4861-B0B1-7BCB0760D84A}" type="slidenum">
              <a:rPr lang="ru-RU"/>
              <a:pPr>
                <a:defRPr/>
              </a:pPr>
              <a:t>‹#›</a:t>
            </a:fld>
            <a:endParaRPr lang="ru-RU"/>
          </a:p>
        </p:txBody>
      </p:sp>
    </p:spTree>
    <p:extLst>
      <p:ext uri="{BB962C8B-B14F-4D97-AF65-F5344CB8AC3E}">
        <p14:creationId xmlns:p14="http://schemas.microsoft.com/office/powerpoint/2010/main" val="402092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4"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5"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36"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8CDA5516-BBBC-499E-958A-4EE18C51F4CB}" type="datetimeFigureOut">
              <a:rPr lang="ru-RU"/>
              <a:pPr>
                <a:defRPr/>
              </a:pPr>
              <a:t>09.02.2018</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78A8D330-4075-46F5-A996-9C595983801C}"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95" r:id="rId1"/>
    <p:sldLayoutId id="2147483690" r:id="rId2"/>
    <p:sldLayoutId id="2147483696" r:id="rId3"/>
    <p:sldLayoutId id="2147483691" r:id="rId4"/>
    <p:sldLayoutId id="2147483692" r:id="rId5"/>
    <p:sldLayoutId id="2147483693" r:id="rId6"/>
    <p:sldLayoutId id="2147483697" r:id="rId7"/>
    <p:sldLayoutId id="2147483698" r:id="rId8"/>
    <p:sldLayoutId id="2147483699" r:id="rId9"/>
    <p:sldLayoutId id="2147483694" r:id="rId10"/>
    <p:sldLayoutId id="2147483700"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685800" y="1600200"/>
            <a:ext cx="7772400" cy="1779588"/>
          </a:xfrm>
        </p:spPr>
        <p:txBody>
          <a:bodyPr>
            <a:normAutofit fontScale="90000"/>
          </a:bodyPr>
          <a:lstStyle/>
          <a:p>
            <a:r>
              <a:rPr lang="ru-RU" sz="5400" smtClean="0">
                <a:solidFill>
                  <a:schemeClr val="tx1"/>
                </a:solidFill>
                <a:latin typeface="Times New Roman" pitchFamily="18" charset="0"/>
                <a:cs typeface="Times New Roman" pitchFamily="18" charset="0"/>
              </a:rPr>
              <a:t>М</a:t>
            </a:r>
            <a:r>
              <a:rPr lang="uk-UA" sz="5400" smtClean="0">
                <a:solidFill>
                  <a:schemeClr val="tx1"/>
                </a:solidFill>
                <a:latin typeface="Times New Roman" pitchFamily="18" charset="0"/>
                <a:cs typeface="Times New Roman" pitchFamily="18" charset="0"/>
              </a:rPr>
              <a:t>етоди однопараметричної оптимізації</a:t>
            </a:r>
            <a:endParaRPr lang="ru-RU" sz="540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642350" cy="5865813"/>
          </a:xfrm>
        </p:spPr>
        <p:txBody>
          <a:bodyPr rtlCol="0">
            <a:normAutofit/>
          </a:bodyPr>
          <a:lstStyle/>
          <a:p>
            <a:pPr marL="274320" indent="360000" fontAlgn="auto">
              <a:spcAft>
                <a:spcPts val="0"/>
              </a:spcAft>
              <a:defRPr/>
            </a:pPr>
            <a:r>
              <a:rPr lang="uk-UA" dirty="0">
                <a:solidFill>
                  <a:schemeClr val="tx1"/>
                </a:solidFill>
                <a:latin typeface="Times New Roman" pitchFamily="18" charset="0"/>
                <a:cs typeface="Times New Roman" pitchFamily="18" charset="0"/>
              </a:rPr>
              <a:t>Правило виключення інтервалів</a:t>
            </a:r>
            <a:endParaRPr lang="ru-RU" dirty="0">
              <a:solidFill>
                <a:schemeClr val="tx1"/>
              </a:solidFill>
              <a:latin typeface="Times New Roman" pitchFamily="18" charset="0"/>
              <a:cs typeface="Times New Roman" pitchFamily="18" charset="0"/>
            </a:endParaRPr>
          </a:p>
          <a:p>
            <a:pPr marL="274320" indent="360000" fontAlgn="auto">
              <a:spcAft>
                <a:spcPts val="0"/>
              </a:spcAft>
              <a:defRPr/>
            </a:pPr>
            <a:r>
              <a:rPr lang="uk-UA" dirty="0" smtClean="0">
                <a:solidFill>
                  <a:schemeClr val="tx1"/>
                </a:solidFill>
                <a:latin typeface="Times New Roman" pitchFamily="18" charset="0"/>
                <a:cs typeface="Times New Roman" pitchFamily="18" charset="0"/>
              </a:rPr>
              <a:t>Хай </a:t>
            </a:r>
            <a:r>
              <a:rPr lang="uk-UA" dirty="0">
                <a:solidFill>
                  <a:schemeClr val="tx1"/>
                </a:solidFill>
                <a:latin typeface="Times New Roman" pitchFamily="18" charset="0"/>
                <a:cs typeface="Times New Roman" pitchFamily="18" charset="0"/>
              </a:rPr>
              <a:t>W(x)  </a:t>
            </a:r>
            <a:r>
              <a:rPr lang="uk-UA" dirty="0" err="1">
                <a:solidFill>
                  <a:schemeClr val="tx1"/>
                </a:solidFill>
                <a:latin typeface="Times New Roman" pitchFamily="18" charset="0"/>
                <a:cs typeface="Times New Roman" pitchFamily="18" charset="0"/>
              </a:rPr>
              <a:t>унімодальна</a:t>
            </a:r>
            <a:r>
              <a:rPr lang="uk-UA" dirty="0">
                <a:solidFill>
                  <a:schemeClr val="tx1"/>
                </a:solidFill>
                <a:latin typeface="Times New Roman" pitchFamily="18" charset="0"/>
                <a:cs typeface="Times New Roman" pitchFamily="18" charset="0"/>
              </a:rPr>
              <a:t> на відрізку [а,b], а її мінімум досягнутий в точці x'. Розглянемо х</a:t>
            </a:r>
            <a:r>
              <a:rPr lang="uk-UA" baseline="-25000" dirty="0">
                <a:solidFill>
                  <a:schemeClr val="tx1"/>
                </a:solidFill>
                <a:latin typeface="Times New Roman" pitchFamily="18" charset="0"/>
                <a:cs typeface="Times New Roman" pitchFamily="18" charset="0"/>
              </a:rPr>
              <a:t>1</a:t>
            </a:r>
            <a:r>
              <a:rPr lang="uk-UA" dirty="0">
                <a:solidFill>
                  <a:schemeClr val="tx1"/>
                </a:solidFill>
                <a:latin typeface="Times New Roman" pitchFamily="18" charset="0"/>
                <a:cs typeface="Times New Roman" pitchFamily="18" charset="0"/>
              </a:rPr>
              <a:t> і х</a:t>
            </a:r>
            <a:r>
              <a:rPr lang="uk-UA" baseline="-25000" dirty="0">
                <a:solidFill>
                  <a:schemeClr val="tx1"/>
                </a:solidFill>
                <a:latin typeface="Times New Roman" pitchFamily="18" charset="0"/>
                <a:cs typeface="Times New Roman" pitchFamily="18" charset="0"/>
              </a:rPr>
              <a:t>2</a:t>
            </a:r>
            <a:r>
              <a:rPr lang="uk-UA" dirty="0">
                <a:solidFill>
                  <a:schemeClr val="tx1"/>
                </a:solidFill>
                <a:latin typeface="Times New Roman" pitchFamily="18" charset="0"/>
                <a:cs typeface="Times New Roman" pitchFamily="18" charset="0"/>
              </a:rPr>
              <a:t> розташовані усередині відрізка </a:t>
            </a:r>
            <a:r>
              <a:rPr lang="uk-UA" dirty="0" err="1">
                <a:solidFill>
                  <a:schemeClr val="tx1"/>
                </a:solidFill>
                <a:latin typeface="Times New Roman" pitchFamily="18" charset="0"/>
                <a:cs typeface="Times New Roman" pitchFamily="18" charset="0"/>
              </a:rPr>
              <a:t>аb</a:t>
            </a:r>
            <a:r>
              <a:rPr lang="uk-UA"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a</a:t>
            </a:r>
            <a:r>
              <a:rPr lang="ru-RU" dirty="0">
                <a:solidFill>
                  <a:schemeClr val="tx1"/>
                </a:solidFill>
                <a:latin typeface="Times New Roman" pitchFamily="18" charset="0"/>
                <a:cs typeface="Times New Roman" pitchFamily="18" charset="0"/>
              </a:rPr>
              <a:t>&lt; </a:t>
            </a:r>
            <a:r>
              <a:rPr lang="en-US" dirty="0">
                <a:solidFill>
                  <a:schemeClr val="tx1"/>
                </a:solidFill>
                <a:latin typeface="Times New Roman" pitchFamily="18" charset="0"/>
                <a:cs typeface="Times New Roman" pitchFamily="18" charset="0"/>
              </a:rPr>
              <a:t>x</a:t>
            </a:r>
            <a:r>
              <a:rPr lang="ru-RU" baseline="-25000" dirty="0">
                <a:solidFill>
                  <a:schemeClr val="tx1"/>
                </a:solidFill>
                <a:latin typeface="Times New Roman" pitchFamily="18" charset="0"/>
                <a:cs typeface="Times New Roman" pitchFamily="18" charset="0"/>
              </a:rPr>
              <a:t>1 </a:t>
            </a:r>
            <a:r>
              <a:rPr lang="ru-RU" dirty="0">
                <a:solidFill>
                  <a:schemeClr val="tx1"/>
                </a:solidFill>
                <a:latin typeface="Times New Roman" pitchFamily="18" charset="0"/>
                <a:cs typeface="Times New Roman" pitchFamily="18" charset="0"/>
              </a:rPr>
              <a:t>&lt; </a:t>
            </a:r>
            <a:r>
              <a:rPr lang="en-US" dirty="0">
                <a:solidFill>
                  <a:schemeClr val="tx1"/>
                </a:solidFill>
                <a:latin typeface="Times New Roman" pitchFamily="18" charset="0"/>
                <a:cs typeface="Times New Roman" pitchFamily="18" charset="0"/>
              </a:rPr>
              <a:t>x</a:t>
            </a:r>
            <a:r>
              <a:rPr lang="ru-RU" baseline="-25000" dirty="0">
                <a:solidFill>
                  <a:schemeClr val="tx1"/>
                </a:solidFill>
                <a:latin typeface="Times New Roman" pitchFamily="18" charset="0"/>
                <a:cs typeface="Times New Roman" pitchFamily="18" charset="0"/>
              </a:rPr>
              <a:t>2 </a:t>
            </a:r>
            <a:r>
              <a:rPr lang="ru-RU" dirty="0">
                <a:solidFill>
                  <a:schemeClr val="tx1"/>
                </a:solidFill>
                <a:latin typeface="Times New Roman" pitchFamily="18" charset="0"/>
                <a:cs typeface="Times New Roman" pitchFamily="18" charset="0"/>
              </a:rPr>
              <a:t>&lt; </a:t>
            </a:r>
            <a:r>
              <a:rPr lang="en-US" dirty="0">
                <a:solidFill>
                  <a:schemeClr val="tx1"/>
                </a:solidFill>
                <a:latin typeface="Times New Roman" pitchFamily="18" charset="0"/>
                <a:cs typeface="Times New Roman" pitchFamily="18" charset="0"/>
              </a:rPr>
              <a:t>b</a:t>
            </a:r>
            <a:r>
              <a:rPr lang="ru-RU" dirty="0">
                <a:solidFill>
                  <a:schemeClr val="tx1"/>
                </a:solidFill>
                <a:latin typeface="Times New Roman" pitchFamily="18" charset="0"/>
                <a:cs typeface="Times New Roman" pitchFamily="18" charset="0"/>
              </a:rPr>
              <a:t>.</a:t>
            </a:r>
          </a:p>
          <a:p>
            <a:pPr marL="274320" indent="360000" fontAlgn="auto">
              <a:spcAft>
                <a:spcPts val="0"/>
              </a:spcAft>
              <a:defRPr/>
            </a:pPr>
            <a:r>
              <a:rPr lang="uk-UA" dirty="0">
                <a:solidFill>
                  <a:schemeClr val="tx1"/>
                </a:solidFill>
                <a:latin typeface="Times New Roman" pitchFamily="18" charset="0"/>
                <a:cs typeface="Times New Roman" pitchFamily="18" charset="0"/>
              </a:rPr>
              <a:t>Якщо W(x</a:t>
            </a:r>
            <a:r>
              <a:rPr lang="uk-UA" baseline="-25000" dirty="0">
                <a:solidFill>
                  <a:schemeClr val="tx1"/>
                </a:solidFill>
                <a:latin typeface="Times New Roman" pitchFamily="18" charset="0"/>
                <a:cs typeface="Times New Roman" pitchFamily="18" charset="0"/>
              </a:rPr>
              <a:t>1</a:t>
            </a:r>
            <a:r>
              <a:rPr lang="uk-UA" dirty="0">
                <a:solidFill>
                  <a:schemeClr val="tx1"/>
                </a:solidFill>
                <a:latin typeface="Times New Roman" pitchFamily="18" charset="0"/>
                <a:cs typeface="Times New Roman" pitchFamily="18" charset="0"/>
              </a:rPr>
              <a:t>)</a:t>
            </a:r>
            <a:r>
              <a:rPr lang="uk-UA" dirty="0">
                <a:solidFill>
                  <a:schemeClr val="tx1"/>
                </a:solidFill>
                <a:latin typeface="Times New Roman" pitchFamily="18" charset="0"/>
                <a:cs typeface="Times New Roman" pitchFamily="18" charset="0"/>
                <a:sym typeface="Symbol"/>
              </a:rPr>
              <a:t></a:t>
            </a:r>
            <a:r>
              <a:rPr lang="uk-UA" dirty="0">
                <a:solidFill>
                  <a:schemeClr val="tx1"/>
                </a:solidFill>
                <a:latin typeface="Times New Roman" pitchFamily="18" charset="0"/>
                <a:cs typeface="Times New Roman" pitchFamily="18" charset="0"/>
              </a:rPr>
              <a:t>W(x</a:t>
            </a:r>
            <a:r>
              <a:rPr lang="uk-UA" baseline="-25000" dirty="0">
                <a:solidFill>
                  <a:schemeClr val="tx1"/>
                </a:solidFill>
                <a:latin typeface="Times New Roman" pitchFamily="18" charset="0"/>
                <a:cs typeface="Times New Roman" pitchFamily="18" charset="0"/>
              </a:rPr>
              <a:t>2</a:t>
            </a:r>
            <a:r>
              <a:rPr lang="uk-UA" dirty="0">
                <a:solidFill>
                  <a:schemeClr val="tx1"/>
                </a:solidFill>
                <a:latin typeface="Times New Roman" pitchFamily="18" charset="0"/>
                <a:cs typeface="Times New Roman" pitchFamily="18" charset="0"/>
              </a:rPr>
              <a:t>), то точка мінімуму W(x) не лежить на інтервалі (а, х</a:t>
            </a:r>
            <a:r>
              <a:rPr lang="uk-UA" baseline="-25000" dirty="0">
                <a:solidFill>
                  <a:schemeClr val="tx1"/>
                </a:solidFill>
                <a:latin typeface="Times New Roman" pitchFamily="18" charset="0"/>
                <a:cs typeface="Times New Roman" pitchFamily="18" charset="0"/>
              </a:rPr>
              <a:t>1</a:t>
            </a:r>
            <a:r>
              <a:rPr lang="uk-UA" dirty="0">
                <a:solidFill>
                  <a:schemeClr val="tx1"/>
                </a:solidFill>
                <a:latin typeface="Times New Roman" pitchFamily="18" charset="0"/>
                <a:cs typeface="Times New Roman" pitchFamily="18" charset="0"/>
              </a:rPr>
              <a:t>), тобто . </a:t>
            </a:r>
            <a:endParaRPr lang="ru-RU" dirty="0">
              <a:solidFill>
                <a:schemeClr val="tx1"/>
              </a:solidFill>
              <a:latin typeface="Times New Roman" pitchFamily="18" charset="0"/>
              <a:cs typeface="Times New Roman" pitchFamily="18" charset="0"/>
            </a:endParaRPr>
          </a:p>
          <a:p>
            <a:pPr marL="274320" indent="360000" fontAlgn="auto">
              <a:spcAft>
                <a:spcPts val="0"/>
              </a:spcAft>
              <a:defRPr/>
            </a:pPr>
            <a:r>
              <a:rPr lang="uk-UA" dirty="0">
                <a:solidFill>
                  <a:schemeClr val="tx1"/>
                </a:solidFill>
                <a:latin typeface="Times New Roman" pitchFamily="18" charset="0"/>
                <a:cs typeface="Times New Roman" pitchFamily="18" charset="0"/>
              </a:rPr>
              <a:t>Якщо W(x</a:t>
            </a:r>
            <a:r>
              <a:rPr lang="uk-UA" baseline="-25000" dirty="0">
                <a:solidFill>
                  <a:schemeClr val="tx1"/>
                </a:solidFill>
                <a:latin typeface="Times New Roman" pitchFamily="18" charset="0"/>
                <a:cs typeface="Times New Roman" pitchFamily="18" charset="0"/>
              </a:rPr>
              <a:t>1</a:t>
            </a:r>
            <a:r>
              <a:rPr lang="uk-UA" dirty="0">
                <a:solidFill>
                  <a:schemeClr val="tx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sym typeface="Symbol"/>
              </a:rPr>
              <a:t></a:t>
            </a:r>
            <a:r>
              <a:rPr lang="uk-UA" dirty="0">
                <a:solidFill>
                  <a:schemeClr val="tx1"/>
                </a:solidFill>
                <a:latin typeface="Times New Roman" pitchFamily="18" charset="0"/>
                <a:cs typeface="Times New Roman" pitchFamily="18" charset="0"/>
              </a:rPr>
              <a:t>W</a:t>
            </a:r>
            <a:r>
              <a:rPr lang="ru-RU" dirty="0">
                <a:solidFill>
                  <a:schemeClr val="tx1"/>
                </a:solidFill>
                <a:latin typeface="Times New Roman" pitchFamily="18" charset="0"/>
                <a:cs typeface="Times New Roman" pitchFamily="18" charset="0"/>
              </a:rPr>
              <a:t>(</a:t>
            </a:r>
            <a:r>
              <a:rPr lang="uk-UA" dirty="0">
                <a:solidFill>
                  <a:schemeClr val="tx1"/>
                </a:solidFill>
                <a:latin typeface="Times New Roman" pitchFamily="18" charset="0"/>
                <a:cs typeface="Times New Roman" pitchFamily="18" charset="0"/>
              </a:rPr>
              <a:t>x</a:t>
            </a:r>
            <a:r>
              <a:rPr lang="uk-UA" baseline="-25000" dirty="0">
                <a:solidFill>
                  <a:schemeClr val="tx1"/>
                </a:solidFill>
                <a:latin typeface="Times New Roman" pitchFamily="18" charset="0"/>
                <a:cs typeface="Times New Roman" pitchFamily="18" charset="0"/>
              </a:rPr>
              <a:t>2</a:t>
            </a:r>
            <a:r>
              <a:rPr lang="ru-RU" dirty="0">
                <a:solidFill>
                  <a:schemeClr val="tx1"/>
                </a:solidFill>
                <a:latin typeface="Times New Roman" pitchFamily="18" charset="0"/>
                <a:cs typeface="Times New Roman" pitchFamily="18" charset="0"/>
              </a:rPr>
              <a:t>), точка </a:t>
            </a:r>
            <a:r>
              <a:rPr lang="ru-RU" dirty="0" err="1">
                <a:solidFill>
                  <a:schemeClr val="tx1"/>
                </a:solidFill>
                <a:latin typeface="Times New Roman" pitchFamily="18" charset="0"/>
                <a:cs typeface="Times New Roman" pitchFamily="18" charset="0"/>
              </a:rPr>
              <a:t>мінімуму</a:t>
            </a:r>
            <a:r>
              <a:rPr lang="ru-RU" dirty="0">
                <a:solidFill>
                  <a:schemeClr val="tx1"/>
                </a:solidFill>
                <a:latin typeface="Times New Roman" pitchFamily="18" charset="0"/>
                <a:cs typeface="Times New Roman" pitchFamily="18" charset="0"/>
              </a:rPr>
              <a:t> </a:t>
            </a:r>
            <a:r>
              <a:rPr lang="uk-UA" dirty="0">
                <a:solidFill>
                  <a:schemeClr val="tx1"/>
                </a:solidFill>
                <a:latin typeface="Times New Roman" pitchFamily="18" charset="0"/>
                <a:cs typeface="Times New Roman" pitchFamily="18" charset="0"/>
              </a:rPr>
              <a:t>W(x) не </a:t>
            </a:r>
            <a:r>
              <a:rPr lang="ru-RU" dirty="0" err="1">
                <a:solidFill>
                  <a:schemeClr val="tx1"/>
                </a:solidFill>
                <a:latin typeface="Times New Roman" pitchFamily="18" charset="0"/>
                <a:cs typeface="Times New Roman" pitchFamily="18" charset="0"/>
              </a:rPr>
              <a:t>лежить</a:t>
            </a:r>
            <a:r>
              <a:rPr lang="ru-RU" dirty="0">
                <a:solidFill>
                  <a:schemeClr val="tx1"/>
                </a:solidFill>
                <a:latin typeface="Times New Roman" pitchFamily="18" charset="0"/>
                <a:cs typeface="Times New Roman" pitchFamily="18" charset="0"/>
              </a:rPr>
              <a:t> на </a:t>
            </a:r>
            <a:r>
              <a:rPr lang="ru-RU" dirty="0" err="1">
                <a:solidFill>
                  <a:schemeClr val="tx1"/>
                </a:solidFill>
                <a:latin typeface="Times New Roman" pitchFamily="18" charset="0"/>
                <a:cs typeface="Times New Roman" pitchFamily="18" charset="0"/>
              </a:rPr>
              <a:t>інтервалі</a:t>
            </a:r>
            <a:r>
              <a:rPr lang="ru-RU" dirty="0">
                <a:solidFill>
                  <a:schemeClr val="tx1"/>
                </a:solidFill>
                <a:latin typeface="Times New Roman" pitchFamily="18" charset="0"/>
                <a:cs typeface="Times New Roman" pitchFamily="18" charset="0"/>
              </a:rPr>
              <a:t> (х</a:t>
            </a:r>
            <a:r>
              <a:rPr lang="ru-RU" baseline="-25000" dirty="0">
                <a:solidFill>
                  <a:schemeClr val="tx1"/>
                </a:solidFill>
                <a:latin typeface="Times New Roman" pitchFamily="18" charset="0"/>
                <a:cs typeface="Times New Roman" pitchFamily="18" charset="0"/>
              </a:rPr>
              <a:t>2</a:t>
            </a:r>
            <a:r>
              <a:rPr lang="ru-RU" dirty="0">
                <a:solidFill>
                  <a:schemeClr val="tx1"/>
                </a:solidFill>
                <a:latin typeface="Times New Roman" pitchFamily="18" charset="0"/>
                <a:cs typeface="Times New Roman" pitchFamily="18" charset="0"/>
              </a:rPr>
              <a:t>, </a:t>
            </a:r>
            <a:r>
              <a:rPr lang="uk-UA" dirty="0">
                <a:solidFill>
                  <a:schemeClr val="tx1"/>
                </a:solidFill>
                <a:latin typeface="Times New Roman" pitchFamily="18" charset="0"/>
                <a:cs typeface="Times New Roman" pitchFamily="18" charset="0"/>
              </a:rPr>
              <a:t>b</a:t>
            </a:r>
            <a:r>
              <a:rPr lang="ru-RU" dirty="0">
                <a:solidFill>
                  <a:schemeClr val="tx1"/>
                </a:solidFill>
                <a:latin typeface="Times New Roman" pitchFamily="18" charset="0"/>
                <a:cs typeface="Times New Roman" pitchFamily="18" charset="0"/>
              </a:rPr>
              <a:t>), </a:t>
            </a:r>
            <a:r>
              <a:rPr lang="uk-UA" dirty="0" err="1">
                <a:solidFill>
                  <a:schemeClr val="tx1"/>
                </a:solidFill>
                <a:latin typeface="Times New Roman" pitchFamily="18" charset="0"/>
                <a:cs typeface="Times New Roman" pitchFamily="18" charset="0"/>
              </a:rPr>
              <a:t>x'</a:t>
            </a:r>
            <a:r>
              <a:rPr lang="ru-RU" dirty="0">
                <a:solidFill>
                  <a:schemeClr val="tx1"/>
                </a:solidFill>
                <a:latin typeface="Times New Roman" pitchFamily="18" charset="0"/>
                <a:cs typeface="Times New Roman" pitchFamily="18" charset="0"/>
                <a:sym typeface="Symbol"/>
              </a:rPr>
              <a:t></a:t>
            </a:r>
            <a:r>
              <a:rPr lang="uk-UA" dirty="0">
                <a:solidFill>
                  <a:schemeClr val="tx1"/>
                </a:solidFill>
                <a:latin typeface="Times New Roman" pitchFamily="18" charset="0"/>
                <a:cs typeface="Times New Roman" pitchFamily="18" charset="0"/>
              </a:rPr>
              <a:t>(а</a:t>
            </a:r>
            <a:r>
              <a:rPr lang="ru-RU" dirty="0">
                <a:solidFill>
                  <a:schemeClr val="tx1"/>
                </a:solidFill>
                <a:latin typeface="Times New Roman" pitchFamily="18" charset="0"/>
                <a:cs typeface="Times New Roman" pitchFamily="18" charset="0"/>
              </a:rPr>
              <a:t>, </a:t>
            </a:r>
            <a:r>
              <a:rPr lang="uk-UA" dirty="0">
                <a:solidFill>
                  <a:schemeClr val="tx1"/>
                </a:solidFill>
                <a:latin typeface="Times New Roman" pitchFamily="18" charset="0"/>
                <a:cs typeface="Times New Roman" pitchFamily="18" charset="0"/>
              </a:rPr>
              <a:t>x</a:t>
            </a:r>
            <a:r>
              <a:rPr lang="uk-UA" baseline="-25000" dirty="0">
                <a:solidFill>
                  <a:schemeClr val="tx1"/>
                </a:solidFill>
                <a:latin typeface="Times New Roman" pitchFamily="18" charset="0"/>
                <a:cs typeface="Times New Roman" pitchFamily="18" charset="0"/>
              </a:rPr>
              <a:t>2</a:t>
            </a:r>
            <a:r>
              <a:rPr lang="ru-RU" dirty="0">
                <a:solidFill>
                  <a:schemeClr val="tx1"/>
                </a:solidFill>
                <a:latin typeface="Times New Roman" pitchFamily="18" charset="0"/>
                <a:cs typeface="Times New Roman" pitchFamily="18" charset="0"/>
              </a:rPr>
              <a:t>). Це правило </a:t>
            </a:r>
            <a:r>
              <a:rPr lang="ru-RU" dirty="0" err="1">
                <a:solidFill>
                  <a:schemeClr val="tx1"/>
                </a:solidFill>
                <a:latin typeface="Times New Roman" pitchFamily="18" charset="0"/>
                <a:cs typeface="Times New Roman" pitchFamily="18" charset="0"/>
              </a:rPr>
              <a:t>дозволяє</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реалізувати</a:t>
            </a:r>
            <a:r>
              <a:rPr lang="ru-RU" dirty="0">
                <a:solidFill>
                  <a:schemeClr val="tx1"/>
                </a:solidFill>
                <a:latin typeface="Times New Roman" pitchFamily="18" charset="0"/>
                <a:cs typeface="Times New Roman" pitchFamily="18" charset="0"/>
              </a:rPr>
              <a:t> процедуру </a:t>
            </a:r>
            <a:r>
              <a:rPr lang="ru-RU" dirty="0" err="1">
                <a:solidFill>
                  <a:schemeClr val="tx1"/>
                </a:solidFill>
                <a:latin typeface="Times New Roman" pitchFamily="18" charset="0"/>
                <a:cs typeface="Times New Roman" pitchFamily="18" charset="0"/>
              </a:rPr>
              <a:t>пошуку</a:t>
            </a:r>
            <a:r>
              <a:rPr lang="ru-RU" dirty="0">
                <a:solidFill>
                  <a:schemeClr val="tx1"/>
                </a:solidFill>
                <a:latin typeface="Times New Roman" pitchFamily="18" charset="0"/>
                <a:cs typeface="Times New Roman" pitchFamily="18" charset="0"/>
              </a:rPr>
              <a:t> шляхом </a:t>
            </a:r>
            <a:r>
              <a:rPr lang="ru-RU" dirty="0" err="1">
                <a:solidFill>
                  <a:schemeClr val="tx1"/>
                </a:solidFill>
                <a:latin typeface="Times New Roman" pitchFamily="18" charset="0"/>
                <a:cs typeface="Times New Roman" pitchFamily="18" charset="0"/>
              </a:rPr>
              <a:t>послідовного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виключення</a:t>
            </a:r>
            <a:r>
              <a:rPr lang="ru-RU" dirty="0">
                <a:solidFill>
                  <a:schemeClr val="tx1"/>
                </a:solidFill>
                <a:latin typeface="Times New Roman" pitchFamily="18" charset="0"/>
                <a:cs typeface="Times New Roman" pitchFamily="18" charset="0"/>
              </a:rPr>
              <a:t> початкового </a:t>
            </a:r>
            <a:r>
              <a:rPr lang="ru-RU" dirty="0" err="1">
                <a:solidFill>
                  <a:schemeClr val="tx1"/>
                </a:solidFill>
                <a:latin typeface="Times New Roman" pitchFamily="18" charset="0"/>
                <a:cs typeface="Times New Roman" pitchFamily="18" charset="0"/>
              </a:rPr>
              <a:t>обмеження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інтервалу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Пошук</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завершується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тоді</a:t>
            </a:r>
            <a:r>
              <a:rPr lang="ru-RU" dirty="0">
                <a:solidFill>
                  <a:schemeClr val="tx1"/>
                </a:solidFill>
                <a:latin typeface="Times New Roman" pitchFamily="18" charset="0"/>
                <a:cs typeface="Times New Roman" pitchFamily="18" charset="0"/>
              </a:rPr>
              <a:t>, коли </a:t>
            </a:r>
            <a:r>
              <a:rPr lang="ru-RU" dirty="0" err="1">
                <a:solidFill>
                  <a:schemeClr val="tx1"/>
                </a:solidFill>
                <a:latin typeface="Times New Roman" pitchFamily="18" charset="0"/>
                <a:cs typeface="Times New Roman" pitchFamily="18" charset="0"/>
              </a:rPr>
              <a:t>підінтервал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що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залишився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зменшується</a:t>
            </a:r>
            <a:r>
              <a:rPr lang="ru-RU" dirty="0">
                <a:solidFill>
                  <a:schemeClr val="tx1"/>
                </a:solidFill>
                <a:latin typeface="Times New Roman" pitchFamily="18" charset="0"/>
                <a:cs typeface="Times New Roman" pitchFamily="18" charset="0"/>
              </a:rPr>
              <a:t> до </a:t>
            </a:r>
            <a:r>
              <a:rPr lang="ru-RU" dirty="0" err="1">
                <a:solidFill>
                  <a:schemeClr val="tx1"/>
                </a:solidFill>
                <a:latin typeface="Times New Roman" pitchFamily="18" charset="0"/>
                <a:cs typeface="Times New Roman" pitchFamily="18" charset="0"/>
              </a:rPr>
              <a:t>достатньо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малих</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розмірів</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необхідна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точність</a:t>
            </a:r>
            <a:r>
              <a:rPr lang="ru-RU" dirty="0">
                <a:solidFill>
                  <a:schemeClr val="tx1"/>
                </a:solidFill>
                <a:latin typeface="Times New Roman" pitchFamily="18" charset="0"/>
                <a:cs typeface="Times New Roman" pitchFamily="18" charset="0"/>
              </a:rPr>
              <a:t>).</a:t>
            </a:r>
          </a:p>
          <a:p>
            <a:pPr marL="274320" indent="-274320" fontAlgn="auto">
              <a:spcAft>
                <a:spcPts val="0"/>
              </a:spcAft>
              <a:defRPr/>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Презентации\image376.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424936" cy="47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6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539750" y="404813"/>
            <a:ext cx="8147050" cy="576262"/>
          </a:xfrm>
        </p:spPr>
        <p:txBody>
          <a:bodyPr/>
          <a:lstStyle/>
          <a:p>
            <a:pPr algn="ctr"/>
            <a:r>
              <a:rPr lang="uk-UA" b="1" u="sng" smtClean="0">
                <a:solidFill>
                  <a:schemeClr val="tx1"/>
                </a:solidFill>
                <a:latin typeface="Times New Roman" pitchFamily="18" charset="0"/>
                <a:cs typeface="Times New Roman" pitchFamily="18" charset="0"/>
              </a:rPr>
              <a:t>Метод хорд</a:t>
            </a:r>
            <a:endParaRPr lang="ru-RU" b="1" u="sng" smtClean="0">
              <a:solidFill>
                <a:schemeClr val="tx1"/>
              </a:solidFill>
              <a:latin typeface="Times New Roman" pitchFamily="18" charset="0"/>
              <a:cs typeface="Times New Roman" pitchFamily="18" charset="0"/>
            </a:endParaRPr>
          </a:p>
        </p:txBody>
      </p:sp>
      <p:sp>
        <p:nvSpPr>
          <p:cNvPr id="16387" name="Текст 4"/>
          <p:cNvSpPr>
            <a:spLocks noGrp="1"/>
          </p:cNvSpPr>
          <p:nvPr>
            <p:ph type="body" sz="half" idx="2"/>
          </p:nvPr>
        </p:nvSpPr>
        <p:spPr>
          <a:xfrm>
            <a:off x="3941763" y="981075"/>
            <a:ext cx="4745037" cy="5111750"/>
          </a:xfrm>
        </p:spPr>
        <p:txBody>
          <a:bodyPr>
            <a:normAutofit lnSpcReduction="10000"/>
          </a:bodyPr>
          <a:lstStyle/>
          <a:p>
            <a:pPr algn="ctr"/>
            <a:r>
              <a:rPr lang="uk-UA" sz="2800" smtClean="0">
                <a:solidFill>
                  <a:schemeClr val="tx1"/>
                </a:solidFill>
                <a:latin typeface="Times New Roman" pitchFamily="18" charset="0"/>
                <a:cs typeface="Times New Roman" pitchFamily="18" charset="0"/>
              </a:rPr>
              <a:t>Знайдено відрізок </a:t>
            </a:r>
            <a:r>
              <a:rPr lang="ru-RU" sz="2800" smtClean="0">
                <a:solidFill>
                  <a:schemeClr val="tx1"/>
                </a:solidFill>
                <a:latin typeface="Times New Roman" pitchFamily="18" charset="0"/>
                <a:cs typeface="Times New Roman" pitchFamily="18" charset="0"/>
              </a:rPr>
              <a:t>[</a:t>
            </a:r>
            <a:r>
              <a:rPr lang="en-US" sz="2800" i="1" smtClean="0">
                <a:solidFill>
                  <a:schemeClr val="tx1"/>
                </a:solidFill>
                <a:latin typeface="Times New Roman" pitchFamily="18" charset="0"/>
                <a:cs typeface="Times New Roman" pitchFamily="18" charset="0"/>
              </a:rPr>
              <a:t>a</a:t>
            </a:r>
            <a:r>
              <a:rPr lang="ru-RU" sz="2800" i="1" smtClean="0">
                <a:solidFill>
                  <a:schemeClr val="tx1"/>
                </a:solidFill>
                <a:latin typeface="Times New Roman" pitchFamily="18" charset="0"/>
                <a:cs typeface="Times New Roman" pitchFamily="18" charset="0"/>
              </a:rPr>
              <a:t>;</a:t>
            </a:r>
            <a:r>
              <a:rPr lang="en-US" sz="2800" i="1" smtClean="0">
                <a:solidFill>
                  <a:schemeClr val="tx1"/>
                </a:solidFill>
                <a:latin typeface="Times New Roman" pitchFamily="18" charset="0"/>
                <a:cs typeface="Times New Roman" pitchFamily="18" charset="0"/>
              </a:rPr>
              <a:t>b</a:t>
            </a:r>
            <a:r>
              <a:rPr lang="ru-RU" sz="2800" smtClean="0">
                <a:solidFill>
                  <a:schemeClr val="tx1"/>
                </a:solidFill>
                <a:latin typeface="Times New Roman" pitchFamily="18" charset="0"/>
                <a:cs typeface="Times New Roman" pitchFamily="18" charset="0"/>
              </a:rPr>
              <a:t>]</a:t>
            </a:r>
            <a:r>
              <a:rPr lang="uk-UA" sz="2800" smtClean="0">
                <a:solidFill>
                  <a:schemeClr val="tx1"/>
                </a:solidFill>
                <a:latin typeface="Times New Roman" pitchFamily="18" charset="0"/>
                <a:cs typeface="Times New Roman" pitchFamily="18" charset="0"/>
              </a:rPr>
              <a:t>, на якому f(x) міняє знак.</a:t>
            </a:r>
            <a:endParaRPr lang="ru-RU" sz="2800" smtClean="0">
              <a:solidFill>
                <a:schemeClr val="tx1"/>
              </a:solidFill>
              <a:latin typeface="Times New Roman" pitchFamily="18" charset="0"/>
              <a:cs typeface="Times New Roman" pitchFamily="18" charset="0"/>
            </a:endParaRPr>
          </a:p>
          <a:p>
            <a:pPr algn="ctr"/>
            <a:r>
              <a:rPr lang="uk-UA" sz="2800" smtClean="0">
                <a:solidFill>
                  <a:schemeClr val="tx1"/>
                </a:solidFill>
                <a:latin typeface="Times New Roman" pitchFamily="18" charset="0"/>
                <a:cs typeface="Times New Roman" pitchFamily="18" charset="0"/>
              </a:rPr>
              <a:t>Для визначеності приймемо </a:t>
            </a:r>
            <a:r>
              <a:rPr lang="en-US" sz="2800" i="1" smtClean="0">
                <a:solidFill>
                  <a:schemeClr val="tx1"/>
                </a:solidFill>
                <a:latin typeface="Times New Roman" pitchFamily="18" charset="0"/>
                <a:cs typeface="Times New Roman" pitchFamily="18" charset="0"/>
              </a:rPr>
              <a:t>f</a:t>
            </a:r>
            <a:r>
              <a:rPr lang="ru-RU" sz="2800" i="1" smtClean="0">
                <a:solidFill>
                  <a:schemeClr val="tx1"/>
                </a:solidFill>
                <a:latin typeface="Times New Roman" pitchFamily="18" charset="0"/>
                <a:cs typeface="Times New Roman" pitchFamily="18" charset="0"/>
              </a:rPr>
              <a:t> (</a:t>
            </a:r>
            <a:r>
              <a:rPr lang="en-US" sz="2800" i="1" smtClean="0">
                <a:solidFill>
                  <a:schemeClr val="tx1"/>
                </a:solidFill>
                <a:latin typeface="Times New Roman" pitchFamily="18" charset="0"/>
                <a:cs typeface="Times New Roman" pitchFamily="18" charset="0"/>
              </a:rPr>
              <a:t>a</a:t>
            </a:r>
            <a:r>
              <a:rPr lang="ru-RU" sz="2800" i="1" smtClean="0">
                <a:solidFill>
                  <a:schemeClr val="tx1"/>
                </a:solidFill>
                <a:latin typeface="Times New Roman" pitchFamily="18" charset="0"/>
                <a:cs typeface="Times New Roman" pitchFamily="18" charset="0"/>
              </a:rPr>
              <a:t>) &gt;0</a:t>
            </a:r>
            <a:r>
              <a:rPr lang="ru-RU" sz="2800" smtClean="0">
                <a:solidFill>
                  <a:schemeClr val="tx1"/>
                </a:solidFill>
                <a:latin typeface="Times New Roman" pitchFamily="18" charset="0"/>
                <a:cs typeface="Times New Roman" pitchFamily="18" charset="0"/>
              </a:rPr>
              <a:t> , </a:t>
            </a:r>
            <a:r>
              <a:rPr lang="en-US" sz="2800" i="1" smtClean="0">
                <a:solidFill>
                  <a:schemeClr val="tx1"/>
                </a:solidFill>
                <a:latin typeface="Times New Roman" pitchFamily="18" charset="0"/>
                <a:cs typeface="Times New Roman" pitchFamily="18" charset="0"/>
              </a:rPr>
              <a:t>f</a:t>
            </a:r>
            <a:r>
              <a:rPr lang="ru-RU" sz="2800" i="1" smtClean="0">
                <a:solidFill>
                  <a:schemeClr val="tx1"/>
                </a:solidFill>
                <a:latin typeface="Times New Roman" pitchFamily="18" charset="0"/>
                <a:cs typeface="Times New Roman" pitchFamily="18" charset="0"/>
              </a:rPr>
              <a:t> (</a:t>
            </a:r>
            <a:r>
              <a:rPr lang="en-US" sz="2800" i="1" smtClean="0">
                <a:solidFill>
                  <a:schemeClr val="tx1"/>
                </a:solidFill>
                <a:latin typeface="Times New Roman" pitchFamily="18" charset="0"/>
                <a:cs typeface="Times New Roman" pitchFamily="18" charset="0"/>
              </a:rPr>
              <a:t>b</a:t>
            </a:r>
            <a:r>
              <a:rPr lang="ru-RU" sz="2800" i="1" smtClean="0">
                <a:solidFill>
                  <a:schemeClr val="tx1"/>
                </a:solidFill>
                <a:latin typeface="Times New Roman" pitchFamily="18" charset="0"/>
                <a:cs typeface="Times New Roman" pitchFamily="18" charset="0"/>
              </a:rPr>
              <a:t>) &lt;0.</a:t>
            </a:r>
          </a:p>
          <a:p>
            <a:pPr algn="ctr"/>
            <a:r>
              <a:rPr lang="uk-UA" sz="2800" smtClean="0">
                <a:solidFill>
                  <a:schemeClr val="tx1"/>
                </a:solidFill>
                <a:latin typeface="Times New Roman" pitchFamily="18" charset="0"/>
                <a:cs typeface="Times New Roman" pitchFamily="18" charset="0"/>
              </a:rPr>
              <a:t>У цьому методі процес ітерації полягає у тому, що при наближенні  до кореня рівняння </a:t>
            </a:r>
            <a:r>
              <a:rPr lang="uk-UA" sz="2800" i="1" smtClean="0">
                <a:solidFill>
                  <a:schemeClr val="tx1"/>
                </a:solidFill>
                <a:latin typeface="Times New Roman" pitchFamily="18" charset="0"/>
                <a:cs typeface="Times New Roman" pitchFamily="18" charset="0"/>
              </a:rPr>
              <a:t>f(x)=0 </a:t>
            </a:r>
            <a:r>
              <a:rPr lang="uk-UA" sz="2800" smtClean="0">
                <a:solidFill>
                  <a:schemeClr val="tx1"/>
                </a:solidFill>
                <a:latin typeface="Times New Roman" pitchFamily="18" charset="0"/>
                <a:cs typeface="Times New Roman" pitchFamily="18" charset="0"/>
              </a:rPr>
              <a:t>приймається значення  </a:t>
            </a:r>
            <a:r>
              <a:rPr lang="uk-UA" sz="2800" i="1" smtClean="0">
                <a:solidFill>
                  <a:schemeClr val="tx1"/>
                </a:solidFill>
                <a:latin typeface="Times New Roman" pitchFamily="18" charset="0"/>
                <a:cs typeface="Times New Roman" pitchFamily="18" charset="0"/>
              </a:rPr>
              <a:t>С</a:t>
            </a:r>
            <a:r>
              <a:rPr lang="uk-UA" sz="2800" i="1" baseline="-25000" smtClean="0">
                <a:solidFill>
                  <a:schemeClr val="tx1"/>
                </a:solidFill>
                <a:latin typeface="Times New Roman" pitchFamily="18" charset="0"/>
                <a:cs typeface="Times New Roman" pitchFamily="18" charset="0"/>
              </a:rPr>
              <a:t>0</a:t>
            </a:r>
            <a:r>
              <a:rPr lang="uk-UA" sz="2800" i="1" smtClean="0">
                <a:solidFill>
                  <a:schemeClr val="tx1"/>
                </a:solidFill>
                <a:latin typeface="Times New Roman" pitchFamily="18" charset="0"/>
                <a:cs typeface="Times New Roman" pitchFamily="18" charset="0"/>
              </a:rPr>
              <a:t>,С</a:t>
            </a:r>
            <a:r>
              <a:rPr lang="uk-UA" sz="2800" i="1" baseline="-25000" smtClean="0">
                <a:solidFill>
                  <a:schemeClr val="tx1"/>
                </a:solidFill>
                <a:latin typeface="Times New Roman" pitchFamily="18" charset="0"/>
                <a:cs typeface="Times New Roman" pitchFamily="18" charset="0"/>
              </a:rPr>
              <a:t>1</a:t>
            </a:r>
            <a:r>
              <a:rPr lang="uk-UA" sz="2800" i="1" smtClean="0">
                <a:solidFill>
                  <a:schemeClr val="tx1"/>
                </a:solidFill>
                <a:latin typeface="Times New Roman" pitchFamily="18" charset="0"/>
                <a:cs typeface="Times New Roman" pitchFamily="18" charset="0"/>
              </a:rPr>
              <a:t>,С</a:t>
            </a:r>
            <a:r>
              <a:rPr lang="uk-UA" sz="2800" i="1" baseline="-25000" smtClean="0">
                <a:solidFill>
                  <a:schemeClr val="tx1"/>
                </a:solidFill>
                <a:latin typeface="Times New Roman" pitchFamily="18" charset="0"/>
                <a:cs typeface="Times New Roman" pitchFamily="18" charset="0"/>
              </a:rPr>
              <a:t>2</a:t>
            </a:r>
            <a:r>
              <a:rPr lang="uk-UA" sz="2800" i="1" smtClean="0">
                <a:solidFill>
                  <a:schemeClr val="tx1"/>
                </a:solidFill>
                <a:latin typeface="Times New Roman" pitchFamily="18" charset="0"/>
                <a:cs typeface="Times New Roman" pitchFamily="18" charset="0"/>
              </a:rPr>
              <a:t>, …, С</a:t>
            </a:r>
            <a:r>
              <a:rPr lang="en-US" sz="2800" i="1" baseline="-25000" smtClean="0">
                <a:solidFill>
                  <a:schemeClr val="tx1"/>
                </a:solidFill>
                <a:latin typeface="Times New Roman" pitchFamily="18" charset="0"/>
                <a:cs typeface="Times New Roman" pitchFamily="18" charset="0"/>
              </a:rPr>
              <a:t>n  </a:t>
            </a:r>
            <a:r>
              <a:rPr lang="uk-UA" sz="2800" smtClean="0">
                <a:solidFill>
                  <a:schemeClr val="tx1"/>
                </a:solidFill>
                <a:latin typeface="Times New Roman" pitchFamily="18" charset="0"/>
                <a:cs typeface="Times New Roman" pitchFamily="18" charset="0"/>
              </a:rPr>
              <a:t>у</a:t>
            </a:r>
            <a:r>
              <a:rPr lang="uk-UA" sz="2800" i="1" smtClean="0">
                <a:solidFill>
                  <a:schemeClr val="tx1"/>
                </a:solidFill>
                <a:latin typeface="Times New Roman" pitchFamily="18" charset="0"/>
                <a:cs typeface="Times New Roman" pitchFamily="18" charset="0"/>
              </a:rPr>
              <a:t> </a:t>
            </a:r>
            <a:r>
              <a:rPr lang="uk-UA" sz="2800" smtClean="0">
                <a:solidFill>
                  <a:schemeClr val="tx1"/>
                </a:solidFill>
                <a:latin typeface="Times New Roman" pitchFamily="18" charset="0"/>
                <a:cs typeface="Times New Roman" pitchFamily="18" charset="0"/>
              </a:rPr>
              <a:t>точках перетину хорди з віссю </a:t>
            </a:r>
            <a:r>
              <a:rPr lang="uk-UA" sz="2800" i="1" smtClean="0">
                <a:solidFill>
                  <a:schemeClr val="tx1"/>
                </a:solidFill>
                <a:latin typeface="Times New Roman" pitchFamily="18" charset="0"/>
                <a:cs typeface="Times New Roman" pitchFamily="18" charset="0"/>
              </a:rPr>
              <a:t>0х.</a:t>
            </a:r>
            <a:endParaRPr lang="ru-RU" sz="2800" smtClean="0">
              <a:solidFill>
                <a:schemeClr val="tx1"/>
              </a:solidFill>
              <a:latin typeface="Times New Roman" pitchFamily="18" charset="0"/>
              <a:cs typeface="Times New Roman" pitchFamily="18" charset="0"/>
            </a:endParaRPr>
          </a:p>
          <a:p>
            <a:r>
              <a:rPr lang="ru-RU" sz="2800" smtClean="0">
                <a:solidFill>
                  <a:schemeClr val="tx1"/>
                </a:solidFill>
                <a:latin typeface="Times New Roman" pitchFamily="18" charset="0"/>
                <a:cs typeface="Times New Roman" pitchFamily="18" charset="0"/>
              </a:rPr>
              <a:t> </a:t>
            </a:r>
          </a:p>
        </p:txBody>
      </p:sp>
      <p:grpSp>
        <p:nvGrpSpPr>
          <p:cNvPr id="16388" name="Полотно 63"/>
          <p:cNvGrpSpPr>
            <a:grpSpLocks/>
          </p:cNvGrpSpPr>
          <p:nvPr/>
        </p:nvGrpSpPr>
        <p:grpSpPr bwMode="auto">
          <a:xfrm>
            <a:off x="76200" y="1149350"/>
            <a:ext cx="4143375" cy="4135438"/>
            <a:chOff x="0" y="0"/>
            <a:chExt cx="3087370" cy="2514600"/>
          </a:xfrm>
        </p:grpSpPr>
        <p:sp>
          <p:nvSpPr>
            <p:cNvPr id="16389" name="Прямоугольник 6"/>
            <p:cNvSpPr>
              <a:spLocks noChangeArrowheads="1"/>
            </p:cNvSpPr>
            <p:nvPr/>
          </p:nvSpPr>
          <p:spPr bwMode="auto">
            <a:xfrm>
              <a:off x="0" y="0"/>
              <a:ext cx="308737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cxnSp>
          <p:nvCxnSpPr>
            <p:cNvPr id="16390" name="Line 65"/>
            <p:cNvCxnSpPr>
              <a:cxnSpLocks noChangeShapeType="1"/>
            </p:cNvCxnSpPr>
            <p:nvPr/>
          </p:nvCxnSpPr>
          <p:spPr bwMode="auto">
            <a:xfrm flipV="1">
              <a:off x="457478" y="114002"/>
              <a:ext cx="810" cy="2285776"/>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391" name="Line 66"/>
            <p:cNvCxnSpPr>
              <a:cxnSpLocks noChangeShapeType="1"/>
            </p:cNvCxnSpPr>
            <p:nvPr/>
          </p:nvCxnSpPr>
          <p:spPr bwMode="auto">
            <a:xfrm>
              <a:off x="457478" y="1714127"/>
              <a:ext cx="2285771"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392" name="Freeform 67"/>
            <p:cNvSpPr>
              <a:spLocks/>
            </p:cNvSpPr>
            <p:nvPr/>
          </p:nvSpPr>
          <p:spPr bwMode="auto">
            <a:xfrm>
              <a:off x="799979" y="456827"/>
              <a:ext cx="1600769" cy="1942951"/>
            </a:xfrm>
            <a:custGeom>
              <a:avLst/>
              <a:gdLst>
                <a:gd name="T0" fmla="*/ 0 w 2520"/>
                <a:gd name="T1" fmla="*/ 0 h 3060"/>
                <a:gd name="T2" fmla="*/ 114341 w 2520"/>
                <a:gd name="T3" fmla="*/ 571456 h 3060"/>
                <a:gd name="T4" fmla="*/ 343022 w 2520"/>
                <a:gd name="T5" fmla="*/ 1142912 h 3060"/>
                <a:gd name="T6" fmla="*/ 914725 w 2520"/>
                <a:gd name="T7" fmla="*/ 1714369 h 3060"/>
                <a:gd name="T8" fmla="*/ 1600769 w 2520"/>
                <a:gd name="T9" fmla="*/ 1942951 h 30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0" h="3060">
                  <a:moveTo>
                    <a:pt x="0" y="0"/>
                  </a:moveTo>
                  <a:cubicBezTo>
                    <a:pt x="45" y="300"/>
                    <a:pt x="90" y="600"/>
                    <a:pt x="180" y="900"/>
                  </a:cubicBezTo>
                  <a:cubicBezTo>
                    <a:pt x="270" y="1200"/>
                    <a:pt x="330" y="1500"/>
                    <a:pt x="540" y="1800"/>
                  </a:cubicBezTo>
                  <a:cubicBezTo>
                    <a:pt x="750" y="2100"/>
                    <a:pt x="1110" y="2490"/>
                    <a:pt x="1440" y="2700"/>
                  </a:cubicBezTo>
                  <a:cubicBezTo>
                    <a:pt x="1770" y="2910"/>
                    <a:pt x="2145" y="2985"/>
                    <a:pt x="2520" y="306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cxnSp>
          <p:nvCxnSpPr>
            <p:cNvPr id="16393" name="Line 68"/>
            <p:cNvCxnSpPr>
              <a:cxnSpLocks noChangeShapeType="1"/>
            </p:cNvCxnSpPr>
            <p:nvPr/>
          </p:nvCxnSpPr>
          <p:spPr bwMode="auto">
            <a:xfrm>
              <a:off x="799979" y="456827"/>
              <a:ext cx="1600769" cy="19429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394" name="Line 69"/>
            <p:cNvCxnSpPr>
              <a:cxnSpLocks noChangeShapeType="1"/>
            </p:cNvCxnSpPr>
            <p:nvPr/>
          </p:nvCxnSpPr>
          <p:spPr bwMode="auto">
            <a:xfrm>
              <a:off x="1829103" y="1714127"/>
              <a:ext cx="810" cy="5716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395" name="Line 70"/>
            <p:cNvCxnSpPr>
              <a:cxnSpLocks noChangeShapeType="1"/>
            </p:cNvCxnSpPr>
            <p:nvPr/>
          </p:nvCxnSpPr>
          <p:spPr bwMode="auto">
            <a:xfrm>
              <a:off x="799979" y="456827"/>
              <a:ext cx="1029123" cy="18289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396" name="Line 71"/>
            <p:cNvCxnSpPr>
              <a:cxnSpLocks noChangeShapeType="1"/>
            </p:cNvCxnSpPr>
            <p:nvPr/>
          </p:nvCxnSpPr>
          <p:spPr bwMode="auto">
            <a:xfrm>
              <a:off x="799979" y="456827"/>
              <a:ext cx="0" cy="12573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6397" name="Line 72"/>
            <p:cNvCxnSpPr>
              <a:cxnSpLocks noChangeShapeType="1"/>
            </p:cNvCxnSpPr>
            <p:nvPr/>
          </p:nvCxnSpPr>
          <p:spPr bwMode="auto">
            <a:xfrm flipV="1">
              <a:off x="2400748" y="1714127"/>
              <a:ext cx="0" cy="68565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16398" name="Text Box 73"/>
            <p:cNvSpPr txBox="1">
              <a:spLocks noChangeArrowheads="1"/>
            </p:cNvSpPr>
            <p:nvPr/>
          </p:nvSpPr>
          <p:spPr bwMode="auto">
            <a:xfrm>
              <a:off x="114167" y="114002"/>
              <a:ext cx="458288" cy="34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f(x)</a:t>
              </a:r>
              <a:endParaRPr lang="ru-RU" sz="1100">
                <a:latin typeface="Calibri" pitchFamily="34" charset="0"/>
                <a:cs typeface="Times New Roman" pitchFamily="18" charset="0"/>
              </a:endParaRPr>
            </a:p>
          </p:txBody>
        </p:sp>
        <p:sp>
          <p:nvSpPr>
            <p:cNvPr id="16399" name="Text Box 74"/>
            <p:cNvSpPr txBox="1">
              <a:spLocks noChangeArrowheads="1"/>
            </p:cNvSpPr>
            <p:nvPr/>
          </p:nvSpPr>
          <p:spPr bwMode="auto">
            <a:xfrm>
              <a:off x="571645" y="1486124"/>
              <a:ext cx="343311" cy="34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a</a:t>
              </a:r>
              <a:endParaRPr lang="ru-RU" sz="1100">
                <a:latin typeface="Calibri" pitchFamily="34" charset="0"/>
                <a:cs typeface="Times New Roman" pitchFamily="18" charset="0"/>
              </a:endParaRPr>
            </a:p>
          </p:txBody>
        </p:sp>
        <p:sp>
          <p:nvSpPr>
            <p:cNvPr id="16400" name="Text Box 75"/>
            <p:cNvSpPr txBox="1">
              <a:spLocks noChangeArrowheads="1"/>
            </p:cNvSpPr>
            <p:nvPr/>
          </p:nvSpPr>
          <p:spPr bwMode="auto">
            <a:xfrm>
              <a:off x="2286581" y="1486124"/>
              <a:ext cx="342501" cy="3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b</a:t>
              </a:r>
              <a:endParaRPr lang="ru-RU" sz="1100">
                <a:latin typeface="Calibri" pitchFamily="34" charset="0"/>
                <a:cs typeface="Times New Roman" pitchFamily="18" charset="0"/>
              </a:endParaRPr>
            </a:p>
          </p:txBody>
        </p:sp>
        <p:sp>
          <p:nvSpPr>
            <p:cNvPr id="16401" name="Text Box 76"/>
            <p:cNvSpPr txBox="1">
              <a:spLocks noChangeArrowheads="1"/>
            </p:cNvSpPr>
            <p:nvPr/>
          </p:nvSpPr>
          <p:spPr bwMode="auto">
            <a:xfrm>
              <a:off x="2743249" y="1486124"/>
              <a:ext cx="344121" cy="34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x</a:t>
              </a:r>
              <a:endParaRPr lang="ru-RU" sz="1100">
                <a:latin typeface="Calibri" pitchFamily="34" charset="0"/>
                <a:cs typeface="Times New Roman" pitchFamily="18" charset="0"/>
              </a:endParaRPr>
            </a:p>
          </p:txBody>
        </p:sp>
        <p:sp>
          <p:nvSpPr>
            <p:cNvPr id="16402" name="Text Box 77"/>
            <p:cNvSpPr txBox="1">
              <a:spLocks noChangeArrowheads="1"/>
            </p:cNvSpPr>
            <p:nvPr/>
          </p:nvSpPr>
          <p:spPr bwMode="auto">
            <a:xfrm>
              <a:off x="1714936" y="1486124"/>
              <a:ext cx="457478" cy="34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C</a:t>
              </a:r>
              <a:r>
                <a:rPr lang="en-US" sz="1400" baseline="-25000">
                  <a:latin typeface="Calibri" pitchFamily="34" charset="0"/>
                  <a:cs typeface="Times New Roman" pitchFamily="18" charset="0"/>
                </a:rPr>
                <a:t>0</a:t>
              </a:r>
              <a:endParaRPr lang="ru-RU" sz="1100">
                <a:latin typeface="Calibri" pitchFamily="34" charset="0"/>
                <a:cs typeface="Times New Roman" pitchFamily="18" charset="0"/>
              </a:endParaRPr>
            </a:p>
          </p:txBody>
        </p:sp>
        <p:sp>
          <p:nvSpPr>
            <p:cNvPr id="16403" name="Text Box 78"/>
            <p:cNvSpPr txBox="1">
              <a:spLocks noChangeArrowheads="1"/>
            </p:cNvSpPr>
            <p:nvPr/>
          </p:nvSpPr>
          <p:spPr bwMode="auto">
            <a:xfrm>
              <a:off x="1257458" y="1486124"/>
              <a:ext cx="456668" cy="34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C</a:t>
              </a:r>
              <a:r>
                <a:rPr lang="en-US" sz="1400" baseline="-25000">
                  <a:latin typeface="Calibri" pitchFamily="34" charset="0"/>
                  <a:cs typeface="Times New Roman" pitchFamily="18" charset="0"/>
                </a:rPr>
                <a:t>1</a:t>
              </a:r>
              <a:endParaRPr lang="ru-RU" sz="1100">
                <a:latin typeface="Calibri" pitchFamily="34" charset="0"/>
                <a:cs typeface="Times New Roman" pitchFamily="18" charset="0"/>
              </a:endParaRPr>
            </a:p>
          </p:txBody>
        </p:sp>
        <p:sp>
          <p:nvSpPr>
            <p:cNvPr id="16404" name="Text Box 79"/>
            <p:cNvSpPr txBox="1">
              <a:spLocks noChangeArrowheads="1"/>
            </p:cNvSpPr>
            <p:nvPr/>
          </p:nvSpPr>
          <p:spPr bwMode="auto">
            <a:xfrm>
              <a:off x="571645" y="342825"/>
              <a:ext cx="342501" cy="34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A</a:t>
              </a:r>
              <a:endParaRPr lang="ru-RU" sz="1100">
                <a:latin typeface="Calibri" pitchFamily="34" charset="0"/>
                <a:cs typeface="Times New Roman" pitchFamily="18" charset="0"/>
              </a:endParaRPr>
            </a:p>
          </p:txBody>
        </p:sp>
        <p:sp>
          <p:nvSpPr>
            <p:cNvPr id="16405" name="Text Box 80"/>
            <p:cNvSpPr txBox="1">
              <a:spLocks noChangeArrowheads="1"/>
            </p:cNvSpPr>
            <p:nvPr/>
          </p:nvSpPr>
          <p:spPr bwMode="auto">
            <a:xfrm>
              <a:off x="2400748" y="2171775"/>
              <a:ext cx="342501" cy="34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B</a:t>
              </a:r>
              <a:endParaRPr lang="ru-RU" sz="1100">
                <a:latin typeface="Calibri" pitchFamily="34" charset="0"/>
                <a:cs typeface="Times New Roman" pitchFamily="18" charset="0"/>
              </a:endParaRPr>
            </a:p>
          </p:txBody>
        </p:sp>
        <p:sp>
          <p:nvSpPr>
            <p:cNvPr id="16406" name="Text Box 81"/>
            <p:cNvSpPr txBox="1">
              <a:spLocks noChangeArrowheads="1"/>
            </p:cNvSpPr>
            <p:nvPr/>
          </p:nvSpPr>
          <p:spPr bwMode="auto">
            <a:xfrm>
              <a:off x="1485792" y="2171775"/>
              <a:ext cx="459098" cy="3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B</a:t>
              </a:r>
              <a:r>
                <a:rPr lang="en-US" sz="1400" baseline="-25000">
                  <a:latin typeface="Calibri" pitchFamily="34" charset="0"/>
                  <a:cs typeface="Times New Roman" pitchFamily="18" charset="0"/>
                </a:rPr>
                <a:t>1</a:t>
              </a:r>
              <a:endParaRPr lang="ru-RU" sz="1100">
                <a:latin typeface="Calibri" pitchFamily="34" charset="0"/>
                <a:cs typeface="Times New Roman" pitchFamily="18"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noRot="1" noChangeAspect="1" noMove="1" noResize="1" noEditPoints="1" noAdjustHandles="1" noChangeArrowheads="1" noChangeShapeType="1" noTextEdit="1"/>
          </p:cNvSpPr>
          <p:nvPr>
            <p:ph idx="1"/>
          </p:nvPr>
        </p:nvSpPr>
        <p:spPr>
          <a:xfrm>
            <a:off x="323528" y="188640"/>
            <a:ext cx="8568951" cy="5937523"/>
          </a:xfrm>
          <a:blipFill rotWithShape="1">
            <a:blip r:embed="rId2"/>
            <a:stretch>
              <a:fillRect t="-1745" r="-1494"/>
            </a:stretch>
          </a:blipFill>
        </p:spPr>
        <p:txBody>
          <a:bodyPr/>
          <a:lstStyle/>
          <a:p>
            <a:r>
              <a:rPr lang="ru-RU">
                <a:no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2"/>
          <p:cNvSpPr>
            <a:spLocks noGrp="1"/>
          </p:cNvSpPr>
          <p:nvPr>
            <p:ph idx="1"/>
          </p:nvPr>
        </p:nvSpPr>
        <p:spPr>
          <a:xfrm>
            <a:off x="250825" y="1341438"/>
            <a:ext cx="8642350" cy="4784725"/>
          </a:xfrm>
        </p:spPr>
        <p:txBody>
          <a:bodyPr/>
          <a:lstStyle/>
          <a:p>
            <a:pPr algn="ctr"/>
            <a:endParaRPr lang="uk-UA" smtClean="0">
              <a:solidFill>
                <a:schemeClr val="tx1"/>
              </a:solidFill>
              <a:latin typeface="Times New Roman" pitchFamily="18" charset="0"/>
              <a:cs typeface="Times New Roman" pitchFamily="18" charset="0"/>
            </a:endParaRPr>
          </a:p>
          <a:p>
            <a:pPr algn="ctr"/>
            <a:r>
              <a:rPr lang="uk-UA" sz="2800" smtClean="0">
                <a:solidFill>
                  <a:schemeClr val="tx1"/>
                </a:solidFill>
                <a:latin typeface="Times New Roman" pitchFamily="18" charset="0"/>
                <a:cs typeface="Times New Roman" pitchFamily="18" charset="0"/>
              </a:rPr>
              <a:t>Суть: метод заснований на алгоритмі виключення інтервалів, на кожній ітерації якого розглядається одна пробна крапка R. Якщо в крапці R виконується нерівність W</a:t>
            </a:r>
            <a:r>
              <a:rPr lang="en-US" sz="2800" smtClean="0">
                <a:solidFill>
                  <a:schemeClr val="tx1"/>
                </a:solidFill>
                <a:latin typeface="Times New Roman" pitchFamily="18" charset="0"/>
                <a:cs typeface="Times New Roman" pitchFamily="18" charset="0"/>
                <a:sym typeface="Symbol" pitchFamily="18" charset="2"/>
              </a:rPr>
              <a:t></a:t>
            </a:r>
            <a:r>
              <a:rPr lang="uk-UA" sz="2800" smtClean="0">
                <a:solidFill>
                  <a:schemeClr val="tx1"/>
                </a:solidFill>
                <a:latin typeface="Times New Roman" pitchFamily="18" charset="0"/>
                <a:cs typeface="Times New Roman" pitchFamily="18" charset="0"/>
              </a:rPr>
              <a:t>(R)&lt;0, то внаслідок унімодальності функції точка екстремуму не може лежати лівіше крапки R. Аналогічно, якщо W</a:t>
            </a:r>
            <a:r>
              <a:rPr lang="en-US" sz="2800" smtClean="0">
                <a:solidFill>
                  <a:schemeClr val="tx1"/>
                </a:solidFill>
                <a:latin typeface="Times New Roman" pitchFamily="18" charset="0"/>
                <a:cs typeface="Times New Roman" pitchFamily="18" charset="0"/>
                <a:sym typeface="Symbol" pitchFamily="18" charset="2"/>
              </a:rPr>
              <a:t></a:t>
            </a:r>
            <a:r>
              <a:rPr lang="uk-UA" sz="2800" smtClean="0">
                <a:solidFill>
                  <a:schemeClr val="tx1"/>
                </a:solidFill>
                <a:latin typeface="Times New Roman" pitchFamily="18" charset="0"/>
                <a:cs typeface="Times New Roman" pitchFamily="18" charset="0"/>
              </a:rPr>
              <a:t>(R)&gt;0, то інтервал x&gt;R можна виключити .</a:t>
            </a:r>
            <a:endParaRPr lang="ru-RU" sz="2800" smtClean="0">
              <a:solidFill>
                <a:schemeClr val="tx1"/>
              </a:solidFill>
              <a:latin typeface="Times New Roman" pitchFamily="18" charset="0"/>
              <a:cs typeface="Times New Roman" pitchFamily="18" charset="0"/>
            </a:endParaRPr>
          </a:p>
          <a:p>
            <a:endParaRPr lang="ru-RU" smtClean="0"/>
          </a:p>
        </p:txBody>
      </p:sp>
      <p:sp>
        <p:nvSpPr>
          <p:cNvPr id="18435" name="Заголовок 1"/>
          <p:cNvSpPr>
            <a:spLocks noGrp="1"/>
          </p:cNvSpPr>
          <p:nvPr>
            <p:ph type="title"/>
          </p:nvPr>
        </p:nvSpPr>
        <p:spPr/>
        <p:txBody>
          <a:bodyPr/>
          <a:lstStyle/>
          <a:p>
            <a:r>
              <a:rPr lang="uk-UA" b="1" u="sng" smtClean="0">
                <a:solidFill>
                  <a:schemeClr val="tx1"/>
                </a:solidFill>
              </a:rPr>
              <a:t>Метод середньої крапки</a:t>
            </a:r>
            <a:endParaRPr lang="ru-RU" b="1" u="sng"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713788" cy="6121400"/>
          </a:xfrm>
        </p:spPr>
        <p:txBody>
          <a:bodyPr rtlCol="0">
            <a:normAutofit lnSpcReduction="10000"/>
          </a:bodyPr>
          <a:lstStyle/>
          <a:p>
            <a:pPr marL="0" indent="360000" fontAlgn="auto">
              <a:spcAft>
                <a:spcPts val="0"/>
              </a:spcAft>
              <a:buFont typeface="Symbol" pitchFamily="18" charset="2"/>
              <a:buNone/>
              <a:defRPr/>
            </a:pPr>
            <a:r>
              <a:rPr lang="uk-UA" sz="3000" b="1" dirty="0" smtClean="0">
                <a:solidFill>
                  <a:schemeClr val="tx1"/>
                </a:solidFill>
                <a:latin typeface="Times New Roman" pitchFamily="18" charset="0"/>
                <a:cs typeface="Times New Roman" pitchFamily="18" charset="0"/>
              </a:rPr>
              <a:t>Алгоритм</a:t>
            </a:r>
            <a:endParaRPr lang="ru-RU" sz="3000" dirty="0">
              <a:solidFill>
                <a:schemeClr val="tx1"/>
              </a:solidFill>
              <a:latin typeface="Times New Roman" pitchFamily="18" charset="0"/>
              <a:cs typeface="Times New Roman" pitchFamily="18" charset="0"/>
            </a:endParaRPr>
          </a:p>
          <a:p>
            <a:pPr marL="0" indent="0" fontAlgn="auto">
              <a:spcAft>
                <a:spcPts val="0"/>
              </a:spcAft>
              <a:buFont typeface="Symbol" pitchFamily="18" charset="2"/>
              <a:buNone/>
              <a:defRPr/>
            </a:pPr>
            <a:r>
              <a:rPr lang="uk-UA" dirty="0">
                <a:solidFill>
                  <a:schemeClr val="tx1"/>
                </a:solidFill>
                <a:latin typeface="Times New Roman" pitchFamily="18" charset="0"/>
                <a:cs typeface="Times New Roman" pitchFamily="18" charset="0"/>
              </a:rPr>
              <a:t>    </a:t>
            </a:r>
            <a:r>
              <a:rPr lang="uk-UA" dirty="0" smtClean="0">
                <a:solidFill>
                  <a:schemeClr val="tx1"/>
                </a:solidFill>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Хай </a:t>
            </a:r>
            <a:r>
              <a:rPr lang="uk-UA" sz="2800" dirty="0">
                <a:solidFill>
                  <a:schemeClr val="tx1"/>
                </a:solidFill>
                <a:latin typeface="Times New Roman" pitchFamily="18" charset="0"/>
                <a:cs typeface="Times New Roman" pitchFamily="18" charset="0"/>
              </a:rPr>
              <a:t>в інтервалі [а,b] є дві крапки N і P, в яких похідні W</a:t>
            </a:r>
            <a:r>
              <a:rPr lang="en-US" sz="2800" dirty="0">
                <a:solidFill>
                  <a:schemeClr val="tx1"/>
                </a:solidFill>
                <a:latin typeface="Times New Roman" pitchFamily="18" charset="0"/>
                <a:cs typeface="Times New Roman" pitchFamily="18" charset="0"/>
                <a:sym typeface="Symbol"/>
              </a:rPr>
              <a:t></a:t>
            </a:r>
            <a:r>
              <a:rPr lang="uk-UA" sz="2800" dirty="0">
                <a:solidFill>
                  <a:schemeClr val="tx1"/>
                </a:solidFill>
                <a:latin typeface="Times New Roman" pitchFamily="18" charset="0"/>
                <a:cs typeface="Times New Roman" pitchFamily="18" charset="0"/>
              </a:rPr>
              <a:t>(N)&lt;0, W</a:t>
            </a:r>
            <a:r>
              <a:rPr lang="en-US" sz="2800" dirty="0">
                <a:solidFill>
                  <a:schemeClr val="tx1"/>
                </a:solidFill>
                <a:latin typeface="Times New Roman" pitchFamily="18" charset="0"/>
                <a:cs typeface="Times New Roman" pitchFamily="18" charset="0"/>
                <a:sym typeface="Symbol"/>
              </a:rPr>
              <a:t></a:t>
            </a:r>
            <a:r>
              <a:rPr lang="uk-UA" sz="2800" dirty="0">
                <a:solidFill>
                  <a:schemeClr val="tx1"/>
                </a:solidFill>
                <a:latin typeface="Times New Roman" pitchFamily="18" charset="0"/>
                <a:cs typeface="Times New Roman" pitchFamily="18" charset="0"/>
              </a:rPr>
              <a:t>(P)&gt;0, оптимальна точка (екстремум) </a:t>
            </a:r>
            <a:r>
              <a:rPr lang="uk-UA" sz="2800" dirty="0" err="1">
                <a:solidFill>
                  <a:schemeClr val="tx1"/>
                </a:solidFill>
                <a:latin typeface="Times New Roman" pitchFamily="18" charset="0"/>
                <a:cs typeface="Times New Roman" pitchFamily="18" charset="0"/>
              </a:rPr>
              <a:t>x</a:t>
            </a:r>
            <a:r>
              <a:rPr lang="uk-UA" sz="2800" baseline="-25000" dirty="0" err="1">
                <a:solidFill>
                  <a:schemeClr val="tx1"/>
                </a:solidFill>
                <a:latin typeface="Times New Roman" pitchFamily="18" charset="0"/>
                <a:cs typeface="Times New Roman" pitchFamily="18" charset="0"/>
              </a:rPr>
              <a:t>m</a:t>
            </a:r>
            <a:r>
              <a:rPr lang="uk-UA" sz="2800" dirty="0">
                <a:solidFill>
                  <a:schemeClr val="tx1"/>
                </a:solidFill>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розташована </a:t>
            </a:r>
            <a:r>
              <a:rPr lang="uk-UA" sz="2800" dirty="0">
                <a:solidFill>
                  <a:schemeClr val="tx1"/>
                </a:solidFill>
                <a:latin typeface="Times New Roman" pitchFamily="18" charset="0"/>
                <a:cs typeface="Times New Roman" pitchFamily="18" charset="0"/>
              </a:rPr>
              <a:t>N&lt;</a:t>
            </a:r>
            <a:r>
              <a:rPr lang="uk-UA" sz="2800" dirty="0" err="1">
                <a:solidFill>
                  <a:schemeClr val="tx1"/>
                </a:solidFill>
                <a:latin typeface="Times New Roman" pitchFamily="18" charset="0"/>
                <a:cs typeface="Times New Roman" pitchFamily="18" charset="0"/>
              </a:rPr>
              <a:t>x</a:t>
            </a:r>
            <a:r>
              <a:rPr lang="uk-UA" sz="2800" baseline="-25000" dirty="0" err="1">
                <a:solidFill>
                  <a:schemeClr val="tx1"/>
                </a:solidFill>
                <a:latin typeface="Times New Roman" pitchFamily="18" charset="0"/>
                <a:cs typeface="Times New Roman" pitchFamily="18" charset="0"/>
              </a:rPr>
              <a:t>m</a:t>
            </a:r>
            <a:r>
              <a:rPr lang="uk-UA" sz="2800" dirty="0">
                <a:solidFill>
                  <a:schemeClr val="tx1"/>
                </a:solidFill>
                <a:latin typeface="Times New Roman" pitchFamily="18" charset="0"/>
                <a:cs typeface="Times New Roman" pitchFamily="18" charset="0"/>
              </a:rPr>
              <a:t>&lt;P.</a:t>
            </a:r>
            <a:endParaRPr lang="ru-RU" sz="2800" dirty="0">
              <a:solidFill>
                <a:schemeClr val="tx1"/>
              </a:solidFill>
              <a:latin typeface="Times New Roman" pitchFamily="18" charset="0"/>
              <a:cs typeface="Times New Roman" pitchFamily="18" charset="0"/>
            </a:endParaRPr>
          </a:p>
          <a:p>
            <a:pPr marL="274320" indent="-274320" fontAlgn="auto">
              <a:spcAft>
                <a:spcPts val="0"/>
              </a:spcAft>
              <a:defRPr/>
            </a:pPr>
            <a:r>
              <a:rPr lang="uk-UA" sz="2800" dirty="0">
                <a:solidFill>
                  <a:schemeClr val="tx1"/>
                </a:solidFill>
                <a:latin typeface="Times New Roman" pitchFamily="18" charset="0"/>
                <a:cs typeface="Times New Roman" pitchFamily="18" charset="0"/>
              </a:rPr>
              <a:t>	1) P = b, N = a</a:t>
            </a:r>
            <a:endParaRPr lang="ru-RU" sz="2800" dirty="0">
              <a:solidFill>
                <a:schemeClr val="tx1"/>
              </a:solidFill>
              <a:latin typeface="Times New Roman" pitchFamily="18" charset="0"/>
              <a:cs typeface="Times New Roman" pitchFamily="18" charset="0"/>
            </a:endParaRPr>
          </a:p>
          <a:p>
            <a:pPr marL="274320" indent="-274320" fontAlgn="auto">
              <a:spcAft>
                <a:spcPts val="0"/>
              </a:spcAft>
              <a:defRPr/>
            </a:pPr>
            <a:r>
              <a:rPr lang="uk-UA" sz="2800" dirty="0">
                <a:solidFill>
                  <a:schemeClr val="tx1"/>
                </a:solidFill>
                <a:latin typeface="Times New Roman" pitchFamily="18" charset="0"/>
                <a:cs typeface="Times New Roman" pitchFamily="18" charset="0"/>
              </a:rPr>
              <a:t>     	W</a:t>
            </a:r>
            <a:r>
              <a:rPr lang="en-US" sz="2800" dirty="0">
                <a:solidFill>
                  <a:schemeClr val="tx1"/>
                </a:solidFill>
                <a:latin typeface="Times New Roman" pitchFamily="18" charset="0"/>
                <a:cs typeface="Times New Roman" pitchFamily="18" charset="0"/>
                <a:sym typeface="Symbol"/>
              </a:rPr>
              <a:t></a:t>
            </a:r>
            <a:r>
              <a:rPr lang="uk-UA" sz="2800" dirty="0">
                <a:solidFill>
                  <a:schemeClr val="tx1"/>
                </a:solidFill>
                <a:latin typeface="Times New Roman" pitchFamily="18" charset="0"/>
                <a:cs typeface="Times New Roman" pitchFamily="18" charset="0"/>
              </a:rPr>
              <a:t>(а)&lt;0; W</a:t>
            </a:r>
            <a:r>
              <a:rPr lang="en-US" sz="2800" dirty="0">
                <a:solidFill>
                  <a:schemeClr val="tx1"/>
                </a:solidFill>
                <a:latin typeface="Times New Roman" pitchFamily="18" charset="0"/>
                <a:cs typeface="Times New Roman" pitchFamily="18" charset="0"/>
                <a:sym typeface="Symbol"/>
              </a:rPr>
              <a:t></a:t>
            </a:r>
            <a:r>
              <a:rPr lang="uk-UA" sz="2800" dirty="0">
                <a:solidFill>
                  <a:schemeClr val="tx1"/>
                </a:solidFill>
                <a:latin typeface="Times New Roman" pitchFamily="18" charset="0"/>
                <a:cs typeface="Times New Roman" pitchFamily="18" charset="0"/>
              </a:rPr>
              <a:t>(b)&gt;0.</a:t>
            </a:r>
            <a:endParaRPr lang="ru-RU" sz="2800" dirty="0">
              <a:solidFill>
                <a:schemeClr val="tx1"/>
              </a:solidFill>
              <a:latin typeface="Times New Roman" pitchFamily="18" charset="0"/>
              <a:cs typeface="Times New Roman" pitchFamily="18" charset="0"/>
            </a:endParaRPr>
          </a:p>
          <a:p>
            <a:pPr marL="274320" indent="-274320" fontAlgn="auto">
              <a:spcAft>
                <a:spcPts val="0"/>
              </a:spcAft>
              <a:defRPr/>
            </a:pPr>
            <a:r>
              <a:rPr lang="uk-UA" sz="2800" dirty="0">
                <a:solidFill>
                  <a:schemeClr val="tx1"/>
                </a:solidFill>
                <a:latin typeface="Times New Roman" pitchFamily="18" charset="0"/>
                <a:cs typeface="Times New Roman" pitchFamily="18" charset="0"/>
              </a:rPr>
              <a:t>	2) </a:t>
            </a:r>
            <a:r>
              <a:rPr lang="en-US" sz="2800" dirty="0">
                <a:solidFill>
                  <a:schemeClr val="tx1"/>
                </a:solidFill>
                <a:latin typeface="Times New Roman" pitchFamily="18" charset="0"/>
                <a:cs typeface="Times New Roman" pitchFamily="18" charset="0"/>
              </a:rPr>
              <a:t>R</a:t>
            </a:r>
            <a:r>
              <a:rPr lang="uk-UA" sz="2800" dirty="0">
                <a:solidFill>
                  <a:schemeClr val="tx1"/>
                </a:solidFill>
                <a:latin typeface="Times New Roman" pitchFamily="18" charset="0"/>
                <a:cs typeface="Times New Roman" pitchFamily="18" charset="0"/>
              </a:rPr>
              <a:t> = 0,5∙(</a:t>
            </a:r>
            <a:r>
              <a:rPr lang="en-US" sz="2800" dirty="0">
                <a:solidFill>
                  <a:schemeClr val="tx1"/>
                </a:solidFill>
                <a:latin typeface="Times New Roman" pitchFamily="18" charset="0"/>
                <a:cs typeface="Times New Roman" pitchFamily="18" charset="0"/>
              </a:rPr>
              <a:t>P</a:t>
            </a:r>
            <a:r>
              <a:rPr lang="uk-UA" sz="2800" dirty="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N</a:t>
            </a:r>
            <a:r>
              <a:rPr lang="uk-UA" sz="2800" dirty="0">
                <a:solidFill>
                  <a:schemeClr val="tx1"/>
                </a:solidFill>
                <a:latin typeface="Times New Roman" pitchFamily="18" charset="0"/>
                <a:cs typeface="Times New Roman" pitchFamily="18" charset="0"/>
              </a:rPr>
              <a:t>), W</a:t>
            </a:r>
            <a:r>
              <a:rPr lang="en-US" sz="2800" dirty="0">
                <a:solidFill>
                  <a:schemeClr val="tx1"/>
                </a:solidFill>
                <a:latin typeface="Times New Roman" pitchFamily="18" charset="0"/>
                <a:cs typeface="Times New Roman" pitchFamily="18" charset="0"/>
                <a:sym typeface="Symbol"/>
              </a:rPr>
              <a:t></a:t>
            </a:r>
            <a:r>
              <a:rPr lang="uk-UA" sz="2800" dirty="0">
                <a:solidFill>
                  <a:schemeClr val="tx1"/>
                </a:solidFill>
                <a:latin typeface="Times New Roman" pitchFamily="18" charset="0"/>
                <a:cs typeface="Times New Roman" pitchFamily="18" charset="0"/>
              </a:rPr>
              <a:t>(R).</a:t>
            </a:r>
            <a:endParaRPr lang="ru-RU" sz="2800" dirty="0">
              <a:solidFill>
                <a:schemeClr val="tx1"/>
              </a:solidFill>
              <a:latin typeface="Times New Roman" pitchFamily="18" charset="0"/>
              <a:cs typeface="Times New Roman" pitchFamily="18" charset="0"/>
            </a:endParaRPr>
          </a:p>
          <a:p>
            <a:pPr marL="274320" indent="-274320" fontAlgn="auto">
              <a:spcAft>
                <a:spcPts val="0"/>
              </a:spcAft>
              <a:defRPr/>
            </a:pPr>
            <a:r>
              <a:rPr lang="uk-UA" sz="2800" dirty="0">
                <a:solidFill>
                  <a:schemeClr val="tx1"/>
                </a:solidFill>
                <a:latin typeface="Times New Roman" pitchFamily="18" charset="0"/>
                <a:cs typeface="Times New Roman" pitchFamily="18" charset="0"/>
              </a:rPr>
              <a:t>	3) a) </a:t>
            </a:r>
            <a:r>
              <a:rPr lang="en-US" sz="2800" dirty="0">
                <a:solidFill>
                  <a:schemeClr val="tx1"/>
                </a:solidFill>
                <a:latin typeface="Times New Roman" pitchFamily="18" charset="0"/>
                <a:cs typeface="Times New Roman" pitchFamily="18" charset="0"/>
                <a:sym typeface="Symbol"/>
              </a:rPr>
              <a:t></a:t>
            </a:r>
            <a:r>
              <a:rPr lang="uk-UA" sz="2800" dirty="0">
                <a:solidFill>
                  <a:schemeClr val="tx1"/>
                </a:solidFill>
                <a:latin typeface="Times New Roman" pitchFamily="18" charset="0"/>
                <a:cs typeface="Times New Roman" pitchFamily="18" charset="0"/>
              </a:rPr>
              <a:t>W</a:t>
            </a:r>
            <a:r>
              <a:rPr lang="en-US" sz="2800" dirty="0">
                <a:solidFill>
                  <a:schemeClr val="tx1"/>
                </a:solidFill>
                <a:latin typeface="Times New Roman" pitchFamily="18" charset="0"/>
                <a:cs typeface="Times New Roman" pitchFamily="18" charset="0"/>
                <a:sym typeface="Symbol"/>
              </a:rPr>
              <a:t></a:t>
            </a:r>
            <a:r>
              <a:rPr lang="uk-UA" sz="2800" dirty="0">
                <a:solidFill>
                  <a:schemeClr val="tx1"/>
                </a:solidFill>
                <a:latin typeface="Times New Roman" pitchFamily="18" charset="0"/>
                <a:cs typeface="Times New Roman" pitchFamily="18" charset="0"/>
              </a:rPr>
              <a:t>(R)</a:t>
            </a:r>
            <a:r>
              <a:rPr lang="en-US" sz="2800" dirty="0">
                <a:solidFill>
                  <a:schemeClr val="tx1"/>
                </a:solidFill>
                <a:latin typeface="Times New Roman" pitchFamily="18" charset="0"/>
                <a:cs typeface="Times New Roman" pitchFamily="18" charset="0"/>
                <a:sym typeface="Symbol"/>
              </a:rPr>
              <a:t></a:t>
            </a:r>
            <a:r>
              <a:rPr lang="uk-UA" sz="2800" dirty="0">
                <a:solidFill>
                  <a:schemeClr val="tx1"/>
                </a:solidFill>
                <a:latin typeface="Times New Roman" pitchFamily="18" charset="0"/>
                <a:cs typeface="Times New Roman" pitchFamily="18" charset="0"/>
              </a:rPr>
              <a:t>&lt; </a:t>
            </a:r>
            <a:r>
              <a:rPr lang="en-US" sz="2800" dirty="0">
                <a:solidFill>
                  <a:schemeClr val="tx1"/>
                </a:solidFill>
                <a:latin typeface="Times New Roman" pitchFamily="18" charset="0"/>
                <a:cs typeface="Times New Roman" pitchFamily="18" charset="0"/>
                <a:sym typeface="Symbol"/>
              </a:rPr>
              <a:t></a:t>
            </a:r>
            <a:r>
              <a:rPr lang="uk-UA" sz="2800" dirty="0">
                <a:solidFill>
                  <a:schemeClr val="tx1"/>
                </a:solidFill>
                <a:latin typeface="Times New Roman" pitchFamily="18" charset="0"/>
                <a:cs typeface="Times New Roman" pitchFamily="18" charset="0"/>
              </a:rPr>
              <a:t> - пошук закінчений, якщо ні → </a:t>
            </a:r>
            <a:endParaRPr lang="ru-RU" sz="2800" dirty="0">
              <a:solidFill>
                <a:schemeClr val="tx1"/>
              </a:solidFill>
              <a:latin typeface="Times New Roman" pitchFamily="18" charset="0"/>
              <a:cs typeface="Times New Roman" pitchFamily="18" charset="0"/>
            </a:endParaRPr>
          </a:p>
          <a:p>
            <a:pPr marL="274320" indent="-274320" fontAlgn="auto">
              <a:spcAft>
                <a:spcPts val="0"/>
              </a:spcAft>
              <a:defRPr/>
            </a:pPr>
            <a:r>
              <a:rPr lang="uk-UA" sz="2800" dirty="0">
                <a:solidFill>
                  <a:schemeClr val="tx1"/>
                </a:solidFill>
                <a:latin typeface="Times New Roman" pitchFamily="18" charset="0"/>
                <a:cs typeface="Times New Roman" pitchFamily="18" charset="0"/>
              </a:rPr>
              <a:t>                 1.W</a:t>
            </a:r>
            <a:r>
              <a:rPr lang="en-US" sz="2800" dirty="0">
                <a:solidFill>
                  <a:schemeClr val="tx1"/>
                </a:solidFill>
                <a:latin typeface="Times New Roman" pitchFamily="18" charset="0"/>
                <a:cs typeface="Times New Roman" pitchFamily="18" charset="0"/>
                <a:sym typeface="Symbol"/>
              </a:rPr>
              <a:t></a:t>
            </a:r>
            <a:r>
              <a:rPr lang="uk-UA" sz="2800" dirty="0">
                <a:solidFill>
                  <a:schemeClr val="tx1"/>
                </a:solidFill>
                <a:latin typeface="Times New Roman" pitchFamily="18" charset="0"/>
                <a:cs typeface="Times New Roman" pitchFamily="18" charset="0"/>
              </a:rPr>
              <a:t>(R)&lt;0, N = R→</a:t>
            </a:r>
            <a:r>
              <a:rPr lang="uk-UA" sz="2800" dirty="0" smtClean="0">
                <a:solidFill>
                  <a:schemeClr val="tx1"/>
                </a:solidFill>
                <a:latin typeface="Times New Roman" pitchFamily="18" charset="0"/>
                <a:cs typeface="Times New Roman" pitchFamily="18" charset="0"/>
              </a:rPr>
              <a:t>2);</a:t>
            </a:r>
            <a:endParaRPr lang="ru-RU" sz="2800" dirty="0">
              <a:solidFill>
                <a:schemeClr val="tx1"/>
              </a:solidFill>
              <a:latin typeface="Times New Roman" pitchFamily="18" charset="0"/>
              <a:cs typeface="Times New Roman" pitchFamily="18" charset="0"/>
            </a:endParaRPr>
          </a:p>
          <a:p>
            <a:pPr marL="274320" indent="-274320" fontAlgn="auto">
              <a:spcAft>
                <a:spcPts val="0"/>
              </a:spcAft>
              <a:defRPr/>
            </a:pPr>
            <a:r>
              <a:rPr lang="uk-UA" sz="2800" dirty="0">
                <a:solidFill>
                  <a:schemeClr val="tx1"/>
                </a:solidFill>
                <a:latin typeface="Times New Roman" pitchFamily="18" charset="0"/>
                <a:cs typeface="Times New Roman" pitchFamily="18" charset="0"/>
              </a:rPr>
              <a:t>                 2. W</a:t>
            </a:r>
            <a:r>
              <a:rPr lang="en-US" sz="2800" dirty="0">
                <a:solidFill>
                  <a:schemeClr val="tx1"/>
                </a:solidFill>
                <a:latin typeface="Times New Roman" pitchFamily="18" charset="0"/>
                <a:cs typeface="Times New Roman" pitchFamily="18" charset="0"/>
                <a:sym typeface="Symbol"/>
              </a:rPr>
              <a:t></a:t>
            </a:r>
            <a:r>
              <a:rPr lang="uk-UA" sz="2800" dirty="0">
                <a:solidFill>
                  <a:schemeClr val="tx1"/>
                </a:solidFill>
                <a:latin typeface="Times New Roman" pitchFamily="18" charset="0"/>
                <a:cs typeface="Times New Roman" pitchFamily="18" charset="0"/>
              </a:rPr>
              <a:t>(R)&gt;0, P = R→2).</a:t>
            </a:r>
            <a:endParaRPr lang="ru-RU" sz="2800" dirty="0">
              <a:solidFill>
                <a:schemeClr val="tx1"/>
              </a:solidFill>
              <a:latin typeface="Times New Roman" pitchFamily="18" charset="0"/>
              <a:cs typeface="Times New Roman" pitchFamily="18" charset="0"/>
            </a:endParaRPr>
          </a:p>
          <a:p>
            <a:pPr marL="0" indent="365125" fontAlgn="auto">
              <a:spcAft>
                <a:spcPts val="0"/>
              </a:spcAft>
              <a:buFont typeface="Symbol" pitchFamily="18" charset="2"/>
              <a:buNone/>
              <a:defRPr/>
            </a:pPr>
            <a:r>
              <a:rPr lang="uk-UA" sz="2800" dirty="0">
                <a:solidFill>
                  <a:schemeClr val="tx1"/>
                </a:solidFill>
                <a:latin typeface="Times New Roman" pitchFamily="18" charset="0"/>
                <a:cs typeface="Times New Roman" pitchFamily="18" charset="0"/>
              </a:rPr>
              <a:t>Як випливає з логічної структури, процедура пошуку по методу середньої крапки заснована на дослідженні тільки знаку </a:t>
            </a:r>
            <a:r>
              <a:rPr lang="uk-UA" sz="2800" dirty="0" smtClean="0">
                <a:solidFill>
                  <a:schemeClr val="tx1"/>
                </a:solidFill>
                <a:latin typeface="Times New Roman" pitchFamily="18" charset="0"/>
                <a:cs typeface="Times New Roman" pitchFamily="18" charset="0"/>
              </a:rPr>
              <a:t>похідної. </a:t>
            </a:r>
            <a:endParaRPr lang="ru-RU" sz="2800" dirty="0">
              <a:solidFill>
                <a:schemeClr val="tx1"/>
              </a:solidFill>
              <a:latin typeface="Times New Roman" pitchFamily="18" charset="0"/>
              <a:cs typeface="Times New Roman" pitchFamily="18" charset="0"/>
            </a:endParaRPr>
          </a:p>
          <a:p>
            <a:pPr marL="274320" indent="-274320" fontAlgn="auto">
              <a:spcAft>
                <a:spcPts val="0"/>
              </a:spcAft>
              <a:defRPr/>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284163" y="128588"/>
            <a:ext cx="8402637" cy="792162"/>
          </a:xfrm>
        </p:spPr>
        <p:txBody>
          <a:bodyPr/>
          <a:lstStyle/>
          <a:p>
            <a:pPr algn="ctr"/>
            <a:r>
              <a:rPr lang="uk-UA" b="1" u="sng" smtClean="0">
                <a:solidFill>
                  <a:schemeClr val="tx1"/>
                </a:solidFill>
                <a:latin typeface="Times New Roman" pitchFamily="18" charset="0"/>
                <a:cs typeface="Times New Roman" pitchFamily="18" charset="0"/>
              </a:rPr>
              <a:t>Метод Ньютона (метод дотичних)</a:t>
            </a:r>
            <a:endParaRPr lang="ru-RU" b="1" u="sng" smtClean="0">
              <a:solidFill>
                <a:schemeClr val="tx1"/>
              </a:solidFill>
              <a:latin typeface="Times New Roman" pitchFamily="18" charset="0"/>
              <a:cs typeface="Times New Roman" pitchFamily="18" charset="0"/>
            </a:endParaRPr>
          </a:p>
        </p:txBody>
      </p:sp>
      <p:sp>
        <p:nvSpPr>
          <p:cNvPr id="5" name="Текст 4"/>
          <p:cNvSpPr>
            <a:spLocks noGrp="1"/>
          </p:cNvSpPr>
          <p:nvPr>
            <p:ph type="body" sz="half" idx="2"/>
          </p:nvPr>
        </p:nvSpPr>
        <p:spPr>
          <a:xfrm>
            <a:off x="2673350" y="1125538"/>
            <a:ext cx="6013450" cy="5183187"/>
          </a:xfrm>
        </p:spPr>
        <p:txBody>
          <a:bodyPr rtlCol="0"/>
          <a:lstStyle/>
          <a:p>
            <a:pPr indent="360000" fontAlgn="auto">
              <a:spcAft>
                <a:spcPts val="0"/>
              </a:spcAft>
              <a:defRPr/>
            </a:pPr>
            <a:r>
              <a:rPr lang="uk-UA" sz="2400" dirty="0">
                <a:solidFill>
                  <a:schemeClr val="tx1"/>
                </a:solidFill>
                <a:latin typeface="Times New Roman" pitchFamily="18" charset="0"/>
                <a:cs typeface="Times New Roman" pitchFamily="18" charset="0"/>
              </a:rPr>
              <a:t>Хай рівняння </a:t>
            </a:r>
            <a:r>
              <a:rPr lang="en-US" sz="2400" dirty="0">
                <a:solidFill>
                  <a:schemeClr val="tx1"/>
                </a:solidFill>
                <a:latin typeface="Times New Roman" pitchFamily="18" charset="0"/>
                <a:cs typeface="Times New Roman" pitchFamily="18" charset="0"/>
              </a:rPr>
              <a:t>f</a:t>
            </a:r>
            <a:r>
              <a:rPr lang="uk-UA" sz="2400" dirty="0">
                <a:solidFill>
                  <a:schemeClr val="tx1"/>
                </a:solidFill>
                <a:latin typeface="Times New Roman" pitchFamily="18" charset="0"/>
                <a:cs typeface="Times New Roman" pitchFamily="18" charset="0"/>
              </a:rPr>
              <a:t>(</a:t>
            </a:r>
            <a:r>
              <a:rPr lang="en-US" sz="2400" dirty="0">
                <a:solidFill>
                  <a:schemeClr val="tx1"/>
                </a:solidFill>
                <a:latin typeface="Times New Roman" pitchFamily="18" charset="0"/>
                <a:cs typeface="Times New Roman" pitchFamily="18" charset="0"/>
              </a:rPr>
              <a:t>x</a:t>
            </a:r>
            <a:r>
              <a:rPr lang="uk-UA" sz="2400" baseline="-25000" dirty="0">
                <a:solidFill>
                  <a:schemeClr val="tx1"/>
                </a:solidFill>
                <a:latin typeface="Times New Roman" pitchFamily="18" charset="0"/>
                <a:cs typeface="Times New Roman" pitchFamily="18" charset="0"/>
              </a:rPr>
              <a:t>0</a:t>
            </a:r>
            <a:r>
              <a:rPr lang="uk-UA" sz="2400" dirty="0">
                <a:solidFill>
                  <a:schemeClr val="tx1"/>
                </a:solidFill>
                <a:latin typeface="Times New Roman" pitchFamily="18" charset="0"/>
                <a:cs typeface="Times New Roman" pitchFamily="18" charset="0"/>
              </a:rPr>
              <a:t>) = 0 має </a:t>
            </a:r>
            <a:r>
              <a:rPr lang="uk-UA" sz="2400" dirty="0" smtClean="0">
                <a:solidFill>
                  <a:schemeClr val="tx1"/>
                </a:solidFill>
                <a:latin typeface="Times New Roman" pitchFamily="18" charset="0"/>
                <a:cs typeface="Times New Roman" pitchFamily="18" charset="0"/>
              </a:rPr>
              <a:t>один корінь </a:t>
            </a:r>
            <a:r>
              <a:rPr lang="uk-UA" sz="2400" dirty="0">
                <a:solidFill>
                  <a:schemeClr val="tx1"/>
                </a:solidFill>
                <a:latin typeface="Times New Roman" pitchFamily="18" charset="0"/>
                <a:cs typeface="Times New Roman" pitchFamily="18" charset="0"/>
              </a:rPr>
              <a:t>на відрізку [</a:t>
            </a:r>
            <a:r>
              <a:rPr lang="en-US" sz="2400" i="1" dirty="0">
                <a:solidFill>
                  <a:schemeClr val="tx1"/>
                </a:solidFill>
                <a:latin typeface="Times New Roman" pitchFamily="18" charset="0"/>
                <a:cs typeface="Times New Roman" pitchFamily="18" charset="0"/>
              </a:rPr>
              <a:t>a</a:t>
            </a:r>
            <a:r>
              <a:rPr lang="uk-UA" sz="2400" i="1" dirty="0">
                <a:solidFill>
                  <a:schemeClr val="tx1"/>
                </a:solidFill>
                <a:latin typeface="Times New Roman" pitchFamily="18" charset="0"/>
                <a:cs typeface="Times New Roman" pitchFamily="18" charset="0"/>
              </a:rPr>
              <a:t>;</a:t>
            </a:r>
            <a:r>
              <a:rPr lang="en-US" sz="2400" i="1" dirty="0">
                <a:solidFill>
                  <a:schemeClr val="tx1"/>
                </a:solidFill>
                <a:latin typeface="Times New Roman" pitchFamily="18" charset="0"/>
                <a:cs typeface="Times New Roman" pitchFamily="18" charset="0"/>
              </a:rPr>
              <a:t>b</a:t>
            </a:r>
            <a:r>
              <a:rPr lang="uk-UA" sz="2400" dirty="0">
                <a:solidFill>
                  <a:schemeClr val="tx1"/>
                </a:solidFill>
                <a:latin typeface="Times New Roman" pitchFamily="18" charset="0"/>
                <a:cs typeface="Times New Roman" pitchFamily="18" charset="0"/>
              </a:rPr>
              <a:t>]. Причому </a:t>
            </a:r>
            <a:r>
              <a:rPr lang="en-US" sz="2400" i="1" dirty="0">
                <a:solidFill>
                  <a:schemeClr val="tx1"/>
                </a:solidFill>
                <a:latin typeface="Times New Roman" pitchFamily="18" charset="0"/>
                <a:cs typeface="Times New Roman" pitchFamily="18" charset="0"/>
              </a:rPr>
              <a:t>f </a:t>
            </a:r>
            <a:r>
              <a:rPr lang="uk-UA" sz="2400" i="1" dirty="0">
                <a:solidFill>
                  <a:schemeClr val="tx1"/>
                </a:solidFill>
                <a:latin typeface="Times New Roman" pitchFamily="18" charset="0"/>
                <a:cs typeface="Times New Roman" pitchFamily="18" charset="0"/>
              </a:rPr>
              <a:t>' (</a:t>
            </a:r>
            <a:r>
              <a:rPr lang="en-US" sz="2400" i="1" dirty="0">
                <a:solidFill>
                  <a:schemeClr val="tx1"/>
                </a:solidFill>
                <a:latin typeface="Times New Roman" pitchFamily="18" charset="0"/>
                <a:cs typeface="Times New Roman" pitchFamily="18" charset="0"/>
              </a:rPr>
              <a:t>x</a:t>
            </a:r>
            <a:r>
              <a:rPr lang="uk-UA" sz="2400" i="1" dirty="0">
                <a:solidFill>
                  <a:schemeClr val="tx1"/>
                </a:solidFill>
                <a:latin typeface="Times New Roman" pitchFamily="18" charset="0"/>
                <a:cs typeface="Times New Roman" pitchFamily="18" charset="0"/>
              </a:rPr>
              <a:t>)</a:t>
            </a:r>
            <a:r>
              <a:rPr lang="uk-UA" sz="2400" dirty="0">
                <a:solidFill>
                  <a:schemeClr val="tx1"/>
                </a:solidFill>
                <a:latin typeface="Times New Roman" pitchFamily="18" charset="0"/>
                <a:cs typeface="Times New Roman" pitchFamily="18" charset="0"/>
              </a:rPr>
              <a:t> і </a:t>
            </a:r>
            <a:r>
              <a:rPr lang="en-US" sz="2400" i="1" dirty="0">
                <a:solidFill>
                  <a:schemeClr val="tx1"/>
                </a:solidFill>
                <a:latin typeface="Times New Roman" pitchFamily="18" charset="0"/>
                <a:cs typeface="Times New Roman" pitchFamily="18" charset="0"/>
              </a:rPr>
              <a:t>f </a:t>
            </a:r>
            <a:r>
              <a:rPr lang="uk-UA" sz="2400" i="1" dirty="0">
                <a:solidFill>
                  <a:schemeClr val="tx1"/>
                </a:solidFill>
                <a:latin typeface="Times New Roman" pitchFamily="18" charset="0"/>
                <a:cs typeface="Times New Roman" pitchFamily="18" charset="0"/>
              </a:rPr>
              <a:t>'' (</a:t>
            </a:r>
            <a:r>
              <a:rPr lang="en-US" sz="2400" i="1" dirty="0">
                <a:solidFill>
                  <a:schemeClr val="tx1"/>
                </a:solidFill>
                <a:latin typeface="Times New Roman" pitchFamily="18" charset="0"/>
                <a:cs typeface="Times New Roman" pitchFamily="18" charset="0"/>
              </a:rPr>
              <a:t>x</a:t>
            </a:r>
            <a:r>
              <a:rPr lang="uk-UA" sz="2400" i="1" dirty="0">
                <a:solidFill>
                  <a:schemeClr val="tx1"/>
                </a:solidFill>
                <a:latin typeface="Times New Roman" pitchFamily="18" charset="0"/>
                <a:cs typeface="Times New Roman" pitchFamily="18" charset="0"/>
              </a:rPr>
              <a:t>)</a:t>
            </a:r>
            <a:r>
              <a:rPr lang="uk-UA" sz="2400" dirty="0">
                <a:solidFill>
                  <a:schemeClr val="tx1"/>
                </a:solidFill>
                <a:latin typeface="Times New Roman" pitchFamily="18" charset="0"/>
                <a:cs typeface="Times New Roman" pitchFamily="18" charset="0"/>
              </a:rPr>
              <a:t> визначені, безперервні і зберігають постійні знаки на цьому відрізку.</a:t>
            </a:r>
            <a:endParaRPr lang="ru-RU" sz="2400" dirty="0">
              <a:solidFill>
                <a:schemeClr val="tx1"/>
              </a:solidFill>
              <a:latin typeface="Times New Roman" pitchFamily="18" charset="0"/>
              <a:cs typeface="Times New Roman" pitchFamily="18" charset="0"/>
            </a:endParaRPr>
          </a:p>
          <a:p>
            <a:pPr indent="360000" fontAlgn="auto">
              <a:spcAft>
                <a:spcPts val="0"/>
              </a:spcAft>
              <a:defRPr/>
            </a:pPr>
            <a:r>
              <a:rPr lang="uk-UA" sz="2400" dirty="0">
                <a:solidFill>
                  <a:schemeClr val="tx1"/>
                </a:solidFill>
                <a:latin typeface="Times New Roman" pitchFamily="18" charset="0"/>
                <a:cs typeface="Times New Roman" pitchFamily="18" charset="0"/>
              </a:rPr>
              <a:t>Початкове наближення </a:t>
            </a:r>
            <a:r>
              <a:rPr lang="uk-UA" sz="2400" i="1" dirty="0">
                <a:solidFill>
                  <a:schemeClr val="tx1"/>
                </a:solidFill>
                <a:latin typeface="Times New Roman" pitchFamily="18" charset="0"/>
                <a:cs typeface="Times New Roman" pitchFamily="18" charset="0"/>
              </a:rPr>
              <a:t>х</a:t>
            </a:r>
            <a:r>
              <a:rPr lang="uk-UA" sz="2400" i="1" baseline="-25000" dirty="0">
                <a:solidFill>
                  <a:schemeClr val="tx1"/>
                </a:solidFill>
                <a:latin typeface="Times New Roman" pitchFamily="18" charset="0"/>
                <a:cs typeface="Times New Roman" pitchFamily="18" charset="0"/>
              </a:rPr>
              <a:t>0</a:t>
            </a:r>
            <a:r>
              <a:rPr lang="uk-UA" sz="2400" i="1" dirty="0">
                <a:solidFill>
                  <a:schemeClr val="tx1"/>
                </a:solidFill>
                <a:latin typeface="Times New Roman" pitchFamily="18" charset="0"/>
                <a:cs typeface="Times New Roman" pitchFamily="18" charset="0"/>
              </a:rPr>
              <a:t> </a:t>
            </a:r>
            <a:r>
              <a:rPr lang="uk-UA" sz="2400" dirty="0">
                <a:solidFill>
                  <a:schemeClr val="tx1"/>
                </a:solidFill>
                <a:latin typeface="Times New Roman" pitchFamily="18" charset="0"/>
                <a:cs typeface="Times New Roman" pitchFamily="18" charset="0"/>
              </a:rPr>
              <a:t>доцільно застосовувати так, щоб виконувалася умова:</a:t>
            </a:r>
            <a:endParaRPr lang="ru-RU" sz="2400" dirty="0">
              <a:solidFill>
                <a:schemeClr val="tx1"/>
              </a:solidFill>
              <a:latin typeface="Times New Roman" pitchFamily="18" charset="0"/>
              <a:cs typeface="Times New Roman" pitchFamily="18" charset="0"/>
            </a:endParaRPr>
          </a:p>
          <a:p>
            <a:pPr indent="360000" fontAlgn="auto">
              <a:spcAft>
                <a:spcPts val="0"/>
              </a:spcAft>
              <a:defRPr/>
            </a:pPr>
            <a:r>
              <a:rPr lang="ru-RU" sz="2400" dirty="0">
                <a:solidFill>
                  <a:schemeClr val="tx1"/>
                </a:solidFill>
                <a:latin typeface="Times New Roman" pitchFamily="18" charset="0"/>
                <a:cs typeface="Times New Roman" pitchFamily="18" charset="0"/>
              </a:rPr>
              <a:t>		</a:t>
            </a:r>
            <a:r>
              <a:rPr lang="en-US" sz="2400" i="1" dirty="0" smtClean="0">
                <a:solidFill>
                  <a:schemeClr val="tx1"/>
                </a:solidFill>
                <a:latin typeface="Times New Roman" pitchFamily="18" charset="0"/>
                <a:cs typeface="Times New Roman" pitchFamily="18" charset="0"/>
              </a:rPr>
              <a:t>f </a:t>
            </a:r>
            <a:r>
              <a:rPr lang="en-US" sz="2400" i="1" dirty="0">
                <a:solidFill>
                  <a:schemeClr val="tx1"/>
                </a:solidFill>
                <a:latin typeface="Times New Roman" pitchFamily="18" charset="0"/>
                <a:cs typeface="Times New Roman" pitchFamily="18" charset="0"/>
              </a:rPr>
              <a:t>(x</a:t>
            </a:r>
            <a:r>
              <a:rPr lang="en-US" sz="2400" i="1" baseline="-25000" dirty="0">
                <a:solidFill>
                  <a:schemeClr val="tx1"/>
                </a:solidFill>
                <a:latin typeface="Times New Roman" pitchFamily="18" charset="0"/>
                <a:cs typeface="Times New Roman" pitchFamily="18" charset="0"/>
              </a:rPr>
              <a:t>0</a:t>
            </a:r>
            <a:r>
              <a:rPr lang="en-US" sz="2400" i="1" dirty="0">
                <a:solidFill>
                  <a:schemeClr val="tx1"/>
                </a:solidFill>
                <a:latin typeface="Times New Roman" pitchFamily="18" charset="0"/>
                <a:cs typeface="Times New Roman" pitchFamily="18" charset="0"/>
              </a:rPr>
              <a:t>) ∙ f ''(x</a:t>
            </a:r>
            <a:r>
              <a:rPr lang="en-US" sz="2400" i="1" baseline="-25000" dirty="0">
                <a:solidFill>
                  <a:schemeClr val="tx1"/>
                </a:solidFill>
                <a:latin typeface="Times New Roman" pitchFamily="18" charset="0"/>
                <a:cs typeface="Times New Roman" pitchFamily="18" charset="0"/>
              </a:rPr>
              <a:t>0</a:t>
            </a:r>
            <a:r>
              <a:rPr lang="en-US" sz="2400" i="1" dirty="0">
                <a:solidFill>
                  <a:schemeClr val="tx1"/>
                </a:solidFill>
                <a:latin typeface="Times New Roman" pitchFamily="18" charset="0"/>
                <a:cs typeface="Times New Roman" pitchFamily="18" charset="0"/>
              </a:rPr>
              <a:t>)</a:t>
            </a:r>
            <a:r>
              <a:rPr lang="ru-RU" sz="2400" dirty="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(1)</a:t>
            </a:r>
            <a:r>
              <a:rPr lang="ru-RU" sz="2400" dirty="0" smtClean="0">
                <a:solidFill>
                  <a:schemeClr val="tx1"/>
                </a:solidFill>
                <a:latin typeface="Times New Roman" pitchFamily="18" charset="0"/>
                <a:cs typeface="Times New Roman" pitchFamily="18" charset="0"/>
              </a:rPr>
              <a:t>		</a:t>
            </a:r>
          </a:p>
          <a:p>
            <a:pPr indent="360000" fontAlgn="auto">
              <a:spcAft>
                <a:spcPts val="0"/>
              </a:spcAft>
              <a:defRPr/>
            </a:pPr>
            <a:r>
              <a:rPr lang="uk-UA" sz="2400" dirty="0" smtClean="0">
                <a:solidFill>
                  <a:schemeClr val="tx1"/>
                </a:solidFill>
                <a:latin typeface="Times New Roman" pitchFamily="18" charset="0"/>
                <a:cs typeface="Times New Roman" pitchFamily="18" charset="0"/>
              </a:rPr>
              <a:t>Інакше збіжність цього методу не гарантована.</a:t>
            </a:r>
            <a:endParaRPr lang="ru-RU" sz="2400" dirty="0">
              <a:solidFill>
                <a:schemeClr val="tx1"/>
              </a:solidFill>
              <a:latin typeface="Times New Roman" pitchFamily="18" charset="0"/>
              <a:cs typeface="Times New Roman" pitchFamily="18" charset="0"/>
            </a:endParaRPr>
          </a:p>
          <a:p>
            <a:pPr indent="360000" fontAlgn="auto">
              <a:spcAft>
                <a:spcPts val="0"/>
              </a:spcAft>
              <a:defRPr/>
            </a:pPr>
            <a:r>
              <a:rPr lang="uk-UA" sz="2400" dirty="0" smtClean="0">
                <a:solidFill>
                  <a:schemeClr val="tx1"/>
                </a:solidFill>
                <a:latin typeface="Times New Roman" pitchFamily="18" charset="0"/>
                <a:cs typeface="Times New Roman" pitchFamily="18" charset="0"/>
              </a:rPr>
              <a:t>Хай </a:t>
            </a:r>
            <a:r>
              <a:rPr lang="uk-UA" sz="2400" dirty="0">
                <a:solidFill>
                  <a:schemeClr val="tx1"/>
                </a:solidFill>
                <a:latin typeface="Times New Roman" pitchFamily="18" charset="0"/>
                <a:cs typeface="Times New Roman" pitchFamily="18" charset="0"/>
              </a:rPr>
              <a:t>умові (1) задовольняє </a:t>
            </a:r>
            <a:r>
              <a:rPr lang="uk-UA" sz="2400" dirty="0" smtClean="0">
                <a:solidFill>
                  <a:schemeClr val="tx1"/>
                </a:solidFill>
                <a:latin typeface="Times New Roman" pitchFamily="18" charset="0"/>
                <a:cs typeface="Times New Roman" pitchFamily="18" charset="0"/>
              </a:rPr>
              <a:t>точка </a:t>
            </a:r>
            <a:r>
              <a:rPr lang="uk-UA" sz="2400" i="1" dirty="0" smtClean="0">
                <a:solidFill>
                  <a:schemeClr val="tx1"/>
                </a:solidFill>
                <a:latin typeface="Times New Roman" pitchFamily="18" charset="0"/>
                <a:cs typeface="Times New Roman" pitchFamily="18" charset="0"/>
              </a:rPr>
              <a:t>b</a:t>
            </a:r>
            <a:r>
              <a:rPr lang="uk-UA" sz="2400" dirty="0" smtClean="0">
                <a:solidFill>
                  <a:schemeClr val="tx1"/>
                </a:solidFill>
                <a:latin typeface="Times New Roman" pitchFamily="18" charset="0"/>
                <a:cs typeface="Times New Roman" pitchFamily="18" charset="0"/>
              </a:rPr>
              <a:t>, тоді</a:t>
            </a:r>
            <a:endParaRPr lang="ru-RU" sz="2400" dirty="0">
              <a:solidFill>
                <a:schemeClr val="tx1"/>
              </a:solidFill>
              <a:latin typeface="Times New Roman" pitchFamily="18" charset="0"/>
              <a:cs typeface="Times New Roman" pitchFamily="18" charset="0"/>
            </a:endParaRPr>
          </a:p>
          <a:p>
            <a:pPr fontAlgn="auto">
              <a:spcAft>
                <a:spcPts val="0"/>
              </a:spcAft>
              <a:defRPr/>
            </a:pPr>
            <a:r>
              <a:rPr lang="uk-UA" sz="2800" dirty="0" smtClean="0"/>
              <a:t>                        </a:t>
            </a:r>
            <a:r>
              <a:rPr lang="en-US" sz="2800" i="1" dirty="0">
                <a:solidFill>
                  <a:schemeClr val="tx1"/>
                </a:solidFill>
              </a:rPr>
              <a:t>P</a:t>
            </a:r>
            <a:r>
              <a:rPr lang="ru-RU" sz="2800" i="1" baseline="-25000" dirty="0">
                <a:solidFill>
                  <a:schemeClr val="tx1"/>
                </a:solidFill>
                <a:latin typeface="Times New Roman" pitchFamily="18" charset="0"/>
                <a:cs typeface="Times New Roman" pitchFamily="18" charset="0"/>
              </a:rPr>
              <a:t>0</a:t>
            </a:r>
            <a:r>
              <a:rPr lang="ru-RU" sz="2800" dirty="0">
                <a:solidFill>
                  <a:schemeClr val="tx1"/>
                </a:solidFill>
                <a:latin typeface="Times New Roman" pitchFamily="18" charset="0"/>
                <a:cs typeface="Times New Roman" pitchFamily="18" charset="0"/>
              </a:rPr>
              <a:t>(</a:t>
            </a:r>
            <a:r>
              <a:rPr lang="en-US" sz="2800" i="1" dirty="0">
                <a:solidFill>
                  <a:schemeClr val="tx1"/>
                </a:solidFill>
                <a:latin typeface="Times New Roman" pitchFamily="18" charset="0"/>
                <a:cs typeface="Times New Roman" pitchFamily="18" charset="0"/>
              </a:rPr>
              <a:t>x</a:t>
            </a:r>
            <a:r>
              <a:rPr lang="ru-RU" sz="2800" i="1" baseline="-25000" dirty="0">
                <a:solidFill>
                  <a:schemeClr val="tx1"/>
                </a:solidFill>
                <a:latin typeface="Times New Roman" pitchFamily="18" charset="0"/>
                <a:cs typeface="Times New Roman" pitchFamily="18" charset="0"/>
              </a:rPr>
              <a:t>0</a:t>
            </a:r>
            <a:r>
              <a:rPr lang="ru-RU" sz="2800" dirty="0" smtClean="0">
                <a:solidFill>
                  <a:schemeClr val="tx1"/>
                </a:solidFill>
                <a:latin typeface="Times New Roman" pitchFamily="18" charset="0"/>
                <a:cs typeface="Times New Roman" pitchFamily="18" charset="0"/>
              </a:rPr>
              <a:t>; </a:t>
            </a:r>
            <a:r>
              <a:rPr lang="en-US" sz="2800" i="1" dirty="0" smtClean="0">
                <a:solidFill>
                  <a:schemeClr val="tx1"/>
                </a:solidFill>
                <a:latin typeface="Times New Roman" pitchFamily="18" charset="0"/>
                <a:cs typeface="Times New Roman" pitchFamily="18" charset="0"/>
              </a:rPr>
              <a:t>f</a:t>
            </a:r>
            <a:r>
              <a:rPr lang="ru-RU" sz="2800" dirty="0">
                <a:solidFill>
                  <a:schemeClr val="tx1"/>
                </a:solidFill>
                <a:latin typeface="Times New Roman" pitchFamily="18" charset="0"/>
                <a:cs typeface="Times New Roman" pitchFamily="18" charset="0"/>
              </a:rPr>
              <a:t>(</a:t>
            </a:r>
            <a:r>
              <a:rPr lang="en-US" sz="2800" i="1" dirty="0">
                <a:solidFill>
                  <a:schemeClr val="tx1"/>
                </a:solidFill>
                <a:latin typeface="Times New Roman" pitchFamily="18" charset="0"/>
                <a:cs typeface="Times New Roman" pitchFamily="18" charset="0"/>
              </a:rPr>
              <a:t>x</a:t>
            </a:r>
            <a:r>
              <a:rPr lang="ru-RU" sz="2800" i="1" baseline="-25000" dirty="0">
                <a:solidFill>
                  <a:schemeClr val="tx1"/>
                </a:solidFill>
                <a:latin typeface="Times New Roman" pitchFamily="18" charset="0"/>
                <a:cs typeface="Times New Roman" pitchFamily="18" charset="0"/>
              </a:rPr>
              <a:t>0</a:t>
            </a:r>
            <a:r>
              <a:rPr lang="ru-RU" sz="2800" dirty="0">
                <a:solidFill>
                  <a:schemeClr val="tx1"/>
                </a:solidFill>
                <a:latin typeface="Times New Roman" pitchFamily="18" charset="0"/>
                <a:cs typeface="Times New Roman" pitchFamily="18" charset="0"/>
              </a:rPr>
              <a:t>)), </a:t>
            </a:r>
            <a:r>
              <a:rPr lang="ru-RU" sz="2800" i="1" dirty="0">
                <a:solidFill>
                  <a:schemeClr val="tx1"/>
                </a:solidFill>
                <a:latin typeface="Times New Roman" pitchFamily="18" charset="0"/>
                <a:cs typeface="Times New Roman" pitchFamily="18" charset="0"/>
              </a:rPr>
              <a:t>х</a:t>
            </a:r>
            <a:r>
              <a:rPr lang="ru-RU" sz="2800" i="1" baseline="-25000" dirty="0">
                <a:solidFill>
                  <a:schemeClr val="tx1"/>
                </a:solidFill>
                <a:latin typeface="Times New Roman" pitchFamily="18" charset="0"/>
                <a:cs typeface="Times New Roman" pitchFamily="18" charset="0"/>
              </a:rPr>
              <a:t>0</a:t>
            </a:r>
            <a:r>
              <a:rPr lang="ru-RU" sz="2800" i="1" dirty="0">
                <a:solidFill>
                  <a:schemeClr val="tx1"/>
                </a:solidFill>
                <a:latin typeface="Times New Roman" pitchFamily="18" charset="0"/>
                <a:cs typeface="Times New Roman" pitchFamily="18" charset="0"/>
              </a:rPr>
              <a:t> = </a:t>
            </a:r>
            <a:r>
              <a:rPr lang="en-US" sz="2800" i="1" dirty="0">
                <a:solidFill>
                  <a:schemeClr val="tx1"/>
                </a:solidFill>
                <a:latin typeface="Times New Roman" pitchFamily="18" charset="0"/>
                <a:cs typeface="Times New Roman" pitchFamily="18" charset="0"/>
              </a:rPr>
              <a:t>b</a:t>
            </a:r>
            <a:r>
              <a:rPr lang="ru-RU" sz="2800" dirty="0">
                <a:solidFill>
                  <a:schemeClr val="tx1"/>
                </a:solidFill>
                <a:latin typeface="Times New Roman" pitchFamily="18" charset="0"/>
                <a:cs typeface="Times New Roman" pitchFamily="18" charset="0"/>
              </a:rPr>
              <a:t>.</a:t>
            </a:r>
          </a:p>
          <a:p>
            <a:pPr fontAlgn="auto">
              <a:spcAft>
                <a:spcPts val="0"/>
              </a:spcAft>
              <a:defRPr/>
            </a:pPr>
            <a:endParaRPr lang="ru-RU" sz="2800" dirty="0"/>
          </a:p>
        </p:txBody>
      </p:sp>
      <p:grpSp>
        <p:nvGrpSpPr>
          <p:cNvPr id="20484" name="Полотно 23"/>
          <p:cNvGrpSpPr>
            <a:grpSpLocks/>
          </p:cNvGrpSpPr>
          <p:nvPr/>
        </p:nvGrpSpPr>
        <p:grpSpPr bwMode="auto">
          <a:xfrm>
            <a:off x="39688" y="920750"/>
            <a:ext cx="3430587" cy="4264025"/>
            <a:chOff x="0" y="0"/>
            <a:chExt cx="3200400" cy="2171700"/>
          </a:xfrm>
        </p:grpSpPr>
        <p:sp>
          <p:nvSpPr>
            <p:cNvPr id="20485" name="Прямоугольник 6"/>
            <p:cNvSpPr>
              <a:spLocks noChangeArrowheads="1"/>
            </p:cNvSpPr>
            <p:nvPr/>
          </p:nvSpPr>
          <p:spPr bwMode="auto">
            <a:xfrm>
              <a:off x="0" y="0"/>
              <a:ext cx="3200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cxnSp>
          <p:nvCxnSpPr>
            <p:cNvPr id="20486" name="Line 25"/>
            <p:cNvCxnSpPr>
              <a:cxnSpLocks noChangeShapeType="1"/>
            </p:cNvCxnSpPr>
            <p:nvPr/>
          </p:nvCxnSpPr>
          <p:spPr bwMode="auto">
            <a:xfrm flipV="1">
              <a:off x="571587" y="228816"/>
              <a:ext cx="810" cy="1828886"/>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87" name="Line 26"/>
            <p:cNvCxnSpPr>
              <a:cxnSpLocks noChangeShapeType="1"/>
            </p:cNvCxnSpPr>
            <p:nvPr/>
          </p:nvCxnSpPr>
          <p:spPr bwMode="auto">
            <a:xfrm>
              <a:off x="571587" y="1486073"/>
              <a:ext cx="1828916"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88" name="Line 27"/>
            <p:cNvCxnSpPr>
              <a:cxnSpLocks noChangeShapeType="1"/>
            </p:cNvCxnSpPr>
            <p:nvPr/>
          </p:nvCxnSpPr>
          <p:spPr bwMode="auto">
            <a:xfrm flipV="1">
              <a:off x="914053" y="1486073"/>
              <a:ext cx="810" cy="456812"/>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0489" name="Line 28"/>
            <p:cNvCxnSpPr>
              <a:cxnSpLocks noChangeShapeType="1"/>
            </p:cNvCxnSpPr>
            <p:nvPr/>
          </p:nvCxnSpPr>
          <p:spPr bwMode="auto">
            <a:xfrm>
              <a:off x="2057227" y="571629"/>
              <a:ext cx="0" cy="914443"/>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0490" name="Line 29"/>
            <p:cNvCxnSpPr>
              <a:cxnSpLocks noChangeShapeType="1"/>
            </p:cNvCxnSpPr>
            <p:nvPr/>
          </p:nvCxnSpPr>
          <p:spPr bwMode="auto">
            <a:xfrm flipH="1">
              <a:off x="571587" y="571629"/>
              <a:ext cx="1485640" cy="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0491" name="Line 30"/>
            <p:cNvCxnSpPr>
              <a:cxnSpLocks noChangeShapeType="1"/>
            </p:cNvCxnSpPr>
            <p:nvPr/>
          </p:nvCxnSpPr>
          <p:spPr bwMode="auto">
            <a:xfrm flipH="1">
              <a:off x="571587" y="1942884"/>
              <a:ext cx="342466" cy="82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20492" name="Text Box 31"/>
            <p:cNvSpPr txBox="1">
              <a:spLocks noChangeArrowheads="1"/>
            </p:cNvSpPr>
            <p:nvPr/>
          </p:nvSpPr>
          <p:spPr bwMode="auto">
            <a:xfrm>
              <a:off x="228311" y="228816"/>
              <a:ext cx="571587" cy="34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f(x)</a:t>
              </a:r>
              <a:endParaRPr lang="ru-RU" sz="1100">
                <a:latin typeface="Calibri" pitchFamily="34" charset="0"/>
                <a:cs typeface="Times New Roman" pitchFamily="18" charset="0"/>
              </a:endParaRPr>
            </a:p>
          </p:txBody>
        </p:sp>
        <p:sp>
          <p:nvSpPr>
            <p:cNvPr id="20493" name="Text Box 32"/>
            <p:cNvSpPr txBox="1">
              <a:spLocks noChangeArrowheads="1"/>
            </p:cNvSpPr>
            <p:nvPr/>
          </p:nvSpPr>
          <p:spPr bwMode="auto">
            <a:xfrm>
              <a:off x="2057227" y="342814"/>
              <a:ext cx="571587" cy="34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ru-RU" sz="1400">
                  <a:latin typeface="Calibri" pitchFamily="34" charset="0"/>
                  <a:cs typeface="Times New Roman" pitchFamily="18" charset="0"/>
                </a:rPr>
                <a:t>Р</a:t>
              </a:r>
              <a:r>
                <a:rPr lang="ru-RU" sz="1400" baseline="-25000">
                  <a:latin typeface="Calibri" pitchFamily="34" charset="0"/>
                  <a:cs typeface="Times New Roman" pitchFamily="18" charset="0"/>
                </a:rPr>
                <a:t>0</a:t>
              </a:r>
              <a:endParaRPr lang="ru-RU" sz="1100">
                <a:latin typeface="Calibri" pitchFamily="34" charset="0"/>
                <a:cs typeface="Times New Roman" pitchFamily="18" charset="0"/>
              </a:endParaRPr>
            </a:p>
          </p:txBody>
        </p:sp>
        <p:sp>
          <p:nvSpPr>
            <p:cNvPr id="20494" name="Text Box 33"/>
            <p:cNvSpPr txBox="1">
              <a:spLocks noChangeArrowheads="1"/>
            </p:cNvSpPr>
            <p:nvPr/>
          </p:nvSpPr>
          <p:spPr bwMode="auto">
            <a:xfrm>
              <a:off x="1485640" y="914443"/>
              <a:ext cx="343276" cy="34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ru-RU" sz="1400">
                  <a:latin typeface="Calibri" pitchFamily="34" charset="0"/>
                  <a:cs typeface="Times New Roman" pitchFamily="18" charset="0"/>
                </a:rPr>
                <a:t>Р</a:t>
              </a:r>
              <a:r>
                <a:rPr lang="ru-RU" sz="1400" baseline="-25000">
                  <a:latin typeface="Calibri" pitchFamily="34" charset="0"/>
                  <a:cs typeface="Times New Roman" pitchFamily="18" charset="0"/>
                </a:rPr>
                <a:t>1</a:t>
              </a:r>
              <a:endParaRPr lang="ru-RU" sz="1100">
                <a:latin typeface="Calibri" pitchFamily="34" charset="0"/>
                <a:cs typeface="Times New Roman" pitchFamily="18" charset="0"/>
              </a:endParaRPr>
            </a:p>
          </p:txBody>
        </p:sp>
        <p:sp>
          <p:nvSpPr>
            <p:cNvPr id="20495" name="Text Box 34"/>
            <p:cNvSpPr txBox="1">
              <a:spLocks noChangeArrowheads="1"/>
            </p:cNvSpPr>
            <p:nvPr/>
          </p:nvSpPr>
          <p:spPr bwMode="auto">
            <a:xfrm>
              <a:off x="799898" y="1257257"/>
              <a:ext cx="344086" cy="3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a</a:t>
              </a:r>
              <a:endParaRPr lang="ru-RU" sz="1100">
                <a:latin typeface="Calibri" pitchFamily="34" charset="0"/>
                <a:cs typeface="Times New Roman" pitchFamily="18" charset="0"/>
              </a:endParaRPr>
            </a:p>
          </p:txBody>
        </p:sp>
        <p:sp>
          <p:nvSpPr>
            <p:cNvPr id="20496" name="Text Box 35"/>
            <p:cNvSpPr txBox="1">
              <a:spLocks noChangeArrowheads="1"/>
            </p:cNvSpPr>
            <p:nvPr/>
          </p:nvSpPr>
          <p:spPr bwMode="auto">
            <a:xfrm>
              <a:off x="1828916" y="1257257"/>
              <a:ext cx="343276" cy="34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b</a:t>
              </a:r>
              <a:endParaRPr lang="ru-RU" sz="1100">
                <a:latin typeface="Calibri" pitchFamily="34" charset="0"/>
                <a:cs typeface="Times New Roman" pitchFamily="18" charset="0"/>
              </a:endParaRPr>
            </a:p>
          </p:txBody>
        </p:sp>
        <p:sp>
          <p:nvSpPr>
            <p:cNvPr id="20497" name="Text Box 36"/>
            <p:cNvSpPr txBox="1">
              <a:spLocks noChangeArrowheads="1"/>
            </p:cNvSpPr>
            <p:nvPr/>
          </p:nvSpPr>
          <p:spPr bwMode="auto">
            <a:xfrm>
              <a:off x="2286347" y="1257257"/>
              <a:ext cx="341657" cy="3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en-US" sz="1400">
                  <a:latin typeface="Calibri" pitchFamily="34" charset="0"/>
                  <a:cs typeface="Times New Roman" pitchFamily="18" charset="0"/>
                </a:rPr>
                <a:t>x</a:t>
              </a:r>
              <a:endParaRPr lang="ru-RU" sz="1100">
                <a:latin typeface="Calibri" pitchFamily="34" charset="0"/>
                <a:cs typeface="Times New Roman" pitchFamily="18" charset="0"/>
              </a:endParaRPr>
            </a:p>
          </p:txBody>
        </p:sp>
        <p:sp>
          <p:nvSpPr>
            <p:cNvPr id="20498" name="Freeform 37"/>
            <p:cNvSpPr>
              <a:spLocks/>
            </p:cNvSpPr>
            <p:nvPr/>
          </p:nvSpPr>
          <p:spPr bwMode="auto">
            <a:xfrm>
              <a:off x="914053" y="571629"/>
              <a:ext cx="1143173" cy="1371255"/>
            </a:xfrm>
            <a:custGeom>
              <a:avLst/>
              <a:gdLst>
                <a:gd name="T0" fmla="*/ 0 w 1800"/>
                <a:gd name="T1" fmla="*/ 1371255 h 2160"/>
                <a:gd name="T2" fmla="*/ 571587 w 1800"/>
                <a:gd name="T3" fmla="*/ 1028441 h 2160"/>
                <a:gd name="T4" fmla="*/ 1143173 w 1800"/>
                <a:gd name="T5" fmla="*/ 0 h 2160"/>
                <a:gd name="T6" fmla="*/ 0 60000 65536"/>
                <a:gd name="T7" fmla="*/ 0 60000 65536"/>
                <a:gd name="T8" fmla="*/ 0 60000 65536"/>
              </a:gdLst>
              <a:ahLst/>
              <a:cxnLst>
                <a:cxn ang="T6">
                  <a:pos x="T0" y="T1"/>
                </a:cxn>
                <a:cxn ang="T7">
                  <a:pos x="T2" y="T3"/>
                </a:cxn>
                <a:cxn ang="T8">
                  <a:pos x="T4" y="T5"/>
                </a:cxn>
              </a:cxnLst>
              <a:rect l="0" t="0" r="r" b="b"/>
              <a:pathLst>
                <a:path w="1800" h="2160">
                  <a:moveTo>
                    <a:pt x="0" y="2160"/>
                  </a:moveTo>
                  <a:cubicBezTo>
                    <a:pt x="300" y="2070"/>
                    <a:pt x="600" y="1980"/>
                    <a:pt x="900" y="1620"/>
                  </a:cubicBezTo>
                  <a:cubicBezTo>
                    <a:pt x="1200" y="1260"/>
                    <a:pt x="1650" y="270"/>
                    <a:pt x="1800"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cxnSp>
          <p:nvCxnSpPr>
            <p:cNvPr id="20499" name="Line 38"/>
            <p:cNvCxnSpPr>
              <a:cxnSpLocks noChangeShapeType="1"/>
            </p:cNvCxnSpPr>
            <p:nvPr/>
          </p:nvCxnSpPr>
          <p:spPr bwMode="auto">
            <a:xfrm flipH="1">
              <a:off x="1485640" y="228816"/>
              <a:ext cx="685742" cy="18288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500" name="Line 39"/>
            <p:cNvCxnSpPr>
              <a:cxnSpLocks noChangeShapeType="1"/>
            </p:cNvCxnSpPr>
            <p:nvPr/>
          </p:nvCxnSpPr>
          <p:spPr bwMode="auto">
            <a:xfrm flipV="1">
              <a:off x="1714760" y="1257257"/>
              <a:ext cx="0" cy="22881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0501" name="Line 40"/>
            <p:cNvCxnSpPr>
              <a:cxnSpLocks noChangeShapeType="1"/>
            </p:cNvCxnSpPr>
            <p:nvPr/>
          </p:nvCxnSpPr>
          <p:spPr bwMode="auto">
            <a:xfrm flipH="1">
              <a:off x="1371484" y="1257257"/>
              <a:ext cx="343276" cy="6856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502" name="Text Box 41"/>
            <p:cNvSpPr txBox="1">
              <a:spLocks noChangeArrowheads="1"/>
            </p:cNvSpPr>
            <p:nvPr/>
          </p:nvSpPr>
          <p:spPr bwMode="auto">
            <a:xfrm>
              <a:off x="1714760" y="1486073"/>
              <a:ext cx="343276" cy="34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ru-RU" sz="1400">
                  <a:latin typeface="Calibri" pitchFamily="34" charset="0"/>
                  <a:cs typeface="Times New Roman" pitchFamily="18" charset="0"/>
                </a:rPr>
                <a:t>х</a:t>
              </a:r>
              <a:r>
                <a:rPr lang="ru-RU" sz="1400" baseline="-25000">
                  <a:latin typeface="Calibri" pitchFamily="34" charset="0"/>
                  <a:cs typeface="Times New Roman" pitchFamily="18" charset="0"/>
                </a:rPr>
                <a:t>1</a:t>
              </a:r>
              <a:endParaRPr lang="ru-RU" sz="1100">
                <a:latin typeface="Calibri" pitchFamily="34" charset="0"/>
                <a:cs typeface="Times New Roman" pitchFamily="18" charset="0"/>
              </a:endParaRPr>
            </a:p>
          </p:txBody>
        </p:sp>
        <p:sp>
          <p:nvSpPr>
            <p:cNvPr id="20503" name="Text Box 42"/>
            <p:cNvSpPr txBox="1">
              <a:spLocks noChangeArrowheads="1"/>
            </p:cNvSpPr>
            <p:nvPr/>
          </p:nvSpPr>
          <p:spPr bwMode="auto">
            <a:xfrm>
              <a:off x="1485640" y="1486073"/>
              <a:ext cx="342466" cy="34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nSpc>
                  <a:spcPct val="115000"/>
                </a:lnSpc>
                <a:spcAft>
                  <a:spcPts val="1000"/>
                </a:spcAft>
              </a:pPr>
              <a:r>
                <a:rPr lang="ru-RU" sz="1400">
                  <a:latin typeface="Calibri" pitchFamily="34" charset="0"/>
                  <a:cs typeface="Times New Roman" pitchFamily="18" charset="0"/>
                </a:rPr>
                <a:t>х</a:t>
              </a:r>
              <a:r>
                <a:rPr lang="ru-RU" sz="1400" baseline="-25000">
                  <a:latin typeface="Calibri" pitchFamily="34" charset="0"/>
                  <a:cs typeface="Times New Roman" pitchFamily="18" charset="0"/>
                </a:rPr>
                <a:t>2</a:t>
              </a:r>
              <a:endParaRPr lang="ru-RU" sz="1100">
                <a:latin typeface="Calibri" pitchFamily="34" charset="0"/>
                <a:cs typeface="Times New Roman" pitchFamily="18"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noRot="1" noChangeAspect="1" noMove="1" noResize="1" noEditPoints="1" noAdjustHandles="1" noChangeArrowheads="1" noChangeShapeType="1" noTextEdit="1"/>
          </p:cNvSpPr>
          <p:nvPr>
            <p:ph idx="1"/>
          </p:nvPr>
        </p:nvSpPr>
        <p:spPr>
          <a:xfrm>
            <a:off x="323528" y="476672"/>
            <a:ext cx="8496943" cy="5649491"/>
          </a:xfrm>
          <a:blipFill rotWithShape="1">
            <a:blip r:embed="rId2"/>
            <a:stretch>
              <a:fillRect t="-1187" r="-1076"/>
            </a:stretch>
          </a:blipFill>
        </p:spPr>
        <p:txBody>
          <a:bodyPr/>
          <a:lstStyle/>
          <a:p>
            <a:r>
              <a:rPr lang="ru-RU">
                <a:no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2"/>
          <p:cNvSpPr>
            <a:spLocks noGrp="1"/>
          </p:cNvSpPr>
          <p:nvPr>
            <p:ph idx="1"/>
          </p:nvPr>
        </p:nvSpPr>
        <p:spPr>
          <a:xfrm>
            <a:off x="179388" y="1412875"/>
            <a:ext cx="8713787" cy="4713288"/>
          </a:xfrm>
        </p:spPr>
        <p:txBody>
          <a:bodyPr/>
          <a:lstStyle/>
          <a:p>
            <a:pPr indent="358775"/>
            <a:r>
              <a:rPr lang="uk-UA" sz="2800" smtClean="0">
                <a:solidFill>
                  <a:schemeClr val="tx1"/>
                </a:solidFill>
                <a:latin typeface="Times New Roman" pitchFamily="18" charset="0"/>
                <a:cs typeface="Times New Roman" pitchFamily="18" charset="0"/>
              </a:rPr>
              <a:t>При використанні цього методу початкове рівняння </a:t>
            </a:r>
            <a:r>
              <a:rPr lang="uk-UA" sz="2800" i="1" smtClean="0">
                <a:solidFill>
                  <a:schemeClr val="tx1"/>
                </a:solidFill>
                <a:latin typeface="Times New Roman" pitchFamily="18" charset="0"/>
                <a:cs typeface="Times New Roman" pitchFamily="18" charset="0"/>
              </a:rPr>
              <a:t>f(x)=0 </a:t>
            </a:r>
            <a:r>
              <a:rPr lang="uk-UA" sz="2800" smtClean="0">
                <a:solidFill>
                  <a:schemeClr val="tx1"/>
                </a:solidFill>
                <a:latin typeface="Times New Roman" pitchFamily="18" charset="0"/>
                <a:cs typeface="Times New Roman" pitchFamily="18" charset="0"/>
              </a:rPr>
              <a:t>записується у формі </a:t>
            </a:r>
            <a:r>
              <a:rPr lang="en-US" sz="2800" i="1" smtClean="0">
                <a:solidFill>
                  <a:schemeClr val="tx1"/>
                </a:solidFill>
                <a:latin typeface="Times New Roman" pitchFamily="18" charset="0"/>
                <a:cs typeface="Times New Roman" pitchFamily="18" charset="0"/>
              </a:rPr>
              <a:t>x</a:t>
            </a:r>
            <a:r>
              <a:rPr lang="ru-RU" sz="2800" i="1" smtClean="0">
                <a:solidFill>
                  <a:schemeClr val="tx1"/>
                </a:solidFill>
                <a:latin typeface="Times New Roman" pitchFamily="18" charset="0"/>
                <a:cs typeface="Times New Roman" pitchFamily="18" charset="0"/>
              </a:rPr>
              <a:t> = φ(</a:t>
            </a:r>
            <a:r>
              <a:rPr lang="en-US" sz="2800" i="1" smtClean="0">
                <a:solidFill>
                  <a:schemeClr val="tx1"/>
                </a:solidFill>
                <a:latin typeface="Times New Roman" pitchFamily="18" charset="0"/>
                <a:cs typeface="Times New Roman" pitchFamily="18" charset="0"/>
              </a:rPr>
              <a:t>x</a:t>
            </a:r>
            <a:r>
              <a:rPr lang="ru-RU" sz="2800" i="1" smtClean="0">
                <a:solidFill>
                  <a:schemeClr val="tx1"/>
                </a:solidFill>
                <a:latin typeface="Times New Roman" pitchFamily="18" charset="0"/>
                <a:cs typeface="Times New Roman" pitchFamily="18" charset="0"/>
              </a:rPr>
              <a:t>)</a:t>
            </a:r>
            <a:r>
              <a:rPr lang="uk-UA" sz="2800" smtClean="0">
                <a:solidFill>
                  <a:schemeClr val="tx1"/>
                </a:solidFill>
                <a:latin typeface="Times New Roman" pitchFamily="18" charset="0"/>
                <a:cs typeface="Times New Roman" pitchFamily="18" charset="0"/>
              </a:rPr>
              <a:t>, що завжди можливо зробити багатьма способами. Наприклад, з рівняння </a:t>
            </a:r>
            <a:r>
              <a:rPr lang="uk-UA" sz="2800" i="1" smtClean="0">
                <a:solidFill>
                  <a:schemeClr val="tx1"/>
                </a:solidFill>
                <a:latin typeface="Times New Roman" pitchFamily="18" charset="0"/>
                <a:cs typeface="Times New Roman" pitchFamily="18" charset="0"/>
              </a:rPr>
              <a:t>f(x)=0</a:t>
            </a:r>
            <a:r>
              <a:rPr lang="uk-UA" sz="2800" smtClean="0">
                <a:solidFill>
                  <a:schemeClr val="tx1"/>
                </a:solidFill>
                <a:latin typeface="Times New Roman" pitchFamily="18" charset="0"/>
                <a:cs typeface="Times New Roman" pitchFamily="18" charset="0"/>
              </a:rPr>
              <a:t> виділити </a:t>
            </a:r>
            <a:r>
              <a:rPr lang="uk-UA" sz="2800" i="1" smtClean="0">
                <a:solidFill>
                  <a:schemeClr val="tx1"/>
                </a:solidFill>
                <a:latin typeface="Times New Roman" pitchFamily="18" charset="0"/>
                <a:cs typeface="Times New Roman" pitchFamily="18" charset="0"/>
              </a:rPr>
              <a:t>х</a:t>
            </a:r>
            <a:r>
              <a:rPr lang="uk-UA" sz="2800" smtClean="0">
                <a:solidFill>
                  <a:schemeClr val="tx1"/>
                </a:solidFill>
                <a:latin typeface="Times New Roman" pitchFamily="18" charset="0"/>
                <a:cs typeface="Times New Roman" pitchFamily="18" charset="0"/>
              </a:rPr>
              <a:t>, а інше перенести в праву частину; або помножити ліву і праву частини рівняння </a:t>
            </a:r>
            <a:r>
              <a:rPr lang="uk-UA" sz="2800" i="1" smtClean="0">
                <a:solidFill>
                  <a:schemeClr val="tx1"/>
                </a:solidFill>
                <a:latin typeface="Times New Roman" pitchFamily="18" charset="0"/>
                <a:cs typeface="Times New Roman" pitchFamily="18" charset="0"/>
              </a:rPr>
              <a:t>f(x)=0</a:t>
            </a:r>
            <a:r>
              <a:rPr lang="uk-UA" sz="2800" smtClean="0">
                <a:solidFill>
                  <a:schemeClr val="tx1"/>
                </a:solidFill>
                <a:latin typeface="Times New Roman" pitchFamily="18" charset="0"/>
                <a:cs typeface="Times New Roman" pitchFamily="18" charset="0"/>
              </a:rPr>
              <a:t> на </a:t>
            </a:r>
            <a:r>
              <a:rPr lang="uk-UA" sz="2800" i="1" smtClean="0">
                <a:solidFill>
                  <a:schemeClr val="tx1"/>
                </a:solidFill>
                <a:latin typeface="Times New Roman" pitchFamily="18" charset="0"/>
                <a:cs typeface="Times New Roman" pitchFamily="18" charset="0"/>
              </a:rPr>
              <a:t>λ = -1/</a:t>
            </a:r>
            <a:r>
              <a:rPr lang="en-US" sz="2800" i="1" smtClean="0">
                <a:solidFill>
                  <a:schemeClr val="tx1"/>
                </a:solidFill>
                <a:latin typeface="Times New Roman" pitchFamily="18" charset="0"/>
                <a:cs typeface="Times New Roman" pitchFamily="18" charset="0"/>
              </a:rPr>
              <a:t>M</a:t>
            </a:r>
            <a:r>
              <a:rPr lang="uk-UA" sz="2800" smtClean="0">
                <a:solidFill>
                  <a:schemeClr val="tx1"/>
                </a:solidFill>
                <a:latin typeface="Times New Roman" pitchFamily="18" charset="0"/>
                <a:cs typeface="Times New Roman" pitchFamily="18" charset="0"/>
              </a:rPr>
              <a:t>, де </a:t>
            </a:r>
            <a:r>
              <a:rPr lang="uk-UA" sz="2800" i="1" smtClean="0">
                <a:solidFill>
                  <a:schemeClr val="tx1"/>
                </a:solidFill>
                <a:latin typeface="Times New Roman" pitchFamily="18" charset="0"/>
                <a:cs typeface="Times New Roman" pitchFamily="18" charset="0"/>
              </a:rPr>
              <a:t>М </a:t>
            </a:r>
            <a:r>
              <a:rPr lang="uk-UA" sz="2800" smtClean="0">
                <a:solidFill>
                  <a:schemeClr val="tx1"/>
                </a:solidFill>
                <a:latin typeface="Times New Roman" pitchFamily="18" charset="0"/>
                <a:cs typeface="Times New Roman" pitchFamily="18" charset="0"/>
              </a:rPr>
              <a:t>– найбільше значення першої похідної на відрізку  [</a:t>
            </a:r>
            <a:r>
              <a:rPr lang="en-US" sz="2800" i="1" smtClean="0">
                <a:solidFill>
                  <a:schemeClr val="tx1"/>
                </a:solidFill>
                <a:latin typeface="Times New Roman" pitchFamily="18" charset="0"/>
                <a:cs typeface="Times New Roman" pitchFamily="18" charset="0"/>
              </a:rPr>
              <a:t>a</a:t>
            </a:r>
            <a:r>
              <a:rPr lang="uk-UA" sz="2800" i="1" smtClean="0">
                <a:solidFill>
                  <a:schemeClr val="tx1"/>
                </a:solidFill>
                <a:latin typeface="Times New Roman" pitchFamily="18" charset="0"/>
                <a:cs typeface="Times New Roman" pitchFamily="18" charset="0"/>
              </a:rPr>
              <a:t>;</a:t>
            </a:r>
            <a:r>
              <a:rPr lang="en-US" sz="2800" i="1" smtClean="0">
                <a:solidFill>
                  <a:schemeClr val="tx1"/>
                </a:solidFill>
                <a:latin typeface="Times New Roman" pitchFamily="18" charset="0"/>
                <a:cs typeface="Times New Roman" pitchFamily="18" charset="0"/>
              </a:rPr>
              <a:t>b</a:t>
            </a:r>
            <a:r>
              <a:rPr lang="uk-UA" sz="2800" smtClean="0">
                <a:solidFill>
                  <a:schemeClr val="tx1"/>
                </a:solidFill>
                <a:latin typeface="Times New Roman" pitchFamily="18" charset="0"/>
                <a:cs typeface="Times New Roman" pitchFamily="18" charset="0"/>
              </a:rPr>
              <a:t>] і додати до лівої і правої частин </a:t>
            </a:r>
            <a:r>
              <a:rPr lang="uk-UA" sz="2800" i="1" smtClean="0">
                <a:solidFill>
                  <a:schemeClr val="tx1"/>
                </a:solidFill>
                <a:latin typeface="Times New Roman" pitchFamily="18" charset="0"/>
                <a:cs typeface="Times New Roman" pitchFamily="18" charset="0"/>
              </a:rPr>
              <a:t>х</a:t>
            </a:r>
            <a:r>
              <a:rPr lang="uk-UA" sz="2800" smtClean="0">
                <a:solidFill>
                  <a:schemeClr val="tx1"/>
                </a:solidFill>
                <a:latin typeface="Times New Roman" pitchFamily="18" charset="0"/>
                <a:cs typeface="Times New Roman" pitchFamily="18" charset="0"/>
              </a:rPr>
              <a:t>. </a:t>
            </a:r>
            <a:endParaRPr lang="ru-RU" sz="2800" smtClean="0">
              <a:solidFill>
                <a:schemeClr val="tx1"/>
              </a:solidFill>
              <a:latin typeface="Times New Roman" pitchFamily="18" charset="0"/>
              <a:cs typeface="Times New Roman" pitchFamily="18" charset="0"/>
            </a:endParaRPr>
          </a:p>
          <a:p>
            <a:pPr indent="358775" algn="ctr"/>
            <a:r>
              <a:rPr lang="en-US" sz="2800" i="1" smtClean="0">
                <a:solidFill>
                  <a:schemeClr val="tx1"/>
                </a:solidFill>
                <a:latin typeface="Times New Roman" pitchFamily="18" charset="0"/>
                <a:cs typeface="Times New Roman" pitchFamily="18" charset="0"/>
              </a:rPr>
              <a:t>x= x+λ∙f(x)</a:t>
            </a:r>
            <a:endParaRPr lang="ru-RU" sz="2800" smtClean="0">
              <a:solidFill>
                <a:schemeClr val="tx1"/>
              </a:solidFill>
              <a:latin typeface="Times New Roman" pitchFamily="18" charset="0"/>
              <a:cs typeface="Times New Roman" pitchFamily="18" charset="0"/>
            </a:endParaRPr>
          </a:p>
          <a:p>
            <a:pPr indent="358775" algn="ctr"/>
            <a:r>
              <a:rPr lang="en-US" sz="2800" i="1" smtClean="0">
                <a:solidFill>
                  <a:schemeClr val="tx1"/>
                </a:solidFill>
                <a:latin typeface="Times New Roman" pitchFamily="18" charset="0"/>
                <a:cs typeface="Times New Roman" pitchFamily="18" charset="0"/>
              </a:rPr>
              <a:t>φ(x)= x+λ∙f(x)</a:t>
            </a:r>
            <a:endParaRPr lang="ru-RU" sz="2800" smtClean="0">
              <a:solidFill>
                <a:schemeClr val="tx1"/>
              </a:solidFill>
              <a:latin typeface="Times New Roman" pitchFamily="18" charset="0"/>
              <a:cs typeface="Times New Roman" pitchFamily="18" charset="0"/>
            </a:endParaRPr>
          </a:p>
          <a:p>
            <a:pPr indent="358775" algn="ctr"/>
            <a:endParaRPr lang="ru-RU" sz="2800" smtClean="0">
              <a:solidFill>
                <a:schemeClr val="tx1"/>
              </a:solidFill>
              <a:latin typeface="Times New Roman" pitchFamily="18" charset="0"/>
              <a:cs typeface="Times New Roman" pitchFamily="18" charset="0"/>
            </a:endParaRPr>
          </a:p>
        </p:txBody>
      </p:sp>
      <p:sp>
        <p:nvSpPr>
          <p:cNvPr id="22531" name="Заголовок 1"/>
          <p:cNvSpPr>
            <a:spLocks noGrp="1"/>
          </p:cNvSpPr>
          <p:nvPr>
            <p:ph type="title"/>
          </p:nvPr>
        </p:nvSpPr>
        <p:spPr/>
        <p:txBody>
          <a:bodyPr/>
          <a:lstStyle/>
          <a:p>
            <a:r>
              <a:rPr lang="uk-UA" b="1" u="sng" smtClean="0">
                <a:solidFill>
                  <a:schemeClr val="tx1"/>
                </a:solidFill>
                <a:latin typeface="Times New Roman" pitchFamily="18" charset="0"/>
                <a:cs typeface="Times New Roman" pitchFamily="18" charset="0"/>
              </a:rPr>
              <a:t>Метод простої іттерації</a:t>
            </a:r>
            <a:endParaRPr lang="ru-RU" b="1" u="sng"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noRot="1" noChangeAspect="1" noMove="1" noResize="1" noEditPoints="1" noAdjustHandles="1" noChangeArrowheads="1" noChangeShapeType="1" noTextEdit="1"/>
          </p:cNvSpPr>
          <p:nvPr>
            <p:ph idx="1"/>
          </p:nvPr>
        </p:nvSpPr>
        <p:spPr>
          <a:xfrm>
            <a:off x="251520" y="476672"/>
            <a:ext cx="8640959" cy="5904656"/>
          </a:xfrm>
          <a:blipFill rotWithShape="1">
            <a:blip r:embed="rId2"/>
            <a:stretch>
              <a:fillRect l="-1058" t="-2270" r="-564"/>
            </a:stretch>
          </a:blipFill>
        </p:spPr>
        <p:txBody>
          <a:bodyPr/>
          <a:lstStyle/>
          <a:p>
            <a:r>
              <a:rPr lang="ru-RU">
                <a:no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8313" y="620713"/>
            <a:ext cx="8229600" cy="785812"/>
          </a:xfrm>
        </p:spPr>
        <p:txBody>
          <a:bodyPr rtlCol="0">
            <a:normAutofit fontScale="90000"/>
          </a:bodyPr>
          <a:lstStyle/>
          <a:p>
            <a:pPr fontAlgn="auto">
              <a:spcAft>
                <a:spcPts val="0"/>
              </a:spcAft>
              <a:defRPr/>
            </a:pPr>
            <a:r>
              <a:rPr lang="uk-UA" b="1" u="sng" dirty="0">
                <a:solidFill>
                  <a:schemeClr val="tx1"/>
                </a:solidFill>
                <a:latin typeface="Times New Roman" pitchFamily="18" charset="0"/>
                <a:cs typeface="Times New Roman" pitchFamily="18" charset="0"/>
              </a:rPr>
              <a:t>М</a:t>
            </a:r>
            <a:r>
              <a:rPr lang="uk-UA" b="1" u="sng" dirty="0" smtClean="0">
                <a:solidFill>
                  <a:schemeClr val="tx1"/>
                </a:solidFill>
                <a:latin typeface="Times New Roman" pitchFamily="18" charset="0"/>
                <a:cs typeface="Times New Roman" pitchFamily="18" charset="0"/>
              </a:rPr>
              <a:t>етод </a:t>
            </a:r>
            <a:r>
              <a:rPr lang="uk-UA" b="1" u="sng" dirty="0">
                <a:solidFill>
                  <a:schemeClr val="tx1"/>
                </a:solidFill>
                <a:latin typeface="Times New Roman" pitchFamily="18" charset="0"/>
                <a:cs typeface="Times New Roman" pitchFamily="18" charset="0"/>
              </a:rPr>
              <a:t>половинного </a:t>
            </a:r>
            <a:r>
              <a:rPr lang="uk-UA" b="1" u="sng" dirty="0" smtClean="0">
                <a:solidFill>
                  <a:schemeClr val="tx1"/>
                </a:solidFill>
                <a:latin typeface="Times New Roman" pitchFamily="18" charset="0"/>
                <a:cs typeface="Times New Roman" pitchFamily="18" charset="0"/>
              </a:rPr>
              <a:t>розподілу</a:t>
            </a:r>
            <a:r>
              <a:rPr lang="uk-UA" dirty="0" smtClean="0">
                <a:solidFill>
                  <a:schemeClr val="tx1"/>
                </a:solidFill>
                <a:latin typeface="Times New Roman" pitchFamily="18" charset="0"/>
                <a:cs typeface="Times New Roman" pitchFamily="18" charset="0"/>
              </a:rPr>
              <a:t/>
            </a:r>
            <a:br>
              <a:rPr lang="uk-UA"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5" name="Объект 4"/>
          <p:cNvSpPr>
            <a:spLocks noGrp="1" noRot="1" noChangeAspect="1" noMove="1" noResize="1" noEditPoints="1" noAdjustHandles="1" noChangeArrowheads="1" noChangeShapeType="1" noTextEdit="1"/>
          </p:cNvSpPr>
          <p:nvPr>
            <p:ph idx="1"/>
          </p:nvPr>
        </p:nvSpPr>
        <p:spPr>
          <a:xfrm>
            <a:off x="251520" y="1196752"/>
            <a:ext cx="8640960" cy="4929411"/>
          </a:xfrm>
          <a:blipFill rotWithShape="1">
            <a:blip r:embed="rId2"/>
            <a:stretch>
              <a:fillRect l="-846" t="-1360" r="-917" b="-865"/>
            </a:stretch>
          </a:blipFill>
        </p:spPr>
        <p:txBody>
          <a:bodyPr/>
          <a:lstStyle/>
          <a:p>
            <a:r>
              <a:rPr lang="ru-RU">
                <a:no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51950" cy="70294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noRot="1" noChangeAspect="1" noMove="1" noResize="1" noEditPoints="1" noAdjustHandles="1" noChangeArrowheads="1" noChangeShapeType="1" noTextEdit="1"/>
          </p:cNvSpPr>
          <p:nvPr>
            <p:ph idx="1"/>
          </p:nvPr>
        </p:nvSpPr>
        <p:spPr>
          <a:xfrm>
            <a:off x="251520" y="1268760"/>
            <a:ext cx="8640959" cy="4857403"/>
          </a:xfrm>
          <a:blipFill rotWithShape="1">
            <a:blip r:embed="rId2"/>
            <a:stretch>
              <a:fillRect t="-2760"/>
            </a:stretch>
          </a:blipFill>
        </p:spPr>
        <p:txBody>
          <a:bodyPr/>
          <a:lstStyle/>
          <a:p>
            <a:r>
              <a:rPr lang="ru-RU" dirty="0">
                <a:noFill/>
              </a:rPr>
              <a:t> </a:t>
            </a:r>
          </a:p>
        </p:txBody>
      </p:sp>
      <p:sp>
        <p:nvSpPr>
          <p:cNvPr id="10243" name="Заголовок 1"/>
          <p:cNvSpPr>
            <a:spLocks noGrp="1"/>
          </p:cNvSpPr>
          <p:nvPr>
            <p:ph type="title"/>
          </p:nvPr>
        </p:nvSpPr>
        <p:spPr>
          <a:xfrm>
            <a:off x="467544" y="404664"/>
            <a:ext cx="8229600" cy="930275"/>
          </a:xfrm>
        </p:spPr>
        <p:txBody>
          <a:bodyPr/>
          <a:lstStyle/>
          <a:p>
            <a:endParaRPr lang="ru-RU" b="1" u="sng"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Объект 1"/>
              <p:cNvSpPr>
                <a:spLocks noGrp="1"/>
              </p:cNvSpPr>
              <p:nvPr>
                <p:ph idx="1"/>
              </p:nvPr>
            </p:nvSpPr>
            <p:spPr>
              <a:xfrm>
                <a:off x="539552" y="1340768"/>
                <a:ext cx="8064896" cy="5040560"/>
              </a:xfrm>
            </p:spPr>
            <p:txBody>
              <a:bodyPr/>
              <a:lstStyle/>
              <a:p>
                <a:pPr marL="0" indent="0" algn="ctr">
                  <a:buNone/>
                </a:pPr>
                <a:r>
                  <a:rPr lang="uk-UA" dirty="0" smtClean="0">
                    <a:solidFill>
                      <a:schemeClr val="tx1"/>
                    </a:solidFill>
                    <a:latin typeface="Times New Roman" pitchFamily="18" charset="0"/>
                    <a:cs typeface="Times New Roman" pitchFamily="18" charset="0"/>
                  </a:rPr>
                  <a:t>Знайти W(x) на відрізку [а;b].</a:t>
                </a:r>
                <a:endParaRPr lang="ru-RU" dirty="0">
                  <a:solidFill>
                    <a:schemeClr val="tx1"/>
                  </a:solidFill>
                  <a:latin typeface="Times New Roman" pitchFamily="18" charset="0"/>
                  <a:cs typeface="Times New Roman" pitchFamily="18" charset="0"/>
                </a:endParaRPr>
              </a:p>
              <a:p>
                <a:pPr marL="0" indent="0" algn="ctr">
                  <a:buNone/>
                </a:pPr>
                <a:r>
                  <a:rPr lang="uk-UA" dirty="0">
                    <a:solidFill>
                      <a:schemeClr val="tx1"/>
                    </a:solidFill>
                    <a:latin typeface="Times New Roman" pitchFamily="18" charset="0"/>
                    <a:cs typeface="Times New Roman" pitchFamily="18" charset="0"/>
                  </a:rPr>
                  <a:t>Обчислюється коефіцієнт дроблення - «золотий перетин».</a:t>
                </a:r>
                <a:endParaRPr lang="ru-RU" dirty="0">
                  <a:solidFill>
                    <a:schemeClr val="tx1"/>
                  </a:solidFill>
                  <a:latin typeface="Times New Roman" pitchFamily="18" charset="0"/>
                  <a:cs typeface="Times New Roman" pitchFamily="18" charset="0"/>
                </a:endParaRPr>
              </a:p>
              <a:p>
                <a:pPr marL="0" indent="0" algn="ctr">
                  <a:buNone/>
                </a:pPr>
                <a:r>
                  <a:rPr lang="en-US" dirty="0">
                    <a:solidFill>
                      <a:schemeClr val="tx1"/>
                    </a:solidFill>
                    <a:latin typeface="Times New Roman" pitchFamily="18" charset="0"/>
                    <a:cs typeface="Times New Roman" pitchFamily="18" charset="0"/>
                  </a:rPr>
                  <a:t>k</a:t>
                </a:r>
                <a:r>
                  <a:rPr lang="uk-UA"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 0,5 ∙ (</a:t>
                </a:r>
                <a14:m>
                  <m:oMath xmlns:m="http://schemas.openxmlformats.org/officeDocument/2006/math">
                    <m:rad>
                      <m:radPr>
                        <m:degHide m:val="on"/>
                        <m:ctrlPr>
                          <a:rPr lang="ru-RU" i="1">
                            <a:solidFill>
                              <a:schemeClr val="tx1"/>
                            </a:solidFill>
                            <a:latin typeface="Cambria Math"/>
                          </a:rPr>
                        </m:ctrlPr>
                      </m:radPr>
                      <m:deg/>
                      <m:e>
                        <m:r>
                          <a:rPr lang="en-US">
                            <a:solidFill>
                              <a:schemeClr val="tx1"/>
                            </a:solidFill>
                            <a:latin typeface="Cambria Math"/>
                          </a:rPr>
                          <m:t>5</m:t>
                        </m:r>
                      </m:e>
                    </m:rad>
                  </m:oMath>
                </a14:m>
                <a:r>
                  <a:rPr lang="uk-UA" dirty="0">
                    <a:solidFill>
                      <a:schemeClr val="tx1"/>
                    </a:solidFill>
                    <a:latin typeface="Times New Roman" pitchFamily="18" charset="0"/>
                    <a:cs typeface="Times New Roman" pitchFamily="18" charset="0"/>
                  </a:rPr>
                  <a:t> - 1) </a:t>
                </a:r>
                <a:endParaRPr lang="ru-RU" dirty="0">
                  <a:solidFill>
                    <a:schemeClr val="tx1"/>
                  </a:solidFill>
                  <a:latin typeface="Times New Roman" pitchFamily="18" charset="0"/>
                  <a:cs typeface="Times New Roman" pitchFamily="18" charset="0"/>
                </a:endParaRPr>
              </a:p>
              <a:p>
                <a:r>
                  <a:rPr lang="uk-UA" dirty="0">
                    <a:solidFill>
                      <a:schemeClr val="tx1"/>
                    </a:solidFill>
                    <a:latin typeface="Times New Roman" pitchFamily="18" charset="0"/>
                    <a:cs typeface="Times New Roman" pitchFamily="18" charset="0"/>
                  </a:rPr>
                  <a:t>1) </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en-US" i="1">
                            <a:solidFill>
                              <a:schemeClr val="tx1"/>
                            </a:solidFill>
                            <a:latin typeface="Cambria Math"/>
                          </a:rPr>
                          <m:t>1</m:t>
                        </m:r>
                      </m:sub>
                    </m:sSub>
                  </m:oMath>
                </a14:m>
                <a:r>
                  <a:rPr lang="uk-UA" dirty="0">
                    <a:solidFill>
                      <a:schemeClr val="tx1"/>
                    </a:solidFill>
                    <a:latin typeface="Times New Roman" pitchFamily="18" charset="0"/>
                    <a:cs typeface="Times New Roman" pitchFamily="18" charset="0"/>
                  </a:rPr>
                  <a:t>= a+(1-</a:t>
                </a:r>
                <a:r>
                  <a:rPr lang="en-US" dirty="0">
                    <a:solidFill>
                      <a:schemeClr val="tx1"/>
                    </a:solidFill>
                    <a:latin typeface="Times New Roman" pitchFamily="18" charset="0"/>
                    <a:cs typeface="Times New Roman" pitchFamily="18" charset="0"/>
                  </a:rPr>
                  <a:t> k</a:t>
                </a:r>
                <a:r>
                  <a:rPr lang="uk-UA" dirty="0">
                    <a:solidFill>
                      <a:schemeClr val="tx1"/>
                    </a:solidFill>
                    <a:latin typeface="Times New Roman" pitchFamily="18" charset="0"/>
                    <a:cs typeface="Times New Roman" pitchFamily="18" charset="0"/>
                  </a:rPr>
                  <a:t>)∙(b-а), W(</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en-US" i="1">
                            <a:solidFill>
                              <a:schemeClr val="tx1"/>
                            </a:solidFill>
                            <a:latin typeface="Cambria Math"/>
                          </a:rPr>
                          <m:t>1</m:t>
                        </m:r>
                      </m:sub>
                    </m:sSub>
                  </m:oMath>
                </a14:m>
                <a:r>
                  <a:rPr lang="uk-UA" dirty="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r>
                  <a:rPr lang="uk-UA" dirty="0">
                    <a:solidFill>
                      <a:schemeClr val="tx1"/>
                    </a:solidFill>
                    <a:latin typeface="Times New Roman" pitchFamily="18" charset="0"/>
                    <a:cs typeface="Times New Roman" pitchFamily="18" charset="0"/>
                  </a:rPr>
                  <a:t>2) </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en-US" i="1">
                            <a:solidFill>
                              <a:schemeClr val="tx1"/>
                            </a:solidFill>
                            <a:latin typeface="Cambria Math"/>
                          </a:rPr>
                          <m:t>2</m:t>
                        </m:r>
                      </m:sub>
                    </m:sSub>
                  </m:oMath>
                </a14:m>
                <a:r>
                  <a:rPr lang="uk-UA" dirty="0">
                    <a:solidFill>
                      <a:schemeClr val="tx1"/>
                    </a:solidFill>
                    <a:latin typeface="Times New Roman" pitchFamily="18" charset="0"/>
                    <a:cs typeface="Times New Roman" pitchFamily="18" charset="0"/>
                  </a:rPr>
                  <a:t>= </a:t>
                </a:r>
                <a:r>
                  <a:rPr lang="uk-UA" dirty="0" err="1">
                    <a:solidFill>
                      <a:schemeClr val="tx1"/>
                    </a:solidFill>
                    <a:latin typeface="Times New Roman" pitchFamily="18" charset="0"/>
                    <a:cs typeface="Times New Roman" pitchFamily="18" charset="0"/>
                  </a:rPr>
                  <a:t>a+k∙</a:t>
                </a:r>
                <a:r>
                  <a:rPr lang="uk-UA" dirty="0">
                    <a:solidFill>
                      <a:schemeClr val="tx1"/>
                    </a:solidFill>
                    <a:latin typeface="Times New Roman" pitchFamily="18" charset="0"/>
                    <a:cs typeface="Times New Roman" pitchFamily="18" charset="0"/>
                  </a:rPr>
                  <a:t>(b-а), W(</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en-US" i="1">
                            <a:solidFill>
                              <a:schemeClr val="tx1"/>
                            </a:solidFill>
                            <a:latin typeface="Cambria Math"/>
                          </a:rPr>
                          <m:t>2</m:t>
                        </m:r>
                      </m:sub>
                    </m:sSub>
                  </m:oMath>
                </a14:m>
                <a:r>
                  <a:rPr lang="uk-UA" dirty="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r>
                  <a:rPr lang="uk-UA" dirty="0">
                    <a:solidFill>
                      <a:schemeClr val="tx1"/>
                    </a:solidFill>
                    <a:latin typeface="Times New Roman" pitchFamily="18" charset="0"/>
                    <a:cs typeface="Times New Roman" pitchFamily="18" charset="0"/>
                  </a:rPr>
                  <a:t>3) a) </a:t>
                </a:r>
                <a:r>
                  <a:rPr lang="en-US" dirty="0">
                    <a:solidFill>
                      <a:schemeClr val="tx1"/>
                    </a:solidFill>
                    <a:latin typeface="Times New Roman" pitchFamily="18" charset="0"/>
                    <a:cs typeface="Times New Roman" pitchFamily="18" charset="0"/>
                    <a:sym typeface="Symbol"/>
                  </a:rPr>
                  <a:t></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en-US" i="1">
                            <a:solidFill>
                              <a:schemeClr val="tx1"/>
                            </a:solidFill>
                            <a:latin typeface="Cambria Math"/>
                          </a:rPr>
                          <m:t>2</m:t>
                        </m:r>
                      </m:sub>
                    </m:sSub>
                  </m:oMath>
                </a14:m>
                <a:r>
                  <a:rPr lang="uk-UA" dirty="0">
                    <a:solidFill>
                      <a:schemeClr val="tx1"/>
                    </a:solidFill>
                    <a:latin typeface="Times New Roman" pitchFamily="18" charset="0"/>
                    <a:cs typeface="Times New Roman" pitchFamily="18" charset="0"/>
                  </a:rPr>
                  <a:t>-</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en-US" i="1">
                            <a:solidFill>
                              <a:schemeClr val="tx1"/>
                            </a:solidFill>
                            <a:latin typeface="Cambria Math"/>
                          </a:rPr>
                          <m:t>1</m:t>
                        </m:r>
                      </m:sub>
                    </m:sSub>
                  </m:oMath>
                </a14:m>
                <a:r>
                  <a:rPr lang="en-US" dirty="0">
                    <a:solidFill>
                      <a:schemeClr val="tx1"/>
                    </a:solidFill>
                    <a:latin typeface="Times New Roman" pitchFamily="18" charset="0"/>
                    <a:cs typeface="Times New Roman" pitchFamily="18" charset="0"/>
                    <a:sym typeface="Symbol"/>
                  </a:rPr>
                  <a:t></a:t>
                </a:r>
                <a:r>
                  <a:rPr lang="en-US" dirty="0">
                    <a:solidFill>
                      <a:schemeClr val="tx1"/>
                    </a:solidFill>
                    <a:latin typeface="Times New Roman" pitchFamily="18" charset="0"/>
                    <a:cs typeface="Times New Roman" pitchFamily="18" charset="0"/>
                  </a:rPr>
                  <a:t> </a:t>
                </a:r>
                <a:r>
                  <a:rPr lang="uk-UA" dirty="0">
                    <a:solidFill>
                      <a:schemeClr val="tx1"/>
                    </a:solidFill>
                    <a:latin typeface="Times New Roman" pitchFamily="18" charset="0"/>
                    <a:cs typeface="Times New Roman" pitchFamily="18" charset="0"/>
                  </a:rPr>
                  <a:t>&lt; </a:t>
                </a:r>
                <a:r>
                  <a:rPr lang="en-US" dirty="0">
                    <a:solidFill>
                      <a:schemeClr val="tx1"/>
                    </a:solidFill>
                    <a:latin typeface="Times New Roman" pitchFamily="18" charset="0"/>
                    <a:cs typeface="Times New Roman" pitchFamily="18" charset="0"/>
                    <a:sym typeface="Symbol"/>
                  </a:rPr>
                  <a:t></a:t>
                </a:r>
                <a:r>
                  <a:rPr lang="uk-UA" dirty="0">
                    <a:solidFill>
                      <a:schemeClr val="tx1"/>
                    </a:solidFill>
                    <a:latin typeface="Times New Roman" pitchFamily="18" charset="0"/>
                    <a:cs typeface="Times New Roman" pitchFamily="18" charset="0"/>
                  </a:rPr>
                  <a:t>, то, W(x);</a:t>
                </a:r>
                <a:endParaRPr lang="ru-RU" dirty="0">
                  <a:solidFill>
                    <a:schemeClr val="tx1"/>
                  </a:solidFill>
                  <a:latin typeface="Times New Roman" pitchFamily="18" charset="0"/>
                  <a:cs typeface="Times New Roman" pitchFamily="18" charset="0"/>
                </a:endParaRPr>
              </a:p>
              <a:p>
                <a:r>
                  <a:rPr lang="uk-UA" dirty="0">
                    <a:solidFill>
                      <a:schemeClr val="tx1"/>
                    </a:solidFill>
                    <a:latin typeface="Times New Roman" pitchFamily="18" charset="0"/>
                    <a:cs typeface="Times New Roman" pitchFamily="18" charset="0"/>
                  </a:rPr>
                  <a:t>    б)  </a:t>
                </a:r>
                <a:r>
                  <a:rPr lang="en-US" dirty="0">
                    <a:solidFill>
                      <a:schemeClr val="tx1"/>
                    </a:solidFill>
                    <a:latin typeface="Times New Roman" pitchFamily="18" charset="0"/>
                    <a:cs typeface="Times New Roman" pitchFamily="18" charset="0"/>
                    <a:sym typeface="Symbol"/>
                  </a:rPr>
                  <a:t></a:t>
                </a:r>
                <a:r>
                  <a:rPr lang="en-US" dirty="0">
                    <a:solidFill>
                      <a:schemeClr val="tx1"/>
                    </a:solidFill>
                    <a:latin typeface="Times New Roman" pitchFamily="18" charset="0"/>
                    <a:cs typeface="Times New Roman" pitchFamily="18" charset="0"/>
                  </a:rPr>
                  <a:t> </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en-US" i="1">
                            <a:solidFill>
                              <a:schemeClr val="tx1"/>
                            </a:solidFill>
                            <a:latin typeface="Cambria Math"/>
                          </a:rPr>
                          <m:t>2</m:t>
                        </m:r>
                      </m:sub>
                    </m:sSub>
                    <m:r>
                      <a:rPr lang="en-US" i="1">
                        <a:solidFill>
                          <a:schemeClr val="tx1"/>
                        </a:solidFill>
                        <a:latin typeface="Cambria Math"/>
                      </a:rPr>
                      <m:t> </m:t>
                    </m:r>
                  </m:oMath>
                </a14:m>
                <a:r>
                  <a:rPr lang="uk-UA" dirty="0">
                    <a:solidFill>
                      <a:schemeClr val="tx1"/>
                    </a:solidFill>
                    <a:latin typeface="Times New Roman" pitchFamily="18" charset="0"/>
                    <a:cs typeface="Times New Roman" pitchFamily="18" charset="0"/>
                  </a:rPr>
                  <a:t>-</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en-US" i="1">
                            <a:solidFill>
                              <a:schemeClr val="tx1"/>
                            </a:solidFill>
                            <a:latin typeface="Cambria Math"/>
                          </a:rPr>
                          <m:t>1</m:t>
                        </m:r>
                      </m:sub>
                    </m:sSub>
                  </m:oMath>
                </a14:m>
                <a:r>
                  <a:rPr lang="en-US" dirty="0">
                    <a:solidFill>
                      <a:schemeClr val="tx1"/>
                    </a:solidFill>
                    <a:latin typeface="Times New Roman" pitchFamily="18" charset="0"/>
                    <a:cs typeface="Times New Roman" pitchFamily="18" charset="0"/>
                    <a:sym typeface="Symbol"/>
                  </a:rPr>
                  <a:t></a:t>
                </a:r>
                <a:r>
                  <a:rPr lang="uk-UA" dirty="0">
                    <a:solidFill>
                      <a:schemeClr val="tx1"/>
                    </a:solidFill>
                    <a:latin typeface="Times New Roman" pitchFamily="18" charset="0"/>
                    <a:cs typeface="Times New Roman" pitchFamily="18" charset="0"/>
                  </a:rPr>
                  <a:t>&gt;</a:t>
                </a:r>
                <a:r>
                  <a:rPr lang="en-US" dirty="0">
                    <a:solidFill>
                      <a:schemeClr val="tx1"/>
                    </a:solidFill>
                    <a:latin typeface="Times New Roman" pitchFamily="18" charset="0"/>
                    <a:cs typeface="Times New Roman" pitchFamily="18" charset="0"/>
                    <a:sym typeface="Symbol"/>
                  </a:rPr>
                  <a:t></a:t>
                </a:r>
                <a:r>
                  <a:rPr lang="uk-UA" dirty="0">
                    <a:solidFill>
                      <a:schemeClr val="tx1"/>
                    </a:solidFill>
                    <a:latin typeface="Times New Roman" pitchFamily="18" charset="0"/>
                    <a:cs typeface="Times New Roman" pitchFamily="18" charset="0"/>
                  </a:rPr>
                  <a:t> → 4);</a:t>
                </a:r>
                <a:endParaRPr lang="ru-RU" dirty="0">
                  <a:solidFill>
                    <a:schemeClr val="tx1"/>
                  </a:solidFill>
                  <a:latin typeface="Times New Roman" pitchFamily="18" charset="0"/>
                  <a:cs typeface="Times New Roman" pitchFamily="18" charset="0"/>
                </a:endParaRPr>
              </a:p>
              <a:p>
                <a:r>
                  <a:rPr lang="uk-UA" dirty="0">
                    <a:solidFill>
                      <a:schemeClr val="tx1"/>
                    </a:solidFill>
                    <a:latin typeface="Times New Roman" pitchFamily="18" charset="0"/>
                    <a:cs typeface="Times New Roman" pitchFamily="18" charset="0"/>
                  </a:rPr>
                  <a:t>4) a) W(</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1</m:t>
                        </m:r>
                      </m:sub>
                    </m:sSub>
                  </m:oMath>
                </a14:m>
                <a:r>
                  <a:rPr lang="uk-UA" dirty="0">
                    <a:solidFill>
                      <a:schemeClr val="tx1"/>
                    </a:solidFill>
                    <a:latin typeface="Times New Roman" pitchFamily="18" charset="0"/>
                    <a:cs typeface="Times New Roman" pitchFamily="18" charset="0"/>
                  </a:rPr>
                  <a:t>) &gt; W(</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2</m:t>
                        </m:r>
                      </m:sub>
                    </m:sSub>
                  </m:oMath>
                </a14:m>
                <a:r>
                  <a:rPr lang="uk-UA" dirty="0">
                    <a:solidFill>
                      <a:schemeClr val="tx1"/>
                    </a:solidFill>
                    <a:latin typeface="Times New Roman" pitchFamily="18" charset="0"/>
                    <a:cs typeface="Times New Roman" pitchFamily="18" charset="0"/>
                  </a:rPr>
                  <a:t>)  то виключаємо a = </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1</m:t>
                        </m:r>
                      </m:sub>
                    </m:sSub>
                  </m:oMath>
                </a14:m>
                <a:r>
                  <a:rPr lang="uk-UA" dirty="0">
                    <a:solidFill>
                      <a:schemeClr val="tx1"/>
                    </a:solidFill>
                    <a:latin typeface="Times New Roman" pitchFamily="18" charset="0"/>
                    <a:cs typeface="Times New Roman" pitchFamily="18" charset="0"/>
                  </a:rPr>
                  <a:t>, </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1</m:t>
                        </m:r>
                      </m:sub>
                    </m:sSub>
                  </m:oMath>
                </a14:m>
                <a:r>
                  <a:rPr lang="uk-UA" dirty="0">
                    <a:solidFill>
                      <a:schemeClr val="tx1"/>
                    </a:solidFill>
                    <a:latin typeface="Times New Roman" pitchFamily="18" charset="0"/>
                    <a:cs typeface="Times New Roman" pitchFamily="18" charset="0"/>
                  </a:rPr>
                  <a:t>= </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2</m:t>
                        </m:r>
                      </m:sub>
                    </m:sSub>
                  </m:oMath>
                </a14:m>
                <a:r>
                  <a:rPr lang="uk-UA" dirty="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a:p>
                <a:r>
                  <a:rPr lang="uk-UA" dirty="0">
                    <a:solidFill>
                      <a:schemeClr val="tx1"/>
                    </a:solidFill>
                    <a:latin typeface="Times New Roman" pitchFamily="18" charset="0"/>
                    <a:cs typeface="Times New Roman" pitchFamily="18" charset="0"/>
                  </a:rPr>
                  <a:t>         W(</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1</m:t>
                        </m:r>
                      </m:sub>
                    </m:sSub>
                  </m:oMath>
                </a14:m>
                <a:r>
                  <a:rPr lang="uk-UA" dirty="0">
                    <a:solidFill>
                      <a:schemeClr val="tx1"/>
                    </a:solidFill>
                    <a:latin typeface="Times New Roman" pitchFamily="18" charset="0"/>
                    <a:cs typeface="Times New Roman" pitchFamily="18" charset="0"/>
                  </a:rPr>
                  <a:t>) = W(</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2</m:t>
                        </m:r>
                      </m:sub>
                    </m:sSub>
                  </m:oMath>
                </a14:m>
                <a:r>
                  <a:rPr lang="uk-UA" dirty="0">
                    <a:solidFill>
                      <a:schemeClr val="tx1"/>
                    </a:solidFill>
                    <a:latin typeface="Times New Roman" pitchFamily="18" charset="0"/>
                    <a:cs typeface="Times New Roman" pitchFamily="18" charset="0"/>
                  </a:rPr>
                  <a:t>) →2), 3);</a:t>
                </a:r>
                <a:endParaRPr lang="ru-RU" dirty="0">
                  <a:solidFill>
                    <a:schemeClr val="tx1"/>
                  </a:solidFill>
                  <a:latin typeface="Times New Roman" pitchFamily="18" charset="0"/>
                  <a:cs typeface="Times New Roman" pitchFamily="18" charset="0"/>
                </a:endParaRPr>
              </a:p>
              <a:p>
                <a:r>
                  <a:rPr lang="uk-UA" dirty="0">
                    <a:solidFill>
                      <a:schemeClr val="tx1"/>
                    </a:solidFill>
                    <a:latin typeface="Times New Roman" pitchFamily="18" charset="0"/>
                    <a:cs typeface="Times New Roman" pitchFamily="18" charset="0"/>
                  </a:rPr>
                  <a:t>    б) W(</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1</m:t>
                        </m:r>
                      </m:sub>
                    </m:sSub>
                  </m:oMath>
                </a14:m>
                <a:r>
                  <a:rPr lang="uk-UA" dirty="0">
                    <a:solidFill>
                      <a:schemeClr val="tx1"/>
                    </a:solidFill>
                    <a:latin typeface="Times New Roman" pitchFamily="18" charset="0"/>
                    <a:cs typeface="Times New Roman" pitchFamily="18" charset="0"/>
                  </a:rPr>
                  <a:t>) &lt; W(</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2</m:t>
                        </m:r>
                      </m:sub>
                    </m:sSub>
                  </m:oMath>
                </a14:m>
                <a:r>
                  <a:rPr lang="uk-UA" dirty="0">
                    <a:solidFill>
                      <a:schemeClr val="tx1"/>
                    </a:solidFill>
                    <a:latin typeface="Times New Roman" pitchFamily="18" charset="0"/>
                    <a:cs typeface="Times New Roman" pitchFamily="18" charset="0"/>
                  </a:rPr>
                  <a:t>), то виключаємо b = </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2</m:t>
                        </m:r>
                      </m:sub>
                    </m:sSub>
                  </m:oMath>
                </a14:m>
                <a:r>
                  <a:rPr lang="uk-UA" dirty="0">
                    <a:solidFill>
                      <a:schemeClr val="tx1"/>
                    </a:solidFill>
                    <a:latin typeface="Times New Roman" pitchFamily="18" charset="0"/>
                    <a:cs typeface="Times New Roman" pitchFamily="18" charset="0"/>
                  </a:rPr>
                  <a:t>, </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2</m:t>
                        </m:r>
                      </m:sub>
                    </m:sSub>
                  </m:oMath>
                </a14:m>
                <a:r>
                  <a:rPr lang="uk-UA" dirty="0">
                    <a:solidFill>
                      <a:schemeClr val="tx1"/>
                    </a:solidFill>
                    <a:latin typeface="Times New Roman" pitchFamily="18" charset="0"/>
                    <a:cs typeface="Times New Roman" pitchFamily="18" charset="0"/>
                  </a:rPr>
                  <a:t>= </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1</m:t>
                        </m:r>
                      </m:sub>
                    </m:sSub>
                  </m:oMath>
                </a14:m>
                <a:r>
                  <a:rPr lang="uk-UA" dirty="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r>
                  <a:rPr lang="uk-UA" dirty="0">
                    <a:solidFill>
                      <a:schemeClr val="tx1"/>
                    </a:solidFill>
                    <a:latin typeface="Times New Roman" pitchFamily="18" charset="0"/>
                    <a:cs typeface="Times New Roman" pitchFamily="18" charset="0"/>
                  </a:rPr>
                  <a:t>         W(</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2</m:t>
                        </m:r>
                      </m:sub>
                    </m:sSub>
                  </m:oMath>
                </a14:m>
                <a:r>
                  <a:rPr lang="uk-UA" dirty="0">
                    <a:solidFill>
                      <a:schemeClr val="tx1"/>
                    </a:solidFill>
                    <a:latin typeface="Times New Roman" pitchFamily="18" charset="0"/>
                    <a:cs typeface="Times New Roman" pitchFamily="18" charset="0"/>
                  </a:rPr>
                  <a:t>) = W(</a:t>
                </a:r>
                <a14:m>
                  <m:oMath xmlns:m="http://schemas.openxmlformats.org/officeDocument/2006/math">
                    <m:sSub>
                      <m:sSubPr>
                        <m:ctrlPr>
                          <a:rPr lang="ru-RU" i="1">
                            <a:solidFill>
                              <a:schemeClr val="tx1"/>
                            </a:solidFill>
                            <a:latin typeface="Cambria Math"/>
                          </a:rPr>
                        </m:ctrlPr>
                      </m:sSubPr>
                      <m:e>
                        <m:r>
                          <a:rPr lang="ru-RU" i="1">
                            <a:solidFill>
                              <a:schemeClr val="tx1"/>
                            </a:solidFill>
                            <a:latin typeface="Cambria Math"/>
                          </a:rPr>
                          <m:t>х</m:t>
                        </m:r>
                      </m:e>
                      <m:sub>
                        <m:r>
                          <a:rPr lang="ru-RU" i="1">
                            <a:solidFill>
                              <a:schemeClr val="tx1"/>
                            </a:solidFill>
                            <a:latin typeface="Cambria Math"/>
                          </a:rPr>
                          <m:t>1</m:t>
                        </m:r>
                      </m:sub>
                    </m:sSub>
                  </m:oMath>
                </a14:m>
                <a:r>
                  <a:rPr lang="uk-UA" dirty="0">
                    <a:solidFill>
                      <a:schemeClr val="tx1"/>
                    </a:solidFill>
                    <a:latin typeface="Times New Roman" pitchFamily="18" charset="0"/>
                    <a:cs typeface="Times New Roman" pitchFamily="18" charset="0"/>
                  </a:rPr>
                  <a:t>) →1),3);</a:t>
                </a:r>
                <a:endParaRPr lang="ru-RU" dirty="0">
                  <a:solidFill>
                    <a:schemeClr val="tx1"/>
                  </a:solidFill>
                  <a:latin typeface="Times New Roman" pitchFamily="18" charset="0"/>
                  <a:cs typeface="Times New Roman" pitchFamily="18" charset="0"/>
                </a:endParaRPr>
              </a:p>
              <a:p>
                <a:endParaRPr lang="ru-RU" dirty="0"/>
              </a:p>
            </p:txBody>
          </p:sp>
        </mc:Choice>
        <mc:Fallback xmlns="">
          <p:sp>
            <p:nvSpPr>
              <p:cNvPr id="2" name="Объект 1"/>
              <p:cNvSpPr>
                <a:spLocks noGrp="1" noRot="1" noChangeAspect="1" noMove="1" noResize="1" noEditPoints="1" noAdjustHandles="1" noChangeArrowheads="1" noChangeShapeType="1" noTextEdit="1"/>
              </p:cNvSpPr>
              <p:nvPr>
                <p:ph idx="1"/>
              </p:nvPr>
            </p:nvSpPr>
            <p:spPr>
              <a:xfrm>
                <a:off x="539552" y="1340768"/>
                <a:ext cx="8064896" cy="5040560"/>
              </a:xfrm>
              <a:blipFill rotWithShape="1">
                <a:blip r:embed="rId2"/>
                <a:stretch>
                  <a:fillRect l="-1210" t="-967"/>
                </a:stretch>
              </a:blipFill>
            </p:spPr>
            <p:txBody>
              <a:bodyPr/>
              <a:lstStyle/>
              <a:p>
                <a:r>
                  <a:rPr lang="ru-RU">
                    <a:noFill/>
                  </a:rPr>
                  <a:t> </a:t>
                </a:r>
              </a:p>
            </p:txBody>
          </p:sp>
        </mc:Fallback>
      </mc:AlternateContent>
      <p:sp>
        <p:nvSpPr>
          <p:cNvPr id="3" name="Заголовок 2"/>
          <p:cNvSpPr>
            <a:spLocks noGrp="1"/>
          </p:cNvSpPr>
          <p:nvPr>
            <p:ph type="title"/>
          </p:nvPr>
        </p:nvSpPr>
        <p:spPr>
          <a:xfrm>
            <a:off x="395536" y="332656"/>
            <a:ext cx="8229600" cy="1252537"/>
          </a:xfrm>
        </p:spPr>
        <p:txBody>
          <a:bodyPr/>
          <a:lstStyle/>
          <a:p>
            <a:r>
              <a:rPr lang="ru-RU" b="1" u="sng" dirty="0" smtClean="0">
                <a:solidFill>
                  <a:schemeClr val="tx1"/>
                </a:solidFill>
              </a:rPr>
              <a:t>Метод «золотого </a:t>
            </a:r>
            <a:r>
              <a:rPr lang="ru-RU" b="1" u="sng" dirty="0" err="1" smtClean="0">
                <a:solidFill>
                  <a:schemeClr val="tx1"/>
                </a:solidFill>
              </a:rPr>
              <a:t>перетину</a:t>
            </a:r>
            <a:r>
              <a:rPr lang="ru-RU" b="1" u="sng" dirty="0" smtClean="0">
                <a:solidFill>
                  <a:schemeClr val="tx1"/>
                </a:solidFill>
              </a:rPr>
              <a:t>»</a:t>
            </a:r>
            <a:endParaRPr lang="ru-RU" dirty="0"/>
          </a:p>
        </p:txBody>
      </p:sp>
    </p:spTree>
    <p:extLst>
      <p:ext uri="{BB962C8B-B14F-4D97-AF65-F5344CB8AC3E}">
        <p14:creationId xmlns:p14="http://schemas.microsoft.com/office/powerpoint/2010/main" val="212242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УЧЁБА\Golden_ratio.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676875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75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825" y="1341438"/>
            <a:ext cx="8642350" cy="4784725"/>
          </a:xfrm>
        </p:spPr>
        <p:txBody>
          <a:bodyPr rtlCol="0">
            <a:normAutofit/>
          </a:bodyPr>
          <a:lstStyle/>
          <a:p>
            <a:pPr marL="0" indent="0" fontAlgn="auto">
              <a:spcAft>
                <a:spcPts val="0"/>
              </a:spcAft>
              <a:buFont typeface="Symbol" pitchFamily="18" charset="2"/>
              <a:buNone/>
              <a:defRPr/>
            </a:pPr>
            <a:endParaRPr lang="ru-RU" dirty="0" smtClean="0">
              <a:solidFill>
                <a:schemeClr val="tx1"/>
              </a:solidFill>
              <a:latin typeface="Times New Roman" pitchFamily="18" charset="0"/>
              <a:cs typeface="Times New Roman" pitchFamily="18" charset="0"/>
            </a:endParaRPr>
          </a:p>
          <a:p>
            <a:pPr marL="0" indent="360000" fontAlgn="auto">
              <a:spcAft>
                <a:spcPts val="0"/>
              </a:spcAft>
              <a:buFont typeface="Symbol" pitchFamily="18" charset="2"/>
              <a:buNone/>
              <a:defRPr/>
            </a:pPr>
            <a:r>
              <a:rPr lang="ru-RU" dirty="0" smtClean="0">
                <a:solidFill>
                  <a:schemeClr val="tx1"/>
                </a:solidFill>
                <a:latin typeface="Times New Roman" pitchFamily="18" charset="0"/>
                <a:cs typeface="Times New Roman" pitchFamily="18" charset="0"/>
              </a:rPr>
              <a:t>Це </a:t>
            </a:r>
            <a:r>
              <a:rPr lang="ru-RU" dirty="0" err="1" smtClean="0">
                <a:solidFill>
                  <a:schemeClr val="tx1"/>
                </a:solidFill>
                <a:latin typeface="Times New Roman" pitchFamily="18" charset="0"/>
                <a:cs typeface="Times New Roman" pitchFamily="18" charset="0"/>
              </a:rPr>
              <a:t>поліпшення</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реалізації</a:t>
            </a:r>
            <a:r>
              <a:rPr lang="ru-RU" dirty="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пошуку</a:t>
            </a:r>
            <a:r>
              <a:rPr lang="ru-RU" dirty="0" smtClean="0">
                <a:solidFill>
                  <a:schemeClr val="tx1"/>
                </a:solidFill>
                <a:latin typeface="Times New Roman" pitchFamily="18" charset="0"/>
                <a:cs typeface="Times New Roman" pitchFamily="18" charset="0"/>
              </a:rPr>
              <a:t> за </a:t>
            </a:r>
            <a:r>
              <a:rPr lang="ru-RU" dirty="0" err="1" smtClean="0">
                <a:solidFill>
                  <a:schemeClr val="tx1"/>
                </a:solidFill>
                <a:latin typeface="Times New Roman" pitchFamily="18" charset="0"/>
                <a:cs typeface="Times New Roman" pitchFamily="18" charset="0"/>
              </a:rPr>
              <a:t>допомогою</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функції</a:t>
            </a:r>
            <a:r>
              <a:rPr lang="ru-RU" dirty="0" smtClean="0">
                <a:solidFill>
                  <a:schemeClr val="tx1"/>
                </a:solidFill>
                <a:latin typeface="Times New Roman" pitchFamily="18" charset="0"/>
                <a:cs typeface="Times New Roman" pitchFamily="18" charset="0"/>
              </a:rPr>
              <a:t> </a:t>
            </a:r>
          </a:p>
          <a:p>
            <a:pPr marL="0" indent="0" fontAlgn="auto">
              <a:spcAft>
                <a:spcPts val="0"/>
              </a:spcAft>
              <a:buFont typeface="Symbol" pitchFamily="18" charset="2"/>
              <a:buNone/>
              <a:defRPr/>
            </a:pP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золотого </a:t>
            </a:r>
            <a:r>
              <a:rPr lang="ru-RU" dirty="0" err="1" smtClean="0">
                <a:solidFill>
                  <a:schemeClr val="tx1"/>
                </a:solidFill>
                <a:latin typeface="Times New Roman" pitchFamily="18" charset="0"/>
                <a:cs typeface="Times New Roman" pitchFamily="18" charset="0"/>
              </a:rPr>
              <a:t>перетину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що</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слугує</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для </a:t>
            </a:r>
            <a:r>
              <a:rPr lang="ru-RU" dirty="0" err="1" smtClean="0">
                <a:solidFill>
                  <a:schemeClr val="tx1"/>
                </a:solidFill>
                <a:latin typeface="Times New Roman" pitchFamily="18" charset="0"/>
                <a:cs typeface="Times New Roman" pitchFamily="18" charset="0"/>
              </a:rPr>
              <a:t>знаходження</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мінімума</a:t>
            </a:r>
            <a:r>
              <a:rPr lang="ru-RU" dirty="0" smtClean="0">
                <a:solidFill>
                  <a:schemeClr val="tx1"/>
                </a:solidFill>
                <a:latin typeface="Times New Roman" pitchFamily="18" charset="0"/>
                <a:cs typeface="Times New Roman" pitchFamily="18" charset="0"/>
              </a:rPr>
              <a:t>/максимума </a:t>
            </a:r>
            <a:r>
              <a:rPr lang="ru-RU" dirty="0" err="1" smtClean="0">
                <a:solidFill>
                  <a:schemeClr val="tx1"/>
                </a:solidFill>
                <a:latin typeface="Times New Roman" pitchFamily="18" charset="0"/>
                <a:cs typeface="Times New Roman" pitchFamily="18" charset="0"/>
              </a:rPr>
              <a:t>функції</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Подібно</a:t>
            </a:r>
            <a:r>
              <a:rPr lang="ru-RU" dirty="0" smtClean="0">
                <a:solidFill>
                  <a:schemeClr val="tx1"/>
                </a:solidFill>
                <a:latin typeface="Times New Roman" pitchFamily="18" charset="0"/>
                <a:cs typeface="Times New Roman" pitchFamily="18" charset="0"/>
              </a:rPr>
              <a:t> до методу «золотого </a:t>
            </a:r>
            <a:r>
              <a:rPr lang="ru-RU" dirty="0" err="1" smtClean="0">
                <a:solidFill>
                  <a:schemeClr val="tx1"/>
                </a:solidFill>
                <a:latin typeface="Times New Roman" pitchFamily="18" charset="0"/>
                <a:cs typeface="Times New Roman" pitchFamily="18" charset="0"/>
              </a:rPr>
              <a:t>перетину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він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потребує</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двох</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вимірювань</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функції</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на </a:t>
            </a:r>
            <a:r>
              <a:rPr lang="ru-RU" dirty="0" err="1" smtClean="0">
                <a:solidFill>
                  <a:schemeClr val="tx1"/>
                </a:solidFill>
                <a:latin typeface="Times New Roman" pitchFamily="18" charset="0"/>
                <a:cs typeface="Times New Roman" pitchFamily="18" charset="0"/>
              </a:rPr>
              <a:t>першій</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ітерації</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а на </a:t>
            </a:r>
            <a:r>
              <a:rPr lang="ru-RU" dirty="0" err="1" smtClean="0">
                <a:solidFill>
                  <a:schemeClr val="tx1"/>
                </a:solidFill>
                <a:latin typeface="Times New Roman" pitchFamily="18" charset="0"/>
                <a:cs typeface="Times New Roman" pitchFamily="18" charset="0"/>
              </a:rPr>
              <a:t>кожній</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послідовній</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тільки</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по </a:t>
            </a:r>
            <a:r>
              <a:rPr lang="ru-RU" dirty="0" err="1" smtClean="0">
                <a:solidFill>
                  <a:schemeClr val="tx1"/>
                </a:solidFill>
                <a:latin typeface="Times New Roman" pitchFamily="18" charset="0"/>
                <a:cs typeface="Times New Roman" pitchFamily="18" charset="0"/>
              </a:rPr>
              <a:t>одній</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Однак</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цей</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метод </a:t>
            </a:r>
            <a:r>
              <a:rPr lang="ru-RU" dirty="0" err="1" smtClean="0">
                <a:solidFill>
                  <a:schemeClr val="tx1"/>
                </a:solidFill>
                <a:latin typeface="Times New Roman" pitchFamily="18" charset="0"/>
                <a:cs typeface="Times New Roman" pitchFamily="18" charset="0"/>
              </a:rPr>
              <a:t>відрізняється</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від</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метода золотого </a:t>
            </a:r>
            <a:r>
              <a:rPr lang="ru-RU" dirty="0" err="1" smtClean="0">
                <a:solidFill>
                  <a:schemeClr val="tx1"/>
                </a:solidFill>
                <a:latin typeface="Times New Roman" pitchFamily="18" charset="0"/>
                <a:cs typeface="Times New Roman" pitchFamily="18" charset="0"/>
              </a:rPr>
              <a:t>перетину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тим</a:t>
            </a:r>
            <a:r>
              <a:rPr lang="ru-RU" dirty="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що</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коеффіцієнт</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скорочення</a:t>
            </a:r>
            <a:r>
              <a:rPr lang="ru-RU" dirty="0" smtClean="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і</a:t>
            </a:r>
            <a:r>
              <a:rPr lang="ru-RU" dirty="0" err="1" smtClean="0">
                <a:solidFill>
                  <a:schemeClr val="tx1"/>
                </a:solidFill>
                <a:latin typeface="Times New Roman" pitchFamily="18" charset="0"/>
                <a:cs typeface="Times New Roman" pitchFamily="18" charset="0"/>
              </a:rPr>
              <a:t>нтервала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невизначеності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змінюється</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від</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ітерації</a:t>
            </a:r>
            <a:r>
              <a:rPr lang="ru-RU" dirty="0" smtClean="0">
                <a:solidFill>
                  <a:schemeClr val="tx1"/>
                </a:solidFill>
                <a:latin typeface="Times New Roman" pitchFamily="18" charset="0"/>
                <a:cs typeface="Times New Roman" pitchFamily="18" charset="0"/>
              </a:rPr>
              <a:t> до </a:t>
            </a:r>
            <a:r>
              <a:rPr lang="ru-RU" dirty="0" err="1" smtClean="0">
                <a:solidFill>
                  <a:schemeClr val="tx1"/>
                </a:solidFill>
                <a:latin typeface="Times New Roman" pitchFamily="18" charset="0"/>
                <a:cs typeface="Times New Roman" pitchFamily="18" charset="0"/>
              </a:rPr>
              <a:t>ітерації</a:t>
            </a:r>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11267" name="Заголовок 1"/>
          <p:cNvSpPr>
            <a:spLocks noGrp="1"/>
          </p:cNvSpPr>
          <p:nvPr>
            <p:ph type="title"/>
          </p:nvPr>
        </p:nvSpPr>
        <p:spPr/>
        <p:txBody>
          <a:bodyPr/>
          <a:lstStyle/>
          <a:p>
            <a:r>
              <a:rPr lang="ru-RU" b="1" u="sng" smtClean="0">
                <a:solidFill>
                  <a:schemeClr val="tx1"/>
                </a:solidFill>
              </a:rPr>
              <a:t>Метод Ф</a:t>
            </a:r>
            <a:r>
              <a:rPr lang="uk-UA" b="1" u="sng" smtClean="0">
                <a:solidFill>
                  <a:schemeClr val="tx1"/>
                </a:solidFill>
              </a:rPr>
              <a:t>ібоначчі</a:t>
            </a:r>
            <a:endParaRPr lang="ru-RU" b="1" u="sng"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noRot="1" noChangeAspect="1" noMove="1" noResize="1" noEditPoints="1" noAdjustHandles="1" noChangeArrowheads="1" noChangeShapeType="1" noTextEdit="1"/>
          </p:cNvSpPr>
          <p:nvPr>
            <p:ph idx="1"/>
          </p:nvPr>
        </p:nvSpPr>
        <p:spPr>
          <a:xfrm>
            <a:off x="251520" y="188640"/>
            <a:ext cx="8640960" cy="6264696"/>
          </a:xfrm>
          <a:blipFill rotWithShape="1">
            <a:blip r:embed="rId2"/>
            <a:stretch>
              <a:fillRect l="-1058" t="-973" r="-212"/>
            </a:stretch>
          </a:blipFill>
        </p:spPr>
        <p:txBody>
          <a:bodyPr/>
          <a:lstStyle/>
          <a:p>
            <a:r>
              <a:rPr lang="ru-RU">
                <a:no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Rot="1" noChangeAspect="1" noMove="1" noResize="1" noEditPoints="1" noAdjustHandles="1" noChangeArrowheads="1" noChangeShapeType="1" noTextEdit="1"/>
          </p:cNvSpPr>
          <p:nvPr>
            <p:ph type="title"/>
          </p:nvPr>
        </p:nvSpPr>
        <p:spPr>
          <a:xfrm>
            <a:off x="251520" y="404664"/>
            <a:ext cx="8640960" cy="6120680"/>
          </a:xfrm>
          <a:blipFill rotWithShape="1">
            <a:blip r:embed="rId2"/>
            <a:stretch>
              <a:fillRect l="-1410" t="-996" r="-846"/>
            </a:stretch>
          </a:blipFill>
        </p:spPr>
        <p:txBody>
          <a:bodyPr/>
          <a:lstStyle/>
          <a:p>
            <a:r>
              <a:rPr lang="ru-RU">
                <a:no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825" y="1412875"/>
            <a:ext cx="8642350" cy="4713288"/>
          </a:xfrm>
        </p:spPr>
        <p:txBody>
          <a:bodyPr rtlCol="0">
            <a:normAutofit fontScale="92500"/>
          </a:bodyPr>
          <a:lstStyle/>
          <a:p>
            <a:pPr marL="274320" indent="360000" fontAlgn="auto">
              <a:spcAft>
                <a:spcPts val="0"/>
              </a:spcAft>
              <a:defRPr/>
            </a:pPr>
            <a:r>
              <a:rPr lang="uk-UA" dirty="0">
                <a:solidFill>
                  <a:schemeClr val="tx1"/>
                </a:solidFill>
                <a:latin typeface="Times New Roman" pitchFamily="18" charset="0"/>
                <a:cs typeface="Times New Roman" pitchFamily="18" charset="0"/>
              </a:rPr>
              <a:t>Метод пошуку, який дозволяє визначити оптимум функції однієї змінної шляхом зменшення інтервалу пошуку, називається методом виключення інтервалів. Всі методи одновимірної оптимізації засновані на припущенні, що досліджувана цільова функція допустимої області, принаймні, володіє властивістю </a:t>
            </a:r>
            <a:r>
              <a:rPr lang="uk-UA" dirty="0" err="1">
                <a:solidFill>
                  <a:schemeClr val="tx1"/>
                </a:solidFill>
                <a:latin typeface="Times New Roman" pitchFamily="18" charset="0"/>
                <a:cs typeface="Times New Roman" pitchFamily="18" charset="0"/>
              </a:rPr>
              <a:t>унімодальності</a:t>
            </a:r>
            <a:r>
              <a:rPr lang="uk-UA" dirty="0">
                <a:solidFill>
                  <a:schemeClr val="tx1"/>
                </a:solidFill>
                <a:latin typeface="Times New Roman" pitchFamily="18" charset="0"/>
                <a:cs typeface="Times New Roman" pitchFamily="18" charset="0"/>
              </a:rPr>
              <a:t>, оскільки для </a:t>
            </a:r>
            <a:r>
              <a:rPr lang="uk-UA" dirty="0" err="1">
                <a:solidFill>
                  <a:schemeClr val="tx1"/>
                </a:solidFill>
                <a:latin typeface="Times New Roman" pitchFamily="18" charset="0"/>
                <a:cs typeface="Times New Roman" pitchFamily="18" charset="0"/>
              </a:rPr>
              <a:t>унімодальной</a:t>
            </a:r>
            <a:r>
              <a:rPr lang="uk-UA" dirty="0">
                <a:solidFill>
                  <a:schemeClr val="tx1"/>
                </a:solidFill>
                <a:latin typeface="Times New Roman" pitchFamily="18" charset="0"/>
                <a:cs typeface="Times New Roman" pitchFamily="18" charset="0"/>
              </a:rPr>
              <a:t> функції W(x) порівняння значень W(t) в 2-х точках інтервалу пошуку дозволяє визначити, в якому із заданих 2-ма вказаними точками </a:t>
            </a:r>
            <a:r>
              <a:rPr lang="uk-UA" dirty="0" err="1">
                <a:solidFill>
                  <a:schemeClr val="tx1"/>
                </a:solidFill>
                <a:latin typeface="Times New Roman" pitchFamily="18" charset="0"/>
                <a:cs typeface="Times New Roman" pitchFamily="18" charset="0"/>
              </a:rPr>
              <a:t>підінтервалів</a:t>
            </a:r>
            <a:r>
              <a:rPr lang="uk-UA" dirty="0">
                <a:solidFill>
                  <a:schemeClr val="tx1"/>
                </a:solidFill>
                <a:latin typeface="Times New Roman" pitchFamily="18" charset="0"/>
                <a:cs typeface="Times New Roman" pitchFamily="18" charset="0"/>
              </a:rPr>
              <a:t> точки екстремуму відсутні</a:t>
            </a:r>
            <a:r>
              <a:rPr lang="uk-UA"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 </a:t>
            </a:r>
          </a:p>
          <a:p>
            <a:pPr marL="274320" indent="360000" fontAlgn="auto">
              <a:spcAft>
                <a:spcPts val="0"/>
              </a:spcAft>
              <a:defRPr/>
            </a:pPr>
            <a:r>
              <a:rPr lang="uk-UA" dirty="0">
                <a:solidFill>
                  <a:schemeClr val="tx1"/>
                </a:solidFill>
                <a:latin typeface="Times New Roman" pitchFamily="18" charset="0"/>
                <a:cs typeface="Times New Roman" pitchFamily="18" charset="0"/>
              </a:rPr>
              <a:t>Процес застосування методів пошуку на основі виключення інтервалів включає 2 етапи:</a:t>
            </a:r>
            <a:endParaRPr lang="ru-RU" dirty="0">
              <a:solidFill>
                <a:schemeClr val="tx1"/>
              </a:solidFill>
              <a:latin typeface="Times New Roman" pitchFamily="18" charset="0"/>
              <a:cs typeface="Times New Roman" pitchFamily="18" charset="0"/>
            </a:endParaRPr>
          </a:p>
          <a:p>
            <a:pPr marL="0" indent="360000" fontAlgn="auto">
              <a:spcAft>
                <a:spcPts val="0"/>
              </a:spcAft>
              <a:buFont typeface="Symbol" pitchFamily="18" charset="2"/>
              <a:buNone/>
              <a:defRPr/>
            </a:pPr>
            <a:r>
              <a:rPr lang="uk-UA" dirty="0">
                <a:solidFill>
                  <a:schemeClr val="tx1"/>
                </a:solidFill>
                <a:latin typeface="Times New Roman" pitchFamily="18" charset="0"/>
                <a:cs typeface="Times New Roman" pitchFamily="18" charset="0"/>
              </a:rPr>
              <a:t>1) Етап встановлення меж інтервалу;</a:t>
            </a:r>
            <a:endParaRPr lang="ru-RU" dirty="0">
              <a:solidFill>
                <a:schemeClr val="tx1"/>
              </a:solidFill>
              <a:latin typeface="Times New Roman" pitchFamily="18" charset="0"/>
              <a:cs typeface="Times New Roman" pitchFamily="18" charset="0"/>
            </a:endParaRPr>
          </a:p>
          <a:p>
            <a:pPr marL="0" indent="360000" fontAlgn="auto">
              <a:spcAft>
                <a:spcPts val="0"/>
              </a:spcAft>
              <a:buFont typeface="Symbol" pitchFamily="18" charset="2"/>
              <a:buNone/>
              <a:defRPr/>
            </a:pPr>
            <a:r>
              <a:rPr lang="uk-UA" dirty="0">
                <a:solidFill>
                  <a:schemeClr val="tx1"/>
                </a:solidFill>
                <a:latin typeface="Times New Roman" pitchFamily="18" charset="0"/>
                <a:cs typeface="Times New Roman" pitchFamily="18" charset="0"/>
              </a:rPr>
              <a:t>2) Етап зменшення інтервалу.</a:t>
            </a:r>
            <a:endParaRPr lang="ru-RU" dirty="0">
              <a:solidFill>
                <a:schemeClr val="tx1"/>
              </a:solidFill>
              <a:latin typeface="Times New Roman" pitchFamily="18" charset="0"/>
              <a:cs typeface="Times New Roman" pitchFamily="18" charset="0"/>
            </a:endParaRPr>
          </a:p>
          <a:p>
            <a:pPr marL="274320" indent="-274320" fontAlgn="auto">
              <a:spcAft>
                <a:spcPts val="0"/>
              </a:spcAft>
              <a:defRPr/>
            </a:pPr>
            <a:endParaRPr lang="ru-RU" dirty="0"/>
          </a:p>
          <a:p>
            <a:pPr marL="274320" indent="-274320" fontAlgn="auto">
              <a:spcAft>
                <a:spcPts val="0"/>
              </a:spcAft>
              <a:defRPr/>
            </a:pPr>
            <a:endParaRPr lang="ru-RU" dirty="0"/>
          </a:p>
        </p:txBody>
      </p:sp>
      <p:sp>
        <p:nvSpPr>
          <p:cNvPr id="14339" name="Заголовок 1"/>
          <p:cNvSpPr>
            <a:spLocks noGrp="1"/>
          </p:cNvSpPr>
          <p:nvPr>
            <p:ph type="title"/>
          </p:nvPr>
        </p:nvSpPr>
        <p:spPr/>
        <p:txBody>
          <a:bodyPr/>
          <a:lstStyle/>
          <a:p>
            <a:r>
              <a:rPr lang="uk-UA" b="1" u="sng" smtClean="0">
                <a:solidFill>
                  <a:schemeClr val="tx1"/>
                </a:solidFill>
              </a:rPr>
              <a:t>Метод виключення інтервалів</a:t>
            </a:r>
            <a:endParaRPr lang="ru-RU" b="1" u="sng" smtClean="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426</TotalTime>
  <Words>835</Words>
  <Application>Microsoft Office PowerPoint</Application>
  <PresentationFormat>Экран (4:3)</PresentationFormat>
  <Paragraphs>79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Волна</vt:lpstr>
      <vt:lpstr>Методи однопараметричної оптимізації</vt:lpstr>
      <vt:lpstr>Метод половинного розподілу </vt:lpstr>
      <vt:lpstr>Презентация PowerPoint</vt:lpstr>
      <vt:lpstr>Метод «золотого перетину»</vt:lpstr>
      <vt:lpstr>Презентация PowerPoint</vt:lpstr>
      <vt:lpstr>Метод Фібоначчі</vt:lpstr>
      <vt:lpstr>Презентация PowerPoint</vt:lpstr>
      <vt:lpstr> </vt:lpstr>
      <vt:lpstr>Метод виключення інтервалів</vt:lpstr>
      <vt:lpstr>Презентация PowerPoint</vt:lpstr>
      <vt:lpstr>Презентация PowerPoint</vt:lpstr>
      <vt:lpstr>Метод хорд</vt:lpstr>
      <vt:lpstr>Презентация PowerPoint</vt:lpstr>
      <vt:lpstr>Метод середньої крапки</vt:lpstr>
      <vt:lpstr>Презентация PowerPoint</vt:lpstr>
      <vt:lpstr>Метод Ньютона (метод дотичних)</vt:lpstr>
      <vt:lpstr>Презентация PowerPoint</vt:lpstr>
      <vt:lpstr>Метод простої іттерації</vt:lpstr>
      <vt:lpstr>Презентация PowerPoint</vt:lpstr>
      <vt:lpstr>Презентация PowerPoint</vt:lpstr>
    </vt:vector>
  </TitlesOfParts>
  <Company>UralSOFT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однопараметричної оптимізації</dc:title>
  <dc:creator>Викуся</dc:creator>
  <cp:lastModifiedBy>Користувач Windows</cp:lastModifiedBy>
  <cp:revision>41</cp:revision>
  <dcterms:created xsi:type="dcterms:W3CDTF">2017-10-18T12:00:30Z</dcterms:created>
  <dcterms:modified xsi:type="dcterms:W3CDTF">2018-02-09T10:33:04Z</dcterms:modified>
</cp:coreProperties>
</file>