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57" r:id="rId4"/>
    <p:sldId id="258" r:id="rId5"/>
    <p:sldId id="261" r:id="rId6"/>
    <p:sldId id="262" r:id="rId7"/>
    <p:sldId id="259" r:id="rId8"/>
    <p:sldId id="265" r:id="rId9"/>
    <p:sldId id="266" r:id="rId10"/>
    <p:sldId id="277" r:id="rId11"/>
    <p:sldId id="276" r:id="rId12"/>
    <p:sldId id="267" r:id="rId13"/>
    <p:sldId id="263" r:id="rId14"/>
    <p:sldId id="264" r:id="rId15"/>
    <p:sldId id="278" r:id="rId16"/>
    <p:sldId id="279" r:id="rId17"/>
    <p:sldId id="269" r:id="rId18"/>
    <p:sldId id="270" r:id="rId19"/>
    <p:sldId id="271" r:id="rId20"/>
    <p:sldId id="272" r:id="rId21"/>
    <p:sldId id="273" r:id="rId22"/>
    <p:sldId id="280" r:id="rId23"/>
    <p:sldId id="275" r:id="rId24"/>
    <p:sldId id="282" r:id="rId25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E39B8C-077A-B952-D602-69DFA9138A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1A3BBA-64E3-725A-C58F-38D63F605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059B09-75E4-785C-5C68-9DAA0C067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96CF5-DB8F-4AD2-AAF7-617D019A7DDE}" type="datetimeFigureOut">
              <a:rPr lang="ru-UA" smtClean="0"/>
              <a:t>22.10.2023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925FD7-B37C-6D01-CE81-A4BFCCC87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B058E3-2DF2-496C-A807-4BCFD106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2328-BA48-4842-B1A7-C55C626B3B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00966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D1D7BD-CD8B-9B4C-E2DF-F88E24D05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846FF12-EE1B-6AF7-F0CC-3E97DE1F72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4D894C-D2B6-4A35-9738-A37C6CB87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96CF5-DB8F-4AD2-AAF7-617D019A7DDE}" type="datetimeFigureOut">
              <a:rPr lang="ru-UA" smtClean="0"/>
              <a:t>22.10.2023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508887-F22C-4783-D790-9A5A5C6D7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F7E94A-AD93-B5BF-2885-DFB59CADC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2328-BA48-4842-B1A7-C55C626B3B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6299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7956715-A43B-CFAA-5571-45E7A1DDE8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4F95D6-2C44-7CD0-DF0C-578688697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177829-56F1-D4AE-BFA7-728658939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96CF5-DB8F-4AD2-AAF7-617D019A7DDE}" type="datetimeFigureOut">
              <a:rPr lang="ru-UA" smtClean="0"/>
              <a:t>22.10.2023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7A38FF-434A-2A74-BF29-20C830832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4A3FE3-71BC-016C-BE3C-D17841553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2328-BA48-4842-B1A7-C55C626B3B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658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108BCB-7EF8-D473-47B9-22503E7B9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F208E3-C25C-B6DA-27C9-289E74561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5416-0961-A0AD-D443-25A9F4B12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96CF5-DB8F-4AD2-AAF7-617D019A7DDE}" type="datetimeFigureOut">
              <a:rPr lang="ru-UA" smtClean="0"/>
              <a:t>22.10.2023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C6F731-8CB2-F3DD-361D-B4BA87A06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2C0692-A33B-54E9-E6BE-6DB864061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2328-BA48-4842-B1A7-C55C626B3B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509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E927AE-A647-8D24-8060-9F6C19A4B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413BB3-311B-949C-E656-348652002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EDDA1E-8DCD-6B9C-5438-FDF630E5F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96CF5-DB8F-4AD2-AAF7-617D019A7DDE}" type="datetimeFigureOut">
              <a:rPr lang="ru-UA" smtClean="0"/>
              <a:t>22.10.2023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EF2C5D-66AA-11A0-4CDE-CDD8AE3C9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876BD3-F1A9-37A4-85F1-1D4FC269A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2328-BA48-4842-B1A7-C55C626B3B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35654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352A9-A288-4649-AB39-3B38B0A46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87D0A2-1255-2D1C-950E-E2342B44F3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F61BA25-1CEB-171E-E68C-4B610B4EE4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CE322B-7574-8DD3-9A76-8FF811491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96CF5-DB8F-4AD2-AAF7-617D019A7DDE}" type="datetimeFigureOut">
              <a:rPr lang="ru-UA" smtClean="0"/>
              <a:t>22.10.2023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0443E2-01CD-721D-6448-03C61FB25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8AA19A-B741-0670-C2D4-0E7EBE332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2328-BA48-4842-B1A7-C55C626B3B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8942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1956D2-046D-4801-469F-2ABF7110F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FD51E4-DD6D-CC0A-5FBE-900EC0DDD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3F98752-180A-005D-4119-DEEE9D5C4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7F26FEC-A8B0-D5C7-2D90-BD550287DC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CF842-ECCE-5A67-4750-3C9FCF1610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B8B91E5-D8B0-A175-D1DD-845BB8860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96CF5-DB8F-4AD2-AAF7-617D019A7DDE}" type="datetimeFigureOut">
              <a:rPr lang="ru-UA" smtClean="0"/>
              <a:t>22.10.2023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24C5E52-C9E8-B9A5-D210-5B7FB6E0D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1A908C8-7864-012E-E49A-5594FCB67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2328-BA48-4842-B1A7-C55C626B3B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991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16F541-64D6-BA65-B650-94C43159F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AF175C5-E120-73EE-1E6D-A0B40E929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96CF5-DB8F-4AD2-AAF7-617D019A7DDE}" type="datetimeFigureOut">
              <a:rPr lang="ru-UA" smtClean="0"/>
              <a:t>22.10.2023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06EBF21-B7B4-074E-884F-0C649FCBA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7BC15F-C45B-F577-E077-99AAC1869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2328-BA48-4842-B1A7-C55C626B3B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5307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4C9A760-6318-C829-116D-ABA4A23A5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96CF5-DB8F-4AD2-AAF7-617D019A7DDE}" type="datetimeFigureOut">
              <a:rPr lang="ru-UA" smtClean="0"/>
              <a:t>22.10.2023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C715F4B-E8A0-9893-7E68-95DA95ACE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FA19ABD-545B-B371-2E2A-43313B16E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2328-BA48-4842-B1A7-C55C626B3B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70832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8F0DF4-0795-7F61-07BD-3CA771A92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4A6440-67F0-B3FD-115B-912310C00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89DB32-9EFD-3A3F-B426-9C669E3513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3A3663-11F9-7076-A556-57096528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96CF5-DB8F-4AD2-AAF7-617D019A7DDE}" type="datetimeFigureOut">
              <a:rPr lang="ru-UA" smtClean="0"/>
              <a:t>22.10.2023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3418E7-873C-92EB-BDC0-604D57734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293402-D2E3-C07C-7144-6F1C997B8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2328-BA48-4842-B1A7-C55C626B3B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3081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EC626F-F624-C698-25A1-4F6DD818C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C451D06-70D0-3BE7-48D5-1BD1CFDF16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2D665B-11C8-09D0-4B5D-FCAE00AC09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1A2E6D-358A-44F9-FB9D-3462A3DE9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96CF5-DB8F-4AD2-AAF7-617D019A7DDE}" type="datetimeFigureOut">
              <a:rPr lang="ru-UA" smtClean="0"/>
              <a:t>22.10.2023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4C5969-422C-5FE6-AB71-8B0F76D27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BA5AE6-9BF4-0831-7A8F-1E6E893B5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2328-BA48-4842-B1A7-C55C626B3B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05593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84B75B-C0A5-2F13-A97B-C14FEEE33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78B963-333A-5189-90C2-06E77C448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4451BD-84BB-1862-B28E-E76C8144C1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96CF5-DB8F-4AD2-AAF7-617D019A7DDE}" type="datetimeFigureOut">
              <a:rPr lang="ru-UA" smtClean="0"/>
              <a:t>22.10.2023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F3E15B-22DD-734E-A08F-0B0B205DD6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EEA815-5D67-C31F-3E3E-1EAADA1710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12328-BA48-4842-B1A7-C55C626B3B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0037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817E27-3878-1818-59C5-1D06839D7D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683" y="178467"/>
            <a:ext cx="6488843" cy="2010551"/>
          </a:xfrm>
        </p:spPr>
        <p:txBody>
          <a:bodyPr>
            <a:noAutofit/>
          </a:bodyPr>
          <a:lstStyle/>
          <a:p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 країни, мова якої вивчається (іспанська)</a:t>
            </a:r>
            <a:endParaRPr lang="ru-UA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DFD997C-7A4E-864B-4A02-AB41BD6E40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2222" y="2507672"/>
            <a:ext cx="6701304" cy="4244307"/>
          </a:xfrm>
        </p:spPr>
        <p:txBody>
          <a:bodyPr>
            <a:norm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Викладач: доц. Кравченко Я.П. 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курсу: лекції – 8 год, семінари – 16 год, екзамен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 балів: </a:t>
            </a:r>
          </a:p>
          <a:p>
            <a:pPr algn="l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1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семінари № 1-4 – 20 б.,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атест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контроль № 1 – 10 б. Разом – 30 б.</a:t>
            </a:r>
          </a:p>
          <a:p>
            <a:pPr algn="l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2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семінари № 5-8 – 20 б.,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атест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контроль № 2 – 10 б. Разом – 30 б.</a:t>
            </a:r>
          </a:p>
          <a:p>
            <a:pPr algn="l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ІДЗ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20 б.</a:t>
            </a:r>
          </a:p>
          <a:p>
            <a:pPr algn="l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Екзамен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20 б.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Изображение выглядит как текст, Человеческое лицо, человек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C050E3F8-CCD7-DA70-6219-6B1FA898F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988" y="106020"/>
            <a:ext cx="4692048" cy="664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94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930871-2313-4E27-9943-4CF7CB10E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18662"/>
            <a:ext cx="6196012" cy="1097521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бсурд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базова онтологічна категорія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62DDC16-C0A4-4552-812C-82C8551BC3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274" y="672146"/>
            <a:ext cx="4304197" cy="5145558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1D3E3470-771C-42E2-8E00-0B2922519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0330" y="1603513"/>
            <a:ext cx="7148944" cy="5035825"/>
          </a:xfrm>
        </p:spPr>
        <p:txBody>
          <a:bodyPr>
            <a:normAutofit/>
          </a:bodyPr>
          <a:lstStyle/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бсурд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(від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лат.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bsurdus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безглуздий) – концепція світу як стихійного, безглуздого, принципово непізнаваного утворення, де «зникли усі правила і залишилися лише домовленості».</a:t>
            </a: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А. Камю вбачає прояви абсурду «у нудьзі, у відчутті відчуження світу, в огиді, тривозі, загубленості, в анонімному існуванні, у відчаї». </a:t>
            </a: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У художніх текстах абсурдне світовідчуття являє себе через такі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поетичні принципи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контраст, гротеск, алогізм, синтез фантастичного й реального, «розгортання тропу» (</a:t>
            </a:r>
            <a:r>
              <a:rPr lang="uk-UA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буквалізація</a:t>
            </a:r>
            <a:r>
              <a:rPr lang="uk-UA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метафори), руйнація структур мови та причинно-наслідкових </a:t>
            </a:r>
            <a:r>
              <a:rPr lang="uk-UA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зв’язків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225403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0138C3-E4E4-4736-9484-015AB97AC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183864" cy="868017"/>
          </a:xfrm>
        </p:spPr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Суспільство споживання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F7538FB-5292-4E79-B75E-0188CF085A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617" y="647454"/>
            <a:ext cx="3684003" cy="5563092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D128C19B-314B-4176-AD63-827FD020D6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6541674" cy="4489174"/>
          </a:xfrm>
        </p:spPr>
        <p:txBody>
          <a:bodyPr>
            <a:normAutofit/>
          </a:bodyPr>
          <a:lstStyle/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Апокаліптичні візії майбутнього підсилюються стрімким становленням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суспільства споживання 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із властивим йому «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омасовленням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Настали часи, зазначає Х. Ортега-і-Гассет у роботі «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Повстання мас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коли «пересічні душі, не помиляючись щодо власної пересічності, безбоязно стверджують своє право на неї і нав’язують її всюди… Маса зминає все несхоже, нетривіальне, особистісне й краще. Хто не такий, як усі, хто думає не як усі, ризикує стати вигнанцем». </a:t>
            </a:r>
            <a:endParaRPr lang="ru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060737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E2116D-017E-4DF2-9D42-BCEF91E88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855240" cy="1066800"/>
          </a:xfrm>
        </p:spPr>
        <p:txBody>
          <a:bodyPr/>
          <a:lstStyle/>
          <a:p>
            <a:r>
              <a:rPr lang="uk-UA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uk-UA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пецифічні риси модерністського художнього світобачення</a:t>
            </a:r>
            <a:endParaRPr lang="ru-UA" b="1" dirty="0"/>
          </a:p>
        </p:txBody>
      </p:sp>
      <p:pic>
        <p:nvPicPr>
          <p:cNvPr id="6" name="Объект 5" descr="Изображение выглядит как текст, ткань&#10;&#10;Автоматически созданное описание">
            <a:extLst>
              <a:ext uri="{FF2B5EF4-FFF2-40B4-BE49-F238E27FC236}">
                <a16:creationId xmlns:a16="http://schemas.microsoft.com/office/drawing/2014/main" id="{691DA3C3-1AAD-4CFC-AA80-8ADA219EBA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028" y="157831"/>
            <a:ext cx="4441047" cy="6603790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E5385A21-9351-4170-95A1-505FAD61E2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4073" y="1823369"/>
            <a:ext cx="7320955" cy="451658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розуміння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мовного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конструювання та штучності дійсності,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скасування межі між внутрішнім та зовнішнім світом,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суб’єктивізм,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відкриття підсвідомого («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потік свідомості»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деконструкція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міфів як джерел смислу (</a:t>
            </a:r>
            <a:r>
              <a:rPr lang="uk-UA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неоміфологізм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парадоксальність,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ірраціоналізм.</a:t>
            </a:r>
            <a:endParaRPr lang="ru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164938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BDD06-2545-4189-905D-A31EC7DF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78904"/>
            <a:ext cx="6846473" cy="848040"/>
          </a:xfrm>
        </p:spPr>
        <p:txBody>
          <a:bodyPr>
            <a:normAutofit fontScale="90000"/>
          </a:bodyPr>
          <a:lstStyle/>
          <a:p>
            <a:r>
              <a:rPr lang="uk-UA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Специфіка</a:t>
            </a:r>
            <a:r>
              <a:rPr lang="uk-UA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художнього світобачення модернізму</a:t>
            </a:r>
            <a:endParaRPr lang="ru-UA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98AC7F-DFB3-4A10-860A-8C9238782B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1692" y="1258957"/>
            <a:ext cx="7745386" cy="542014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«несприйняття життя»,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відмова від </a:t>
            </a:r>
            <a:r>
              <a:rPr lang="uk-UA" sz="2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позитивістського</a:t>
            </a:r>
            <a:r>
              <a:rPr lang="uk-UA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аналізу дійсності;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тяжіння до </a:t>
            </a:r>
            <a:r>
              <a:rPr lang="uk-UA" sz="2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ірраціональності, містики</a:t>
            </a:r>
            <a:r>
              <a:rPr lang="uk-UA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що допомагає відобразити складні зрушення у свідомості людини;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чуттєве, інтуїтивне, </a:t>
            </a:r>
            <a:r>
              <a:rPr lang="uk-UA" sz="2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підсвідоме</a:t>
            </a:r>
            <a:r>
              <a:rPr lang="uk-UA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пізнання світу;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роль </a:t>
            </a:r>
            <a:r>
              <a:rPr lang="uk-UA" sz="2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художника як </a:t>
            </a:r>
            <a:r>
              <a:rPr lang="uk-UA" sz="23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візіонера</a:t>
            </a:r>
            <a:r>
              <a:rPr lang="uk-UA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носія розуму, що зданий збагнути зв’язки між видимими й невидимими світами;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творчість</a:t>
            </a:r>
            <a:r>
              <a:rPr lang="uk-UA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як одкровення, інструмент пізнання світу;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самотність людини у світі, втрата моральних орієнтирів і віри в майбутнє;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мотиви апокаліпсису, сутінок, суму, відчаю;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теми хворобливості й занепаду;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цинізм, нігілізм, меланхолія; </a:t>
            </a:r>
          </a:p>
        </p:txBody>
      </p:sp>
      <p:pic>
        <p:nvPicPr>
          <p:cNvPr id="14" name="Объект 13" descr="Изображение выглядит как текст, старый, камень&#10;&#10;Автоматически созданное описание">
            <a:extLst>
              <a:ext uri="{FF2B5EF4-FFF2-40B4-BE49-F238E27FC236}">
                <a16:creationId xmlns:a16="http://schemas.microsoft.com/office/drawing/2014/main" id="{A2BE9AAC-E5D2-47D3-91B0-DC2D42D6E2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445" y="457200"/>
            <a:ext cx="4124081" cy="3093061"/>
          </a:xfrm>
        </p:spPr>
      </p:pic>
      <p:pic>
        <p:nvPicPr>
          <p:cNvPr id="16" name="Рисунок 1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8874289-5CA7-48CF-ACAA-E8F03F37F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444" y="3969027"/>
            <a:ext cx="4124081" cy="237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749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0CED47-A4A4-4645-ACC0-FF18E8027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40"/>
            <a:ext cx="9388925" cy="9529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Поетичні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uk-UA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модернізму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F534EA-2766-4A22-B3DE-F1CCC7C952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2493" y="1642343"/>
            <a:ext cx="6713552" cy="45481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символізм</a:t>
            </a:r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імпресіонізм</a:t>
            </a:r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сугестивність</a:t>
            </a:r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художньої</a:t>
            </a:r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uk-UA" sz="2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глибокий</a:t>
            </a:r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внутрішній</a:t>
            </a:r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психологізм</a:t>
            </a:r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сомнамбулічні</a:t>
            </a:r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напади</a:t>
            </a:r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мрії</a:t>
            </a:r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візіонерство</a:t>
            </a:r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психоаналіз</a:t>
            </a:r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endParaRPr lang="uk-UA" sz="2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містицизм</a:t>
            </a:r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химерність</a:t>
            </a:r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фантастичні</a:t>
            </a:r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uk-UA" sz="2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стилістична</a:t>
            </a:r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en-US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образна</a:t>
            </a:r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вишуканість</a:t>
            </a:r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музичність</a:t>
            </a:r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витончений</a:t>
            </a:r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формалізм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Изображение выглядит как текст, сиденье&#10;&#10;Автоматически созданное описание">
            <a:extLst>
              <a:ext uri="{FF2B5EF4-FFF2-40B4-BE49-F238E27FC236}">
                <a16:creationId xmlns:a16="http://schemas.microsoft.com/office/drawing/2014/main" id="{42AFA69A-B554-4CEC-9D0F-D5B9670253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" r="8113" b="2"/>
          <a:stretch/>
        </p:blipFill>
        <p:spPr>
          <a:xfrm>
            <a:off x="7661564" y="1191492"/>
            <a:ext cx="4267200" cy="499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34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6CC11B-9791-4E72-9EBD-39F79A6FC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7200"/>
            <a:ext cx="6972454" cy="1136073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Періодизація європейського модернізму</a:t>
            </a:r>
            <a:endParaRPr lang="ru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ECCA5F5-908B-44CD-9201-45583F3C6E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5272"/>
            <a:ext cx="5153049" cy="351371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ранній модернізм 1900 – 1920-ті рр.,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зрілий модернізм – 1920 – 1940-ві рр.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пізній модернізм – 1940-1960-ті рр.</a:t>
            </a:r>
            <a:endParaRPr lang="ru-U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  <p:pic>
        <p:nvPicPr>
          <p:cNvPr id="8" name="Объект 7" descr="Изображение выглядит как текст, цветок, Книжная обложка, роза&#10;&#10;Автоматически созданное описание">
            <a:extLst>
              <a:ext uri="{FF2B5EF4-FFF2-40B4-BE49-F238E27FC236}">
                <a16:creationId xmlns:a16="http://schemas.microsoft.com/office/drawing/2014/main" id="{4F09711F-4686-1EE8-315B-FA59E92C21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993" y="135694"/>
            <a:ext cx="4651510" cy="6586612"/>
          </a:xfrm>
        </p:spPr>
      </p:pic>
    </p:spTree>
    <p:extLst>
      <p:ext uri="{BB962C8B-B14F-4D97-AF65-F5344CB8AC3E}">
        <p14:creationId xmlns:p14="http://schemas.microsoft.com/office/powerpoint/2010/main" val="1784363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BC2B5-9EAA-41B7-A139-E0E83189B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25287"/>
            <a:ext cx="6780212" cy="762139"/>
          </a:xfrm>
        </p:spPr>
        <p:txBody>
          <a:bodyPr/>
          <a:lstStyle/>
          <a:p>
            <a:pPr algn="ctr"/>
            <a:r>
              <a:rPr lang="uk-U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Ранній модернізм, або </a:t>
            </a:r>
            <a:r>
              <a:rPr lang="uk-UA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авангард</a:t>
            </a:r>
            <a:endParaRPr lang="ru-UA" dirty="0"/>
          </a:p>
        </p:txBody>
      </p:sp>
      <p:pic>
        <p:nvPicPr>
          <p:cNvPr id="6" name="Объект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C245BEB-C485-4354-BBD8-B49EEFDF3C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126" y="930965"/>
            <a:ext cx="4060874" cy="4996070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B78EF0E5-E1F0-4FB4-9548-D929ACDE4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245704"/>
            <a:ext cx="7291338" cy="5612295"/>
          </a:xfrm>
        </p:spPr>
        <p:txBody>
          <a:bodyPr>
            <a:noAutofit/>
          </a:bodyPr>
          <a:lstStyle/>
          <a:p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О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хоплює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найбільш революційні 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художньому сенсі мистецькі та літературні явища, які формально і змістовно свідомо переходять в опозицію до існуючих умовностей: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дадаїзм, імажизм, сюрреалізм та експресіонізм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uk-UA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Експериментальна поетика, </a:t>
            </a:r>
            <a:r>
              <a:rPr lang="uk-UA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протестність</a:t>
            </a:r>
            <a:r>
              <a:rPr lang="uk-UA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епатаж 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стають візитівкою митців-авангардистів. </a:t>
            </a: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«Ще тридцять років тому, - зазначає Ортега-і-Гассет, - переважна більшість європейського людства жила заради культури. Наука, мистецтво, справедливість здавалися само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достатн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іми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Сьогодні немає нічого подібного. Нове покоління створює музику, живопис, поезію, які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дратують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людей старших поколінь…».</a:t>
            </a:r>
            <a:endParaRPr lang="ru-UA" sz="2400" dirty="0"/>
          </a:p>
        </p:txBody>
      </p:sp>
    </p:spTree>
    <p:extLst>
      <p:ext uri="{BB962C8B-B14F-4D97-AF65-F5344CB8AC3E}">
        <p14:creationId xmlns:p14="http://schemas.microsoft.com/office/powerpoint/2010/main" val="1790137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381CE1-EBEC-4A87-BC34-2B0F00497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29478"/>
          </a:xfrm>
        </p:spPr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Сюрреалізм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Изображение выглядит как текст, вода&#10;&#10;Автоматически созданное описание">
            <a:extLst>
              <a:ext uri="{FF2B5EF4-FFF2-40B4-BE49-F238E27FC236}">
                <a16:creationId xmlns:a16="http://schemas.microsoft.com/office/drawing/2014/main" id="{D27D725B-D4E1-4AB5-994C-C66EDB5FFF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439" y="727063"/>
            <a:ext cx="5086743" cy="5141925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2F677436-56CD-4F91-9D4A-2E0FA399E0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70991"/>
            <a:ext cx="5796539" cy="4397997"/>
          </a:xfrm>
        </p:spPr>
        <p:txBody>
          <a:bodyPr>
            <a:normAutofit/>
          </a:bodyPr>
          <a:lstStyle/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uk-UA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юрреалізм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(від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франц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Surréalisme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надреальність) – авангардистський напрям у мистецтві І пол. ХХ ст., орієнтований на пошук «справжньої дійсності» в ірраціональному неусвідомленому (підсвідомості) шляхом занурення у межові стани свідомості. </a:t>
            </a:r>
          </a:p>
          <a:p>
            <a:r>
              <a:rPr lang="uk-UA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Автор терміну 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Гійом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Аполінер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вперше вживає його1918 року в есе «Новий дух» (1918);</a:t>
            </a:r>
            <a:endParaRPr lang="ru-UA" sz="2400" dirty="0"/>
          </a:p>
        </p:txBody>
      </p:sp>
    </p:spTree>
    <p:extLst>
      <p:ext uri="{BB962C8B-B14F-4D97-AF65-F5344CB8AC3E}">
        <p14:creationId xmlns:p14="http://schemas.microsoft.com/office/powerpoint/2010/main" val="2054394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7530DF-1B57-4E31-937F-442A107E3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528421" cy="722243"/>
          </a:xfrm>
        </p:spPr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Обґрунтування сюрреалізму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Изображение выглядит как текст, знак, алкоголь&#10;&#10;Автоматически созданное описание">
            <a:extLst>
              <a:ext uri="{FF2B5EF4-FFF2-40B4-BE49-F238E27FC236}">
                <a16:creationId xmlns:a16="http://schemas.microsoft.com/office/drawing/2014/main" id="{DC4135E0-AE43-4934-83D6-39F06A639C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279" y="883424"/>
            <a:ext cx="5630450" cy="4985564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3822100D-3D56-400D-BBD2-D046970A65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7510" y="1603513"/>
            <a:ext cx="5733289" cy="4265475"/>
          </a:xfrm>
        </p:spPr>
        <p:txBody>
          <a:bodyPr>
            <a:normAutofit/>
          </a:bodyPr>
          <a:lstStyle/>
          <a:p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    П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овноцінне обґрунтування з опорою на </a:t>
            </a:r>
            <a:r>
              <a:rPr lang="uk-UA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філософські концепції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фройдизму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й інтуїтивізму (пріоритетна роль підсвідомого, сон як ключ до розуміння природи людини, протистояння еротичного (творчого) й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танатичного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(деструктивного) імпульсів у людській психіці) сюрреалізм отримає у роботах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Андре </a:t>
            </a:r>
            <a:r>
              <a:rPr lang="uk-UA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Бретона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(«Перший маніфест сюрреалізму» 1924 р., «Другий маніфест сюрреалізму» 1926 р.).</a:t>
            </a:r>
            <a:endParaRPr lang="ru-UA" sz="2400" dirty="0"/>
          </a:p>
        </p:txBody>
      </p:sp>
    </p:spTree>
    <p:extLst>
      <p:ext uri="{BB962C8B-B14F-4D97-AF65-F5344CB8AC3E}">
        <p14:creationId xmlns:p14="http://schemas.microsoft.com/office/powerpoint/2010/main" val="1533325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AFB322-8317-4180-908F-37190BCC9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462160" cy="629478"/>
          </a:xfrm>
        </p:spPr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Творчі принципи сюрреалізму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8DE1C89-1451-4AC1-B58B-770DAE5597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403" y="914400"/>
            <a:ext cx="4453823" cy="4518991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601DC9DD-F01B-42CD-8AD2-2AFE2AC153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258957"/>
            <a:ext cx="6462160" cy="532737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  <a:tabLst>
                <a:tab pos="-180340" algn="l"/>
              </a:tabLst>
            </a:pP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uk-UA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редставники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uk-UA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Андре 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Бретон</a:t>
            </a:r>
            <a:r>
              <a:rPr lang="uk-UA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Луї Арагон, Поль Елюар, Філіп 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Супо</a:t>
            </a:r>
            <a:r>
              <a:rPr lang="uk-UA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Сальвадор Далі, Луїс 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Бунюель</a:t>
            </a:r>
            <a:r>
              <a:rPr lang="uk-UA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  <a:tabLst>
                <a:tab pos="-180340" algn="l"/>
              </a:tabLst>
            </a:pP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uk-UA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оетичні принципи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uk-UA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«злиття сну й реальності в абсолютну надреальність – 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сюрреальність</a:t>
            </a:r>
            <a:r>
              <a:rPr lang="uk-UA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А.Бретон</a:t>
            </a:r>
            <a:r>
              <a:rPr lang="uk-UA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  <a:tabLst>
                <a:tab pos="-180340" algn="l"/>
              </a:tabLst>
            </a:pPr>
            <a:r>
              <a:rPr lang="uk-UA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«автоматичне письмо» (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А.Бретон</a:t>
            </a:r>
            <a:r>
              <a:rPr lang="uk-UA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  <a:tabLst>
                <a:tab pos="-180340" algn="l"/>
              </a:tabLst>
            </a:pPr>
            <a:r>
              <a:rPr lang="uk-UA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«вільна асоціація» та «конвульсивна краса» (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С.Далі</a:t>
            </a:r>
            <a:r>
              <a:rPr lang="uk-UA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а джерелом творчості вбачатимуть змінені стани свідомості. </a:t>
            </a:r>
            <a:endParaRPr lang="ru-UA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443586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174DA1-C8CA-D348-C221-F64400EE9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873625" cy="1600200"/>
          </a:xfrm>
        </p:spPr>
        <p:txBody>
          <a:bodyPr>
            <a:norm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Методичні матеріали для організації навчальної діяльності: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8F9F41-E146-827C-2C50-B912D70D7E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79964"/>
            <a:ext cx="4438794" cy="3389024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https://moodle.znu.edu.ua/course/view.php?id=5554</a:t>
            </a:r>
            <a:endParaRPr lang="ru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 descr="Изображение выглядит как красный, мультфильм, График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30498E2-DBB8-17E4-5192-054163C09E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7" b="13115"/>
          <a:stretch/>
        </p:blipFill>
        <p:spPr>
          <a:xfrm>
            <a:off x="7152570" y="3429000"/>
            <a:ext cx="4873625" cy="3389025"/>
          </a:xfrm>
        </p:spPr>
      </p:pic>
      <p:pic>
        <p:nvPicPr>
          <p:cNvPr id="16" name="Рисунок 15" descr="Изображение выглядит как на открытом воздухе, небо, ветряная мельница, пейзаж&#10;&#10;Автоматически созданное описание">
            <a:extLst>
              <a:ext uri="{FF2B5EF4-FFF2-40B4-BE49-F238E27FC236}">
                <a16:creationId xmlns:a16="http://schemas.microsoft.com/office/drawing/2014/main" id="{8C882A2F-89FA-0BC9-6AEF-BE004F6A54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168" y="0"/>
            <a:ext cx="6530832" cy="375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65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DC7587-2EB3-4C6C-B372-DEC8BC4CE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885865" cy="987287"/>
          </a:xfrm>
        </p:spPr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«вільної асоціації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 сюрреалізмі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Изображение выглядит как текст, электроника, дисплей, рама картины&#10;&#10;Автоматически созданное описание">
            <a:extLst>
              <a:ext uri="{FF2B5EF4-FFF2-40B4-BE49-F238E27FC236}">
                <a16:creationId xmlns:a16="http://schemas.microsoft.com/office/drawing/2014/main" id="{95306681-FFA2-4158-A2E5-8363531000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2" t="8427" r="16913" b="6532"/>
          <a:stretch/>
        </p:blipFill>
        <p:spPr>
          <a:xfrm>
            <a:off x="7549389" y="0"/>
            <a:ext cx="4642611" cy="6782293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EB5451B2-AE9D-420B-8B63-77124A53D6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37251"/>
            <a:ext cx="6444557" cy="4956313"/>
          </a:xfrm>
        </p:spPr>
        <p:txBody>
          <a:bodyPr>
            <a:noAutofit/>
          </a:bodyPr>
          <a:lstStyle/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Під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вільною асоціацією</a:t>
            </a: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розуміється такий механізм роботи мислення, при якому дедалі слабшають і повністю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зникають логічні зв’язки 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між референтом (предметом об’єктивної дійсності) і денотатом (його відображенням у підсвідомості суб’єкта). </a:t>
            </a: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З такого удавано-випадкового зближення максимально віддалених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реальностей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П.Реверді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і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постає химерний сюрреалістичний образ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краса якого є, за визначенням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С.Далі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«конвульсивною»,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оскільки викликає у реципієнта загострену емоційну реакцію - подив, захоплення, подекуди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шок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UA" sz="2400" dirty="0"/>
          </a:p>
        </p:txBody>
      </p:sp>
    </p:spTree>
    <p:extLst>
      <p:ext uri="{BB962C8B-B14F-4D97-AF65-F5344CB8AC3E}">
        <p14:creationId xmlns:p14="http://schemas.microsoft.com/office/powerpoint/2010/main" val="2619499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0129FC8-0CC4-4D73-A92E-D838FA344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76" y="327991"/>
            <a:ext cx="5850558" cy="5131905"/>
          </a:xfrm>
          <a:prstGeom prst="rect">
            <a:avLst/>
          </a:prstGeom>
        </p:spPr>
      </p:pic>
      <p:pic>
        <p:nvPicPr>
          <p:cNvPr id="5" name="Рисунок 4" descr="Изображение выглядит как несколько&#10;&#10;Автоматически созданное описание">
            <a:extLst>
              <a:ext uri="{FF2B5EF4-FFF2-40B4-BE49-F238E27FC236}">
                <a16:creationId xmlns:a16="http://schemas.microsoft.com/office/drawing/2014/main" id="{1A037615-22D5-4D4B-A024-A8F642265B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42" y="1272209"/>
            <a:ext cx="5705865" cy="503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65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098749F6-E1EC-4EBD-8177-F0CCC3974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887" y="564696"/>
            <a:ext cx="4644340" cy="6008383"/>
          </a:xfrm>
          <a:prstGeom prst="rect">
            <a:avLst/>
          </a:prstGeom>
        </p:spPr>
      </p:pic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898E7D6-7CDA-449A-9910-184B0D41C2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07" y="524940"/>
            <a:ext cx="5857755" cy="60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37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FF7CD8-CEF2-4556-B488-635A9AC5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833221" cy="1040296"/>
          </a:xfrm>
        </p:spPr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Автоматичне письмо в мистецтві сюрреалізму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FD0E035-30B0-431A-AB2F-D6C1EC514F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5" t="6966" r="18859" b="5183"/>
          <a:stretch/>
        </p:blipFill>
        <p:spPr>
          <a:xfrm>
            <a:off x="7527235" y="678749"/>
            <a:ext cx="4002871" cy="5722051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ECE4C40C-AE52-4DA1-9A1C-EA7D2C7BC2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36035"/>
            <a:ext cx="6316386" cy="4797287"/>
          </a:xfrm>
        </p:spPr>
        <p:txBody>
          <a:bodyPr>
            <a:normAutofit/>
          </a:bodyPr>
          <a:lstStyle/>
          <a:p>
            <a:r>
              <a:rPr lang="uk-UA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З метою більш ретельного відображення «реальності сну» 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А.Бретоном</a:t>
            </a:r>
            <a:r>
              <a:rPr lang="uk-UA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була запропонована техніка </a:t>
            </a:r>
            <a:r>
              <a:rPr lang="uk-UA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автоматичного письма</a:t>
            </a:r>
            <a:r>
              <a:rPr lang="uk-UA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як механічної фіксації генерованого підсвідомістю потоку вільних асоціацій. </a:t>
            </a:r>
          </a:p>
          <a:p>
            <a:r>
              <a:rPr lang="uk-UA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У романі-маніфесті 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А.Бретона</a:t>
            </a:r>
            <a:r>
              <a:rPr lang="uk-UA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Ф.Супо</a:t>
            </a:r>
            <a:r>
              <a:rPr lang="uk-UA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Магнитні</a:t>
            </a:r>
            <a:r>
              <a:rPr lang="uk-UA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поля» (1928 р.), повністю виконаного у техніці автоматичного письма, 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присутні</a:t>
            </a:r>
            <a:r>
              <a:rPr lang="uk-UA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такі значущі </a:t>
            </a:r>
            <a:r>
              <a:rPr lang="uk-UA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поетичні принципи сюрреалізму</a:t>
            </a:r>
            <a:r>
              <a:rPr lang="uk-UA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 алогізм («логіка сновидіння», коли вторгнення фантастичного у повсякденну реальність сприймається як дещо природне), 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двовимірність</a:t>
            </a:r>
            <a:r>
              <a:rPr lang="uk-UA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знаку, відсутність синтаксичного оформлення тощо. </a:t>
            </a:r>
            <a:endParaRPr lang="ru-UA" sz="2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2057343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6A2462-E684-7732-AF38-712926AB5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480357" cy="160020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Рубен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Даріо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(1867- 1916) – реформатор іспанської поетичної мови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Изображение выглядит как текст, цветок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09BA198A-075D-22CF-5BE9-BE40EB3426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492" y="307307"/>
            <a:ext cx="4276088" cy="6243386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9F038E20-D006-E885-AC94-5DCCF80B66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256212" cy="4343400"/>
          </a:xfrm>
        </p:spPr>
        <p:txBody>
          <a:bodyPr/>
          <a:lstStyle/>
          <a:p>
            <a:r>
              <a:rPr lang="uk-UA" dirty="0"/>
              <a:t>-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руйнування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класицистично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-романтичних шаблонів;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масштабність художнього мислення;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екзистенційна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самозаглибленість;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експресія;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символістський імпресіонізм;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інтертекстуальнісь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432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FC4AB3-7E34-2D73-4677-95FA1F8E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207566"/>
            <a:ext cx="5948939" cy="1842906"/>
          </a:xfrm>
        </p:spPr>
        <p:txBody>
          <a:bodyPr>
            <a:normAutofit fontScale="90000"/>
          </a:bodyPr>
          <a:lstStyle/>
          <a:p>
            <a:pPr algn="ctr"/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№ 1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 тенденції розвитку літератури Іспанії ХХ ст.</a:t>
            </a:r>
            <a:br>
              <a:rPr lang="uk-UA" dirty="0"/>
            </a:br>
            <a:endParaRPr lang="ru-UA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177516-F882-109D-190A-35A6A26499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5254" y="2050471"/>
            <a:ext cx="6439001" cy="4433456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Соціально-історичні передумови розвитку іспанської літератури ХХ ст.</a:t>
            </a:r>
          </a:p>
          <a:p>
            <a:pPr marL="457200" indent="-457200">
              <a:buAutoNum type="arabicPeriod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Концепції духовного розвитку Іспанії першої половини ХХ ст.</a:t>
            </a:r>
          </a:p>
          <a:p>
            <a:pPr marL="457200" indent="-457200">
              <a:buAutoNum type="arabicPeriod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Напрямки розвитку іспанського мистецтва ХХ ст.</a:t>
            </a:r>
          </a:p>
          <a:p>
            <a:pPr marL="457200" indent="-457200">
              <a:buAutoNum type="arabicPeriod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Модернізм як культурно-філософський феномен</a:t>
            </a:r>
          </a:p>
          <a:p>
            <a:pPr marL="457200" indent="-457200">
              <a:buAutoNum type="arabicPeriod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Риси модерністського художнього світобачення</a:t>
            </a:r>
          </a:p>
          <a:p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 descr="Изображение выглядит как текст, Книжная обложка, одежда, Публикация&#10;&#10;Автоматически созданное описание">
            <a:extLst>
              <a:ext uri="{FF2B5EF4-FFF2-40B4-BE49-F238E27FC236}">
                <a16:creationId xmlns:a16="http://schemas.microsoft.com/office/drawing/2014/main" id="{2A3DC43D-4BC1-76EA-1DE4-CF9DC08614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275" y="207565"/>
            <a:ext cx="4463179" cy="6442870"/>
          </a:xfrm>
        </p:spPr>
      </p:pic>
    </p:spTree>
    <p:extLst>
      <p:ext uri="{BB962C8B-B14F-4D97-AF65-F5344CB8AC3E}">
        <p14:creationId xmlns:p14="http://schemas.microsoft.com/office/powerpoint/2010/main" val="425723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834D70-05A0-D62B-0EFD-C7FFA406A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871146"/>
            <a:ext cx="5216939" cy="16693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Соціально-історичний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Іспанії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ХХ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 3">
            <a:extLst>
              <a:ext uri="{FF2B5EF4-FFF2-40B4-BE49-F238E27FC236}">
                <a16:creationId xmlns:a16="http://schemas.microsoft.com/office/drawing/2014/main" id="{86348966-5781-F235-5F82-DBFA192DB2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69527" y="2551176"/>
            <a:ext cx="6247334" cy="406063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поразка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іспано-американській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війні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1898 р.,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втрата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колоній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Куба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Пуерто-Ріко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Філіппіни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Дискусія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причини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поразки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напрямки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Іспаноцентризм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ідея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повернення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чистих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цінностей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Європеїзм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прихильність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ліберально-демократичного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устрою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Два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проєкти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літичного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майбутнього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диктатура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демократія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8" name="Объект 17" descr="Изображение выглядит как текст, плакат, книг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38FAC94F-1F0C-74A1-A956-C3A08909AD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51" y="460953"/>
            <a:ext cx="3943567" cy="5718173"/>
          </a:xfrm>
        </p:spPr>
      </p:pic>
    </p:spTree>
    <p:extLst>
      <p:ext uri="{BB962C8B-B14F-4D97-AF65-F5344CB8AC3E}">
        <p14:creationId xmlns:p14="http://schemas.microsoft.com/office/powerpoint/2010/main" val="2790016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E3E46B-18B3-A0A0-3BEC-C45580D58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168813"/>
            <a:ext cx="5807812" cy="10269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Напрямки</a:t>
            </a:r>
            <a:r>
              <a:rPr lang="uk-UA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соціального і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духовного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Іспанії</a:t>
            </a:r>
            <a:endParaRPr lang="en-U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FF84D5-EF6E-747B-602F-E9DE491DB7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6437" y="1364567"/>
            <a:ext cx="6724357" cy="5324619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військовий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переворот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р. –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початок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військово-монархічної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диктатури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генерала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Прімо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Рівери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призупинення дії ліберальних прав і свобод, розпуск парламенту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1930 р. 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кінець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диктатури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рімо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Рівери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падіння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монархії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проголошення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республіки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1931 р.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Влада прихильників «європеїзації» і демократичних перетворень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ідея перетворення країни у світську і ліберальну державу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 демократичної конституції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 впливу католицької церкви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військової, земельної, освітньої реформ, виборче право для жінок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подальша поляризація іспанського суспільства, прихильників традицій і модернізації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pic>
        <p:nvPicPr>
          <p:cNvPr id="26" name="Объект 25" descr="Изображение выглядит как текст, плакат, Книжная обложк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54C6676F-0421-F525-654D-20E8C8AFBF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775" y="168813"/>
            <a:ext cx="4098788" cy="6485377"/>
          </a:xfrm>
        </p:spPr>
      </p:pic>
    </p:spTree>
    <p:extLst>
      <p:ext uri="{BB962C8B-B14F-4D97-AF65-F5344CB8AC3E}">
        <p14:creationId xmlns:p14="http://schemas.microsoft.com/office/powerpoint/2010/main" val="3224803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A40458-9DA4-2FDB-22FD-DF595F311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760"/>
            <a:ext cx="5962794" cy="1324495"/>
          </a:xfrm>
        </p:spPr>
        <p:txBody>
          <a:bodyPr>
            <a:normAutofit fontScale="90000"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1936 р.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наслідок суперечки між прихильниками «традиційної» і «модерної» Іспанії </a:t>
            </a:r>
            <a:endParaRPr lang="ru-UA" sz="2800" dirty="0"/>
          </a:p>
        </p:txBody>
      </p:sp>
      <p:pic>
        <p:nvPicPr>
          <p:cNvPr id="6" name="Объект 5" descr="Изображение выглядит как текст, похороны, плакат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A4AE1026-028F-EED3-AC72-1967AE6B56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657" y="365760"/>
            <a:ext cx="3886133" cy="5765776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2A9DBD22-49F1-718E-7000-C51920A64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6212176" cy="4565073"/>
          </a:xfrm>
        </p:spPr>
        <p:txBody>
          <a:bodyPr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завершення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Громадянської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(1936-1939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фашистської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диктатури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генерала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Франко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Відмова від ліберальних цінностей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нової державності – доктрина націонал-католицизму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 власного осібного шляху розвитку,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іспаноцентричної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ідентичності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 західних цивілізаційних цінностей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1975 р.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кінець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диктаторського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правління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Франко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конституційної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монархії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початок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демократичних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перетворень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797489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nt">
            <a:extLst>
              <a:ext uri="{FF2B5EF4-FFF2-40B4-BE49-F238E27FC236}">
                <a16:creationId xmlns:a16="http://schemas.microsoft.com/office/drawing/2014/main" id="{D380959B-464C-9ED8-C9EB-AB6FC997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25448" y="8300"/>
            <a:ext cx="10966551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Rectangle 21">
            <a:extLst>
              <a:ext uri="{FF2B5EF4-FFF2-40B4-BE49-F238E27FC236}">
                <a16:creationId xmlns:a16="http://schemas.microsoft.com/office/drawing/2014/main" id="{06B83858-ED7D-57B6-6CAA-83168807C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5" cy="6858000"/>
          </a:xfrm>
          <a:prstGeom prst="rect">
            <a:avLst/>
          </a:prstGeom>
          <a:ln>
            <a:noFill/>
          </a:ln>
          <a:effectLst>
            <a:outerShdw blurRad="317500" dist="127000" dir="2400000" sx="95000" sy="95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365846-AE35-3893-2024-8840BE6F6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200" y="475191"/>
            <a:ext cx="6240382" cy="111808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b="1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Напрями розвитку іспанського мистецтва </a:t>
            </a:r>
            <a:r>
              <a:rPr lang="uk-UA" b="1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</a:t>
            </a:r>
            <a:r>
              <a:rPr lang="uk-UA" b="1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ХХ ст.</a:t>
            </a:r>
            <a:endParaRPr lang="en-US" b="1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F97FFD4-A8B9-3D4D-1623-7BE467E46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10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90500" dist="139700" dir="300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Объект 5" descr="Изображение выглядит как текст, книга, плакат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D36B5D40-26C6-569F-67C5-303BB2029A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61" y="475191"/>
            <a:ext cx="3954218" cy="5764889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1C274C88-B2D8-4855-9CDD-C3DF6F72B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73446" y="1297859"/>
            <a:ext cx="6769510" cy="4942221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ангажоване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модернізму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філософські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Мігеля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Унамуно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Хосе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Ортеги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-і-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Гассета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поява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1898-го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1918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авангардистської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креасьонізм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Засновник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чилійський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поет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Вісенте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Уідобро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1919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ультраїзму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«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маніфест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Гільєрмо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Торре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477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B30145-7E5C-4995-8A64-903DDAE0A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819969" cy="1040296"/>
          </a:xfrm>
        </p:spPr>
        <p:txBody>
          <a:bodyPr>
            <a:normAutofit fontScale="90000"/>
          </a:bodyPr>
          <a:lstStyle/>
          <a:p>
            <a:r>
              <a:rPr lang="uk-UA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Модернізм як</a:t>
            </a:r>
            <a:r>
              <a:rPr lang="uk-UA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комплексний </a:t>
            </a:r>
            <a:r>
              <a:rPr lang="uk-UA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культурфілософський</a:t>
            </a:r>
            <a:r>
              <a:rPr lang="uk-UA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феномен</a:t>
            </a:r>
            <a:endParaRPr lang="ru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B211659-4E0C-455B-9B41-F44BD442B4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024" y="457199"/>
            <a:ext cx="4140180" cy="5985803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486E2674-2A16-4111-9912-D1DCCDBC2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89043"/>
            <a:ext cx="6990236" cy="4864975"/>
          </a:xfrm>
        </p:spPr>
        <p:txBody>
          <a:bodyPr>
            <a:normAutofit lnSpcReduction="10000"/>
          </a:bodyPr>
          <a:lstStyle/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На тлі трагічних потрясінь перших десятиліть ХХ ст. дедалі очевиднішою видається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неспроможність традиційних форм мистецтва адекватно відобразити реалії нового часу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ерміном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модернізм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позначають  сукупність напрямів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течій у мистецтві І пол. ХХ ст., поєднаних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антитрадиціоналізмом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прагненням нового, умовністю стилю, настановою на безперервне оновлення художніх форм. </a:t>
            </a: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Серед основних </a:t>
            </a:r>
            <a:r>
              <a:rPr lang="uk-UA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поетичних принципів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модернізму -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фраґментаризація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поглиблений психологізм, експерименти з формою, ускладнення структури, відхід від традиційних розповідних структур та традиційної форми вірша.</a:t>
            </a:r>
            <a:endParaRPr lang="ru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040092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03294B-B187-4C55-BC3E-602896D4E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1"/>
            <a:ext cx="6580189" cy="724486"/>
          </a:xfrm>
        </p:spPr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Філософська база модернізму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70375E6-A2D8-40DB-B246-F0FC087557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074" y="330590"/>
            <a:ext cx="4157091" cy="5901397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2D797F2E-4641-4F53-9648-40F91BDED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4912" y="1444487"/>
            <a:ext cx="6815066" cy="5589359"/>
          </a:xfrm>
        </p:spPr>
        <p:txBody>
          <a:bodyPr>
            <a:no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   І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нтуїтивізм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Анрі Бергсона (принципова непізнаваність життя раціональним шляхом, пріоритет інтуїтивного осягнення дійсності над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раціоцентричним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елітарність культури);</a:t>
            </a: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lang="uk-UA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Е</a:t>
            </a:r>
            <a:r>
              <a:rPr lang="uk-UA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кзистенціалістське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вчення С.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Кьєркегора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(світ як вороже, сповнене відчаю, страху й болю середовище, на яке приречена кожна людина);</a:t>
            </a: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Ідеї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З.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Фройда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і К. Г. Юнга (пріоритет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підсвідомого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над свідомим, боротьба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еротичного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й </a:t>
            </a:r>
            <a:r>
              <a:rPr lang="uk-UA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танатичного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начал у людській природі, усталені поведінкові реакції – так звані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комплекси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що коріняться у колективному несвідомому і побутують в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архетипах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і міфологемах).</a:t>
            </a:r>
            <a:endParaRPr lang="ru-UA" sz="2400" dirty="0"/>
          </a:p>
        </p:txBody>
      </p:sp>
    </p:spTree>
    <p:extLst>
      <p:ext uri="{BB962C8B-B14F-4D97-AF65-F5344CB8AC3E}">
        <p14:creationId xmlns:p14="http://schemas.microsoft.com/office/powerpoint/2010/main" val="22483587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1953</TotalTime>
  <Words>1537</Words>
  <Application>Microsoft Office PowerPoint</Application>
  <PresentationFormat>Широкоэкранный</PresentationFormat>
  <Paragraphs>116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Тема Office</vt:lpstr>
      <vt:lpstr>Література країни, мова якої вивчається (іспанська)</vt:lpstr>
      <vt:lpstr>Методичні матеріали для організації навчальної діяльності:</vt:lpstr>
      <vt:lpstr>Лекція № 1 Загальні тенденції розвитку літератури Іспанії ХХ ст. </vt:lpstr>
      <vt:lpstr>Соціально-історичний контекст розвитку Іспанії  ХХ ст.</vt:lpstr>
      <vt:lpstr>Напрямки соціального і духовного розвитку Іспанії</vt:lpstr>
      <vt:lpstr>Громадянська війна 1936 р. - наслідок суперечки між прихильниками «традиційної» і «модерної» Іспанії </vt:lpstr>
      <vt:lpstr>Напрями розвитку іспанського мистецтва поч. ХХ ст.</vt:lpstr>
      <vt:lpstr>Модернізм як комплексний культурфілософський феномен</vt:lpstr>
      <vt:lpstr>Філософська база модернізму</vt:lpstr>
      <vt:lpstr>Абсурд як базова онтологічна категорія</vt:lpstr>
      <vt:lpstr>Суспільство споживання</vt:lpstr>
      <vt:lpstr>Специфічні риси модерністського художнього світобачення</vt:lpstr>
      <vt:lpstr>Специфіка художнього світобачення модернізму</vt:lpstr>
      <vt:lpstr>Поетичні принципи модернізму</vt:lpstr>
      <vt:lpstr>Періодизація європейського модернізму</vt:lpstr>
      <vt:lpstr>Ранній модернізм, або авангард</vt:lpstr>
      <vt:lpstr>Сюрреалізм</vt:lpstr>
      <vt:lpstr>Обґрунтування сюрреалізму</vt:lpstr>
      <vt:lpstr>Творчі принципи сюрреалізму</vt:lpstr>
      <vt:lpstr>Поняття «вільної асоціації» в сюрреалізмі</vt:lpstr>
      <vt:lpstr>Презентация PowerPoint</vt:lpstr>
      <vt:lpstr>Презентация PowerPoint</vt:lpstr>
      <vt:lpstr>Автоматичне письмо в мистецтві сюрреалізму</vt:lpstr>
      <vt:lpstr>Рубен Даріо (1867- 1916) – реформатор іспанської поетичної мови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Література країни, мова якої вивчається (іспанська)</dc:title>
  <dc:creator>Яна Кравченко</dc:creator>
  <cp:lastModifiedBy>Яна Кравченко</cp:lastModifiedBy>
  <cp:revision>32</cp:revision>
  <dcterms:created xsi:type="dcterms:W3CDTF">2023-10-06T18:06:51Z</dcterms:created>
  <dcterms:modified xsi:type="dcterms:W3CDTF">2023-10-22T18:21:56Z</dcterms:modified>
</cp:coreProperties>
</file>