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1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5984" y="2519974"/>
            <a:ext cx="8361229" cy="2098226"/>
          </a:xfrm>
        </p:spPr>
        <p:txBody>
          <a:bodyPr/>
          <a:lstStyle/>
          <a:p>
            <a:r>
              <a:rPr lang="uk-UA" dirty="0" smtClean="0"/>
              <a:t/>
            </a:r>
            <a:br>
              <a:rPr lang="uk-UA" dirty="0" smtClean="0"/>
            </a:br>
            <a:r>
              <a:rPr lang="uk-UA" dirty="0"/>
              <a:t/>
            </a:r>
            <a:br>
              <a:rPr lang="uk-UA" dirty="0"/>
            </a:br>
            <a:r>
              <a:rPr lang="uk-UA" dirty="0" smtClean="0"/>
              <a:t/>
            </a:r>
            <a:br>
              <a:rPr lang="uk-UA" dirty="0" smtClean="0"/>
            </a:br>
            <a:r>
              <a:rPr lang="uk-UA" dirty="0" smtClean="0"/>
              <a:t>Спеціальні розділи електродинаміки</a:t>
            </a:r>
            <a:endParaRPr lang="ru-RU" dirty="0"/>
          </a:p>
        </p:txBody>
      </p:sp>
    </p:spTree>
    <p:extLst>
      <p:ext uri="{BB962C8B-B14F-4D97-AF65-F5344CB8AC3E}">
        <p14:creationId xmlns:p14="http://schemas.microsoft.com/office/powerpoint/2010/main" val="75812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092708" y="397764"/>
            <a:ext cx="4008120" cy="685800"/>
          </a:xfrm>
          <a:prstGeom prst="rect">
            <a:avLst/>
          </a:prstGeom>
          <a:noFill/>
          <a:ln>
            <a:noFill/>
          </a:ln>
        </p:spPr>
      </p:pic>
      <p:sp>
        <p:nvSpPr>
          <p:cNvPr id="5" name="Прямоугольник 4"/>
          <p:cNvSpPr/>
          <p:nvPr/>
        </p:nvSpPr>
        <p:spPr>
          <a:xfrm>
            <a:off x="1008888" y="1303391"/>
            <a:ext cx="7229856" cy="685059"/>
          </a:xfrm>
          <a:prstGeom prst="rect">
            <a:avLst/>
          </a:prstGeom>
        </p:spPr>
        <p:txBody>
          <a:bodyPr wrap="square">
            <a:spAutoFit/>
          </a:bodyPr>
          <a:lstStyle/>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Величина </a:t>
            </a:r>
            <a:r>
              <a:rPr lang="uk-UA" dirty="0">
                <a:latin typeface="Times New Roman" panose="02020603050405020304" pitchFamily="18" charset="0"/>
                <a:ea typeface="Calibri" panose="020F0502020204030204" pitchFamily="34" charset="0"/>
                <a:cs typeface="Times New Roman" panose="02020603050405020304" pitchFamily="18" charset="0"/>
              </a:rPr>
              <a:t>охопленого циліндром заряду дорівнює q=</a:t>
            </a:r>
            <a:r>
              <a:rPr lang="uk-UA" dirty="0" err="1">
                <a:latin typeface="Times New Roman" panose="02020603050405020304" pitchFamily="18" charset="0"/>
                <a:ea typeface="Calibri" panose="020F0502020204030204" pitchFamily="34" charset="0"/>
                <a:cs typeface="Times New Roman" panose="02020603050405020304" pitchFamily="18" charset="0"/>
              </a:rPr>
              <a:t>σΔS</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Таким чином, з теореми Гауса маємо рівняння: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1198626" y="2208277"/>
            <a:ext cx="1272540" cy="731520"/>
          </a:xfrm>
          <a:prstGeom prst="rect">
            <a:avLst/>
          </a:prstGeom>
          <a:noFill/>
          <a:ln>
            <a:noFill/>
          </a:ln>
        </p:spPr>
      </p:pic>
      <p:sp>
        <p:nvSpPr>
          <p:cNvPr id="7" name="Прямоугольник 6"/>
          <p:cNvSpPr/>
          <p:nvPr/>
        </p:nvSpPr>
        <p:spPr>
          <a:xfrm>
            <a:off x="1198626" y="3159624"/>
            <a:ext cx="6096000" cy="685059"/>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З цього рівняння знаходимо вираз для напруженості електричного поля біля поверхні провідника: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4">
            <a:extLst>
              <a:ext uri="{28A0092B-C50C-407E-A947-70E740481C1C}">
                <a14:useLocalDpi xmlns:a14="http://schemas.microsoft.com/office/drawing/2010/main" val="0"/>
              </a:ext>
            </a:extLst>
          </a:blip>
          <a:srcRect/>
          <a:stretch>
            <a:fillRect/>
          </a:stretch>
        </p:blipFill>
        <p:spPr bwMode="auto">
          <a:xfrm>
            <a:off x="1198626" y="3977827"/>
            <a:ext cx="822960" cy="731520"/>
          </a:xfrm>
          <a:prstGeom prst="rect">
            <a:avLst/>
          </a:prstGeom>
          <a:noFill/>
          <a:ln>
            <a:noFill/>
          </a:ln>
        </p:spPr>
      </p:pic>
      <p:sp>
        <p:nvSpPr>
          <p:cNvPr id="9" name="Прямоугольник 8"/>
          <p:cNvSpPr/>
          <p:nvPr/>
        </p:nvSpPr>
        <p:spPr>
          <a:xfrm>
            <a:off x="1198626" y="4842491"/>
            <a:ext cx="6096000" cy="1870512"/>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Отже, напруженість електричного поля біля та на поверхні провідника прямо пропорційна поверхневій густині електричного заряду і направлена перпендикулярно до поверхні провідника. Якщо провідник оточений діелектриком, то величина напруженості електричного поля на поверхні провідника буде дорівнювати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5">
            <a:extLst>
              <a:ext uri="{28A0092B-C50C-407E-A947-70E740481C1C}">
                <a14:useLocalDpi xmlns:a14="http://schemas.microsoft.com/office/drawing/2010/main" val="0"/>
              </a:ext>
            </a:extLst>
          </a:blip>
          <a:srcRect/>
          <a:stretch>
            <a:fillRect/>
          </a:stretch>
        </p:blipFill>
        <p:spPr bwMode="auto">
          <a:xfrm>
            <a:off x="8041386" y="5289305"/>
            <a:ext cx="845820" cy="647700"/>
          </a:xfrm>
          <a:prstGeom prst="rect">
            <a:avLst/>
          </a:prstGeom>
          <a:noFill/>
          <a:ln>
            <a:noFill/>
          </a:ln>
        </p:spPr>
      </p:pic>
      <p:sp>
        <p:nvSpPr>
          <p:cNvPr id="11" name="Прямоугольник 10"/>
          <p:cNvSpPr/>
          <p:nvPr/>
        </p:nvSpPr>
        <p:spPr>
          <a:xfrm>
            <a:off x="9363456" y="5138854"/>
            <a:ext cx="2313432" cy="157414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тобто буде зменшеною в ɛ разів, де ɛ – діелектрична проникність діелектрика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4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Електризація</a:t>
            </a:r>
            <a:r>
              <a:rPr lang="ru-RU" b="1" dirty="0"/>
              <a:t> </a:t>
            </a:r>
            <a:r>
              <a:rPr lang="ru-RU" b="1" dirty="0" err="1"/>
              <a:t>провідника</a:t>
            </a:r>
            <a:r>
              <a:rPr lang="ru-RU" b="1" dirty="0"/>
              <a:t> в </a:t>
            </a:r>
            <a:r>
              <a:rPr lang="ru-RU" b="1" dirty="0" err="1"/>
              <a:t>електричному</a:t>
            </a:r>
            <a:r>
              <a:rPr lang="ru-RU" b="1" dirty="0"/>
              <a:t> </a:t>
            </a:r>
            <a:r>
              <a:rPr lang="ru-RU" b="1" dirty="0" err="1"/>
              <a:t>полі</a:t>
            </a:r>
            <a:endParaRPr lang="ru-RU" dirty="0"/>
          </a:p>
        </p:txBody>
      </p:sp>
      <p:pic>
        <p:nvPicPr>
          <p:cNvPr id="3074" name="Picture 2" descr="Провідники в електростатичному полі | Шкільний довідни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171700"/>
            <a:ext cx="3758184" cy="3340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992368" y="1428750"/>
            <a:ext cx="6096000" cy="3055965"/>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Розглянемо електростатичне поле. </a:t>
            </a:r>
            <a:r>
              <a:rPr lang="uk-UA" dirty="0" err="1">
                <a:latin typeface="Times New Roman" panose="02020603050405020304" pitchFamily="18" charset="0"/>
                <a:ea typeface="Calibri" panose="020F0502020204030204" pitchFamily="34" charset="0"/>
                <a:cs typeface="Times New Roman" panose="02020603050405020304" pitchFamily="18" charset="0"/>
              </a:rPr>
              <a:t>Внесемо</a:t>
            </a:r>
            <a:r>
              <a:rPr lang="uk-UA" dirty="0">
                <a:latin typeface="Times New Roman" panose="02020603050405020304" pitchFamily="18" charset="0"/>
                <a:ea typeface="Calibri" panose="020F0502020204030204" pitchFamily="34" charset="0"/>
                <a:cs typeface="Times New Roman" panose="02020603050405020304" pitchFamily="18" charset="0"/>
              </a:rPr>
              <a:t> в це поле незаряджений металевий провідник. Вільні електрони провідника під дією зовнішнього електричного поля почнуть переміщуватися проти його силових ліній. Внаслідок цього на поверхні провідника, куди входять силові лінії зовнішнього поля, з’являться надлишкові електрони. Ця частина провідника зарядиться </a:t>
            </a:r>
            <a:r>
              <a:rPr lang="uk-UA" dirty="0" err="1">
                <a:latin typeface="Times New Roman" panose="02020603050405020304" pitchFamily="18" charset="0"/>
                <a:ea typeface="Calibri" panose="020F0502020204030204" pitchFamily="34" charset="0"/>
                <a:cs typeface="Times New Roman" panose="02020603050405020304" pitchFamily="18" charset="0"/>
              </a:rPr>
              <a:t>від’ємно</a:t>
            </a:r>
            <a:r>
              <a:rPr lang="uk-UA" dirty="0">
                <a:latin typeface="Times New Roman" panose="02020603050405020304" pitchFamily="18" charset="0"/>
                <a:ea typeface="Calibri" panose="020F0502020204030204" pitchFamily="34" charset="0"/>
                <a:cs typeface="Times New Roman" panose="02020603050405020304" pitchFamily="18" charset="0"/>
              </a:rPr>
              <a:t>. Навпаки, на протилежному боці провідника, звідки виходять силові лінії зовнішнього поля, не вистачатиме вільних електронів, і там виникне додатний заряд.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5385816" y="4484715"/>
            <a:ext cx="6345936" cy="157414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Перерозподіл зарядів у провіднику триватиме до тих пір, поки в </a:t>
            </a:r>
            <a:r>
              <a:rPr lang="uk-UA" dirty="0" smtClean="0">
                <a:latin typeface="Times New Roman" panose="02020603050405020304" pitchFamily="18" charset="0"/>
                <a:ea typeface="Calibri" panose="020F0502020204030204" pitchFamily="34" charset="0"/>
                <a:cs typeface="Times New Roman" panose="02020603050405020304" pitchFamily="18" charset="0"/>
              </a:rPr>
              <a:t>кожній</a:t>
            </a:r>
            <a:r>
              <a:rPr lang="ru-RU" sz="1400" dirty="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його </a:t>
            </a:r>
            <a:r>
              <a:rPr lang="uk-UA" dirty="0">
                <a:latin typeface="Times New Roman" panose="02020603050405020304" pitchFamily="18" charset="0"/>
                <a:ea typeface="Calibri" panose="020F0502020204030204" pitchFamily="34" charset="0"/>
                <a:cs typeface="Times New Roman" panose="02020603050405020304" pitchFamily="18" charset="0"/>
              </a:rPr>
              <a:t>точці потік </a:t>
            </a:r>
            <a:r>
              <a:rPr lang="uk-UA" dirty="0" err="1">
                <a:latin typeface="Times New Roman" panose="02020603050405020304" pitchFamily="18" charset="0"/>
                <a:ea typeface="Calibri" panose="020F0502020204030204" pitchFamily="34" charset="0"/>
                <a:cs typeface="Times New Roman" panose="02020603050405020304" pitchFamily="18" charset="0"/>
              </a:rPr>
              <a:t>вектора</a:t>
            </a:r>
            <a:r>
              <a:rPr lang="uk-UA" dirty="0">
                <a:latin typeface="Times New Roman" panose="02020603050405020304" pitchFamily="18" charset="0"/>
                <a:ea typeface="Calibri" panose="020F0502020204030204" pitchFamily="34" charset="0"/>
                <a:cs typeface="Times New Roman" panose="02020603050405020304" pitchFamily="18" charset="0"/>
              </a:rPr>
              <a:t> напруженості електричного поля поверхневих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зарядів</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rPr>
              <a:t>не </a:t>
            </a:r>
            <a:r>
              <a:rPr lang="uk-UA" dirty="0">
                <a:latin typeface="Times New Roman" panose="02020603050405020304" pitchFamily="18" charset="0"/>
                <a:ea typeface="Calibri" panose="020F0502020204030204" pitchFamily="34" charset="0"/>
              </a:rPr>
              <a:t>зрівняється за абсолютною величиною з потоком </a:t>
            </a:r>
            <a:r>
              <a:rPr lang="uk-UA" dirty="0" err="1">
                <a:latin typeface="Times New Roman" panose="02020603050405020304" pitchFamily="18" charset="0"/>
                <a:ea typeface="Calibri" panose="020F0502020204030204" pitchFamily="34" charset="0"/>
              </a:rPr>
              <a:t>вектора</a:t>
            </a:r>
            <a:r>
              <a:rPr lang="uk-UA" dirty="0">
                <a:latin typeface="Times New Roman" panose="02020603050405020304" pitchFamily="18" charset="0"/>
                <a:ea typeface="Calibri" panose="020F0502020204030204" pitchFamily="34" charset="0"/>
              </a:rPr>
              <a:t> напруженості зовнішнього електричного поля. </a:t>
            </a:r>
            <a:endParaRPr lang="ru-RU" dirty="0"/>
          </a:p>
        </p:txBody>
      </p:sp>
      <p:sp>
        <p:nvSpPr>
          <p:cNvPr id="6" name="Прямоугольник 5"/>
          <p:cNvSpPr/>
          <p:nvPr/>
        </p:nvSpPr>
        <p:spPr>
          <a:xfrm>
            <a:off x="844296" y="6020764"/>
            <a:ext cx="11152632" cy="68505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Отже у провіднику, розміщеному в зовнішньому електричному полі, індуковані заряди компенсують зовнішнє електричне поле, напруженість електричного поля всередині провідника дорівнює нулю, E=0.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76200" y="5628085"/>
            <a:ext cx="6096000" cy="685059"/>
          </a:xfrm>
          <a:prstGeom prst="rect">
            <a:avLst/>
          </a:prstGeom>
        </p:spPr>
        <p:txBody>
          <a:bodyPr>
            <a:spAutoFit/>
          </a:bodyPr>
          <a:lstStyle/>
          <a:p>
            <a:pPr algn="ctr">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E =-</a:t>
            </a:r>
            <a:r>
              <a:rPr lang="uk-UA" dirty="0" err="1">
                <a:latin typeface="Times New Roman" panose="02020603050405020304" pitchFamily="18" charset="0"/>
                <a:ea typeface="Calibri" panose="020F0502020204030204" pitchFamily="34" charset="0"/>
                <a:cs typeface="Times New Roman" panose="02020603050405020304" pitchFamily="18" charset="0"/>
              </a:rPr>
              <a:t>gradφ</a:t>
            </a:r>
            <a:r>
              <a:rPr lang="uk-UA" dirty="0">
                <a:latin typeface="Times New Roman" panose="02020603050405020304" pitchFamily="18" charset="0"/>
                <a:ea typeface="Calibri" panose="020F0502020204030204" pitchFamily="34" charset="0"/>
                <a:cs typeface="Times New Roman" panose="02020603050405020304" pitchFamily="18" charset="0"/>
              </a:rPr>
              <a:t>= 0</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233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8448" y="201168"/>
            <a:ext cx="9601200" cy="1485900"/>
          </a:xfrm>
        </p:spPr>
        <p:txBody>
          <a:bodyPr/>
          <a:lstStyle/>
          <a:p>
            <a:r>
              <a:rPr lang="uk-UA" b="1" dirty="0"/>
              <a:t>Електроємність віддаленого провідника</a:t>
            </a:r>
            <a:endParaRPr lang="ru-RU" dirty="0"/>
          </a:p>
        </p:txBody>
      </p:sp>
      <p:sp>
        <p:nvSpPr>
          <p:cNvPr id="4" name="Прямоугольник 3"/>
          <p:cNvSpPr/>
          <p:nvPr/>
        </p:nvSpPr>
        <p:spPr>
          <a:xfrm>
            <a:off x="932688" y="1440945"/>
            <a:ext cx="10799064" cy="420268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Віддаленим називають провідник, що знаходиться на великій відстані від інших провідників чи тіл, які можуть мати заряди. Якщо інші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заряди</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знаходяться </a:t>
            </a:r>
            <a:r>
              <a:rPr lang="uk-UA" dirty="0">
                <a:latin typeface="Times New Roman" panose="02020603050405020304" pitchFamily="18" charset="0"/>
                <a:ea typeface="Calibri" panose="020F0502020204030204" pitchFamily="34" charset="0"/>
                <a:cs typeface="Times New Roman" panose="02020603050405020304" pitchFamily="18" charset="0"/>
              </a:rPr>
              <a:t>на великій відстані, то вони не спотворюють розподіл заряду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віддаленому </a:t>
            </a:r>
            <a:r>
              <a:rPr lang="uk-UA" dirty="0">
                <a:latin typeface="Times New Roman" panose="02020603050405020304" pitchFamily="18" charset="0"/>
                <a:ea typeface="Calibri" panose="020F0502020204030204" pitchFamily="34" charset="0"/>
                <a:cs typeface="Times New Roman" panose="02020603050405020304" pitchFamily="18" charset="0"/>
              </a:rPr>
              <a:t>провіднику.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Заряд q, якого надано провіднику, розподіляється на його поверхні, причому всередині провідника електричне поле відсутнє. Якщо провіднику додатково надати ще такого ж самого заряду q, то характер просторового розподілу заряду на поверхні не зміниться, але у два рази зросте поверхнева густина заряду.</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Електричні заряди розподіляються в такий спосіб, щоб відношення поверхневої густини зарядів у двох різних точках поверхні провідника було однаковим, незалежно від повного заряду провідника.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Якщо збільшувати заряд провідника, то в кожній точці його поверхні </a:t>
            </a:r>
            <a:r>
              <a:rPr lang="uk-UA" dirty="0" err="1">
                <a:latin typeface="Times New Roman" panose="02020603050405020304" pitchFamily="18" charset="0"/>
                <a:ea typeface="Calibri" panose="020F0502020204030204" pitchFamily="34" charset="0"/>
                <a:cs typeface="Times New Roman" panose="02020603050405020304" pitchFamily="18" charset="0"/>
              </a:rPr>
              <a:t>пропорційно</a:t>
            </a:r>
            <a:r>
              <a:rPr lang="uk-UA" dirty="0">
                <a:latin typeface="Times New Roman" panose="02020603050405020304" pitchFamily="18" charset="0"/>
                <a:ea typeface="Calibri" panose="020F0502020204030204" pitchFamily="34" charset="0"/>
                <a:cs typeface="Times New Roman" panose="02020603050405020304" pitchFamily="18" charset="0"/>
              </a:rPr>
              <a:t> до величини заряду буде зростати густина поверхневого заряду, і в стільки саме разів буде зростати напруженість електричного поля. Потенціал провідника також буде зростати </a:t>
            </a:r>
            <a:r>
              <a:rPr lang="uk-UA" dirty="0" err="1">
                <a:latin typeface="Times New Roman" panose="02020603050405020304" pitchFamily="18" charset="0"/>
                <a:ea typeface="Calibri" panose="020F0502020204030204" pitchFamily="34" charset="0"/>
                <a:cs typeface="Times New Roman" panose="02020603050405020304" pitchFamily="18" charset="0"/>
              </a:rPr>
              <a:t>пропорційно</a:t>
            </a:r>
            <a:r>
              <a:rPr lang="uk-UA" dirty="0">
                <a:latin typeface="Times New Roman" panose="02020603050405020304" pitchFamily="18" charset="0"/>
                <a:ea typeface="Calibri" panose="020F0502020204030204" pitchFamily="34" charset="0"/>
                <a:cs typeface="Times New Roman" panose="02020603050405020304" pitchFamily="18" charset="0"/>
              </a:rPr>
              <a:t> зростанню його заряду. Якщо провіднику надати n зарядів, q1 ,… q2 ,…, </a:t>
            </a:r>
            <a:r>
              <a:rPr lang="uk-UA" dirty="0" err="1">
                <a:latin typeface="Times New Roman" panose="02020603050405020304" pitchFamily="18" charset="0"/>
                <a:ea typeface="Calibri" panose="020F0502020204030204" pitchFamily="34" charset="0"/>
                <a:cs typeface="Times New Roman" panose="02020603050405020304" pitchFamily="18" charset="0"/>
              </a:rPr>
              <a:t>qn</a:t>
            </a:r>
            <a:r>
              <a:rPr lang="uk-UA" dirty="0">
                <a:latin typeface="Times New Roman" panose="02020603050405020304" pitchFamily="18" charset="0"/>
                <a:ea typeface="Calibri" panose="020F0502020204030204" pitchFamily="34" charset="0"/>
                <a:cs typeface="Times New Roman" panose="02020603050405020304" pitchFamily="18" charset="0"/>
              </a:rPr>
              <a:t> то </a:t>
            </a:r>
            <a:r>
              <a:rPr lang="uk-UA" dirty="0" smtClean="0">
                <a:latin typeface="Times New Roman" panose="02020603050405020304" pitchFamily="18" charset="0"/>
                <a:ea typeface="Calibri" panose="020F0502020204030204" pitchFamily="34" charset="0"/>
                <a:cs typeface="Times New Roman" panose="02020603050405020304" pitchFamily="18" charset="0"/>
              </a:rPr>
              <a:t>його</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потенціал</a:t>
            </a:r>
            <a:r>
              <a:rPr lang="uk-UA" dirty="0">
                <a:latin typeface="Times New Roman" panose="02020603050405020304" pitchFamily="18" charset="0"/>
                <a:ea typeface="Calibri" panose="020F0502020204030204" pitchFamily="34" charset="0"/>
                <a:cs typeface="Times New Roman" panose="02020603050405020304" pitchFamily="18" charset="0"/>
              </a:rPr>
              <a:t>, відповідно, буде рівним φ1, φ2...φ</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r>
              <a:rPr lang="uk-UA" dirty="0" smtClean="0">
                <a:latin typeface="Times New Roman" panose="02020603050405020304" pitchFamily="18" charset="0"/>
                <a:ea typeface="Calibri" panose="020F0502020204030204" pitchFamily="34" charset="0"/>
              </a:rPr>
              <a:t>	Відношення </a:t>
            </a:r>
            <a:r>
              <a:rPr lang="uk-UA" dirty="0">
                <a:latin typeface="Times New Roman" panose="02020603050405020304" pitchFamily="18" charset="0"/>
                <a:ea typeface="Calibri" panose="020F0502020204030204" pitchFamily="34" charset="0"/>
              </a:rPr>
              <a:t>заряду провідника до його потенціалу є постійною величиною, яку </a:t>
            </a:r>
            <a:r>
              <a:rPr lang="uk-UA" dirty="0" smtClean="0">
                <a:latin typeface="Times New Roman" panose="02020603050405020304" pitchFamily="18" charset="0"/>
                <a:ea typeface="Calibri" panose="020F0502020204030204" pitchFamily="34" charset="0"/>
              </a:rPr>
              <a:t>називають електроємністю</a:t>
            </a:r>
            <a:r>
              <a:rPr lang="uk-UA" dirty="0">
                <a:latin typeface="Times New Roman" panose="02020603050405020304" pitchFamily="18" charset="0"/>
                <a:ea typeface="Calibri" panose="020F0502020204030204" pitchFamily="34" charset="0"/>
              </a:rPr>
              <a:t>, або просто ємністю провідника:</a:t>
            </a:r>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1298448" y="5705623"/>
            <a:ext cx="838200" cy="723900"/>
          </a:xfrm>
          <a:prstGeom prst="rect">
            <a:avLst/>
          </a:prstGeom>
          <a:noFill/>
          <a:ln>
            <a:noFill/>
          </a:ln>
        </p:spPr>
      </p:pic>
      <p:sp>
        <p:nvSpPr>
          <p:cNvPr id="6" name="Прямоугольник 5"/>
          <p:cNvSpPr/>
          <p:nvPr/>
        </p:nvSpPr>
        <p:spPr>
          <a:xfrm>
            <a:off x="2325624" y="5580214"/>
            <a:ext cx="3773424" cy="1277786"/>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 системі СІ одиницею ємності є фарад (Ф), [C]=Ф. Ємність 1 Ф має провідник, який має заряд 1 </a:t>
            </a:r>
            <a:r>
              <a:rPr lang="uk-UA" dirty="0" err="1">
                <a:latin typeface="Times New Roman" panose="02020603050405020304" pitchFamily="18" charset="0"/>
                <a:ea typeface="Calibri" panose="020F0502020204030204" pitchFamily="34" charset="0"/>
                <a:cs typeface="Times New Roman" panose="02020603050405020304" pitchFamily="18" charset="0"/>
              </a:rPr>
              <a:t>Кл</a:t>
            </a:r>
            <a:r>
              <a:rPr lang="uk-UA" dirty="0">
                <a:latin typeface="Times New Roman" panose="02020603050405020304" pitchFamily="18" charset="0"/>
                <a:ea typeface="Calibri" panose="020F0502020204030204" pitchFamily="34" charset="0"/>
                <a:cs typeface="Times New Roman" panose="02020603050405020304" pitchFamily="18" charset="0"/>
              </a:rPr>
              <a:t> і потенціал якого 1 В, 1Ф=1Кл/1В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6199632" y="5278481"/>
            <a:ext cx="5721096" cy="156785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p:cNvPicPr>
            <a:picLocks noChangeAspect="1"/>
          </p:cNvPicPr>
          <p:nvPr/>
        </p:nvPicPr>
        <p:blipFill>
          <a:blip r:embed="rId3"/>
          <a:stretch>
            <a:fillRect/>
          </a:stretch>
        </p:blipFill>
        <p:spPr>
          <a:xfrm>
            <a:off x="6183895" y="5256544"/>
            <a:ext cx="5736833" cy="1902117"/>
          </a:xfrm>
          <a:prstGeom prst="rect">
            <a:avLst/>
          </a:prstGeom>
        </p:spPr>
      </p:pic>
    </p:spTree>
    <p:extLst>
      <p:ext uri="{BB962C8B-B14F-4D97-AF65-F5344CB8AC3E}">
        <p14:creationId xmlns:p14="http://schemas.microsoft.com/office/powerpoint/2010/main" val="1518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Конденсатори</a:t>
            </a:r>
            <a:r>
              <a:rPr lang="ru-RU" dirty="0"/>
              <a:t/>
            </a:r>
            <a:br>
              <a:rPr lang="ru-RU" dirty="0"/>
            </a:br>
            <a:endParaRPr lang="ru-RU" dirty="0"/>
          </a:p>
        </p:txBody>
      </p:sp>
      <p:sp>
        <p:nvSpPr>
          <p:cNvPr id="4" name="Прямоугольник 3"/>
          <p:cNvSpPr/>
          <p:nvPr/>
        </p:nvSpPr>
        <p:spPr>
          <a:xfrm>
            <a:off x="847410" y="1531519"/>
            <a:ext cx="10356501" cy="68505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Конденсатор – це пристрій для накопичення заряду та електричної енергії. Складається конденсатор з провідників, розділених діелектриком.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847409" y="2197381"/>
            <a:ext cx="10828775" cy="157414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Електричне поле конденсатора зосереджене між його обкладками. Тому наявність інших тіл біля конденсатора практично не впливає на його ємність.</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Різниця потенціалів між обкладками конденсатора називається напругою конденсатора, U =</a:t>
            </a:r>
            <a:r>
              <a:rPr lang="uk-UA" dirty="0" err="1">
                <a:latin typeface="Times New Roman" panose="02020603050405020304" pitchFamily="18" charset="0"/>
                <a:ea typeface="Calibri" panose="020F0502020204030204" pitchFamily="34" charset="0"/>
                <a:cs typeface="Times New Roman" panose="02020603050405020304" pitchFamily="18" charset="0"/>
              </a:rPr>
              <a:t>Δφ</a:t>
            </a:r>
            <a:r>
              <a:rPr lang="uk-UA" dirty="0">
                <a:latin typeface="Times New Roman" panose="02020603050405020304" pitchFamily="18" charset="0"/>
                <a:ea typeface="Calibri" panose="020F0502020204030204" pitchFamily="34" charset="0"/>
                <a:cs typeface="Times New Roman" panose="02020603050405020304" pitchFamily="18" charset="0"/>
              </a:rPr>
              <a:t> = φ1–φ2.</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Електроємність конденсатора С визначають з відношення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заряду конденсатора </a:t>
            </a:r>
            <a:r>
              <a:rPr lang="uk-UA" dirty="0">
                <a:latin typeface="Times New Roman" panose="02020603050405020304" pitchFamily="18" charset="0"/>
                <a:ea typeface="Calibri" panose="020F0502020204030204" pitchFamily="34" charset="0"/>
                <a:cs typeface="Times New Roman" panose="02020603050405020304" pitchFamily="18" charset="0"/>
              </a:rPr>
              <a:t>до різниці потенціалів </a:t>
            </a:r>
            <a:r>
              <a:rPr lang="uk-UA" dirty="0" err="1">
                <a:latin typeface="Times New Roman" panose="02020603050405020304" pitchFamily="18" charset="0"/>
                <a:ea typeface="Calibri" panose="020F0502020204030204" pitchFamily="34" charset="0"/>
                <a:cs typeface="Times New Roman" panose="02020603050405020304" pitchFamily="18" charset="0"/>
              </a:rPr>
              <a:t>Δφ</a:t>
            </a:r>
            <a:r>
              <a:rPr lang="uk-UA" dirty="0">
                <a:latin typeface="Times New Roman" panose="02020603050405020304" pitchFamily="18" charset="0"/>
                <a:ea typeface="Calibri" panose="020F0502020204030204" pitchFamily="34" charset="0"/>
                <a:cs typeface="Times New Roman" panose="02020603050405020304" pitchFamily="18" charset="0"/>
              </a:rPr>
              <a:t> (напруги U) між його обкладками: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6545"/>
            <a:ext cx="2103120" cy="693420"/>
          </a:xfrm>
          <a:prstGeom prst="rect">
            <a:avLst/>
          </a:prstGeom>
          <a:noFill/>
          <a:ln>
            <a:noFill/>
          </a:ln>
        </p:spPr>
      </p:pic>
      <p:sp>
        <p:nvSpPr>
          <p:cNvPr id="7" name="Прямоугольник 6"/>
          <p:cNvSpPr/>
          <p:nvPr/>
        </p:nvSpPr>
        <p:spPr>
          <a:xfrm>
            <a:off x="1209151" y="5081132"/>
            <a:ext cx="8999973" cy="1277786"/>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За формою обкладок конденсатори бувають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плоскі,</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циліндричні</a:t>
            </a:r>
            <a:r>
              <a:rPr lang="uk-UA" dirty="0">
                <a:latin typeface="Times New Roman" panose="02020603050405020304" pitchFamily="18" charset="0"/>
                <a:ea typeface="Calibri" panose="020F0502020204030204" pitchFamily="34" charset="0"/>
                <a:cs typeface="Times New Roman" panose="02020603050405020304" pitchFamily="18" charset="0"/>
              </a:rPr>
              <a:t>, сферичні та ін. </a:t>
            </a: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Залежно </a:t>
            </a:r>
            <a:r>
              <a:rPr lang="uk-UA" dirty="0">
                <a:latin typeface="Times New Roman" panose="02020603050405020304" pitchFamily="18" charset="0"/>
                <a:ea typeface="Calibri" panose="020F0502020204030204" pitchFamily="34" charset="0"/>
                <a:cs typeface="Times New Roman" panose="02020603050405020304" pitchFamily="18" charset="0"/>
              </a:rPr>
              <a:t>від типу діелектрика, </a:t>
            </a:r>
            <a:r>
              <a:rPr lang="uk-UA" dirty="0" smtClean="0">
                <a:latin typeface="Times New Roman" panose="02020603050405020304" pitchFamily="18" charset="0"/>
                <a:ea typeface="Calibri" panose="020F0502020204030204" pitchFamily="34" charset="0"/>
                <a:cs typeface="Times New Roman" panose="02020603050405020304" pitchFamily="18" charset="0"/>
              </a:rPr>
              <a:t>конденсатори поділяють </a:t>
            </a:r>
            <a:r>
              <a:rPr lang="uk-UA" dirty="0">
                <a:latin typeface="Times New Roman" panose="02020603050405020304" pitchFamily="18" charset="0"/>
                <a:ea typeface="Calibri" panose="020F0502020204030204" pitchFamily="34" charset="0"/>
                <a:cs typeface="Times New Roman" panose="02020603050405020304" pitchFamily="18" charset="0"/>
              </a:rPr>
              <a:t>на паперові, слюдяні, керамічні, електролітичні.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84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Електроємність конденсаторів</a:t>
            </a:r>
            <a:endParaRPr lang="ru-RU" dirty="0"/>
          </a:p>
        </p:txBody>
      </p:sp>
      <p:sp>
        <p:nvSpPr>
          <p:cNvPr id="4" name="Прямоугольник 3"/>
          <p:cNvSpPr/>
          <p:nvPr/>
        </p:nvSpPr>
        <p:spPr>
          <a:xfrm>
            <a:off x="1058427" y="1541202"/>
            <a:ext cx="10125388" cy="942694"/>
          </a:xfrm>
          <a:prstGeom prst="rect">
            <a:avLst/>
          </a:prstGeom>
        </p:spPr>
        <p:txBody>
          <a:bodyPr wrap="square">
            <a:spAutoFit/>
          </a:bodyPr>
          <a:lstStyle/>
          <a:p>
            <a:r>
              <a:rPr lang="uk-UA"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Плоский конденсатор </a:t>
            </a:r>
            <a:r>
              <a:rPr lang="uk-UA" dirty="0">
                <a:latin typeface="Times New Roman" panose="02020603050405020304" pitchFamily="18" charset="0"/>
                <a:ea typeface="Calibri" panose="020F0502020204030204" pitchFamily="34" charset="0"/>
                <a:cs typeface="Times New Roman" panose="02020603050405020304" pitchFamily="18" charset="0"/>
              </a:rPr>
              <a:t>утворюють дві металеві пластинки,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паралельні</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rPr>
              <a:t>одна </a:t>
            </a:r>
            <a:r>
              <a:rPr lang="uk-UA" dirty="0">
                <a:latin typeface="Times New Roman" panose="02020603050405020304" pitchFamily="18" charset="0"/>
                <a:ea typeface="Calibri" panose="020F0502020204030204" pitchFamily="34" charset="0"/>
              </a:rPr>
              <a:t>одній і розділені </a:t>
            </a:r>
            <a:r>
              <a:rPr lang="uk-UA" dirty="0" smtClean="0">
                <a:latin typeface="Times New Roman" panose="02020603050405020304" pitchFamily="18" charset="0"/>
                <a:ea typeface="Calibri" panose="020F0502020204030204" pitchFamily="34" charset="0"/>
              </a:rPr>
              <a:t>ізолятором. </a:t>
            </a:r>
            <a:r>
              <a:rPr lang="uk-UA" dirty="0">
                <a:latin typeface="Times New Roman" panose="02020603050405020304" pitchFamily="18" charset="0"/>
                <a:cs typeface="Times New Roman" panose="02020603050405020304" pitchFamily="18" charset="0"/>
              </a:rPr>
              <a:t>Відстань між обкладками </a:t>
            </a:r>
            <a:r>
              <a:rPr lang="uk-UA" dirty="0" smtClean="0">
                <a:latin typeface="Times New Roman" panose="02020603050405020304" pitchFamily="18" charset="0"/>
                <a:cs typeface="Times New Roman" panose="02020603050405020304" pitchFamily="18" charset="0"/>
              </a:rPr>
              <a:t>d,</a:t>
            </a:r>
            <a:r>
              <a:rPr lang="ru-RU"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площа </a:t>
            </a:r>
            <a:r>
              <a:rPr lang="uk-UA" dirty="0">
                <a:latin typeface="Times New Roman" panose="02020603050405020304" pitchFamily="18" charset="0"/>
                <a:cs typeface="Times New Roman" panose="02020603050405020304" pitchFamily="18" charset="0"/>
              </a:rPr>
              <a:t>кожної з обкладок S.</a:t>
            </a:r>
            <a:endParaRPr lang="ru-RU" dirty="0">
              <a:latin typeface="Times New Roman" panose="02020603050405020304" pitchFamily="18" charset="0"/>
              <a:cs typeface="Times New Roman" panose="02020603050405020304" pitchFamily="18" charset="0"/>
            </a:endParaRPr>
          </a:p>
          <a:p>
            <a:pPr indent="449580" algn="just">
              <a:lnSpc>
                <a:spcPct val="107000"/>
              </a:lnSpc>
              <a:spcAft>
                <a:spcPts val="0"/>
              </a:spcAft>
            </a:pPr>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1204714" y="2483896"/>
            <a:ext cx="2788920" cy="3025140"/>
          </a:xfrm>
          <a:prstGeom prst="rect">
            <a:avLst/>
          </a:prstGeom>
          <a:noFill/>
          <a:ln>
            <a:noFill/>
          </a:ln>
        </p:spPr>
      </p:pic>
      <p:sp>
        <p:nvSpPr>
          <p:cNvPr id="7" name="Прямоугольник 6"/>
          <p:cNvSpPr/>
          <p:nvPr/>
        </p:nvSpPr>
        <p:spPr>
          <a:xfrm>
            <a:off x="4540723" y="2156288"/>
            <a:ext cx="7306283" cy="2166875"/>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Розміри обкладок конденсатора значно перевищують відстань між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ними,</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тому </a:t>
            </a:r>
            <a:r>
              <a:rPr lang="uk-UA" dirty="0">
                <a:latin typeface="Times New Roman" panose="02020603050405020304" pitchFamily="18" charset="0"/>
                <a:ea typeface="Calibri" panose="020F0502020204030204" pitchFamily="34" charset="0"/>
                <a:cs typeface="Times New Roman" panose="02020603050405020304" pitchFamily="18" charset="0"/>
              </a:rPr>
              <a:t>електричне поле між обкладками плоского конденсатора можна </a:t>
            </a:r>
            <a:r>
              <a:rPr lang="uk-UA" dirty="0" smtClean="0">
                <a:latin typeface="Times New Roman" panose="02020603050405020304" pitchFamily="18" charset="0"/>
                <a:ea typeface="Calibri" panose="020F0502020204030204" pitchFamily="34" charset="0"/>
                <a:cs typeface="Times New Roman" panose="02020603050405020304" pitchFamily="18" charset="0"/>
              </a:rPr>
              <a:t>вважати</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однорідним</a:t>
            </a:r>
            <a:r>
              <a:rPr lang="uk-UA" dirty="0">
                <a:latin typeface="Times New Roman" panose="02020603050405020304" pitchFamily="18" charset="0"/>
                <a:ea typeface="Calibri" panose="020F0502020204030204" pitchFamily="34" charset="0"/>
                <a:cs typeface="Times New Roman" panose="02020603050405020304" pitchFamily="18" charset="0"/>
              </a:rPr>
              <a:t>. Заряд на обкладках розподілений рівномірно з поверхневою густиною σ</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q / S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Електричне поле між обкладками плоского конденсатора однорідне.</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Його напруженість дорівнює подвоєній напруженості електричного поля, утвореного однією обкладкою: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3">
            <a:extLst>
              <a:ext uri="{28A0092B-C50C-407E-A947-70E740481C1C}">
                <a14:useLocalDpi xmlns:a14="http://schemas.microsoft.com/office/drawing/2010/main" val="0"/>
              </a:ext>
            </a:extLst>
          </a:blip>
          <a:srcRect/>
          <a:stretch>
            <a:fillRect/>
          </a:stretch>
        </p:blipFill>
        <p:spPr bwMode="auto">
          <a:xfrm>
            <a:off x="5116453" y="4323163"/>
            <a:ext cx="1798320" cy="693420"/>
          </a:xfrm>
          <a:prstGeom prst="rect">
            <a:avLst/>
          </a:prstGeom>
          <a:noFill/>
          <a:ln>
            <a:noFill/>
          </a:ln>
        </p:spPr>
      </p:pic>
      <p:sp>
        <p:nvSpPr>
          <p:cNvPr id="9" name="Прямоугольник 8"/>
          <p:cNvSpPr/>
          <p:nvPr/>
        </p:nvSpPr>
        <p:spPr>
          <a:xfrm>
            <a:off x="4404528" y="5179803"/>
            <a:ext cx="7442478" cy="68505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Різниця потенціалів між обкладками дорівнює добутку напруженості електричного поля в конденсаторі на відстань між обкладками: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4">
            <a:extLst>
              <a:ext uri="{28A0092B-C50C-407E-A947-70E740481C1C}">
                <a14:useLocalDpi xmlns:a14="http://schemas.microsoft.com/office/drawing/2010/main" val="0"/>
              </a:ext>
            </a:extLst>
          </a:blip>
          <a:srcRect/>
          <a:stretch>
            <a:fillRect/>
          </a:stretch>
        </p:blipFill>
        <p:spPr bwMode="auto">
          <a:xfrm>
            <a:off x="4993947" y="6028082"/>
            <a:ext cx="3131820" cy="731520"/>
          </a:xfrm>
          <a:prstGeom prst="rect">
            <a:avLst/>
          </a:prstGeom>
          <a:noFill/>
          <a:ln>
            <a:noFill/>
          </a:ln>
        </p:spPr>
      </p:pic>
    </p:spTree>
    <p:extLst>
      <p:ext uri="{BB962C8B-B14F-4D97-AF65-F5344CB8AC3E}">
        <p14:creationId xmlns:p14="http://schemas.microsoft.com/office/powerpoint/2010/main" val="11267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7653" y="293155"/>
            <a:ext cx="9411956" cy="1277786"/>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Тут інтегрування здійснюється уздовж силової лінії – відрізку прямої від </a:t>
            </a:r>
            <a:r>
              <a:rPr lang="uk-UA" dirty="0" err="1">
                <a:latin typeface="Times New Roman" panose="02020603050405020304" pitchFamily="18" charset="0"/>
                <a:ea typeface="Calibri" panose="020F0502020204030204" pitchFamily="34" charset="0"/>
                <a:cs typeface="Times New Roman" panose="02020603050405020304" pitchFamily="18" charset="0"/>
              </a:rPr>
              <a:t>додатно</a:t>
            </a:r>
            <a:r>
              <a:rPr lang="uk-UA" dirty="0">
                <a:latin typeface="Times New Roman" panose="02020603050405020304" pitchFamily="18" charset="0"/>
                <a:ea typeface="Calibri" panose="020F0502020204030204" pitchFamily="34" charset="0"/>
                <a:cs typeface="Times New Roman" panose="02020603050405020304" pitchFamily="18" charset="0"/>
              </a:rPr>
              <a:t> зарядженої пластини до </a:t>
            </a:r>
            <a:r>
              <a:rPr lang="uk-UA" dirty="0" err="1">
                <a:latin typeface="Times New Roman" panose="02020603050405020304" pitchFamily="18" charset="0"/>
                <a:ea typeface="Calibri" panose="020F0502020204030204" pitchFamily="34" charset="0"/>
                <a:cs typeface="Times New Roman" panose="02020603050405020304" pitchFamily="18" charset="0"/>
              </a:rPr>
              <a:t>від’ємно</a:t>
            </a:r>
            <a:r>
              <a:rPr lang="uk-UA" dirty="0">
                <a:latin typeface="Times New Roman" panose="02020603050405020304" pitchFamily="18" charset="0"/>
                <a:ea typeface="Calibri" panose="020F0502020204030204" pitchFamily="34" charset="0"/>
                <a:cs typeface="Times New Roman" panose="02020603050405020304" pitchFamily="18" charset="0"/>
              </a:rPr>
              <a:t> зарядженої пластини, тому вектори </a:t>
            </a:r>
            <a:r>
              <a:rPr lang="uk-UA" dirty="0" err="1">
                <a:latin typeface="Times New Roman" panose="02020603050405020304" pitchFamily="18" charset="0"/>
                <a:ea typeface="Calibri" panose="020F0502020204030204" pitchFamily="34" charset="0"/>
                <a:cs typeface="Times New Roman" panose="02020603050405020304" pitchFamily="18" charset="0"/>
              </a:rPr>
              <a:t>співнаправлені</a:t>
            </a:r>
            <a:r>
              <a:rPr lang="uk-UA" dirty="0">
                <a:latin typeface="Times New Roman" panose="02020603050405020304" pitchFamily="18" charset="0"/>
                <a:ea typeface="Calibri" panose="020F0502020204030204" pitchFamily="34" charset="0"/>
                <a:cs typeface="Times New Roman" panose="02020603050405020304" pitchFamily="18" charset="0"/>
              </a:rPr>
              <a:t>, E ↑↑ dl.</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Крім того враховано, що поле однорідне.</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Ємність конденсатора: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1193953" y="1773910"/>
            <a:ext cx="861060" cy="617220"/>
          </a:xfrm>
          <a:prstGeom prst="rect">
            <a:avLst/>
          </a:prstGeom>
          <a:noFill/>
          <a:ln>
            <a:noFill/>
          </a:ln>
        </p:spPr>
      </p:pic>
      <p:sp>
        <p:nvSpPr>
          <p:cNvPr id="6" name="Прямоугольник 5"/>
          <p:cNvSpPr/>
          <p:nvPr/>
        </p:nvSpPr>
        <p:spPr>
          <a:xfrm>
            <a:off x="897653" y="2594099"/>
            <a:ext cx="6096000" cy="685059"/>
          </a:xfrm>
          <a:prstGeom prst="rect">
            <a:avLst/>
          </a:prstGeom>
        </p:spPr>
        <p:txBody>
          <a:bodyPr>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Підставимо значення напруги, U = </a:t>
            </a:r>
            <a:r>
              <a:rPr lang="uk-UA" dirty="0" err="1">
                <a:latin typeface="Times New Roman" panose="02020603050405020304" pitchFamily="18" charset="0"/>
                <a:ea typeface="Calibri" panose="020F0502020204030204" pitchFamily="34" charset="0"/>
                <a:cs typeface="Times New Roman" panose="02020603050405020304" pitchFamily="18" charset="0"/>
              </a:rPr>
              <a:t>Ed</a:t>
            </a:r>
            <a:r>
              <a:rPr lang="uk-UA" dirty="0">
                <a:latin typeface="Times New Roman" panose="02020603050405020304" pitchFamily="18" charset="0"/>
                <a:ea typeface="Calibri" panose="020F0502020204030204" pitchFamily="34" charset="0"/>
                <a:cs typeface="Times New Roman" panose="02020603050405020304" pitchFamily="18" charset="0"/>
              </a:rPr>
              <a:t> , та заряду, q =</a:t>
            </a:r>
            <a:r>
              <a:rPr lang="uk-UA" dirty="0" err="1">
                <a:latin typeface="Times New Roman" panose="02020603050405020304" pitchFamily="18" charset="0"/>
                <a:ea typeface="Calibri" panose="020F0502020204030204" pitchFamily="34" charset="0"/>
                <a:cs typeface="Times New Roman" panose="02020603050405020304" pitchFamily="18" charset="0"/>
              </a:rPr>
              <a:t>σS</a:t>
            </a:r>
            <a:r>
              <a:rPr lang="uk-UA" dirty="0">
                <a:latin typeface="Times New Roman" panose="02020603050405020304" pitchFamily="18" charset="0"/>
                <a:ea typeface="Calibri" panose="020F0502020204030204" pitchFamily="34" charset="0"/>
                <a:cs typeface="Times New Roman" panose="02020603050405020304" pitchFamily="18" charset="0"/>
              </a:rPr>
              <a:t> , у вираз </a:t>
            </a:r>
            <a:r>
              <a:rPr lang="uk-UA" dirty="0" smtClean="0">
                <a:latin typeface="Times New Roman" panose="02020603050405020304" pitchFamily="18" charset="0"/>
                <a:ea typeface="Calibri" panose="020F0502020204030204" pitchFamily="34" charset="0"/>
                <a:cs typeface="Times New Roman" panose="02020603050405020304" pitchFamily="18" charset="0"/>
              </a:rPr>
              <a:t>для</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електроємності</a:t>
            </a:r>
            <a:r>
              <a:rPr lang="uk-UA" dirty="0">
                <a:latin typeface="Times New Roman" panose="02020603050405020304" pitchFamily="18" charset="0"/>
                <a:ea typeface="Calibri" panose="020F0502020204030204" pitchFamily="34" charset="0"/>
                <a:cs typeface="Times New Roman" panose="02020603050405020304" pitchFamily="18" charset="0"/>
              </a:rPr>
              <a:t>, отримаємо: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1193953" y="3482127"/>
            <a:ext cx="1021080" cy="670560"/>
          </a:xfrm>
          <a:prstGeom prst="rect">
            <a:avLst/>
          </a:prstGeom>
          <a:noFill/>
          <a:ln>
            <a:noFill/>
          </a:ln>
        </p:spPr>
      </p:pic>
      <p:sp>
        <p:nvSpPr>
          <p:cNvPr id="8" name="Прямоугольник 7"/>
          <p:cNvSpPr/>
          <p:nvPr/>
        </p:nvSpPr>
        <p:spPr>
          <a:xfrm>
            <a:off x="978039" y="4152687"/>
            <a:ext cx="10135437" cy="685059"/>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Тепер скористаємось виразом для напруженості електричного </a:t>
            </a:r>
            <a:r>
              <a:rPr lang="uk-UA" dirty="0" smtClean="0">
                <a:latin typeface="Times New Roman" panose="02020603050405020304" pitchFamily="18" charset="0"/>
                <a:ea typeface="Calibri" panose="020F0502020204030204" pitchFamily="34" charset="0"/>
                <a:cs typeface="Times New Roman" panose="02020603050405020304" pitchFamily="18" charset="0"/>
              </a:rPr>
              <a:t>поля,</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E </a:t>
            </a:r>
            <a:r>
              <a:rPr lang="uk-UA" dirty="0">
                <a:latin typeface="Times New Roman" panose="02020603050405020304" pitchFamily="18" charset="0"/>
                <a:ea typeface="Calibri" panose="020F0502020204030204" pitchFamily="34" charset="0"/>
                <a:cs typeface="Times New Roman" panose="02020603050405020304" pitchFamily="18" charset="0"/>
              </a:rPr>
              <a:t>=σ /ɛɛ</a:t>
            </a:r>
            <a:r>
              <a:rPr lang="uk-UA"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dirty="0">
                <a:latin typeface="Times New Roman" panose="02020603050405020304" pitchFamily="18" charset="0"/>
                <a:ea typeface="Calibri" panose="020F0502020204030204" pitchFamily="34" charset="0"/>
                <a:cs typeface="Times New Roman" panose="02020603050405020304" pitchFamily="18" charset="0"/>
              </a:rPr>
              <a:t>  , з якого маємо σ=ɛɛ</a:t>
            </a:r>
            <a:r>
              <a:rPr lang="uk-UA"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dirty="0">
                <a:latin typeface="Times New Roman" panose="02020603050405020304" pitchFamily="18" charset="0"/>
                <a:ea typeface="Calibri" panose="020F0502020204030204" pitchFamily="34" charset="0"/>
                <a:cs typeface="Times New Roman" panose="02020603050405020304" pitchFamily="18" charset="0"/>
              </a:rPr>
              <a:t> E . Як результат отримаємо формулу </a:t>
            </a:r>
            <a:r>
              <a:rPr lang="uk-UA" dirty="0" smtClean="0">
                <a:latin typeface="Times New Roman" panose="02020603050405020304" pitchFamily="18" charset="0"/>
                <a:ea typeface="Calibri" panose="020F0502020204030204" pitchFamily="34" charset="0"/>
                <a:cs typeface="Times New Roman" panose="02020603050405020304" pitchFamily="18" charset="0"/>
              </a:rPr>
              <a:t>для</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ємності </a:t>
            </a:r>
            <a:r>
              <a:rPr lang="uk-UA" dirty="0">
                <a:latin typeface="Times New Roman" panose="02020603050405020304" pitchFamily="18" charset="0"/>
                <a:ea typeface="Calibri" panose="020F0502020204030204" pitchFamily="34" charset="0"/>
                <a:cs typeface="Times New Roman" panose="02020603050405020304" pitchFamily="18" charset="0"/>
              </a:rPr>
              <a:t>плоского конденсатора: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p:nvPr/>
        </p:nvPicPr>
        <p:blipFill>
          <a:blip r:embed="rId4">
            <a:extLst>
              <a:ext uri="{28A0092B-C50C-407E-A947-70E740481C1C}">
                <a14:useLocalDpi xmlns:a14="http://schemas.microsoft.com/office/drawing/2010/main" val="0"/>
              </a:ext>
            </a:extLst>
          </a:blip>
          <a:srcRect/>
          <a:stretch>
            <a:fillRect/>
          </a:stretch>
        </p:blipFill>
        <p:spPr bwMode="auto">
          <a:xfrm>
            <a:off x="1079653" y="5026216"/>
            <a:ext cx="1950720" cy="731520"/>
          </a:xfrm>
          <a:prstGeom prst="rect">
            <a:avLst/>
          </a:prstGeom>
          <a:noFill/>
          <a:ln>
            <a:noFill/>
          </a:ln>
        </p:spPr>
      </p:pic>
      <p:sp>
        <p:nvSpPr>
          <p:cNvPr id="10" name="Прямоугольник 9"/>
          <p:cNvSpPr/>
          <p:nvPr/>
        </p:nvSpPr>
        <p:spPr>
          <a:xfrm>
            <a:off x="756975" y="5989114"/>
            <a:ext cx="11059886" cy="685059"/>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Величина ємності плоского конденсатора прямо пропорційна площі </a:t>
            </a:r>
            <a:r>
              <a:rPr lang="uk-UA" dirty="0" smtClean="0">
                <a:latin typeface="Times New Roman" panose="02020603050405020304" pitchFamily="18" charset="0"/>
                <a:ea typeface="Calibri" panose="020F0502020204030204" pitchFamily="34" charset="0"/>
                <a:cs typeface="Times New Roman" panose="02020603050405020304" pitchFamily="18" charset="0"/>
              </a:rPr>
              <a:t>S</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обкладок</a:t>
            </a:r>
            <a:r>
              <a:rPr lang="uk-UA" dirty="0">
                <a:latin typeface="Times New Roman" panose="02020603050405020304" pitchFamily="18" charset="0"/>
                <a:ea typeface="Calibri" panose="020F0502020204030204" pitchFamily="34" charset="0"/>
                <a:cs typeface="Times New Roman" panose="02020603050405020304" pitchFamily="18" charset="0"/>
              </a:rPr>
              <a:t>, обернено пропорційна відстані d між ними та прямо </a:t>
            </a:r>
            <a:r>
              <a:rPr lang="uk-UA" dirty="0" smtClean="0">
                <a:latin typeface="Times New Roman" panose="02020603050405020304" pitchFamily="18" charset="0"/>
                <a:ea typeface="Calibri" panose="020F0502020204030204" pitchFamily="34" charset="0"/>
                <a:cs typeface="Times New Roman" panose="02020603050405020304" pitchFamily="18" charset="0"/>
              </a:rPr>
              <a:t>пропорційна</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діелектричній </a:t>
            </a:r>
            <a:r>
              <a:rPr lang="uk-UA" dirty="0">
                <a:latin typeface="Times New Roman" panose="02020603050405020304" pitchFamily="18" charset="0"/>
                <a:ea typeface="Calibri" panose="020F0502020204030204" pitchFamily="34" charset="0"/>
                <a:cs typeface="Times New Roman" panose="02020603050405020304" pitchFamily="18" charset="0"/>
              </a:rPr>
              <a:t>проникності  діелектрика між його обкладками.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4709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77556" y="261046"/>
            <a:ext cx="10939306" cy="2443105"/>
          </a:xfrm>
          <a:prstGeom prst="rect">
            <a:avLst/>
          </a:prstGeom>
        </p:spPr>
        <p:txBody>
          <a:bodyPr wrap="square">
            <a:spAutoFit/>
          </a:bodyPr>
          <a:lstStyle/>
          <a:p>
            <a:pPr indent="449580" algn="just">
              <a:lnSpc>
                <a:spcPct val="107000"/>
              </a:lnSpc>
              <a:spcAft>
                <a:spcPts val="0"/>
              </a:spcAft>
            </a:pPr>
            <a:r>
              <a:rPr lang="uk-UA"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Циліндричний конденсатор </a:t>
            </a:r>
            <a:r>
              <a:rPr lang="uk-UA" dirty="0">
                <a:latin typeface="Times New Roman" panose="02020603050405020304" pitchFamily="18" charset="0"/>
                <a:ea typeface="Calibri" panose="020F0502020204030204" pitchFamily="34" charset="0"/>
                <a:cs typeface="Times New Roman" panose="02020603050405020304" pitchFamily="18" charset="0"/>
              </a:rPr>
              <a:t>утворюють дві тонкі металеві </a:t>
            </a:r>
            <a:r>
              <a:rPr lang="uk-UA" dirty="0" smtClean="0">
                <a:latin typeface="Times New Roman" panose="02020603050405020304" pitchFamily="18" charset="0"/>
                <a:ea typeface="Calibri" panose="020F0502020204030204" pitchFamily="34" charset="0"/>
                <a:cs typeface="Times New Roman" panose="02020603050405020304" pitchFamily="18" charset="0"/>
              </a:rPr>
              <a:t>розділені</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rPr>
              <a:t>шаром </a:t>
            </a:r>
            <a:r>
              <a:rPr lang="uk-UA" dirty="0">
                <a:latin typeface="Times New Roman" panose="02020603050405020304" pitchFamily="18" charset="0"/>
                <a:ea typeface="Calibri" panose="020F0502020204030204" pitchFamily="34" charset="0"/>
              </a:rPr>
              <a:t>ізолятора циліндричні трубки, вставлені одна в одну так, що їх осі </a:t>
            </a:r>
            <a:r>
              <a:rPr lang="uk-UA" dirty="0" smtClean="0">
                <a:latin typeface="Times New Roman" panose="02020603050405020304" pitchFamily="18" charset="0"/>
                <a:ea typeface="Calibri" panose="020F0502020204030204" pitchFamily="34" charset="0"/>
              </a:rPr>
              <a:t>збігаються</a:t>
            </a:r>
            <a:r>
              <a:rPr lang="uk-UA" dirty="0">
                <a:latin typeface="Times New Roman" panose="02020603050405020304" pitchFamily="18" charset="0"/>
                <a:ea typeface="Calibri" panose="020F0502020204030204" pitchFamily="34" charset="0"/>
              </a:rPr>
              <a:t>.</a:t>
            </a:r>
            <a:endParaRPr lang="uk-UA" dirty="0" smtClean="0">
              <a:latin typeface="Times New Roman" panose="02020603050405020304" pitchFamily="18" charset="0"/>
              <a:ea typeface="Calibri" panose="020F0502020204030204" pitchFamily="34" charset="0"/>
            </a:endParaRPr>
          </a:p>
          <a:p>
            <a:pPr indent="449580" algn="just">
              <a:lnSpc>
                <a:spcPct val="107000"/>
              </a:lnSpc>
              <a:spcAft>
                <a:spcPts val="0"/>
              </a:spcAft>
            </a:pPr>
            <a:r>
              <a:rPr lang="uk-UA" dirty="0" smtClean="0">
                <a:latin typeface="Times New Roman" panose="02020603050405020304" pitchFamily="18" charset="0"/>
                <a:ea typeface="Calibri" panose="020F0502020204030204" pitchFamily="34" charset="0"/>
              </a:rPr>
              <a:t>Позначимо </a:t>
            </a:r>
            <a:r>
              <a:rPr lang="uk-UA" dirty="0">
                <a:latin typeface="Times New Roman" panose="02020603050405020304" pitchFamily="18" charset="0"/>
                <a:ea typeface="Calibri" panose="020F0502020204030204" pitchFamily="34" charset="0"/>
              </a:rPr>
              <a:t>радіус внутрішньої циліндричної обкладки r1, і нехай вона буде зарядженою, наприклад, </a:t>
            </a:r>
            <a:r>
              <a:rPr lang="uk-UA" dirty="0" err="1">
                <a:latin typeface="Times New Roman" panose="02020603050405020304" pitchFamily="18" charset="0"/>
                <a:ea typeface="Calibri" panose="020F0502020204030204" pitchFamily="34" charset="0"/>
              </a:rPr>
              <a:t>додатно</a:t>
            </a:r>
            <a:r>
              <a:rPr lang="uk-UA" dirty="0">
                <a:latin typeface="Times New Roman" panose="02020603050405020304" pitchFamily="18" charset="0"/>
                <a:ea typeface="Calibri" panose="020F0502020204030204" pitchFamily="34" charset="0"/>
              </a:rPr>
              <a:t> з поверхневою густиною заряду σ. Радіус зовнішньої обкладки позначимо r2, і вона заряджена </a:t>
            </a:r>
            <a:r>
              <a:rPr lang="uk-UA" dirty="0" err="1">
                <a:latin typeface="Times New Roman" panose="02020603050405020304" pitchFamily="18" charset="0"/>
                <a:ea typeface="Calibri" panose="020F0502020204030204" pitchFamily="34" charset="0"/>
              </a:rPr>
              <a:t>від’ємно</a:t>
            </a:r>
            <a:r>
              <a:rPr lang="uk-UA" dirty="0">
                <a:latin typeface="Times New Roman" panose="02020603050405020304" pitchFamily="18" charset="0"/>
                <a:ea typeface="Calibri" panose="020F0502020204030204" pitchFamily="34" charset="0"/>
              </a:rPr>
              <a:t>. Згідно з теоремою Гауса для </a:t>
            </a:r>
            <a:r>
              <a:rPr lang="uk-UA" dirty="0" err="1">
                <a:latin typeface="Times New Roman" panose="02020603050405020304" pitchFamily="18" charset="0"/>
                <a:ea typeface="Calibri" panose="020F0502020204030204" pitchFamily="34" charset="0"/>
              </a:rPr>
              <a:t>вектора</a:t>
            </a:r>
            <a:r>
              <a:rPr lang="uk-UA" dirty="0">
                <a:latin typeface="Times New Roman" panose="02020603050405020304" pitchFamily="18" charset="0"/>
                <a:ea typeface="Calibri" panose="020F0502020204030204" pitchFamily="34" charset="0"/>
              </a:rPr>
              <a:t> напруженості електричного поля, від‘ємний заряд, що знаходиться на зовнішній циліндричній поверхні, не створює електричного поля всередині конденсатора. Джерелом електричного поля всередині циліндричного конденсатора є внутрішня обкладка. За теоремою Гауса, напруженість поля між обкладками циліндричного конденсатора для  r1&lt;</a:t>
            </a:r>
            <a:r>
              <a:rPr lang="en-US" dirty="0">
                <a:latin typeface="Times New Roman" panose="02020603050405020304" pitchFamily="18" charset="0"/>
                <a:ea typeface="Calibri" panose="020F0502020204030204" pitchFamily="34" charset="0"/>
              </a:rPr>
              <a:t>r</a:t>
            </a:r>
            <a:r>
              <a:rPr lang="ru-RU" dirty="0">
                <a:latin typeface="Times New Roman" panose="02020603050405020304" pitchFamily="18" charset="0"/>
                <a:ea typeface="Calibri" panose="020F0502020204030204" pitchFamily="34" charset="0"/>
              </a:rPr>
              <a:t>&lt;</a:t>
            </a:r>
            <a:r>
              <a:rPr lang="uk-UA" dirty="0">
                <a:latin typeface="Times New Roman" panose="02020603050405020304" pitchFamily="18" charset="0"/>
                <a:ea typeface="Calibri" panose="020F0502020204030204" pitchFamily="34" charset="0"/>
              </a:rPr>
              <a:t> r2 описується виразом:</a:t>
            </a:r>
            <a:endParaRPr lang="ru-RU" dirty="0"/>
          </a:p>
        </p:txBody>
      </p:sp>
      <p:pic>
        <p:nvPicPr>
          <p:cNvPr id="5" name="Рисунок 4"/>
          <p:cNvPicPr>
            <a:picLocks noChangeAspect="1"/>
          </p:cNvPicPr>
          <p:nvPr/>
        </p:nvPicPr>
        <p:blipFill>
          <a:blip r:embed="rId2"/>
          <a:stretch>
            <a:fillRect/>
          </a:stretch>
        </p:blipFill>
        <p:spPr>
          <a:xfrm>
            <a:off x="749544" y="2854876"/>
            <a:ext cx="4362450" cy="3876675"/>
          </a:xfrm>
          <a:prstGeom prst="rect">
            <a:avLst/>
          </a:prstGeom>
        </p:spPr>
      </p:pic>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7464544" y="2704151"/>
            <a:ext cx="1242060" cy="807720"/>
          </a:xfrm>
          <a:prstGeom prst="rect">
            <a:avLst/>
          </a:prstGeom>
          <a:noFill/>
          <a:ln>
            <a:noFill/>
          </a:ln>
        </p:spPr>
      </p:pic>
      <p:sp>
        <p:nvSpPr>
          <p:cNvPr id="7" name="Прямоугольник 6"/>
          <p:cNvSpPr/>
          <p:nvPr/>
        </p:nvSpPr>
        <p:spPr>
          <a:xfrm>
            <a:off x="5670676" y="3511871"/>
            <a:ext cx="6071855" cy="388696"/>
          </a:xfrm>
          <a:prstGeom prst="rect">
            <a:avLst/>
          </a:prstGeom>
        </p:spPr>
        <p:txBody>
          <a:bodyPr wrap="non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Отримаємо вираз для ємності циліндричного конденсатора: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4">
            <a:extLst>
              <a:ext uri="{28A0092B-C50C-407E-A947-70E740481C1C}">
                <a14:useLocalDpi xmlns:a14="http://schemas.microsoft.com/office/drawing/2010/main" val="0"/>
              </a:ext>
            </a:extLst>
          </a:blip>
          <a:srcRect/>
          <a:stretch>
            <a:fillRect/>
          </a:stretch>
        </p:blipFill>
        <p:spPr bwMode="auto">
          <a:xfrm>
            <a:off x="6936768" y="3900567"/>
            <a:ext cx="2659380" cy="1059180"/>
          </a:xfrm>
          <a:prstGeom prst="rect">
            <a:avLst/>
          </a:prstGeom>
          <a:noFill/>
          <a:ln>
            <a:noFill/>
          </a:ln>
        </p:spPr>
      </p:pic>
      <p:sp>
        <p:nvSpPr>
          <p:cNvPr id="9" name="Прямоугольник 8"/>
          <p:cNvSpPr/>
          <p:nvPr/>
        </p:nvSpPr>
        <p:spPr>
          <a:xfrm>
            <a:off x="5194999" y="4959747"/>
            <a:ext cx="6903216" cy="981423"/>
          </a:xfrm>
          <a:prstGeom prst="rect">
            <a:avLst/>
          </a:prstGeom>
        </p:spPr>
        <p:txBody>
          <a:bodyPr wrap="square">
            <a:spAutoFit/>
          </a:bodyPr>
          <a:lstStyle/>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Звідси </a:t>
            </a:r>
            <a:r>
              <a:rPr lang="uk-UA" dirty="0">
                <a:latin typeface="Times New Roman" panose="02020603050405020304" pitchFamily="18" charset="0"/>
                <a:ea typeface="Calibri" panose="020F0502020204030204" pitchFamily="34" charset="0"/>
                <a:cs typeface="Times New Roman" panose="02020603050405020304" pitchFamily="18" charset="0"/>
              </a:rPr>
              <a:t>маємо, що для циліндричного конденсатора, у якого відстань </a:t>
            </a:r>
            <a:r>
              <a:rPr lang="uk-UA" dirty="0" smtClean="0">
                <a:latin typeface="Times New Roman" panose="02020603050405020304" pitchFamily="18" charset="0"/>
                <a:ea typeface="Calibri" panose="020F0502020204030204" pitchFamily="34" charset="0"/>
                <a:cs typeface="Times New Roman" panose="02020603050405020304" pitchFamily="18" charset="0"/>
              </a:rPr>
              <a:t>між</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циліндричними </a:t>
            </a:r>
            <a:r>
              <a:rPr lang="uk-UA" dirty="0">
                <a:latin typeface="Times New Roman" panose="02020603050405020304" pitchFamily="18" charset="0"/>
                <a:ea typeface="Calibri" panose="020F0502020204030204" pitchFamily="34" charset="0"/>
                <a:cs typeface="Times New Roman" panose="02020603050405020304" pitchFamily="18" charset="0"/>
              </a:rPr>
              <a:t>обкладками нескінченно мала, d/r1&lt;&lt;1, для </a:t>
            </a:r>
            <a:r>
              <a:rPr lang="uk-UA" dirty="0" smtClean="0">
                <a:latin typeface="Times New Roman" panose="02020603050405020304" pitchFamily="18" charset="0"/>
                <a:ea typeface="Calibri" panose="020F0502020204030204" pitchFamily="34" charset="0"/>
                <a:cs typeface="Times New Roman" panose="02020603050405020304" pitchFamily="18" charset="0"/>
              </a:rPr>
              <a:t>ємності</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виконується </a:t>
            </a:r>
            <a:r>
              <a:rPr lang="uk-UA" dirty="0">
                <a:latin typeface="Times New Roman" panose="02020603050405020304" pitchFamily="18" charset="0"/>
                <a:ea typeface="Calibri" panose="020F0502020204030204" pitchFamily="34" charset="0"/>
                <a:cs typeface="Times New Roman" panose="02020603050405020304" pitchFamily="18" charset="0"/>
              </a:rPr>
              <a:t>наближення плоского конденсатора: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5">
            <a:extLst>
              <a:ext uri="{28A0092B-C50C-407E-A947-70E740481C1C}">
                <a14:useLocalDpi xmlns:a14="http://schemas.microsoft.com/office/drawing/2010/main" val="0"/>
              </a:ext>
            </a:extLst>
          </a:blip>
          <a:srcRect/>
          <a:stretch>
            <a:fillRect/>
          </a:stretch>
        </p:blipFill>
        <p:spPr bwMode="auto">
          <a:xfrm>
            <a:off x="7108218" y="5967928"/>
            <a:ext cx="2316480" cy="762000"/>
          </a:xfrm>
          <a:prstGeom prst="rect">
            <a:avLst/>
          </a:prstGeom>
          <a:noFill/>
          <a:ln>
            <a:noFill/>
          </a:ln>
        </p:spPr>
      </p:pic>
    </p:spTree>
    <p:extLst>
      <p:ext uri="{BB962C8B-B14F-4D97-AF65-F5344CB8AC3E}">
        <p14:creationId xmlns:p14="http://schemas.microsoft.com/office/powerpoint/2010/main" val="15966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07217" y="155148"/>
            <a:ext cx="11170418" cy="1870512"/>
          </a:xfrm>
          <a:prstGeom prst="rect">
            <a:avLst/>
          </a:prstGeom>
        </p:spPr>
        <p:txBody>
          <a:bodyPr wrap="square">
            <a:spAutoFit/>
          </a:bodyPr>
          <a:lstStyle/>
          <a:p>
            <a:pPr indent="449580" algn="just">
              <a:lnSpc>
                <a:spcPct val="107000"/>
              </a:lnSpc>
              <a:spcAft>
                <a:spcPts val="0"/>
              </a:spcAft>
            </a:pPr>
            <a:r>
              <a:rPr lang="uk-UA"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Сферичний конденсатор</a:t>
            </a:r>
            <a:r>
              <a:rPr lang="uk-UA" dirty="0">
                <a:latin typeface="Times New Roman" panose="02020603050405020304" pitchFamily="18" charset="0"/>
                <a:ea typeface="Calibri" panose="020F0502020204030204" pitchFamily="34" charset="0"/>
                <a:cs typeface="Times New Roman" panose="02020603050405020304" pitchFamily="18" charset="0"/>
              </a:rPr>
              <a:t> утворюють дві концентричні сферичні обкладки. Обкладки тонкі, виготовлені з провідника і розділені шаром діелектрика. Позначимо радіуси сферичних обкладок r1 та r2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Нехай </a:t>
            </a:r>
            <a:r>
              <a:rPr lang="uk-UA" dirty="0">
                <a:latin typeface="Times New Roman" panose="02020603050405020304" pitchFamily="18" charset="0"/>
                <a:ea typeface="Calibri" panose="020F0502020204030204" pitchFamily="34" charset="0"/>
                <a:cs typeface="Times New Roman" panose="02020603050405020304" pitchFamily="18" charset="0"/>
              </a:rPr>
              <a:t>внутрішня обкладка має додатній заряд +q, а зовнішня – від’ємний заряд –q. Електричне поле в просторі між обкладками сферичного конденсатора утворює тільки додатний заряд внутрішньої обкладки.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Напруженість </a:t>
            </a:r>
            <a:r>
              <a:rPr lang="uk-UA" dirty="0">
                <a:latin typeface="Times New Roman" panose="02020603050405020304" pitchFamily="18" charset="0"/>
                <a:ea typeface="Calibri" panose="020F0502020204030204" pitchFamily="34" charset="0"/>
                <a:cs typeface="Times New Roman" panose="02020603050405020304" pitchFamily="18" charset="0"/>
              </a:rPr>
              <a:t>електричного поля точок, що лежать між обкладками на відстані r від їх центра, r1 &lt;r &lt; r2 , визначають, як і для точкового заряду, за формулою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7117080" y="1846783"/>
            <a:ext cx="1615440" cy="731520"/>
          </a:xfrm>
          <a:prstGeom prst="rect">
            <a:avLst/>
          </a:prstGeom>
          <a:noFill/>
          <a:ln>
            <a:noFill/>
          </a:ln>
        </p:spPr>
      </p:pic>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783186" y="2178985"/>
            <a:ext cx="4450080" cy="4152900"/>
          </a:xfrm>
          <a:prstGeom prst="rect">
            <a:avLst/>
          </a:prstGeom>
          <a:noFill/>
          <a:ln>
            <a:noFill/>
          </a:ln>
        </p:spPr>
      </p:pic>
      <p:sp>
        <p:nvSpPr>
          <p:cNvPr id="7" name="Прямоугольник 6"/>
          <p:cNvSpPr/>
          <p:nvPr/>
        </p:nvSpPr>
        <p:spPr>
          <a:xfrm>
            <a:off x="5444282" y="2633857"/>
            <a:ext cx="6096000" cy="1574149"/>
          </a:xfrm>
          <a:prstGeom prst="rect">
            <a:avLst/>
          </a:prstGeom>
        </p:spPr>
        <p:txBody>
          <a:bodyPr>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де q – заряд сфери. За межами конденсатора, коли r &lt; r1 та  r &gt; r2 </a:t>
            </a:r>
            <a:r>
              <a:rPr lang="uk-UA" dirty="0" smtClean="0">
                <a:latin typeface="Times New Roman" panose="02020603050405020304" pitchFamily="18" charset="0"/>
                <a:ea typeface="Calibri" panose="020F0502020204030204" pitchFamily="34" charset="0"/>
                <a:cs typeface="Times New Roman" panose="02020603050405020304" pitchFamily="18" charset="0"/>
              </a:rPr>
              <a:t>напруженість</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електричного </a:t>
            </a:r>
            <a:r>
              <a:rPr lang="uk-UA" dirty="0">
                <a:latin typeface="Times New Roman" panose="02020603050405020304" pitchFamily="18" charset="0"/>
                <a:ea typeface="Calibri" panose="020F0502020204030204" pitchFamily="34" charset="0"/>
                <a:cs typeface="Times New Roman" panose="02020603050405020304" pitchFamily="18" charset="0"/>
              </a:rPr>
              <a:t>поля відсутня, E = 0.</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Коли </a:t>
            </a:r>
            <a:r>
              <a:rPr lang="uk-UA" dirty="0">
                <a:latin typeface="Times New Roman" panose="02020603050405020304" pitchFamily="18" charset="0"/>
                <a:ea typeface="Calibri" panose="020F0502020204030204" pitchFamily="34" charset="0"/>
                <a:cs typeface="Times New Roman" panose="02020603050405020304" pitchFamily="18" charset="0"/>
              </a:rPr>
              <a:t>відстань між обкладками, d = r2 – r1, мала, d/r1&lt;&lt;1, то вираз для ємності сферичного конденсатора буде таким самим, як і у випадку плоского конденсатора: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p:nvPr/>
        </p:nvPicPr>
        <p:blipFill>
          <a:blip r:embed="rId4">
            <a:extLst>
              <a:ext uri="{28A0092B-C50C-407E-A947-70E740481C1C}">
                <a14:useLocalDpi xmlns:a14="http://schemas.microsoft.com/office/drawing/2010/main" val="0"/>
              </a:ext>
            </a:extLst>
          </a:blip>
          <a:srcRect/>
          <a:stretch>
            <a:fillRect/>
          </a:stretch>
        </p:blipFill>
        <p:spPr bwMode="auto">
          <a:xfrm>
            <a:off x="5585252" y="4720590"/>
            <a:ext cx="5814060" cy="1074420"/>
          </a:xfrm>
          <a:prstGeom prst="rect">
            <a:avLst/>
          </a:prstGeom>
          <a:noFill/>
          <a:ln>
            <a:noFill/>
          </a:ln>
        </p:spPr>
      </p:pic>
    </p:spTree>
    <p:extLst>
      <p:ext uri="{BB962C8B-B14F-4D97-AF65-F5344CB8AC3E}">
        <p14:creationId xmlns:p14="http://schemas.microsoft.com/office/powerpoint/2010/main" val="67871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МОДУЛЬ </a:t>
            </a:r>
            <a:r>
              <a:rPr lang="uk-UA" dirty="0"/>
              <a:t>2</a:t>
            </a:r>
            <a:r>
              <a:rPr lang="uk-UA" dirty="0" smtClean="0"/>
              <a:t/>
            </a:r>
            <a:br>
              <a:rPr lang="uk-UA" dirty="0" smtClean="0"/>
            </a:br>
            <a:r>
              <a:rPr lang="uk-UA" dirty="0" smtClean="0"/>
              <a:t>Електричне поле в речовинах</a:t>
            </a:r>
            <a:endParaRPr lang="ru-RU" dirty="0"/>
          </a:p>
        </p:txBody>
      </p:sp>
      <p:sp>
        <p:nvSpPr>
          <p:cNvPr id="3" name="Объект 2"/>
          <p:cNvSpPr>
            <a:spLocks noGrp="1"/>
          </p:cNvSpPr>
          <p:nvPr>
            <p:ph idx="1"/>
          </p:nvPr>
        </p:nvSpPr>
        <p:spPr/>
        <p:txBody>
          <a:bodyPr/>
          <a:lstStyle/>
          <a:p>
            <a:r>
              <a:rPr lang="ru-RU" b="1" dirty="0" err="1"/>
              <a:t>Діелектрична</a:t>
            </a:r>
            <a:r>
              <a:rPr lang="ru-RU" b="1" dirty="0"/>
              <a:t> </a:t>
            </a:r>
            <a:r>
              <a:rPr lang="ru-RU" b="1" dirty="0" err="1"/>
              <a:t>проникність</a:t>
            </a:r>
            <a:r>
              <a:rPr lang="ru-RU" b="1" dirty="0"/>
              <a:t> та </a:t>
            </a:r>
            <a:r>
              <a:rPr lang="ru-RU" b="1" dirty="0" err="1"/>
              <a:t>діелектрична</a:t>
            </a:r>
            <a:r>
              <a:rPr lang="ru-RU" b="1" dirty="0"/>
              <a:t> </a:t>
            </a:r>
            <a:r>
              <a:rPr lang="ru-RU" b="1" dirty="0" err="1" smtClean="0"/>
              <a:t>сприйнятливість</a:t>
            </a:r>
            <a:endParaRPr lang="ru-RU" b="1" dirty="0" smtClean="0"/>
          </a:p>
          <a:p>
            <a:r>
              <a:rPr lang="ru-RU" b="1" dirty="0"/>
              <a:t>Вектор </a:t>
            </a:r>
            <a:r>
              <a:rPr lang="ru-RU" b="1" dirty="0" err="1"/>
              <a:t>електричної</a:t>
            </a:r>
            <a:r>
              <a:rPr lang="ru-RU" b="1" dirty="0"/>
              <a:t> </a:t>
            </a:r>
            <a:r>
              <a:rPr lang="ru-RU" b="1" dirty="0" err="1" smtClean="0"/>
              <a:t>індукції</a:t>
            </a:r>
            <a:endParaRPr lang="ru-RU" b="1" dirty="0" smtClean="0"/>
          </a:p>
          <a:p>
            <a:r>
              <a:rPr lang="uk-UA" b="1" dirty="0"/>
              <a:t>Провідники в електричному </a:t>
            </a:r>
            <a:r>
              <a:rPr lang="uk-UA" b="1" dirty="0" smtClean="0"/>
              <a:t>полі</a:t>
            </a:r>
            <a:r>
              <a:rPr lang="ru-RU" dirty="0" smtClean="0"/>
              <a:t>. </a:t>
            </a:r>
            <a:r>
              <a:rPr lang="uk-UA" b="1" dirty="0" smtClean="0"/>
              <a:t>Поверхневий </a:t>
            </a:r>
            <a:r>
              <a:rPr lang="uk-UA" b="1" dirty="0"/>
              <a:t>розподіл заряду </a:t>
            </a:r>
            <a:r>
              <a:rPr lang="uk-UA" b="1" dirty="0" smtClean="0"/>
              <a:t>провідника</a:t>
            </a:r>
          </a:p>
          <a:p>
            <a:r>
              <a:rPr lang="ru-RU" b="1" dirty="0"/>
              <a:t>Поле біля </a:t>
            </a:r>
            <a:r>
              <a:rPr lang="ru-RU" b="1" dirty="0" err="1"/>
              <a:t>поверхні</a:t>
            </a:r>
            <a:r>
              <a:rPr lang="ru-RU" b="1" dirty="0"/>
              <a:t> </a:t>
            </a:r>
            <a:r>
              <a:rPr lang="ru-RU" b="1" dirty="0" err="1"/>
              <a:t>провідника</a:t>
            </a:r>
            <a:endParaRPr lang="ru-RU" dirty="0"/>
          </a:p>
          <a:p>
            <a:r>
              <a:rPr lang="ru-RU" b="1" dirty="0" err="1"/>
              <a:t>Електризація</a:t>
            </a:r>
            <a:r>
              <a:rPr lang="ru-RU" b="1" dirty="0"/>
              <a:t> </a:t>
            </a:r>
            <a:r>
              <a:rPr lang="ru-RU" b="1" dirty="0" err="1"/>
              <a:t>провідника</a:t>
            </a:r>
            <a:r>
              <a:rPr lang="ru-RU" b="1" dirty="0"/>
              <a:t> в </a:t>
            </a:r>
            <a:r>
              <a:rPr lang="ru-RU" b="1" dirty="0" err="1"/>
              <a:t>електричному</a:t>
            </a:r>
            <a:r>
              <a:rPr lang="ru-RU" b="1" dirty="0"/>
              <a:t> </a:t>
            </a:r>
            <a:r>
              <a:rPr lang="ru-RU" b="1" dirty="0" err="1"/>
              <a:t>полі</a:t>
            </a:r>
            <a:endParaRPr lang="ru-RU" dirty="0"/>
          </a:p>
          <a:p>
            <a:r>
              <a:rPr lang="ru-RU" b="1" dirty="0" err="1"/>
              <a:t>Електроємність</a:t>
            </a:r>
            <a:r>
              <a:rPr lang="ru-RU" b="1" dirty="0"/>
              <a:t> </a:t>
            </a:r>
            <a:r>
              <a:rPr lang="ru-RU" b="1" dirty="0" err="1"/>
              <a:t>віддаленого</a:t>
            </a:r>
            <a:r>
              <a:rPr lang="ru-RU" b="1" dirty="0"/>
              <a:t> </a:t>
            </a:r>
            <a:r>
              <a:rPr lang="ru-RU" b="1" dirty="0" err="1"/>
              <a:t>провідника</a:t>
            </a:r>
            <a:endParaRPr lang="ru-RU" dirty="0"/>
          </a:p>
          <a:p>
            <a:r>
              <a:rPr lang="uk-UA" b="1" dirty="0"/>
              <a:t>Електроємність </a:t>
            </a:r>
            <a:r>
              <a:rPr lang="uk-UA" b="1" dirty="0" smtClean="0"/>
              <a:t>конденсаторів</a:t>
            </a:r>
          </a:p>
        </p:txBody>
      </p:sp>
    </p:spTree>
    <p:extLst>
      <p:ext uri="{BB962C8B-B14F-4D97-AF65-F5344CB8AC3E}">
        <p14:creationId xmlns:p14="http://schemas.microsoft.com/office/powerpoint/2010/main" val="184059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173527"/>
            <a:ext cx="9601200" cy="1485900"/>
          </a:xfrm>
        </p:spPr>
        <p:txBody>
          <a:bodyPr/>
          <a:lstStyle/>
          <a:p>
            <a:pPr marL="0" indent="0"/>
            <a:r>
              <a:rPr lang="ru-RU" b="1" i="1" dirty="0" err="1"/>
              <a:t>Діелектрична</a:t>
            </a:r>
            <a:r>
              <a:rPr lang="ru-RU" b="1" i="1" dirty="0"/>
              <a:t> </a:t>
            </a:r>
            <a:r>
              <a:rPr lang="ru-RU" b="1" i="1" dirty="0" err="1"/>
              <a:t>проникність</a:t>
            </a:r>
            <a:r>
              <a:rPr lang="ru-RU" b="1" i="1" dirty="0"/>
              <a:t> та </a:t>
            </a:r>
            <a:r>
              <a:rPr lang="ru-RU" b="1" i="1" dirty="0" err="1"/>
              <a:t>діелектрична</a:t>
            </a:r>
            <a:r>
              <a:rPr lang="ru-RU" b="1" i="1" dirty="0"/>
              <a:t> </a:t>
            </a:r>
            <a:r>
              <a:rPr lang="ru-RU" b="1" i="1" dirty="0" err="1"/>
              <a:t>сприйнятливість</a:t>
            </a:r>
            <a:endParaRPr lang="ru-RU" b="1" i="1" dirty="0"/>
          </a:p>
        </p:txBody>
      </p:sp>
      <p:sp>
        <p:nvSpPr>
          <p:cNvPr id="3" name="Прямоугольник 2"/>
          <p:cNvSpPr/>
          <p:nvPr/>
        </p:nvSpPr>
        <p:spPr>
          <a:xfrm>
            <a:off x="1082040" y="1659427"/>
            <a:ext cx="10713720" cy="981423"/>
          </a:xfrm>
          <a:prstGeom prst="rect">
            <a:avLst/>
          </a:prstGeom>
        </p:spPr>
        <p:txBody>
          <a:bodyPr wrap="square">
            <a:spAutoFit/>
          </a:bodyPr>
          <a:lstStyle/>
          <a:p>
            <a:pPr indent="449580" algn="just">
              <a:lnSpc>
                <a:spcPct val="107000"/>
              </a:lnSpc>
              <a:spcAft>
                <a:spcPts val="80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Здатність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діелектриків</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змінювати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послаблювати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електричні</a:t>
            </a:r>
            <a:r>
              <a:rPr lang="ru-RU" dirty="0">
                <a:latin typeface="Times New Roman" panose="02020603050405020304" pitchFamily="18" charset="0"/>
                <a:ea typeface="Calibri" panose="020F0502020204030204" pitchFamily="34" charset="0"/>
                <a:cs typeface="Times New Roman" panose="02020603050405020304" pitchFamily="18" charset="0"/>
              </a:rPr>
              <a:t> поля </a:t>
            </a:r>
            <a:r>
              <a:rPr lang="ru-RU" dirty="0" err="1">
                <a:latin typeface="Times New Roman" panose="02020603050405020304" pitchFamily="18" charset="0"/>
                <a:ea typeface="Calibri" panose="020F0502020204030204" pitchFamily="34" charset="0"/>
                <a:cs typeface="Times New Roman" panose="02020603050405020304" pitchFamily="18" charset="0"/>
              </a:rPr>
              <a:t>характеризують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фізичною</a:t>
            </a:r>
            <a:r>
              <a:rPr lang="ru-RU" dirty="0">
                <a:latin typeface="Times New Roman" panose="02020603050405020304" pitchFamily="18" charset="0"/>
                <a:ea typeface="Calibri" panose="020F0502020204030204" pitchFamily="34" charset="0"/>
                <a:cs typeface="Times New Roman" panose="02020603050405020304" pitchFamily="18" charset="0"/>
              </a:rPr>
              <a:t> величиною, яку називають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діелектричною</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проникністю</a:t>
            </a:r>
            <a:r>
              <a:rPr lang="ru-RU" dirty="0">
                <a:latin typeface="Times New Roman" panose="02020603050405020304" pitchFamily="18" charset="0"/>
                <a:ea typeface="Calibri" panose="020F0502020204030204" pitchFamily="34" charset="0"/>
                <a:cs typeface="Times New Roman" panose="02020603050405020304" pitchFamily="18" charset="0"/>
              </a:rPr>
              <a:t> і </a:t>
            </a:r>
            <a:r>
              <a:rPr lang="ru-RU" dirty="0" err="1">
                <a:latin typeface="Times New Roman" panose="02020603050405020304" pitchFamily="18" charset="0"/>
                <a:ea typeface="Calibri" panose="020F0502020204030204" pitchFamily="34" charset="0"/>
                <a:cs typeface="Times New Roman" panose="02020603050405020304" pitchFamily="18" charset="0"/>
              </a:rPr>
              <a:t>позначають</a:t>
            </a:r>
            <a:r>
              <a:rPr lang="ru-RU" dirty="0">
                <a:latin typeface="Times New Roman" panose="02020603050405020304" pitchFamily="18" charset="0"/>
                <a:ea typeface="Calibri" panose="020F0502020204030204" pitchFamily="34" charset="0"/>
                <a:cs typeface="Times New Roman" panose="02020603050405020304" pitchFamily="18" charset="0"/>
              </a:rPr>
              <a:t> ɛ. Вона </a:t>
            </a:r>
            <a:r>
              <a:rPr lang="ru-RU" dirty="0" err="1">
                <a:latin typeface="Times New Roman" panose="02020603050405020304" pitchFamily="18" charset="0"/>
                <a:ea typeface="Calibri" panose="020F0502020204030204" pitchFamily="34" charset="0"/>
                <a:cs typeface="Times New Roman" panose="02020603050405020304" pitchFamily="18" charset="0"/>
              </a:rPr>
              <a:t>дорівнює</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відношенню</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величини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напруженості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зовнішнього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до </a:t>
            </a:r>
            <a:r>
              <a:rPr lang="ru-RU" dirty="0" err="1">
                <a:latin typeface="Times New Roman" panose="02020603050405020304" pitchFamily="18" charset="0"/>
                <a:ea typeface="Calibri" panose="020F0502020204030204" pitchFamily="34" charset="0"/>
                <a:cs typeface="Times New Roman" panose="02020603050405020304" pitchFamily="18" charset="0"/>
              </a:rPr>
              <a:t>напруженості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в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Рисунок 18"/>
          <p:cNvPicPr/>
          <p:nvPr/>
        </p:nvPicPr>
        <p:blipFill>
          <a:blip r:embed="rId2">
            <a:extLst>
              <a:ext uri="{28A0092B-C50C-407E-A947-70E740481C1C}">
                <a14:useLocalDpi xmlns:a14="http://schemas.microsoft.com/office/drawing/2010/main" val="0"/>
              </a:ext>
            </a:extLst>
          </a:blip>
          <a:srcRect/>
          <a:stretch>
            <a:fillRect/>
          </a:stretch>
        </p:blipFill>
        <p:spPr bwMode="auto">
          <a:xfrm>
            <a:off x="1599438" y="2883408"/>
            <a:ext cx="982980" cy="670560"/>
          </a:xfrm>
          <a:prstGeom prst="rect">
            <a:avLst/>
          </a:prstGeom>
          <a:noFill/>
          <a:ln>
            <a:noFill/>
          </a:ln>
        </p:spPr>
      </p:pic>
      <p:pic>
        <p:nvPicPr>
          <p:cNvPr id="4" name="Рисунок 3"/>
          <p:cNvPicPr>
            <a:picLocks noChangeAspect="1"/>
          </p:cNvPicPr>
          <p:nvPr/>
        </p:nvPicPr>
        <p:blipFill>
          <a:blip r:embed="rId3"/>
          <a:stretch>
            <a:fillRect/>
          </a:stretch>
        </p:blipFill>
        <p:spPr>
          <a:xfrm>
            <a:off x="1082040" y="3943537"/>
            <a:ext cx="3642360" cy="2631000"/>
          </a:xfrm>
          <a:prstGeom prst="rect">
            <a:avLst/>
          </a:prstGeom>
        </p:spPr>
      </p:pic>
      <p:sp>
        <p:nvSpPr>
          <p:cNvPr id="5" name="Прямоугольник 4"/>
          <p:cNvSpPr/>
          <p:nvPr/>
        </p:nvSpPr>
        <p:spPr>
          <a:xfrm>
            <a:off x="5263896" y="3943537"/>
            <a:ext cx="6096000" cy="1574149"/>
          </a:xfrm>
          <a:prstGeom prst="rect">
            <a:avLst/>
          </a:prstGeom>
        </p:spPr>
        <p:txBody>
          <a:bodyPr>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Коли </a:t>
            </a:r>
            <a:r>
              <a:rPr lang="ru-RU" dirty="0" err="1">
                <a:latin typeface="Times New Roman" panose="02020603050405020304" pitchFamily="18" charset="0"/>
                <a:ea typeface="Calibri" panose="020F0502020204030204" pitchFamily="34" charset="0"/>
                <a:cs typeface="Times New Roman" panose="02020603050405020304" pitchFamily="18" charset="0"/>
              </a:rPr>
              <a:t>джерелом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однорідного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є </a:t>
            </a:r>
            <a:r>
              <a:rPr lang="ru-RU" dirty="0" err="1">
                <a:latin typeface="Times New Roman" panose="02020603050405020304" pitchFamily="18" charset="0"/>
                <a:ea typeface="Calibri" panose="020F0502020204030204" pitchFamily="34" charset="0"/>
                <a:cs typeface="Times New Roman" panose="02020603050405020304" pitchFamily="18" charset="0"/>
              </a:rPr>
              <a:t>дві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різнойменні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площини</a:t>
            </a:r>
            <a:r>
              <a:rPr lang="ru-RU" dirty="0">
                <a:latin typeface="Times New Roman" panose="02020603050405020304" pitchFamily="18" charset="0"/>
                <a:ea typeface="Calibri" panose="020F0502020204030204" pitchFamily="34" charset="0"/>
                <a:cs typeface="Times New Roman" panose="02020603050405020304" pitchFamily="18" charset="0"/>
              </a:rPr>
              <a:t>, то </a:t>
            </a:r>
            <a:r>
              <a:rPr lang="ru-RU" dirty="0" err="1">
                <a:latin typeface="Times New Roman" panose="02020603050405020304" pitchFamily="18" charset="0"/>
                <a:ea typeface="Calibri" panose="020F0502020204030204" pitchFamily="34" charset="0"/>
                <a:cs typeface="Times New Roman" panose="02020603050405020304" pitchFamily="18" charset="0"/>
              </a:rPr>
              <a:t>отримаємо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що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проникність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пластини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розміщеної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паралельно</a:t>
            </a:r>
            <a:r>
              <a:rPr lang="ru-RU" dirty="0">
                <a:latin typeface="Times New Roman" panose="02020603050405020304" pitchFamily="18" charset="0"/>
                <a:ea typeface="Calibri" panose="020F0502020204030204" pitchFamily="34" charset="0"/>
                <a:cs typeface="Times New Roman" panose="02020603050405020304" pitchFamily="18" charset="0"/>
              </a:rPr>
              <a:t> до </a:t>
            </a:r>
            <a:r>
              <a:rPr lang="ru-RU" dirty="0" err="1">
                <a:latin typeface="Times New Roman" panose="02020603050405020304" pitchFamily="18" charset="0"/>
                <a:ea typeface="Calibri" panose="020F0502020204030204" pitchFamily="34" charset="0"/>
                <a:cs typeface="Times New Roman" panose="02020603050405020304" pitchFamily="18" charset="0"/>
              </a:rPr>
              <a:t>заряджених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зовнішніх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площин</a:t>
            </a:r>
            <a:r>
              <a:rPr lang="ru-RU" dirty="0">
                <a:latin typeface="Times New Roman" panose="02020603050405020304" pitchFamily="18" charset="0"/>
                <a:ea typeface="Calibri" panose="020F0502020204030204" pitchFamily="34" charset="0"/>
                <a:cs typeface="Times New Roman" panose="02020603050405020304" pitchFamily="18" charset="0"/>
              </a:rPr>
              <a:t>, може бути </a:t>
            </a:r>
            <a:r>
              <a:rPr lang="ru-RU" dirty="0" err="1">
                <a:latin typeface="Times New Roman" panose="02020603050405020304" pitchFamily="18" charset="0"/>
                <a:ea typeface="Calibri" panose="020F0502020204030204" pitchFamily="34" charset="0"/>
                <a:cs typeface="Times New Roman" panose="02020603050405020304" pitchFamily="18" charset="0"/>
              </a:rPr>
              <a:t>знайдена</a:t>
            </a:r>
            <a:r>
              <a:rPr lang="ru-RU" dirty="0">
                <a:latin typeface="Times New Roman" panose="02020603050405020304" pitchFamily="18" charset="0"/>
                <a:ea typeface="Calibri" panose="020F0502020204030204" pitchFamily="34" charset="0"/>
                <a:cs typeface="Times New Roman" panose="02020603050405020304" pitchFamily="18" charset="0"/>
              </a:rPr>
              <a:t> з </a:t>
            </a:r>
            <a:r>
              <a:rPr lang="ru-RU" dirty="0" err="1">
                <a:latin typeface="Times New Roman" panose="02020603050405020304" pitchFamily="18" charset="0"/>
                <a:ea typeface="Calibri" panose="020F0502020204030204" pitchFamily="34" charset="0"/>
                <a:cs typeface="Times New Roman" panose="02020603050405020304" pitchFamily="18" charset="0"/>
              </a:rPr>
              <a:t>відношення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густин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поверхневих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зарядів</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 name="Рисунок 19"/>
          <p:cNvPicPr/>
          <p:nvPr/>
        </p:nvPicPr>
        <p:blipFill>
          <a:blip r:embed="rId4">
            <a:extLst>
              <a:ext uri="{28A0092B-C50C-407E-A947-70E740481C1C}">
                <a14:useLocalDpi xmlns:a14="http://schemas.microsoft.com/office/drawing/2010/main" val="0"/>
              </a:ext>
            </a:extLst>
          </a:blip>
          <a:srcRect/>
          <a:stretch>
            <a:fillRect/>
          </a:stretch>
        </p:blipFill>
        <p:spPr bwMode="auto">
          <a:xfrm>
            <a:off x="6560820" y="5712935"/>
            <a:ext cx="2270760" cy="815340"/>
          </a:xfrm>
          <a:prstGeom prst="rect">
            <a:avLst/>
          </a:prstGeom>
          <a:noFill/>
          <a:ln>
            <a:noFill/>
          </a:ln>
        </p:spPr>
      </p:pic>
    </p:spTree>
    <p:extLst>
      <p:ext uri="{BB962C8B-B14F-4D97-AF65-F5344CB8AC3E}">
        <p14:creationId xmlns:p14="http://schemas.microsoft.com/office/powerpoint/2010/main" val="121460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4256" y="507863"/>
            <a:ext cx="8327136" cy="388696"/>
          </a:xfrm>
          <a:prstGeom prst="rect">
            <a:avLst/>
          </a:prstGeom>
        </p:spPr>
        <p:txBody>
          <a:bodyPr wrap="square">
            <a:spAutoFit/>
          </a:bodyPr>
          <a:lstStyle/>
          <a:p>
            <a:pPr indent="449580" algn="just">
              <a:lnSpc>
                <a:spcPct val="107000"/>
              </a:lnSpc>
              <a:spcAft>
                <a:spcPts val="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проникність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пропорційна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діелектричній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сприйнятливості</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p:cNvPicPr/>
          <p:nvPr/>
        </p:nvPicPr>
        <p:blipFill>
          <a:blip r:embed="rId2">
            <a:extLst>
              <a:ext uri="{28A0092B-C50C-407E-A947-70E740481C1C}">
                <a14:useLocalDpi xmlns:a14="http://schemas.microsoft.com/office/drawing/2010/main" val="0"/>
              </a:ext>
            </a:extLst>
          </a:blip>
          <a:srcRect/>
          <a:stretch>
            <a:fillRect/>
          </a:stretch>
        </p:blipFill>
        <p:spPr bwMode="auto">
          <a:xfrm>
            <a:off x="1572006" y="1167384"/>
            <a:ext cx="1043178" cy="624840"/>
          </a:xfrm>
          <a:prstGeom prst="rect">
            <a:avLst/>
          </a:prstGeom>
          <a:noFill/>
          <a:ln>
            <a:noFill/>
          </a:ln>
        </p:spPr>
      </p:pic>
      <p:sp>
        <p:nvSpPr>
          <p:cNvPr id="5" name="Прямоугольник 4"/>
          <p:cNvSpPr/>
          <p:nvPr/>
        </p:nvSpPr>
        <p:spPr>
          <a:xfrm>
            <a:off x="886968" y="2063049"/>
            <a:ext cx="10762488" cy="1257652"/>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тобто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проникність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середовища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дорівнює</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latin typeface="Times New Roman" panose="02020603050405020304" pitchFamily="18" charset="0"/>
                <a:ea typeface="Calibri" panose="020F0502020204030204" pitchFamily="34" charset="0"/>
                <a:cs typeface="Times New Roman" panose="02020603050405020304" pitchFamily="18" charset="0"/>
              </a:rPr>
              <a:t>діелектричній</a:t>
            </a:r>
            <a:r>
              <a:rPr lang="ru-RU" dirty="0" smtClean="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сприйнятливості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збільшеній</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одиницю</a:t>
            </a:r>
            <a:r>
              <a:rPr lang="ru-RU" dirty="0">
                <a:latin typeface="Times New Roman" panose="02020603050405020304" pitchFamily="18" charset="0"/>
                <a:ea typeface="Calibri" panose="020F0502020204030204" pitchFamily="34" charset="0"/>
              </a:rPr>
              <a:t>. </a:t>
            </a:r>
            <a:endParaRPr lang="ru-RU" dirty="0" smtClean="0">
              <a:latin typeface="Times New Roman" panose="02020603050405020304" pitchFamily="18" charset="0"/>
              <a:ea typeface="Calibri" panose="020F0502020204030204" pitchFamily="34" charset="0"/>
            </a:endParaRPr>
          </a:p>
          <a:p>
            <a:pPr indent="449580" algn="just">
              <a:lnSpc>
                <a:spcPct val="107000"/>
              </a:lnSpc>
              <a:spcAft>
                <a:spcPts val="0"/>
              </a:spcAft>
            </a:pPr>
            <a:r>
              <a:rPr lang="ru-RU" dirty="0" err="1" smtClean="0">
                <a:latin typeface="Times New Roman" panose="02020603050405020304" pitchFamily="18" charset="0"/>
                <a:ea typeface="Calibri" panose="020F0502020204030204" pitchFamily="34" charset="0"/>
              </a:rPr>
              <a:t>Завдяки</a:t>
            </a:r>
            <a:r>
              <a:rPr lang="ru-RU" dirty="0" smtClean="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поляризації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напруженість</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електричного</a:t>
            </a:r>
            <a:r>
              <a:rPr lang="ru-RU" dirty="0">
                <a:latin typeface="Times New Roman" panose="02020603050405020304" pitchFamily="18" charset="0"/>
                <a:ea typeface="Calibri" panose="020F0502020204030204" pitchFamily="34" charset="0"/>
              </a:rPr>
              <a:t> поля </a:t>
            </a:r>
            <a:r>
              <a:rPr lang="ru-RU" dirty="0" err="1">
                <a:latin typeface="Times New Roman" panose="02020603050405020304" pitchFamily="18" charset="0"/>
                <a:ea typeface="Calibri" panose="020F0502020204030204" pitchFamily="34" charset="0"/>
              </a:rPr>
              <a:t>точкового</a:t>
            </a:r>
            <a:r>
              <a:rPr lang="ru-RU" dirty="0">
                <a:latin typeface="Times New Roman" panose="02020603050405020304" pitchFamily="18" charset="0"/>
                <a:ea typeface="Calibri" panose="020F0502020204030204" pitchFamily="34" charset="0"/>
              </a:rPr>
              <a:t> заряду q в </a:t>
            </a:r>
            <a:r>
              <a:rPr lang="ru-RU" dirty="0" err="1">
                <a:latin typeface="Times New Roman" panose="02020603050405020304" pitchFamily="18" charset="0"/>
                <a:ea typeface="Calibri" panose="020F0502020204030204" pitchFamily="34" charset="0"/>
              </a:rPr>
              <a:t>оточуючому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його</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просторі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заповненому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однорідним</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діелектриком</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зменшиться</a:t>
            </a:r>
            <a:r>
              <a:rPr lang="ru-RU" dirty="0">
                <a:latin typeface="Times New Roman" panose="02020603050405020304" pitchFamily="18" charset="0"/>
                <a:ea typeface="Calibri" panose="020F0502020204030204" pitchFamily="34" charset="0"/>
              </a:rPr>
              <a:t> в ɛ </a:t>
            </a:r>
            <a:r>
              <a:rPr lang="ru-RU" dirty="0" err="1">
                <a:latin typeface="Times New Roman" panose="02020603050405020304" pitchFamily="18" charset="0"/>
                <a:ea typeface="Calibri" panose="020F0502020204030204" pitchFamily="34" charset="0"/>
              </a:rPr>
              <a:t>разів</a:t>
            </a:r>
            <a:r>
              <a:rPr lang="ru-RU" dirty="0">
                <a:latin typeface="Times New Roman" panose="02020603050405020304" pitchFamily="18" charset="0"/>
                <a:ea typeface="Calibri" panose="020F0502020204030204" pitchFamily="34" charset="0"/>
              </a:rPr>
              <a:t> і </a:t>
            </a:r>
            <a:r>
              <a:rPr lang="ru-RU" dirty="0" err="1">
                <a:latin typeface="Times New Roman" panose="02020603050405020304" pitchFamily="18" charset="0"/>
                <a:ea typeface="Calibri" panose="020F0502020204030204" pitchFamily="34" charset="0"/>
              </a:rPr>
              <a:t>набуде</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вигляду</a:t>
            </a:r>
            <a:r>
              <a:rPr lang="ru-RU" dirty="0">
                <a:latin typeface="Times New Roman" panose="02020603050405020304" pitchFamily="18" charset="0"/>
                <a:ea typeface="Calibri" panose="020F0502020204030204" pitchFamily="34" charset="0"/>
              </a:rPr>
              <a:t>:</a:t>
            </a:r>
            <a:endParaRPr lang="ru-RU" dirty="0"/>
          </a:p>
        </p:txBody>
      </p:sp>
      <p:pic>
        <p:nvPicPr>
          <p:cNvPr id="13" name="Рисунок 12"/>
          <p:cNvPicPr/>
          <p:nvPr/>
        </p:nvPicPr>
        <p:blipFill>
          <a:blip r:embed="rId3">
            <a:extLst>
              <a:ext uri="{28A0092B-C50C-407E-A947-70E740481C1C}">
                <a14:useLocalDpi xmlns:a14="http://schemas.microsoft.com/office/drawing/2010/main" val="0"/>
              </a:ext>
            </a:extLst>
          </a:blip>
          <a:srcRect/>
          <a:stretch>
            <a:fillRect/>
          </a:stretch>
        </p:blipFill>
        <p:spPr bwMode="auto">
          <a:xfrm>
            <a:off x="1434465" y="3468573"/>
            <a:ext cx="1638300" cy="731520"/>
          </a:xfrm>
          <a:prstGeom prst="rect">
            <a:avLst/>
          </a:prstGeom>
          <a:noFill/>
          <a:ln>
            <a:noFill/>
          </a:ln>
        </p:spPr>
      </p:pic>
      <p:sp>
        <p:nvSpPr>
          <p:cNvPr id="6" name="Прямоугольник 5"/>
          <p:cNvSpPr/>
          <p:nvPr/>
        </p:nvSpPr>
        <p:spPr>
          <a:xfrm>
            <a:off x="1018032" y="4453923"/>
            <a:ext cx="5035296" cy="1277786"/>
          </a:xfrm>
          <a:prstGeom prst="rect">
            <a:avLst/>
          </a:prstGeom>
        </p:spPr>
        <p:txBody>
          <a:bodyPr wrap="square">
            <a:spAutoFit/>
          </a:bodyPr>
          <a:lstStyle/>
          <a:p>
            <a:pPr indent="449580" algn="just">
              <a:lnSpc>
                <a:spcPct val="107000"/>
              </a:lnSpc>
              <a:spcAft>
                <a:spcPts val="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Потенціал</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a:t>
            </a:r>
            <a:r>
              <a:rPr lang="ru-RU" dirty="0" err="1">
                <a:latin typeface="Times New Roman" panose="02020603050405020304" pitchFamily="18" charset="0"/>
                <a:ea typeface="Calibri" panose="020F0502020204030204" pitchFamily="34" charset="0"/>
                <a:cs typeface="Times New Roman" panose="02020603050405020304" pitchFamily="18" charset="0"/>
              </a:rPr>
              <a:t>точкового</a:t>
            </a:r>
            <a:r>
              <a:rPr lang="ru-RU" dirty="0">
                <a:latin typeface="Times New Roman" panose="02020603050405020304" pitchFamily="18" charset="0"/>
                <a:ea typeface="Calibri" panose="020F0502020204030204" pitchFamily="34" charset="0"/>
                <a:cs typeface="Times New Roman" panose="02020603050405020304" pitchFamily="18" charset="0"/>
              </a:rPr>
              <a:t> заряду q в </a:t>
            </a:r>
            <a:r>
              <a:rPr lang="ru-RU" dirty="0" err="1">
                <a:latin typeface="Times New Roman" panose="02020603050405020304" pitchFamily="18" charset="0"/>
                <a:ea typeface="Calibri" panose="020F0502020204030204" pitchFamily="34" charset="0"/>
                <a:cs typeface="Times New Roman" panose="02020603050405020304" pitchFamily="18" charset="0"/>
              </a:rPr>
              <a:t>оточуючому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його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просторі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заповненому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однорідним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діелектриком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зменшується</a:t>
            </a:r>
            <a:r>
              <a:rPr lang="ru-RU" dirty="0">
                <a:latin typeface="Times New Roman" panose="02020603050405020304" pitchFamily="18" charset="0"/>
                <a:ea typeface="Calibri" panose="020F0502020204030204" pitchFamily="34" charset="0"/>
                <a:cs typeface="Times New Roman" panose="02020603050405020304" pitchFamily="18" charset="0"/>
              </a:rPr>
              <a:t> в ɛ </a:t>
            </a:r>
            <a:r>
              <a:rPr lang="ru-RU" dirty="0" err="1">
                <a:latin typeface="Times New Roman" panose="02020603050405020304" pitchFamily="18" charset="0"/>
                <a:ea typeface="Calibri" panose="020F0502020204030204" pitchFamily="34" charset="0"/>
                <a:cs typeface="Times New Roman" panose="02020603050405020304" pitchFamily="18" charset="0"/>
              </a:rPr>
              <a:t>разів</a:t>
            </a:r>
            <a:r>
              <a:rPr lang="ru-RU" dirty="0">
                <a:latin typeface="Times New Roman" panose="02020603050405020304" pitchFamily="18" charset="0"/>
                <a:ea typeface="Calibri" panose="020F0502020204030204" pitchFamily="34" charset="0"/>
                <a:cs typeface="Times New Roman" panose="02020603050405020304" pitchFamily="18" charset="0"/>
              </a:rPr>
              <a:t> і </a:t>
            </a:r>
            <a:r>
              <a:rPr lang="ru-RU" dirty="0" err="1">
                <a:latin typeface="Times New Roman" panose="02020603050405020304" pitchFamily="18" charset="0"/>
                <a:ea typeface="Calibri" panose="020F0502020204030204" pitchFamily="34" charset="0"/>
                <a:cs typeface="Times New Roman" panose="02020603050405020304" pitchFamily="18" charset="0"/>
              </a:rPr>
              <a:t>набуває</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вигляду</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p:cNvPicPr/>
          <p:nvPr/>
        </p:nvPicPr>
        <p:blipFill>
          <a:blip r:embed="rId4">
            <a:extLst>
              <a:ext uri="{28A0092B-C50C-407E-A947-70E740481C1C}">
                <a14:useLocalDpi xmlns:a14="http://schemas.microsoft.com/office/drawing/2010/main" val="0"/>
              </a:ext>
            </a:extLst>
          </a:blip>
          <a:srcRect/>
          <a:stretch>
            <a:fillRect/>
          </a:stretch>
        </p:blipFill>
        <p:spPr bwMode="auto">
          <a:xfrm>
            <a:off x="2602992" y="5901412"/>
            <a:ext cx="1493520" cy="822960"/>
          </a:xfrm>
          <a:prstGeom prst="rect">
            <a:avLst/>
          </a:prstGeom>
          <a:noFill/>
          <a:ln>
            <a:noFill/>
          </a:ln>
        </p:spPr>
      </p:pic>
      <p:sp>
        <p:nvSpPr>
          <p:cNvPr id="10" name="Прямоугольник 9"/>
          <p:cNvSpPr/>
          <p:nvPr/>
        </p:nvSpPr>
        <p:spPr>
          <a:xfrm>
            <a:off x="6940296" y="4347965"/>
            <a:ext cx="4709160" cy="1277786"/>
          </a:xfrm>
          <a:prstGeom prst="rect">
            <a:avLst/>
          </a:prstGeom>
        </p:spPr>
        <p:txBody>
          <a:bodyPr wrap="square">
            <a:spAutoFit/>
          </a:bodyPr>
          <a:lstStyle/>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Сила </a:t>
            </a:r>
            <a:r>
              <a:rPr lang="ru-RU" dirty="0" err="1">
                <a:latin typeface="Times New Roman" panose="02020603050405020304" pitchFamily="18" charset="0"/>
                <a:ea typeface="Calibri" panose="020F0502020204030204" pitchFamily="34" charset="0"/>
                <a:cs typeface="Times New Roman" panose="02020603050405020304" pitchFamily="18" charset="0"/>
              </a:rPr>
              <a:t>взаємодії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між</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двома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точковими</a:t>
            </a:r>
            <a:r>
              <a:rPr lang="ru-RU" dirty="0">
                <a:latin typeface="Times New Roman" panose="02020603050405020304" pitchFamily="18" charset="0"/>
                <a:ea typeface="Calibri" panose="020F0502020204030204" pitchFamily="34" charset="0"/>
                <a:cs typeface="Times New Roman" panose="02020603050405020304" pitchFamily="18" charset="0"/>
              </a:rPr>
              <a:t> зарядами, </a:t>
            </a:r>
            <a:r>
              <a:rPr lang="ru-RU" dirty="0" err="1">
                <a:latin typeface="Times New Roman" panose="02020603050405020304" pitchFamily="18" charset="0"/>
                <a:ea typeface="Calibri" panose="020F0502020204030204" pitchFamily="34" charset="0"/>
                <a:cs typeface="Times New Roman" panose="02020603050405020304" pitchFamily="18" charset="0"/>
              </a:rPr>
              <a:t>розташованими</a:t>
            </a:r>
            <a:r>
              <a:rPr lang="ru-RU" dirty="0">
                <a:latin typeface="Times New Roman" panose="02020603050405020304" pitchFamily="18" charset="0"/>
                <a:ea typeface="Calibri" panose="020F0502020204030204" pitchFamily="34" charset="0"/>
                <a:cs typeface="Times New Roman" panose="02020603050405020304" pitchFamily="18" charset="0"/>
              </a:rPr>
              <a:t> в </a:t>
            </a:r>
            <a:r>
              <a:rPr lang="ru-RU" dirty="0" err="1">
                <a:latin typeface="Times New Roman" panose="02020603050405020304" pitchFamily="18" charset="0"/>
                <a:ea typeface="Calibri" panose="020F0502020204030204" pitchFamily="34" charset="0"/>
                <a:cs typeface="Times New Roman" panose="02020603050405020304" pitchFamily="18" charset="0"/>
              </a:rPr>
              <a:t>однорідному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завдяки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поляризації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зменшується</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Рисунок 17"/>
          <p:cNvPicPr/>
          <p:nvPr/>
        </p:nvPicPr>
        <p:blipFill>
          <a:blip r:embed="rId5">
            <a:extLst>
              <a:ext uri="{28A0092B-C50C-407E-A947-70E740481C1C}">
                <a14:useLocalDpi xmlns:a14="http://schemas.microsoft.com/office/drawing/2010/main" val="0"/>
              </a:ext>
            </a:extLst>
          </a:blip>
          <a:srcRect/>
          <a:stretch>
            <a:fillRect/>
          </a:stretch>
        </p:blipFill>
        <p:spPr bwMode="auto">
          <a:xfrm>
            <a:off x="8600694" y="5935702"/>
            <a:ext cx="2049780" cy="754380"/>
          </a:xfrm>
          <a:prstGeom prst="rect">
            <a:avLst/>
          </a:prstGeom>
          <a:noFill/>
          <a:ln>
            <a:noFill/>
          </a:ln>
        </p:spPr>
      </p:pic>
    </p:spTree>
    <p:extLst>
      <p:ext uri="{BB962C8B-B14F-4D97-AF65-F5344CB8AC3E}">
        <p14:creationId xmlns:p14="http://schemas.microsoft.com/office/powerpoint/2010/main" val="252294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6008" y="251831"/>
            <a:ext cx="6096000" cy="461665"/>
          </a:xfrm>
          <a:prstGeom prst="rect">
            <a:avLst/>
          </a:prstGeom>
        </p:spPr>
        <p:txBody>
          <a:bodyPr>
            <a:spAutoFit/>
          </a:bodyPr>
          <a:lstStyle/>
          <a:p>
            <a:r>
              <a:rPr lang="ru-RU" sz="2400" b="1" i="1" dirty="0"/>
              <a:t>Вектор </a:t>
            </a:r>
            <a:r>
              <a:rPr lang="ru-RU" sz="2400" b="1" i="1" dirty="0" err="1"/>
              <a:t>електричної</a:t>
            </a:r>
            <a:r>
              <a:rPr lang="ru-RU" sz="2400" b="1" i="1" dirty="0"/>
              <a:t> </a:t>
            </a:r>
            <a:r>
              <a:rPr lang="ru-RU" sz="2400" b="1" i="1" dirty="0" err="1"/>
              <a:t>індукції</a:t>
            </a:r>
            <a:endParaRPr lang="ru-RU" sz="2400" b="1" i="1" dirty="0"/>
          </a:p>
        </p:txBody>
      </p:sp>
      <p:sp>
        <p:nvSpPr>
          <p:cNvPr id="3" name="Прямоугольник 2"/>
          <p:cNvSpPr/>
          <p:nvPr/>
        </p:nvSpPr>
        <p:spPr>
          <a:xfrm>
            <a:off x="826008" y="880889"/>
            <a:ext cx="6096000" cy="981423"/>
          </a:xfrm>
          <a:prstGeom prst="rect">
            <a:avLst/>
          </a:prstGeom>
        </p:spPr>
        <p:txBody>
          <a:bodyPr>
            <a:spAutoFit/>
          </a:bodyPr>
          <a:lstStyle/>
          <a:p>
            <a:pPr indent="449580" algn="just">
              <a:lnSpc>
                <a:spcPct val="107000"/>
              </a:lnSpc>
              <a:spcAft>
                <a:spcPts val="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Напруженість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E в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діелектрику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пропорційна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напруженості</a:t>
            </a:r>
            <a:r>
              <a:rPr lang="ru-RU" dirty="0">
                <a:latin typeface="Times New Roman" panose="02020603050405020304" pitchFamily="18" charset="0"/>
                <a:ea typeface="Calibri" panose="020F0502020204030204" pitchFamily="34" charset="0"/>
                <a:cs typeface="Times New Roman" panose="02020603050405020304" pitchFamily="18" charset="0"/>
              </a:rPr>
              <a:t>  E</a:t>
            </a:r>
            <a:r>
              <a:rPr lang="uk-UA" baseline="-25000" dirty="0">
                <a:latin typeface="Times New Roman" panose="02020603050405020304" pitchFamily="18" charset="0"/>
                <a:ea typeface="Calibri" panose="020F0502020204030204" pitchFamily="34" charset="0"/>
                <a:cs typeface="Times New Roman" panose="02020603050405020304" pitchFamily="18" charset="0"/>
              </a:rPr>
              <a:t>0 </a:t>
            </a:r>
            <a:r>
              <a:rPr lang="ru-RU" dirty="0" err="1">
                <a:latin typeface="Times New Roman" panose="02020603050405020304" pitchFamily="18" charset="0"/>
                <a:ea typeface="Calibri" panose="020F0502020204030204" pitchFamily="34" charset="0"/>
                <a:cs typeface="Times New Roman" panose="02020603050405020304" pitchFamily="18" charset="0"/>
              </a:rPr>
              <a:t>зовнішнього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електричного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і </a:t>
            </a:r>
            <a:r>
              <a:rPr lang="ru-RU" dirty="0" err="1">
                <a:latin typeface="Times New Roman" panose="02020603050405020304" pitchFamily="18" charset="0"/>
                <a:ea typeface="Calibri" panose="020F0502020204030204" pitchFamily="34" charset="0"/>
                <a:cs typeface="Times New Roman" panose="02020603050405020304" pitchFamily="18" charset="0"/>
              </a:rPr>
              <a:t>зменшується</a:t>
            </a:r>
            <a:r>
              <a:rPr lang="ru-RU" dirty="0">
                <a:latin typeface="Times New Roman" panose="02020603050405020304" pitchFamily="18" charset="0"/>
                <a:ea typeface="Calibri" panose="020F0502020204030204" pitchFamily="34" charset="0"/>
                <a:cs typeface="Times New Roman" panose="02020603050405020304" pitchFamily="18" charset="0"/>
              </a:rPr>
              <a:t> на величину</a:t>
            </a:r>
            <a:r>
              <a:rPr lang="ru-RU" baseline="-25000"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діелектричної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проникності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p:cNvPicPr/>
          <p:nvPr/>
        </p:nvPicPr>
        <p:blipFill>
          <a:blip r:embed="rId2">
            <a:extLst>
              <a:ext uri="{28A0092B-C50C-407E-A947-70E740481C1C}">
                <a14:useLocalDpi xmlns:a14="http://schemas.microsoft.com/office/drawing/2010/main" val="0"/>
              </a:ext>
            </a:extLst>
          </a:blip>
          <a:srcRect/>
          <a:stretch>
            <a:fillRect/>
          </a:stretch>
        </p:blipFill>
        <p:spPr bwMode="auto">
          <a:xfrm>
            <a:off x="7850886" y="1024890"/>
            <a:ext cx="861060" cy="693420"/>
          </a:xfrm>
          <a:prstGeom prst="rect">
            <a:avLst/>
          </a:prstGeom>
          <a:noFill/>
          <a:ln>
            <a:noFill/>
          </a:ln>
        </p:spPr>
      </p:pic>
      <p:sp>
        <p:nvSpPr>
          <p:cNvPr id="7" name="Прямоугольник 6"/>
          <p:cNvSpPr/>
          <p:nvPr/>
        </p:nvSpPr>
        <p:spPr>
          <a:xfrm>
            <a:off x="826008" y="2334785"/>
            <a:ext cx="6096000" cy="981423"/>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Напруженості електричного поля в різних діелектриках, якщо їх розмістити в однаковому зовнішньому електричному полі, будуть різними: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Рисунок 14"/>
          <p:cNvPicPr/>
          <p:nvPr/>
        </p:nvPicPr>
        <p:blipFill>
          <a:blip r:embed="rId3">
            <a:extLst>
              <a:ext uri="{28A0092B-C50C-407E-A947-70E740481C1C}">
                <a14:useLocalDpi xmlns:a14="http://schemas.microsoft.com/office/drawing/2010/main" val="0"/>
              </a:ext>
            </a:extLst>
          </a:blip>
          <a:srcRect/>
          <a:stretch>
            <a:fillRect/>
          </a:stretch>
        </p:blipFill>
        <p:spPr bwMode="auto">
          <a:xfrm>
            <a:off x="7850886" y="2546588"/>
            <a:ext cx="3230880" cy="769620"/>
          </a:xfrm>
          <a:prstGeom prst="rect">
            <a:avLst/>
          </a:prstGeom>
          <a:noFill/>
          <a:ln>
            <a:noFill/>
          </a:ln>
        </p:spPr>
      </p:pic>
      <p:sp>
        <p:nvSpPr>
          <p:cNvPr id="8" name="Прямоугольник 7"/>
          <p:cNvSpPr/>
          <p:nvPr/>
        </p:nvSpPr>
        <p:spPr>
          <a:xfrm>
            <a:off x="826008" y="3410448"/>
            <a:ext cx="6096000" cy="1477328"/>
          </a:xfrm>
          <a:prstGeom prst="rect">
            <a:avLst/>
          </a:prstGeom>
        </p:spPr>
        <p:txBody>
          <a:bodyPr>
            <a:spAutoFit/>
          </a:bodyPr>
          <a:lstStyle/>
          <a:p>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поверхні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діелектрика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частка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зовнішнього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поля</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розривається</a:t>
            </a:r>
            <a:r>
              <a:rPr lang="ru-RU" dirty="0">
                <a:latin typeface="Times New Roman" panose="02020603050405020304" pitchFamily="18" charset="0"/>
                <a:cs typeface="Times New Roman" panose="02020603050405020304" pitchFamily="18" charset="0"/>
              </a:rPr>
              <a:t>, вони замкнуться </a:t>
            </a:r>
            <a:r>
              <a:rPr lang="ru-RU" dirty="0" smtClean="0">
                <a:latin typeface="Times New Roman" panose="02020603050405020304" pitchFamily="18" charset="0"/>
                <a:cs typeface="Times New Roman" panose="02020603050405020304" pitchFamily="18" charset="0"/>
              </a:rPr>
              <a:t>на</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поляризаційних</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зарядах. </a:t>
            </a:r>
            <a:r>
              <a:rPr lang="ru-RU" dirty="0" err="1" smtClean="0">
                <a:latin typeface="Times New Roman" panose="02020603050405020304" pitchFamily="18" charset="0"/>
                <a:cs typeface="Times New Roman" panose="02020603050405020304" pitchFamily="18" charset="0"/>
              </a:rPr>
              <a:t>Фізичною</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величиною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розриваються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діелектрику</a:t>
            </a:r>
            <a:r>
              <a:rPr lang="ru-RU" dirty="0">
                <a:latin typeface="Times New Roman" panose="02020603050405020304" pitchFamily="18" charset="0"/>
                <a:cs typeface="Times New Roman" panose="02020603050405020304" pitchFamily="18" charset="0"/>
              </a:rPr>
              <a:t>, є вектор </a:t>
            </a:r>
            <a:r>
              <a:rPr lang="ru-RU" dirty="0" err="1" smtClean="0">
                <a:latin typeface="Times New Roman" panose="02020603050405020304" pitchFamily="18" charset="0"/>
                <a:cs typeface="Times New Roman" panose="02020603050405020304" pitchFamily="18" charset="0"/>
              </a:rPr>
              <a:t>електричної</a:t>
            </a:r>
            <a:r>
              <a:rPr lang="en-US"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визначають</a:t>
            </a:r>
            <a:r>
              <a:rPr lang="ru-RU" dirty="0">
                <a:latin typeface="Times New Roman" panose="02020603050405020304" pitchFamily="18" charset="0"/>
                <a:cs typeface="Times New Roman" panose="02020603050405020304" pitchFamily="18" charset="0"/>
              </a:rPr>
              <a:t> формулою:</a:t>
            </a:r>
          </a:p>
        </p:txBody>
      </p:sp>
      <p:pic>
        <p:nvPicPr>
          <p:cNvPr id="17" name="Рисунок 16"/>
          <p:cNvPicPr/>
          <p:nvPr/>
        </p:nvPicPr>
        <p:blipFill>
          <a:blip r:embed="rId4">
            <a:extLst>
              <a:ext uri="{28A0092B-C50C-407E-A947-70E740481C1C}">
                <a14:useLocalDpi xmlns:a14="http://schemas.microsoft.com/office/drawing/2010/main" val="0"/>
              </a:ext>
            </a:extLst>
          </a:blip>
          <a:srcRect/>
          <a:stretch>
            <a:fillRect/>
          </a:stretch>
        </p:blipFill>
        <p:spPr bwMode="auto">
          <a:xfrm>
            <a:off x="7850886" y="3946366"/>
            <a:ext cx="1021080" cy="396240"/>
          </a:xfrm>
          <a:prstGeom prst="rect">
            <a:avLst/>
          </a:prstGeom>
          <a:noFill/>
          <a:ln>
            <a:noFill/>
          </a:ln>
        </p:spPr>
      </p:pic>
      <p:sp>
        <p:nvSpPr>
          <p:cNvPr id="9" name="Прямоугольник 8"/>
          <p:cNvSpPr/>
          <p:nvPr/>
        </p:nvSpPr>
        <p:spPr>
          <a:xfrm>
            <a:off x="826008" y="5251721"/>
            <a:ext cx="6096000" cy="981423"/>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Модуль </a:t>
            </a:r>
            <a:r>
              <a:rPr lang="uk-UA" dirty="0" err="1">
                <a:latin typeface="Times New Roman" panose="02020603050405020304" pitchFamily="18" charset="0"/>
                <a:ea typeface="Calibri" panose="020F0502020204030204" pitchFamily="34" charset="0"/>
                <a:cs typeface="Times New Roman" panose="02020603050405020304" pitchFamily="18" charset="0"/>
              </a:rPr>
              <a:t>вектора</a:t>
            </a:r>
            <a:r>
              <a:rPr lang="uk-UA" dirty="0">
                <a:latin typeface="Times New Roman" panose="02020603050405020304" pitchFamily="18" charset="0"/>
                <a:ea typeface="Calibri" panose="020F0502020204030204" pitchFamily="34" charset="0"/>
                <a:cs typeface="Times New Roman" panose="02020603050405020304" pitchFamily="18" charset="0"/>
              </a:rPr>
              <a:t> D в діелектриках, розміщених в однаковому зовнішньому електричному полі, є однаковим. Для кожного з діелектриків маємо: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Рисунок 22"/>
          <p:cNvPicPr/>
          <p:nvPr/>
        </p:nvPicPr>
        <p:blipFill>
          <a:blip r:embed="rId5">
            <a:extLst>
              <a:ext uri="{28A0092B-C50C-407E-A947-70E740481C1C}">
                <a14:useLocalDpi xmlns:a14="http://schemas.microsoft.com/office/drawing/2010/main" val="0"/>
              </a:ext>
            </a:extLst>
          </a:blip>
          <a:srcRect/>
          <a:stretch>
            <a:fillRect/>
          </a:stretch>
        </p:blipFill>
        <p:spPr bwMode="auto">
          <a:xfrm>
            <a:off x="7771638" y="5395722"/>
            <a:ext cx="2811780" cy="693420"/>
          </a:xfrm>
          <a:prstGeom prst="rect">
            <a:avLst/>
          </a:prstGeom>
          <a:noFill/>
          <a:ln>
            <a:noFill/>
          </a:ln>
        </p:spPr>
      </p:pic>
      <p:cxnSp>
        <p:nvCxnSpPr>
          <p:cNvPr id="11" name="Прямая соединительная линия 10"/>
          <p:cNvCxnSpPr/>
          <p:nvPr/>
        </p:nvCxnSpPr>
        <p:spPr>
          <a:xfrm flipV="1">
            <a:off x="1115568" y="2057400"/>
            <a:ext cx="9308592" cy="9144"/>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p:cNvCxnSpPr/>
          <p:nvPr/>
        </p:nvCxnSpPr>
        <p:spPr>
          <a:xfrm>
            <a:off x="1207008" y="3316208"/>
            <a:ext cx="0" cy="1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1115568" y="3410448"/>
            <a:ext cx="9467850" cy="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7" name="Прямая соединительная линия 26"/>
          <p:cNvCxnSpPr/>
          <p:nvPr/>
        </p:nvCxnSpPr>
        <p:spPr>
          <a:xfrm>
            <a:off x="1115568" y="5099040"/>
            <a:ext cx="9467850" cy="0"/>
          </a:xfrm>
          <a:prstGeom prst="line">
            <a:avLst/>
          </a:prstGeom>
          <a:ln>
            <a:solidFill>
              <a:srgbClr val="FFC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275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1371600" y="602791"/>
            <a:ext cx="97342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ru-RU" dirty="0">
                <a:latin typeface="Times New Roman" panose="02020603050405020304" pitchFamily="18" charset="0"/>
                <a:cs typeface="Times New Roman" panose="02020603050405020304" pitchFamily="18" charset="0"/>
              </a:rPr>
              <a:t>Коли </a:t>
            </a:r>
            <a:r>
              <a:rPr lang="ru-RU" dirty="0" err="1">
                <a:latin typeface="Times New Roman" panose="02020603050405020304" pitchFamily="18" charset="0"/>
                <a:cs typeface="Times New Roman" panose="02020603050405020304" pitchFamily="18" charset="0"/>
              </a:rPr>
              <a:t>джерелом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однорідного</a:t>
            </a:r>
            <a:r>
              <a:rPr lang="ru-RU" dirty="0">
                <a:latin typeface="Times New Roman" panose="02020603050405020304" pitchFamily="18" charset="0"/>
                <a:cs typeface="Times New Roman" panose="02020603050405020304" pitchFamily="18" charset="0"/>
              </a:rPr>
              <a:t> поля є </a:t>
            </a:r>
            <a:r>
              <a:rPr lang="ru-RU" dirty="0" err="1">
                <a:latin typeface="Times New Roman" panose="02020603050405020304" pitchFamily="18" charset="0"/>
                <a:cs typeface="Times New Roman" panose="02020603050405020304" pitchFamily="18" charset="0"/>
              </a:rPr>
              <a:t>дві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різнойменно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заряджені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площини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то величина вектора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утвореного</a:t>
            </a:r>
            <a:r>
              <a:rPr lang="ru-RU" dirty="0">
                <a:latin typeface="Times New Roman" panose="02020603050405020304" pitchFamily="18" charset="0"/>
                <a:cs typeface="Times New Roman" panose="02020603050405020304" pitchFamily="18" charset="0"/>
              </a:rPr>
              <a:t> зарядом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площин</a:t>
            </a:r>
            <a:r>
              <a:rPr lang="ru-RU" dirty="0">
                <a:latin typeface="Times New Roman" panose="02020603050405020304" pitchFamily="18" charset="0"/>
                <a:cs typeface="Times New Roman" panose="02020603050405020304" pitchFamily="18" charset="0"/>
              </a:rPr>
              <a:t>, буде </a:t>
            </a:r>
            <a:r>
              <a:rPr lang="ru-RU" dirty="0" err="1">
                <a:latin typeface="Times New Roman" panose="02020603050405020304" pitchFamily="18" charset="0"/>
                <a:cs typeface="Times New Roman" panose="02020603050405020304" pitchFamily="18" charset="0"/>
              </a:rPr>
              <a:t>дорівнювати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густині</a:t>
            </a:r>
            <a:r>
              <a:rPr lang="ru-RU" dirty="0">
                <a:latin typeface="Times New Roman" panose="02020603050405020304" pitchFamily="18" charset="0"/>
                <a:cs typeface="Times New Roman" panose="02020603050405020304" pitchFamily="18" charset="0"/>
              </a:rPr>
              <a:t> заряду:</a:t>
            </a:r>
          </a:p>
        </p:txBody>
      </p:sp>
      <p:pic>
        <p:nvPicPr>
          <p:cNvPr id="12" name="Рисунок 11"/>
          <p:cNvPicPr/>
          <p:nvPr/>
        </p:nvPicPr>
        <p:blipFill>
          <a:blip r:embed="rId2">
            <a:extLst>
              <a:ext uri="{28A0092B-C50C-407E-A947-70E740481C1C}">
                <a14:useLocalDpi xmlns:a14="http://schemas.microsoft.com/office/drawing/2010/main" val="0"/>
              </a:ext>
            </a:extLst>
          </a:blip>
          <a:srcRect/>
          <a:stretch>
            <a:fillRect/>
          </a:stretch>
        </p:blipFill>
        <p:spPr bwMode="auto">
          <a:xfrm>
            <a:off x="1520952" y="1559052"/>
            <a:ext cx="2164080" cy="685800"/>
          </a:xfrm>
          <a:prstGeom prst="rect">
            <a:avLst/>
          </a:prstGeom>
          <a:noFill/>
          <a:ln>
            <a:noFill/>
          </a:ln>
        </p:spPr>
      </p:pic>
      <p:sp>
        <p:nvSpPr>
          <p:cNvPr id="7" name="Прямоугольник 6"/>
          <p:cNvSpPr/>
          <p:nvPr/>
        </p:nvSpPr>
        <p:spPr>
          <a:xfrm>
            <a:off x="1371600" y="2554782"/>
            <a:ext cx="10021824" cy="2166875"/>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Таким чином, модуль </a:t>
            </a:r>
            <a:r>
              <a:rPr lang="uk-UA" dirty="0" err="1">
                <a:latin typeface="Times New Roman" panose="02020603050405020304" pitchFamily="18" charset="0"/>
                <a:ea typeface="Calibri" panose="020F0502020204030204" pitchFamily="34" charset="0"/>
                <a:cs typeface="Times New Roman" panose="02020603050405020304" pitchFamily="18" charset="0"/>
              </a:rPr>
              <a:t>вектора</a:t>
            </a:r>
            <a:r>
              <a:rPr lang="uk-UA" dirty="0">
                <a:latin typeface="Times New Roman" panose="02020603050405020304" pitchFamily="18" charset="0"/>
                <a:ea typeface="Calibri" panose="020F0502020204030204" pitchFamily="34" charset="0"/>
                <a:cs typeface="Times New Roman" panose="02020603050405020304" pitchFamily="18" charset="0"/>
              </a:rPr>
              <a:t> електричної індукції не залежить від типу діелектрика і визначається тільки зарядами пластин, які є джерелами зовнішнього електричного поля. Щоб відокремити заряди σ</a:t>
            </a:r>
            <a:r>
              <a:rPr lang="uk-UA"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dirty="0">
                <a:latin typeface="Times New Roman" panose="02020603050405020304" pitchFamily="18" charset="0"/>
                <a:ea typeface="Calibri" panose="020F0502020204030204" pitchFamily="34" charset="0"/>
                <a:cs typeface="Times New Roman" panose="02020603050405020304" pitchFamily="18" charset="0"/>
              </a:rPr>
              <a:t> , які є </a:t>
            </a:r>
            <a:r>
              <a:rPr lang="uk-UA" dirty="0" smtClean="0">
                <a:latin typeface="Times New Roman" panose="02020603050405020304" pitchFamily="18" charset="0"/>
                <a:ea typeface="Calibri" panose="020F0502020204030204" pitchFamily="34" charset="0"/>
                <a:cs typeface="Times New Roman" panose="02020603050405020304" pitchFamily="18" charset="0"/>
              </a:rPr>
              <a:t>джерелами</a:t>
            </a:r>
            <a:r>
              <a:rPr lang="ru-RU" sz="1400" dirty="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зовнішнього </a:t>
            </a:r>
            <a:r>
              <a:rPr lang="uk-UA" dirty="0">
                <a:latin typeface="Times New Roman" panose="02020603050405020304" pitchFamily="18" charset="0"/>
                <a:ea typeface="Calibri" panose="020F0502020204030204" pitchFamily="34" charset="0"/>
                <a:cs typeface="Times New Roman" panose="02020603050405020304" pitchFamily="18" charset="0"/>
              </a:rPr>
              <a:t>поля, від поляризаційних, індукованих зовнішнім полем, їх називають сторонніми зарядами.</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 системі СІ одиницею електричної індукції є 1 </a:t>
            </a:r>
            <a:r>
              <a:rPr lang="uk-UA" dirty="0" err="1">
                <a:latin typeface="Times New Roman" panose="02020603050405020304" pitchFamily="18" charset="0"/>
                <a:ea typeface="Calibri" panose="020F0502020204030204" pitchFamily="34" charset="0"/>
                <a:cs typeface="Times New Roman" panose="02020603050405020304" pitchFamily="18" charset="0"/>
              </a:rPr>
              <a:t>Кл</a:t>
            </a:r>
            <a:r>
              <a:rPr lang="uk-UA" dirty="0">
                <a:latin typeface="Times New Roman" panose="02020603050405020304" pitchFamily="18" charset="0"/>
                <a:ea typeface="Calibri" panose="020F0502020204030204" pitchFamily="34" charset="0"/>
                <a:cs typeface="Times New Roman" panose="02020603050405020304" pitchFamily="18" charset="0"/>
              </a:rPr>
              <a:t>/м2.</a:t>
            </a:r>
            <a:r>
              <a:rPr lang="uk-UA" sz="1400" dirty="0">
                <a:latin typeface="Calibri" panose="020F0502020204030204" pitchFamily="34"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У векторній формі зв'язок між векторами D, E та P можна записати у вигляді: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Рисунок 13"/>
          <p:cNvPicPr/>
          <p:nvPr/>
        </p:nvPicPr>
        <p:blipFill>
          <a:blip r:embed="rId3">
            <a:extLst>
              <a:ext uri="{28A0092B-C50C-407E-A947-70E740481C1C}">
                <a14:useLocalDpi xmlns:a14="http://schemas.microsoft.com/office/drawing/2010/main" val="0"/>
              </a:ext>
            </a:extLst>
          </a:blip>
          <a:srcRect/>
          <a:stretch>
            <a:fillRect/>
          </a:stretch>
        </p:blipFill>
        <p:spPr bwMode="auto">
          <a:xfrm>
            <a:off x="1520952" y="5327950"/>
            <a:ext cx="1409700" cy="632460"/>
          </a:xfrm>
          <a:prstGeom prst="rect">
            <a:avLst/>
          </a:prstGeom>
          <a:noFill/>
          <a:ln>
            <a:noFill/>
          </a:ln>
        </p:spPr>
      </p:pic>
      <p:sp>
        <p:nvSpPr>
          <p:cNvPr id="8" name="Прямоугольник 7"/>
          <p:cNvSpPr/>
          <p:nvPr/>
        </p:nvSpPr>
        <p:spPr>
          <a:xfrm>
            <a:off x="1264920" y="6047249"/>
            <a:ext cx="10357104" cy="685059"/>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Ця формула поєднує в кожній точці діелектрика вектор електричної індукції, вектор напруженості електричного поля та вектор поляризації.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41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21736" y="416423"/>
            <a:ext cx="6096000" cy="685059"/>
          </a:xfrm>
          <a:prstGeom prst="rect">
            <a:avLst/>
          </a:prstGeom>
        </p:spPr>
        <p:txBody>
          <a:bodyPr>
            <a:spAutoFit/>
          </a:bodyPr>
          <a:lstStyle/>
          <a:p>
            <a:pPr algn="ctr">
              <a:lnSpc>
                <a:spcPct val="107000"/>
              </a:lnSpc>
              <a:spcAft>
                <a:spcPts val="0"/>
              </a:spcAft>
            </a:pPr>
            <a:r>
              <a:rPr lang="uk-UA" b="1" i="1" dirty="0" smtClean="0">
                <a:latin typeface="Times New Roman" panose="02020603050405020304" pitchFamily="18" charset="0"/>
                <a:ea typeface="Calibri" panose="020F0502020204030204" pitchFamily="34" charset="0"/>
                <a:cs typeface="Times New Roman" panose="02020603050405020304" pitchFamily="18" charset="0"/>
              </a:rPr>
              <a:t>ПРОВІДНИКИ В ЕЛЕКТРИЧНОМУ ПОЛІ</a:t>
            </a:r>
            <a:endParaRPr lang="ru-RU" sz="1400" i="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uk-UA" b="1" i="1" dirty="0" smtClean="0">
                <a:latin typeface="Times New Roman" panose="02020603050405020304" pitchFamily="18" charset="0"/>
                <a:ea typeface="Calibri" panose="020F0502020204030204" pitchFamily="34" charset="0"/>
                <a:cs typeface="Times New Roman" panose="02020603050405020304" pitchFamily="18" charset="0"/>
              </a:rPr>
              <a:t>ПОВЕРХНЕВИЙ РОЗПОДІЛ ЗАРЯДУ ПРОВІДНИКА</a:t>
            </a:r>
            <a:endParaRPr lang="ru-RU"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1264920" y="1295323"/>
            <a:ext cx="9616440" cy="369332"/>
          </a:xfrm>
          <a:prstGeom prst="rect">
            <a:avLst/>
          </a:prstGeom>
        </p:spPr>
        <p:txBody>
          <a:bodyPr wrap="square">
            <a:spAutoFit/>
          </a:bodyPr>
          <a:lstStyle/>
          <a:p>
            <a:r>
              <a:rPr lang="uk-UA" dirty="0">
                <a:latin typeface="Times New Roman" panose="02020603050405020304" pitchFamily="18" charset="0"/>
                <a:ea typeface="Calibri" panose="020F0502020204030204" pitchFamily="34" charset="0"/>
              </a:rPr>
              <a:t>Провідники – це речовини, які містять велику кількість вільних носіїв </a:t>
            </a:r>
            <a:r>
              <a:rPr lang="uk-UA" dirty="0" smtClean="0">
                <a:latin typeface="Times New Roman" panose="02020603050405020304" pitchFamily="18" charset="0"/>
                <a:ea typeface="Calibri" panose="020F0502020204030204" pitchFamily="34" charset="0"/>
              </a:rPr>
              <a:t>заряду</a:t>
            </a:r>
          </a:p>
        </p:txBody>
      </p:sp>
      <p:sp>
        <p:nvSpPr>
          <p:cNvPr id="6" name="Прямоугольник 5"/>
          <p:cNvSpPr/>
          <p:nvPr/>
        </p:nvSpPr>
        <p:spPr>
          <a:xfrm>
            <a:off x="1264920" y="1780512"/>
            <a:ext cx="6096000" cy="1870512"/>
          </a:xfrm>
          <a:prstGeom prst="rect">
            <a:avLst/>
          </a:prstGeom>
        </p:spPr>
        <p:txBody>
          <a:bodyPr>
            <a:spAutoFit/>
          </a:bodyPr>
          <a:lstStyle/>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Поверхнева </a:t>
            </a:r>
            <a:r>
              <a:rPr lang="uk-UA" dirty="0">
                <a:latin typeface="Times New Roman" panose="02020603050405020304" pitchFamily="18" charset="0"/>
                <a:ea typeface="Calibri" panose="020F0502020204030204" pitchFamily="34" charset="0"/>
                <a:cs typeface="Times New Roman" panose="02020603050405020304" pitchFamily="18" charset="0"/>
              </a:rPr>
              <a:t>густина розподілу електричного заряду залежить від кривизни поверхні, вона найбільша в місцях найбільшої опуклості поверхні провідника. Тому найбільшою буде напруженість електричного поля на вістрях провідника. Незалежно від форми провідника, його заряд знаходять інтегруванням поверхневої густини заряду: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7948422" y="1699687"/>
            <a:ext cx="3474720" cy="2695075"/>
          </a:xfrm>
          <a:prstGeom prst="rect">
            <a:avLst/>
          </a:prstGeom>
          <a:noFill/>
          <a:ln>
            <a:noFill/>
          </a:ln>
        </p:spPr>
      </p:pic>
      <p:pic>
        <p:nvPicPr>
          <p:cNvPr id="8" name="Рисунок 7"/>
          <p:cNvPicPr/>
          <p:nvPr/>
        </p:nvPicPr>
        <p:blipFill>
          <a:blip r:embed="rId3">
            <a:extLst>
              <a:ext uri="{28A0092B-C50C-407E-A947-70E740481C1C}">
                <a14:useLocalDpi xmlns:a14="http://schemas.microsoft.com/office/drawing/2010/main" val="0"/>
              </a:ext>
            </a:extLst>
          </a:blip>
          <a:srcRect/>
          <a:stretch>
            <a:fillRect/>
          </a:stretch>
        </p:blipFill>
        <p:spPr bwMode="auto">
          <a:xfrm>
            <a:off x="3461766" y="3617522"/>
            <a:ext cx="1409700" cy="822960"/>
          </a:xfrm>
          <a:prstGeom prst="rect">
            <a:avLst/>
          </a:prstGeom>
          <a:noFill/>
          <a:ln>
            <a:noFill/>
          </a:ln>
        </p:spPr>
      </p:pic>
      <p:sp>
        <p:nvSpPr>
          <p:cNvPr id="9" name="Прямоугольник 8"/>
          <p:cNvSpPr/>
          <p:nvPr/>
        </p:nvSpPr>
        <p:spPr>
          <a:xfrm>
            <a:off x="1136904" y="4413050"/>
            <a:ext cx="10905744" cy="2463238"/>
          </a:xfrm>
          <a:prstGeom prst="rect">
            <a:avLst/>
          </a:prstGeom>
        </p:spPr>
        <p:txBody>
          <a:bodyPr wrap="square">
            <a:spAutoFit/>
          </a:bodyPr>
          <a:lstStyle/>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	Пунктиром </a:t>
            </a:r>
            <a:r>
              <a:rPr lang="uk-UA" dirty="0">
                <a:latin typeface="Times New Roman" panose="02020603050405020304" pitchFamily="18" charset="0"/>
                <a:ea typeface="Calibri" panose="020F0502020204030204" pitchFamily="34" charset="0"/>
                <a:cs typeface="Times New Roman" panose="02020603050405020304" pitchFamily="18" charset="0"/>
              </a:rPr>
              <a:t>на рисунку зображені еквіпотенціальні поверхні. У випадку зарядженої площини еквіпотенціальними поверхнями є площини, які  паралельні площині заряду. Тому на великій відстані від вістря еквіпотенціальні поверхні є паралельними </a:t>
            </a:r>
            <a:r>
              <a:rPr lang="uk-UA" dirty="0" err="1">
                <a:latin typeface="Times New Roman" panose="02020603050405020304" pitchFamily="18" charset="0"/>
                <a:ea typeface="Calibri" panose="020F0502020204030204" pitchFamily="34" charset="0"/>
                <a:cs typeface="Times New Roman" panose="02020603050405020304" pitchFamily="18" charset="0"/>
              </a:rPr>
              <a:t>площинами</a:t>
            </a:r>
            <a:r>
              <a:rPr lang="uk-UA" dirty="0">
                <a:latin typeface="Times New Roman" panose="02020603050405020304" pitchFamily="18" charset="0"/>
                <a:ea typeface="Calibri" panose="020F0502020204030204" pitchFamily="34" charset="0"/>
                <a:cs typeface="Times New Roman" panose="02020603050405020304" pitchFamily="18" charset="0"/>
              </a:rPr>
              <a:t>. Біля вістря еквіпотенціальні поверхні викривляються, і відстань між ними зменшується.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Відповідно, біля вістря зростає напруженість електричного поля. Величина напруженості біля вістря зростає у стільки разів, у скільки разів зменшується відстань між еквіпотенціальними поверхнями. Якщо поверхня провідника має додатний заряд, то для потенціалів ізоповерхонь виконується умова φ1&gt; φ2 як на рис.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713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283208" y="600936"/>
            <a:ext cx="8281416" cy="1277786"/>
          </a:xfrm>
          <a:prstGeom prst="rect">
            <a:avLst/>
          </a:prstGeom>
        </p:spPr>
        <p:txBody>
          <a:bodyPr wrap="square">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Всередині заряджених провідників електричне поле відсутнє, тому напруженість електричного поля всередині провідників дорівнює нулю, тобто</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Е=0. Звідси випливає, що потенціал всередині провідника має бути однаковим</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 усіх його точках.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p:cNvPicPr/>
          <p:nvPr/>
        </p:nvPicPr>
        <p:blipFill>
          <a:blip r:embed="rId2">
            <a:extLst>
              <a:ext uri="{28A0092B-C50C-407E-A947-70E740481C1C}">
                <a14:useLocalDpi xmlns:a14="http://schemas.microsoft.com/office/drawing/2010/main" val="0"/>
              </a:ext>
            </a:extLst>
          </a:blip>
          <a:srcRect/>
          <a:stretch>
            <a:fillRect/>
          </a:stretch>
        </p:blipFill>
        <p:spPr bwMode="auto">
          <a:xfrm>
            <a:off x="1768602" y="2195322"/>
            <a:ext cx="1851660" cy="510540"/>
          </a:xfrm>
          <a:prstGeom prst="rect">
            <a:avLst/>
          </a:prstGeom>
          <a:noFill/>
          <a:ln>
            <a:noFill/>
          </a:ln>
        </p:spPr>
      </p:pic>
      <p:sp>
        <p:nvSpPr>
          <p:cNvPr id="8" name="Прямоугольник 7"/>
          <p:cNvSpPr/>
          <p:nvPr/>
        </p:nvSpPr>
        <p:spPr>
          <a:xfrm>
            <a:off x="1511808" y="3183299"/>
            <a:ext cx="8720328" cy="1277786"/>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тому в провіднику φ= </a:t>
            </a:r>
            <a:r>
              <a:rPr lang="uk-UA" dirty="0" err="1">
                <a:latin typeface="Times New Roman" panose="02020603050405020304" pitchFamily="18" charset="0"/>
                <a:ea typeface="Calibri" panose="020F0502020204030204" pitchFamily="34" charset="0"/>
                <a:cs typeface="Times New Roman" panose="02020603050405020304" pitchFamily="18" charset="0"/>
              </a:rPr>
              <a:t>const</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Поверхня провідника є еквіпотенціальною поверхнею, а лінії напруженості електростатичного поля поблизу поверхні провідника перпендикулярні до його поверхні.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58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Поле біля поверхні провідника</a:t>
            </a:r>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26336"/>
            <a:ext cx="3977640" cy="2529840"/>
          </a:xfrm>
          <a:prstGeom prst="rect">
            <a:avLst/>
          </a:prstGeom>
          <a:noFill/>
          <a:ln>
            <a:noFill/>
          </a:ln>
        </p:spPr>
      </p:pic>
      <p:sp>
        <p:nvSpPr>
          <p:cNvPr id="5" name="Прямоугольник 4"/>
          <p:cNvSpPr/>
          <p:nvPr/>
        </p:nvSpPr>
        <p:spPr>
          <a:xfrm>
            <a:off x="5571744" y="1992938"/>
            <a:ext cx="6096000" cy="2463238"/>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Розглянемо невелику ділянку провідника ΔS, як на рис. В межах малої ділянки густина заряду майже незмінна, σ=</a:t>
            </a:r>
            <a:r>
              <a:rPr lang="uk-UA" dirty="0" err="1">
                <a:latin typeface="Times New Roman" panose="02020603050405020304" pitchFamily="18" charset="0"/>
                <a:ea typeface="Calibri" panose="020F0502020204030204" pitchFamily="34" charset="0"/>
                <a:cs typeface="Times New Roman" panose="02020603050405020304" pitchFamily="18" charset="0"/>
              </a:rPr>
              <a:t>const</a:t>
            </a:r>
            <a:r>
              <a:rPr lang="uk-UA" dirty="0">
                <a:latin typeface="Times New Roman" panose="02020603050405020304" pitchFamily="18" charset="0"/>
                <a:ea typeface="Calibri" panose="020F0502020204030204" pitchFamily="34" charset="0"/>
                <a:cs typeface="Times New Roman" panose="02020603050405020304" pitchFamily="18" charset="0"/>
              </a:rPr>
              <a:t>. Заряд ділянки дорівнює q=</a:t>
            </a:r>
            <a:r>
              <a:rPr lang="uk-UA" dirty="0" err="1">
                <a:latin typeface="Times New Roman" panose="02020603050405020304" pitchFamily="18" charset="0"/>
                <a:ea typeface="Calibri" panose="020F0502020204030204" pitchFamily="34" charset="0"/>
                <a:cs typeface="Times New Roman" panose="02020603050405020304" pitchFamily="18" charset="0"/>
              </a:rPr>
              <a:t>σΔS</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Проведемо через цю малу поверхню ΔS твірні, як на рис. Вони утворюють циліндр з основами ΔS1 і ΔS2, які паралельні ділянці ΔS всередині циліндра. Застосуємо теорему Гауса, яка в загальному випадку записується у вигляді:</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1672590" y="4805934"/>
            <a:ext cx="1257300" cy="739140"/>
          </a:xfrm>
          <a:prstGeom prst="rect">
            <a:avLst/>
          </a:prstGeom>
          <a:noFill/>
          <a:ln>
            <a:noFill/>
          </a:ln>
        </p:spPr>
      </p:pic>
      <p:sp>
        <p:nvSpPr>
          <p:cNvPr id="7" name="Прямоугольник 6"/>
          <p:cNvSpPr/>
          <p:nvPr/>
        </p:nvSpPr>
        <p:spPr>
          <a:xfrm>
            <a:off x="4181856" y="4805934"/>
            <a:ext cx="6096000" cy="2166875"/>
          </a:xfrm>
          <a:prstGeom prst="rect">
            <a:avLst/>
          </a:prstGeom>
        </p:spPr>
        <p:txBody>
          <a:bodyPr>
            <a:spAutoFit/>
          </a:bodyPr>
          <a:lstStyle/>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Всередині провідника E = 0, тому потік через частину поверхні циліндра, що знаходиться в провіднику, дорівнює нулю. Бічна частина циліндра, що знаходяться зовні провідника, паралельна силовим лініям E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Отже, ненульовий внесок в потік буде отримано лише на основі циліндра, яка лежить над поверхнею провідника: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58142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1406</TotalTime>
  <Words>1452</Words>
  <Application>Microsoft Office PowerPoint</Application>
  <PresentationFormat>Широкоэкранный</PresentationFormat>
  <Paragraphs>93</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Calibri</vt:lpstr>
      <vt:lpstr>Franklin Gothic Book</vt:lpstr>
      <vt:lpstr>Times New Roman</vt:lpstr>
      <vt:lpstr>Crop</vt:lpstr>
      <vt:lpstr>   Спеціальні розділи електродинаміки</vt:lpstr>
      <vt:lpstr>МОДУЛЬ 2 Електричне поле в речовинах</vt:lpstr>
      <vt:lpstr>Діелектрична проникність та діелектрична сприйнятливість</vt:lpstr>
      <vt:lpstr>Презентация PowerPoint</vt:lpstr>
      <vt:lpstr>Презентация PowerPoint</vt:lpstr>
      <vt:lpstr>Презентация PowerPoint</vt:lpstr>
      <vt:lpstr>Презентация PowerPoint</vt:lpstr>
      <vt:lpstr>Презентация PowerPoint</vt:lpstr>
      <vt:lpstr>Поле біля поверхні провідника</vt:lpstr>
      <vt:lpstr>Презентация PowerPoint</vt:lpstr>
      <vt:lpstr>Електризація провідника в електричному полі</vt:lpstr>
      <vt:lpstr>Електроємність віддаленого провідника</vt:lpstr>
      <vt:lpstr>Конденсатори </vt:lpstr>
      <vt:lpstr>Електроємність конденсаторів</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Спеціальні розділи електродинаміки</dc:title>
  <dc:creator>Алина</dc:creator>
  <cp:lastModifiedBy>Алина</cp:lastModifiedBy>
  <cp:revision>39</cp:revision>
  <dcterms:created xsi:type="dcterms:W3CDTF">2021-09-05T15:12:34Z</dcterms:created>
  <dcterms:modified xsi:type="dcterms:W3CDTF">2021-10-19T14:33:10Z</dcterms:modified>
</cp:coreProperties>
</file>