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63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7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58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5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4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9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82DF-1995-4FFF-AD78-5F66F4FEAE6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4F2632-BA87-45A2-9848-3E77DF18B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ЗВИЧАЇ, ТРАДИЦІЇ, ОБРЯДИ НАРОДІВ ЄВРОПИ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uk-UA" dirty="0" smtClean="0"/>
          </a:p>
          <a:p>
            <a:pPr algn="r"/>
            <a:r>
              <a:rPr lang="uk-UA" dirty="0" smtClean="0"/>
              <a:t>Павленко Ірина Яківна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2" y="845127"/>
            <a:ext cx="8007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ТРАДИЦІЯ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все,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минулого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сучасне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Едвард</a:t>
            </a:r>
            <a:r>
              <a:rPr lang="ru-RU" sz="2400" dirty="0" smtClean="0"/>
              <a:t> </a:t>
            </a:r>
            <a:r>
              <a:rPr lang="ru-RU" sz="2400" dirty="0" err="1" smtClean="0"/>
              <a:t>Шилс</a:t>
            </a:r>
            <a:r>
              <a:rPr lang="ru-RU" sz="2400" dirty="0" smtClean="0"/>
              <a:t>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Традиція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dirty="0" err="1" smtClean="0">
                <a:solidFill>
                  <a:srgbClr val="FF0000"/>
                </a:solidFill>
              </a:rPr>
              <a:t>це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дія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поведінка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чи</a:t>
            </a:r>
            <a:r>
              <a:rPr lang="ru-RU" sz="2400" dirty="0" smtClean="0">
                <a:solidFill>
                  <a:srgbClr val="FF0000"/>
                </a:solidFill>
              </a:rPr>
              <a:t> система </a:t>
            </a:r>
            <a:r>
              <a:rPr lang="ru-RU" sz="2400" dirty="0" err="1" smtClean="0">
                <a:solidFill>
                  <a:srgbClr val="FF0000"/>
                </a:solidFill>
              </a:rPr>
              <a:t>уявлень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які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передаються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покоління</a:t>
            </a:r>
            <a:r>
              <a:rPr lang="ru-RU" sz="2400" dirty="0" smtClean="0">
                <a:solidFill>
                  <a:srgbClr val="FF0000"/>
                </a:solidFill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покоління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суспільстві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або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культурі</a:t>
            </a:r>
            <a:r>
              <a:rPr lang="ru-RU" sz="2400" dirty="0" smtClean="0">
                <a:solidFill>
                  <a:srgbClr val="FF0000"/>
                </a:solidFill>
              </a:rPr>
              <a:t> і </a:t>
            </a:r>
            <a:r>
              <a:rPr lang="ru-RU" sz="2400" dirty="0" err="1" smtClean="0">
                <a:solidFill>
                  <a:srgbClr val="FF0000"/>
                </a:solidFill>
              </a:rPr>
              <a:t>мають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особливе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400" dirty="0" smtClean="0">
                <a:solidFill>
                  <a:srgbClr val="FF0000"/>
                </a:solidFill>
              </a:rPr>
              <a:t> для </a:t>
            </a:r>
            <a:r>
              <a:rPr lang="ru-RU" sz="2400" dirty="0" err="1" smtClean="0">
                <a:solidFill>
                  <a:srgbClr val="FF0000"/>
                </a:solidFill>
              </a:rPr>
              <a:t>членів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суспільства</a:t>
            </a:r>
            <a:r>
              <a:rPr lang="ru-RU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28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018"/>
          </a:xfrm>
        </p:spPr>
        <p:txBody>
          <a:bodyPr/>
          <a:lstStyle/>
          <a:p>
            <a:pPr algn="ctr"/>
            <a:r>
              <a:rPr lang="uk-UA" dirty="0" smtClean="0"/>
              <a:t>ОБРЯД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58847"/>
            <a:ext cx="99906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 smtClean="0"/>
              <a:t>установлених</a:t>
            </a:r>
            <a:r>
              <a:rPr lang="ru-RU" dirty="0" smtClean="0"/>
              <a:t> </a:t>
            </a:r>
            <a:r>
              <a:rPr lang="ru-RU" dirty="0" err="1"/>
              <a:t>звичаєм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церквою</a:t>
            </a:r>
            <a:r>
              <a:rPr lang="ru-RU" dirty="0"/>
              <a:t>)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/>
              <a:t>традиці-ями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настанов</a:t>
            </a:r>
            <a:r>
              <a:rPr lang="ru-RU" dirty="0"/>
              <a:t>; </a:t>
            </a:r>
            <a:r>
              <a:rPr lang="ru-RU" dirty="0" err="1"/>
              <a:t>старовинні</a:t>
            </a:r>
            <a:r>
              <a:rPr lang="ru-RU" dirty="0"/>
              <a:t> обряди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світоглядом</a:t>
            </a:r>
            <a:r>
              <a:rPr lang="ru-RU" dirty="0"/>
              <a:t> і культом </a:t>
            </a:r>
            <a:r>
              <a:rPr lang="ru-RU" dirty="0" err="1"/>
              <a:t>первісної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(див. </a:t>
            </a:r>
            <a:r>
              <a:rPr lang="ru-RU" dirty="0" err="1"/>
              <a:t>же́ртва</a:t>
            </a:r>
            <a:r>
              <a:rPr lang="ru-RU" dirty="0"/>
              <a:t> 1, </a:t>
            </a:r>
            <a:r>
              <a:rPr lang="ru-RU" dirty="0" err="1"/>
              <a:t>тре́ба</a:t>
            </a:r>
            <a:r>
              <a:rPr lang="ru-RU" dirty="0"/>
              <a:t> 1); </a:t>
            </a:r>
            <a:r>
              <a:rPr lang="ru-RU" dirty="0" err="1"/>
              <a:t>язичницькі</a:t>
            </a:r>
            <a:r>
              <a:rPr lang="ru-RU" dirty="0"/>
              <a:t> </a:t>
            </a:r>
            <a:r>
              <a:rPr lang="ru-RU" dirty="0" smtClean="0"/>
              <a:t>обряди </a:t>
            </a:r>
            <a:r>
              <a:rPr lang="ru-RU" dirty="0" err="1"/>
              <a:t>жертвоприношення</a:t>
            </a:r>
            <a:r>
              <a:rPr lang="ru-RU" dirty="0"/>
              <a:t> </a:t>
            </a:r>
            <a:r>
              <a:rPr lang="ru-RU" dirty="0" err="1" smtClean="0"/>
              <a:t>перевтілилися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принесенням</a:t>
            </a:r>
            <a:r>
              <a:rPr lang="ru-RU" dirty="0"/>
              <a:t> до церкви </a:t>
            </a:r>
            <a:r>
              <a:rPr lang="ru-RU" dirty="0" err="1"/>
              <a:t>парафіянами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дарів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кануну і </a:t>
            </a:r>
            <a:r>
              <a:rPr lang="ru-RU" dirty="0" err="1"/>
              <a:t>куті</a:t>
            </a:r>
            <a:r>
              <a:rPr lang="ru-RU" dirty="0"/>
              <a:t>, пасок і </a:t>
            </a:r>
            <a:r>
              <a:rPr lang="ru-RU" dirty="0" err="1"/>
              <a:t>крашанок</a:t>
            </a:r>
            <a:r>
              <a:rPr lang="ru-RU" dirty="0"/>
              <a:t>, </a:t>
            </a:r>
            <a:r>
              <a:rPr lang="ru-RU" dirty="0" err="1"/>
              <a:t>рушників</a:t>
            </a:r>
            <a:r>
              <a:rPr lang="ru-RU" dirty="0"/>
              <a:t>, полотна, </a:t>
            </a:r>
            <a:r>
              <a:rPr lang="ru-RU" dirty="0" err="1"/>
              <a:t>хусток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щедрою жертвою </a:t>
            </a:r>
            <a:r>
              <a:rPr lang="ru-RU" dirty="0" err="1"/>
              <a:t>богові</a:t>
            </a:r>
            <a:r>
              <a:rPr lang="ru-RU" dirty="0"/>
              <a:t> </a:t>
            </a:r>
            <a:r>
              <a:rPr lang="ru-RU" dirty="0" err="1"/>
              <a:t>здавна</a:t>
            </a:r>
            <a:r>
              <a:rPr lang="ru-RU" dirty="0"/>
              <a:t> служили </a:t>
            </a:r>
            <a:r>
              <a:rPr lang="ru-RU" dirty="0" err="1"/>
              <a:t>пири</a:t>
            </a:r>
            <a:r>
              <a:rPr lang="ru-RU" dirty="0"/>
              <a:t> і </a:t>
            </a:r>
            <a:r>
              <a:rPr lang="ru-RU" dirty="0" err="1" smtClean="0"/>
              <a:t>бенкети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княжі</a:t>
            </a:r>
            <a:r>
              <a:rPr lang="ru-RU" dirty="0"/>
              <a:t> </a:t>
            </a:r>
            <a:r>
              <a:rPr lang="ru-RU" dirty="0" err="1"/>
              <a:t>пири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скоморохами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Великого); </a:t>
            </a:r>
            <a:endParaRPr lang="ru-RU" dirty="0" smtClean="0"/>
          </a:p>
          <a:p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/>
              <a:t>звичай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часто </a:t>
            </a:r>
            <a:r>
              <a:rPr lang="ru-RU" dirty="0" err="1"/>
              <a:t>повторюється</a:t>
            </a:r>
            <a:r>
              <a:rPr lang="ru-RU" dirty="0"/>
              <a:t>,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</a:t>
            </a:r>
            <a:r>
              <a:rPr lang="ru-RU" dirty="0"/>
              <a:t>в обряд; </a:t>
            </a:r>
            <a:r>
              <a:rPr lang="ru-RU" dirty="0" err="1"/>
              <a:t>багато</a:t>
            </a:r>
            <a:r>
              <a:rPr lang="ru-RU" dirty="0"/>
              <a:t> з них </a:t>
            </a:r>
            <a:r>
              <a:rPr lang="ru-RU" dirty="0" err="1" smtClean="0"/>
              <a:t>породжено</a:t>
            </a:r>
            <a:r>
              <a:rPr lang="ru-RU" dirty="0" smtClean="0"/>
              <a:t> </a:t>
            </a:r>
            <a:r>
              <a:rPr lang="ru-RU" dirty="0" err="1"/>
              <a:t>стародавніми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, тому в обрядах </a:t>
            </a:r>
            <a:r>
              <a:rPr lang="ru-RU" dirty="0" err="1"/>
              <a:t>присутній</a:t>
            </a:r>
            <a:r>
              <a:rPr lang="ru-RU" dirty="0"/>
              <a:t> </a:t>
            </a:r>
            <a:r>
              <a:rPr lang="ru-RU" dirty="0" err="1"/>
              <a:t>магічний</a:t>
            </a:r>
            <a:r>
              <a:rPr lang="ru-RU" dirty="0"/>
              <a:t> (</a:t>
            </a:r>
            <a:r>
              <a:rPr lang="ru-RU" dirty="0" err="1"/>
              <a:t>ритуальний</a:t>
            </a:r>
            <a:r>
              <a:rPr lang="ru-RU" dirty="0"/>
              <a:t>) </a:t>
            </a:r>
            <a:r>
              <a:rPr lang="ru-RU" dirty="0" err="1"/>
              <a:t>елемент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обряд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горнятко</a:t>
            </a:r>
            <a:r>
              <a:rPr lang="ru-RU" dirty="0"/>
              <a:t> води на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, коли в </a:t>
            </a:r>
            <a:r>
              <a:rPr lang="ru-RU" dirty="0" err="1"/>
              <a:t>хаті</a:t>
            </a:r>
            <a:r>
              <a:rPr lang="ru-RU" dirty="0"/>
              <a:t> </a:t>
            </a:r>
            <a:r>
              <a:rPr lang="ru-RU" dirty="0" err="1" smtClean="0"/>
              <a:t>небіжчик</a:t>
            </a:r>
            <a:r>
              <a:rPr lang="ru-RU" dirty="0"/>
              <a:t>, походить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душа, </a:t>
            </a:r>
            <a:r>
              <a:rPr lang="ru-RU" dirty="0" err="1"/>
              <a:t>вийшовши</a:t>
            </a:r>
            <a:r>
              <a:rPr lang="ru-RU" dirty="0"/>
              <a:t> з </a:t>
            </a:r>
            <a:r>
              <a:rPr lang="ru-RU" dirty="0" err="1"/>
              <a:t>тіла</a:t>
            </a:r>
            <a:r>
              <a:rPr lang="ru-RU" dirty="0"/>
              <a:t>, буде </a:t>
            </a:r>
            <a:r>
              <a:rPr lang="ru-RU" dirty="0" err="1"/>
              <a:t>обмиватися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); в обряди </a:t>
            </a:r>
            <a:r>
              <a:rPr lang="ru-RU" dirty="0" err="1"/>
              <a:t>перейшли</a:t>
            </a:r>
            <a:r>
              <a:rPr lang="ru-RU" dirty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закляття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обряд «</a:t>
            </a:r>
            <a:r>
              <a:rPr lang="ru-RU" dirty="0" err="1"/>
              <a:t>топтання</a:t>
            </a:r>
            <a:r>
              <a:rPr lang="ru-RU" dirty="0"/>
              <a:t> рясту (сон-трави)», </a:t>
            </a:r>
            <a:r>
              <a:rPr lang="ru-RU" dirty="0" err="1"/>
              <a:t>зустрічі</a:t>
            </a:r>
            <a:r>
              <a:rPr lang="ru-RU" dirty="0"/>
              <a:t> перших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 smtClean="0"/>
              <a:t>Весільний</a:t>
            </a:r>
            <a:r>
              <a:rPr lang="ru-RU" dirty="0" smtClean="0"/>
              <a:t> </a:t>
            </a:r>
            <a:r>
              <a:rPr lang="ru-RU" dirty="0"/>
              <a:t>обряд; Обряд </a:t>
            </a:r>
            <a:r>
              <a:rPr lang="ru-RU" dirty="0" err="1" smtClean="0"/>
              <a:t>вінчання</a:t>
            </a:r>
            <a:r>
              <a:rPr lang="ru-RU" dirty="0" smtClean="0"/>
              <a:t>. </a:t>
            </a:r>
            <a:r>
              <a:rPr lang="ru-RU" dirty="0" err="1" smtClean="0"/>
              <a:t>Обрядові</a:t>
            </a:r>
            <a:r>
              <a:rPr lang="ru-RU" dirty="0" smtClean="0"/>
              <a:t> </a:t>
            </a:r>
            <a:r>
              <a:rPr lang="ru-RU" dirty="0" err="1" smtClean="0"/>
              <a:t>дійства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обрядодії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 err="1"/>
              <a:t>Жайворонок</a:t>
            </a:r>
            <a:r>
              <a:rPr lang="ru-RU" dirty="0"/>
              <a:t> В. В. Знаки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етнокультури</a:t>
            </a:r>
            <a:r>
              <a:rPr lang="ru-RU" dirty="0"/>
              <a:t>: Словник-</a:t>
            </a:r>
            <a:r>
              <a:rPr lang="ru-RU" dirty="0" err="1"/>
              <a:t>довідник</a:t>
            </a:r>
            <a:r>
              <a:rPr lang="ru-RU" dirty="0"/>
              <a:t>. — К.: </a:t>
            </a:r>
            <a:r>
              <a:rPr lang="ru-RU" dirty="0" err="1"/>
              <a:t>Довіра</a:t>
            </a:r>
            <a:r>
              <a:rPr lang="ru-RU" dirty="0"/>
              <a:t>, 2006.— С. 409.</a:t>
            </a:r>
          </a:p>
        </p:txBody>
      </p:sp>
    </p:spTree>
    <p:extLst>
      <p:ext uri="{BB962C8B-B14F-4D97-AF65-F5344CB8AC3E}">
        <p14:creationId xmlns:p14="http://schemas.microsoft.com/office/powerpoint/2010/main" val="28385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-79653"/>
            <a:ext cx="94488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ОБРЯ́Д</a:t>
            </a:r>
            <a:r>
              <a:rPr lang="ru-RU" sz="2000" dirty="0"/>
              <a:t>, у, </a:t>
            </a:r>
            <a:r>
              <a:rPr lang="ru-RU" sz="2000" dirty="0" err="1"/>
              <a:t>чол</a:t>
            </a:r>
            <a:r>
              <a:rPr lang="ru-RU" sz="2000" dirty="0"/>
              <a:t>.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установлених</a:t>
            </a:r>
            <a:r>
              <a:rPr lang="ru-RU" sz="2000" dirty="0"/>
              <a:t> </a:t>
            </a:r>
            <a:r>
              <a:rPr lang="ru-RU" sz="2000" dirty="0" err="1"/>
              <a:t>звичаєм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пов'язаних</a:t>
            </a:r>
            <a:r>
              <a:rPr lang="ru-RU" sz="2000" dirty="0"/>
              <a:t> з </a:t>
            </a:r>
            <a:r>
              <a:rPr lang="ru-RU" sz="2000" dirty="0" err="1"/>
              <a:t>побутовими</a:t>
            </a:r>
            <a:r>
              <a:rPr lang="ru-RU" sz="2000" dirty="0"/>
              <a:t> </a:t>
            </a:r>
            <a:r>
              <a:rPr lang="ru-RU" sz="2000" dirty="0" err="1"/>
              <a:t>традиціями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з </a:t>
            </a:r>
            <a:r>
              <a:rPr lang="ru-RU" sz="2000" dirty="0" err="1"/>
              <a:t>виконанням</a:t>
            </a:r>
            <a:r>
              <a:rPr lang="ru-RU" sz="2000" dirty="0"/>
              <a:t> </a:t>
            </a:r>
            <a:r>
              <a:rPr lang="ru-RU" sz="2000" dirty="0" err="1"/>
              <a:t>релігійних</a:t>
            </a:r>
            <a:r>
              <a:rPr lang="ru-RU" sz="2000" dirty="0"/>
              <a:t> </a:t>
            </a:r>
            <a:r>
              <a:rPr lang="ru-RU" sz="2000" dirty="0" err="1"/>
              <a:t>настанов</a:t>
            </a:r>
            <a:r>
              <a:rPr lang="ru-RU" sz="2000" dirty="0"/>
              <a:t>. З </a:t>
            </a:r>
            <a:r>
              <a:rPr lang="ru-RU" sz="2000" dirty="0" err="1"/>
              <a:t>якимось</a:t>
            </a:r>
            <a:r>
              <a:rPr lang="ru-RU" sz="2000" dirty="0"/>
              <a:t> </a:t>
            </a:r>
            <a:r>
              <a:rPr lang="ru-RU" sz="2000" dirty="0" err="1"/>
              <a:t>священним</a:t>
            </a:r>
            <a:r>
              <a:rPr lang="ru-RU" sz="2000" dirty="0"/>
              <a:t> трепетом </a:t>
            </a:r>
            <a:r>
              <a:rPr lang="ru-RU" sz="2000" dirty="0" err="1"/>
              <a:t>підкладала</a:t>
            </a:r>
            <a:r>
              <a:rPr lang="ru-RU" sz="2000" dirty="0"/>
              <a:t> Маруся </a:t>
            </a:r>
            <a:r>
              <a:rPr lang="ru-RU" sz="2000" dirty="0" err="1"/>
              <a:t>вогонь</a:t>
            </a:r>
            <a:r>
              <a:rPr lang="ru-RU" sz="2000" dirty="0"/>
              <a:t>. </a:t>
            </a:r>
            <a:r>
              <a:rPr lang="ru-RU" sz="2000" dirty="0" err="1"/>
              <a:t>Таїнство</a:t>
            </a:r>
            <a:r>
              <a:rPr lang="ru-RU" sz="2000" dirty="0"/>
              <a:t> обряду </a:t>
            </a:r>
            <a:r>
              <a:rPr lang="ru-RU" sz="2000" dirty="0" err="1"/>
              <a:t>захоплювало</a:t>
            </a:r>
            <a:r>
              <a:rPr lang="ru-RU" sz="2000" dirty="0"/>
              <a:t> (</a:t>
            </a:r>
            <a:r>
              <a:rPr lang="ru-RU" sz="2000" dirty="0" err="1"/>
              <a:t>Гнат</a:t>
            </a:r>
            <a:r>
              <a:rPr lang="ru-RU" sz="2000" dirty="0"/>
              <a:t> Хоткевич, </a:t>
            </a:r>
            <a:r>
              <a:rPr lang="en-US" sz="2000" dirty="0"/>
              <a:t>II, 1960, 20); </a:t>
            </a:r>
            <a:r>
              <a:rPr lang="ru-RU" sz="2000" dirty="0" err="1"/>
              <a:t>Настрій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оповив</a:t>
            </a:r>
            <a:r>
              <a:rPr lang="ru-RU" sz="2000" dirty="0"/>
              <a:t> нашу </a:t>
            </a:r>
            <a:r>
              <a:rPr lang="ru-RU" sz="2000" dirty="0" err="1"/>
              <a:t>кімнату</a:t>
            </a:r>
            <a:r>
              <a:rPr lang="ru-RU" sz="2000" dirty="0"/>
              <a:t>, </a:t>
            </a:r>
            <a:r>
              <a:rPr lang="ru-RU" sz="2000" dirty="0" err="1"/>
              <a:t>скоріше</a:t>
            </a:r>
            <a:r>
              <a:rPr lang="ru-RU" sz="2000" dirty="0"/>
              <a:t> </a:t>
            </a:r>
            <a:r>
              <a:rPr lang="ru-RU" sz="2000" dirty="0" err="1"/>
              <a:t>підходив</a:t>
            </a:r>
            <a:r>
              <a:rPr lang="ru-RU" sz="2000" dirty="0"/>
              <a:t> би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похоронний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весільний</a:t>
            </a:r>
            <a:r>
              <a:rPr lang="ru-RU" sz="2000" dirty="0"/>
              <a:t> обряд (</a:t>
            </a:r>
            <a:r>
              <a:rPr lang="ru-RU" sz="2000" dirty="0" err="1"/>
              <a:t>Ірина</a:t>
            </a:r>
            <a:r>
              <a:rPr lang="ru-RU" sz="2000" dirty="0"/>
              <a:t> </a:t>
            </a:r>
            <a:r>
              <a:rPr lang="ru-RU" sz="2000" dirty="0" err="1"/>
              <a:t>Вільде</a:t>
            </a:r>
            <a:r>
              <a:rPr lang="ru-RU" sz="2000" dirty="0"/>
              <a:t>, На </a:t>
            </a:r>
            <a:r>
              <a:rPr lang="ru-RU" sz="2000" dirty="0" err="1"/>
              <a:t>порозі</a:t>
            </a:r>
            <a:r>
              <a:rPr lang="ru-RU" sz="2000" dirty="0"/>
              <a:t>, 1955, 115);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громадських</a:t>
            </a:r>
            <a:r>
              <a:rPr lang="ru-RU" sz="2000" dirty="0"/>
              <a:t>, </a:t>
            </a:r>
            <a:r>
              <a:rPr lang="ru-RU" sz="2000" dirty="0" err="1"/>
              <a:t>родинних</a:t>
            </a:r>
            <a:r>
              <a:rPr lang="ru-RU" sz="2000" dirty="0"/>
              <a:t> </a:t>
            </a:r>
            <a:r>
              <a:rPr lang="ru-RU" sz="2000" dirty="0" err="1"/>
              <a:t>обрядів</a:t>
            </a:r>
            <a:r>
              <a:rPr lang="ru-RU" sz="2000" dirty="0"/>
              <a:t> і свят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боротьба</a:t>
            </a:r>
            <a:r>
              <a:rPr lang="ru-RU" sz="2000" dirty="0"/>
              <a:t> за </a:t>
            </a:r>
            <a:r>
              <a:rPr lang="ru-RU" sz="2000" dirty="0" err="1"/>
              <a:t>нову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світле</a:t>
            </a:r>
            <a:r>
              <a:rPr lang="ru-RU" sz="2000" dirty="0"/>
              <a:t> </a:t>
            </a:r>
            <a:r>
              <a:rPr lang="ru-RU" sz="2000" dirty="0" err="1"/>
              <a:t>майбутнє</a:t>
            </a:r>
            <a:r>
              <a:rPr lang="ru-RU" sz="2000" dirty="0"/>
              <a:t> (Народна </a:t>
            </a:r>
            <a:r>
              <a:rPr lang="ru-RU" sz="2000" dirty="0" err="1"/>
              <a:t>творчість</a:t>
            </a:r>
            <a:r>
              <a:rPr lang="ru-RU" sz="2000" dirty="0"/>
              <a:t> та </a:t>
            </a:r>
            <a:r>
              <a:rPr lang="ru-RU" sz="2000" dirty="0" err="1"/>
              <a:t>етнографія</a:t>
            </a:r>
            <a:r>
              <a:rPr lang="ru-RU" sz="2000" dirty="0"/>
              <a:t>, 1, 1967, 109);</a:t>
            </a:r>
          </a:p>
          <a:p>
            <a:r>
              <a:rPr lang="ru-RU" sz="2000" dirty="0" err="1" smtClean="0"/>
              <a:t>Сукупність</a:t>
            </a:r>
            <a:r>
              <a:rPr lang="ru-RU" sz="2000" dirty="0" smtClean="0"/>
              <a:t> </a:t>
            </a:r>
            <a:r>
              <a:rPr lang="ru-RU" sz="2000" dirty="0" err="1"/>
              <a:t>установлених</a:t>
            </a:r>
            <a:r>
              <a:rPr lang="ru-RU" sz="2000" dirty="0"/>
              <a:t> </a:t>
            </a:r>
            <a:r>
              <a:rPr lang="ru-RU" sz="2000" dirty="0" err="1"/>
              <a:t>церквою</a:t>
            </a:r>
            <a:r>
              <a:rPr lang="ru-RU" sz="2000" dirty="0"/>
              <a:t> </a:t>
            </a:r>
            <a:r>
              <a:rPr lang="ru-RU" sz="2000" dirty="0" err="1"/>
              <a:t>культових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причепився</a:t>
            </a:r>
            <a:r>
              <a:rPr lang="ru-RU" sz="2000" dirty="0"/>
              <a:t> до </a:t>
            </a:r>
            <a:r>
              <a:rPr lang="ru-RU" sz="2000" dirty="0" err="1"/>
              <a:t>священика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хоче</a:t>
            </a:r>
            <a:r>
              <a:rPr lang="ru-RU" sz="2000" dirty="0"/>
              <a:t> перейти на </a:t>
            </a:r>
            <a:r>
              <a:rPr lang="ru-RU" sz="2000" dirty="0" err="1"/>
              <a:t>латинський</a:t>
            </a:r>
            <a:r>
              <a:rPr lang="ru-RU" sz="2000" dirty="0"/>
              <a:t> обряд, говорив,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батько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дід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латинником</a:t>
            </a:r>
            <a:r>
              <a:rPr lang="ru-RU" sz="2000" dirty="0"/>
              <a:t>, </a:t>
            </a:r>
            <a:r>
              <a:rPr lang="ru-RU" sz="2000" dirty="0" err="1"/>
              <a:t>зайшов</a:t>
            </a:r>
            <a:r>
              <a:rPr lang="ru-RU" sz="2000" dirty="0"/>
              <a:t> в </a:t>
            </a:r>
            <a:r>
              <a:rPr lang="ru-RU" sz="2000" dirty="0" err="1"/>
              <a:t>Карпати</a:t>
            </a:r>
            <a:r>
              <a:rPr lang="ru-RU" sz="2000" dirty="0"/>
              <a:t> з </a:t>
            </a:r>
            <a:r>
              <a:rPr lang="ru-RU" sz="2000" dirty="0" err="1"/>
              <a:t>Мінської</a:t>
            </a:r>
            <a:r>
              <a:rPr lang="ru-RU" sz="2000" dirty="0"/>
              <a:t> </a:t>
            </a:r>
            <a:r>
              <a:rPr lang="ru-RU" sz="2000" dirty="0" err="1"/>
              <a:t>губернії</a:t>
            </a:r>
            <a:r>
              <a:rPr lang="ru-RU" sz="2000" dirty="0"/>
              <a:t> й тут </a:t>
            </a:r>
            <a:r>
              <a:rPr lang="ru-RU" sz="2000" dirty="0" err="1"/>
              <a:t>прийняв</a:t>
            </a:r>
            <a:r>
              <a:rPr lang="ru-RU" sz="2000" dirty="0"/>
              <a:t> </a:t>
            </a:r>
            <a:r>
              <a:rPr lang="ru-RU" sz="2000" dirty="0" err="1"/>
              <a:t>унію</a:t>
            </a:r>
            <a:r>
              <a:rPr lang="ru-RU" sz="2000" dirty="0"/>
              <a:t> (</a:t>
            </a:r>
            <a:r>
              <a:rPr lang="ru-RU" sz="2000" dirty="0" err="1"/>
              <a:t>Нечуй-Левицький</a:t>
            </a:r>
            <a:r>
              <a:rPr lang="ru-RU" sz="2000" dirty="0"/>
              <a:t>, </a:t>
            </a:r>
            <a:r>
              <a:rPr lang="en-US" sz="2000" dirty="0"/>
              <a:t>II, 1956, 407).</a:t>
            </a:r>
          </a:p>
          <a:p>
            <a:endParaRPr lang="en-US" sz="2000" dirty="0"/>
          </a:p>
          <a:p>
            <a:r>
              <a:rPr lang="en-US" sz="2000" dirty="0"/>
              <a:t>2. </a:t>
            </a:r>
            <a:r>
              <a:rPr lang="ru-RU" sz="2000" dirty="0" err="1" smtClean="0"/>
              <a:t>Церемонія</a:t>
            </a:r>
            <a:r>
              <a:rPr lang="ru-RU" sz="2000" dirty="0"/>
              <a:t>. </a:t>
            </a:r>
            <a:r>
              <a:rPr lang="ru-RU" sz="2000" dirty="0" err="1"/>
              <a:t>Послів</a:t>
            </a:r>
            <a:r>
              <a:rPr lang="ru-RU" sz="2000" dirty="0"/>
              <a:t> кликнули до </a:t>
            </a:r>
            <a:r>
              <a:rPr lang="ru-RU" sz="2000" dirty="0" err="1"/>
              <a:t>громади</a:t>
            </a:r>
            <a:r>
              <a:rPr lang="ru-RU" sz="2000" dirty="0"/>
              <a:t>, І, </a:t>
            </a:r>
            <a:r>
              <a:rPr lang="ru-RU" sz="2000" dirty="0" err="1"/>
              <a:t>виповнивши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обряди, </a:t>
            </a:r>
            <a:r>
              <a:rPr lang="ru-RU" sz="2000" dirty="0" err="1"/>
              <a:t>Латин</a:t>
            </a:r>
            <a:r>
              <a:rPr lang="ru-RU" sz="2000" dirty="0"/>
              <a:t> прорек </a:t>
            </a:r>
            <a:r>
              <a:rPr lang="ru-RU" sz="2000" dirty="0" err="1"/>
              <a:t>такий</a:t>
            </a:r>
            <a:r>
              <a:rPr lang="ru-RU" sz="2000" dirty="0"/>
              <a:t> приказ (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Котляревський</a:t>
            </a:r>
            <a:r>
              <a:rPr lang="ru-RU" sz="2000" dirty="0"/>
              <a:t>, </a:t>
            </a:r>
            <a:r>
              <a:rPr lang="en-US" sz="2000" dirty="0"/>
              <a:t>I, 1952, 274); </a:t>
            </a:r>
            <a:r>
              <a:rPr lang="ru-RU" sz="2000" dirty="0"/>
              <a:t>В </a:t>
            </a:r>
            <a:r>
              <a:rPr lang="ru-RU" sz="2000" dirty="0" err="1"/>
              <a:t>означеній</a:t>
            </a:r>
            <a:r>
              <a:rPr lang="ru-RU" sz="2000" dirty="0"/>
              <a:t> </a:t>
            </a:r>
            <a:r>
              <a:rPr lang="ru-RU" sz="2000" dirty="0" err="1"/>
              <a:t>годині</a:t>
            </a:r>
            <a:r>
              <a:rPr lang="ru-RU" sz="2000" dirty="0"/>
              <a:t> </a:t>
            </a:r>
            <a:r>
              <a:rPr lang="ru-RU" sz="2000" dirty="0" err="1"/>
              <a:t>розпочався</a:t>
            </a:r>
            <a:r>
              <a:rPr lang="ru-RU" sz="2000" dirty="0"/>
              <a:t> обряд </a:t>
            </a:r>
            <a:r>
              <a:rPr lang="ru-RU" sz="2000" dirty="0" err="1"/>
              <a:t>відслонення</a:t>
            </a:r>
            <a:r>
              <a:rPr lang="ru-RU" sz="2000" dirty="0"/>
              <a:t> </a:t>
            </a:r>
            <a:r>
              <a:rPr lang="ru-RU" sz="2000" dirty="0" err="1"/>
              <a:t>пам'ятника</a:t>
            </a:r>
            <a:r>
              <a:rPr lang="ru-RU" sz="2000" dirty="0"/>
              <a:t> (</a:t>
            </a:r>
            <a:r>
              <a:rPr lang="ru-RU" sz="2000" dirty="0" err="1"/>
              <a:t>Наталія</a:t>
            </a:r>
            <a:r>
              <a:rPr lang="ru-RU" sz="2000" dirty="0"/>
              <a:t> </a:t>
            </a:r>
            <a:r>
              <a:rPr lang="ru-RU" sz="2000" dirty="0" err="1"/>
              <a:t>Кобринська</a:t>
            </a:r>
            <a:r>
              <a:rPr lang="ru-RU" sz="2000" dirty="0"/>
              <a:t>, </a:t>
            </a:r>
            <a:r>
              <a:rPr lang="ru-RU" sz="2000" dirty="0" err="1"/>
              <a:t>Вибр</a:t>
            </a:r>
            <a:r>
              <a:rPr lang="ru-RU" sz="2000" dirty="0"/>
              <a:t>., 1954, 180).</a:t>
            </a:r>
          </a:p>
          <a:p>
            <a:endParaRPr lang="ru-RU" dirty="0"/>
          </a:p>
          <a:p>
            <a:r>
              <a:rPr lang="ru-RU" dirty="0"/>
              <a:t>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в 11 томах. — Том 5, 1974. — </a:t>
            </a:r>
            <a:r>
              <a:rPr lang="ru-RU" dirty="0" err="1"/>
              <a:t>Стор</a:t>
            </a:r>
            <a:r>
              <a:rPr lang="ru-RU" dirty="0"/>
              <a:t>. 574.</a:t>
            </a:r>
          </a:p>
        </p:txBody>
      </p:sp>
    </p:spTree>
    <p:extLst>
      <p:ext uri="{BB962C8B-B14F-4D97-AF65-F5344CB8AC3E}">
        <p14:creationId xmlns:p14="http://schemas.microsoft.com/office/powerpoint/2010/main" val="141803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1194552"/>
            <a:ext cx="824345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Різновидом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традиції</a:t>
            </a:r>
            <a:r>
              <a:rPr lang="ru-RU" sz="2800" dirty="0" smtClean="0">
                <a:solidFill>
                  <a:srgbClr val="FF0000"/>
                </a:solidFill>
              </a:rPr>
              <a:t> є обряд. </a:t>
            </a:r>
          </a:p>
          <a:p>
            <a:endParaRPr lang="ru-RU" dirty="0"/>
          </a:p>
          <a:p>
            <a:pPr algn="just"/>
            <a:r>
              <a:rPr lang="ru-RU" sz="2400" dirty="0" smtClean="0"/>
              <a:t>Обряд </a:t>
            </a:r>
            <a:r>
              <a:rPr lang="ru-RU" dirty="0" smtClean="0"/>
              <a:t>–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встановлених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звичаєм</a:t>
            </a:r>
            <a:r>
              <a:rPr lang="ru-RU" sz="2400" dirty="0" smtClean="0"/>
              <a:t>. 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обрядах </a:t>
            </a:r>
            <a:r>
              <a:rPr lang="ru-RU" sz="2400" dirty="0" err="1" smtClean="0"/>
              <a:t>відтворюються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якісь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побутові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Обряди не </a:t>
            </a:r>
            <a:r>
              <a:rPr lang="ru-RU" sz="2400" dirty="0" err="1" smtClean="0"/>
              <a:t>обмежуються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групою</a:t>
            </a:r>
            <a:r>
              <a:rPr lang="ru-RU" sz="2400" dirty="0" smtClean="0"/>
              <a:t>, а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шарів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 smtClean="0"/>
              <a:t>Обряди </a:t>
            </a:r>
            <a:r>
              <a:rPr lang="ru-RU" sz="2400" dirty="0" err="1" smtClean="0"/>
              <a:t>супроводжують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народженям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весіллям</a:t>
            </a:r>
            <a:r>
              <a:rPr lang="ru-RU" sz="2400" dirty="0" smtClean="0"/>
              <a:t>, переходом до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віку</a:t>
            </a:r>
            <a:r>
              <a:rPr lang="ru-RU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549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849" y="818023"/>
            <a:ext cx="409195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формулювання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281" y="1776549"/>
            <a:ext cx="804672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Обряд – узаконена традицією сукупність дій, спрямована на досягнення результату.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86471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Обрядодія</a:t>
            </a:r>
            <a:r>
              <a:rPr lang="uk-U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складова частина обряду або обрядового комплексу.</a:t>
            </a:r>
            <a:endParaRPr lang="en-US" sz="24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9803" y="4308405"/>
            <a:ext cx="29944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Ритуал = обряд 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Лекція 1</a:t>
            </a:r>
            <a:br>
              <a:rPr lang="uk-UA" dirty="0" smtClean="0"/>
            </a:br>
            <a:r>
              <a:rPr lang="ru-RU" dirty="0" err="1" smtClean="0"/>
              <a:t>Звичаї</a:t>
            </a:r>
            <a:r>
              <a:rPr lang="ru-RU" dirty="0" smtClean="0"/>
              <a:t>, </a:t>
            </a:r>
            <a:r>
              <a:rPr lang="ru-RU" dirty="0" err="1" smtClean="0"/>
              <a:t>традиції</a:t>
            </a:r>
            <a:r>
              <a:rPr lang="ru-RU" dirty="0" smtClean="0"/>
              <a:t>, обряди -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та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smtClean="0"/>
              <a:t>.</a:t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5518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	</a:t>
            </a:r>
            <a:r>
              <a:rPr lang="ru-RU" sz="2400" dirty="0" smtClean="0"/>
              <a:t>Вступ. Предмет та </a:t>
            </a:r>
            <a:r>
              <a:rPr lang="ru-RU" sz="2400" dirty="0" err="1" smtClean="0"/>
              <a:t>завдання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дисципліни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2.	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наукового</a:t>
            </a:r>
            <a:r>
              <a:rPr lang="ru-RU" sz="2400" dirty="0" smtClean="0"/>
              <a:t> тезаурусу.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883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	</a:t>
            </a:r>
            <a:r>
              <a:rPr lang="ru-RU" dirty="0" err="1" smtClean="0"/>
              <a:t>Геннеп</a:t>
            </a:r>
            <a:r>
              <a:rPr lang="ru-RU" dirty="0" smtClean="0"/>
              <a:t> А. </a:t>
            </a:r>
            <a:r>
              <a:rPr lang="ru-RU" dirty="0" err="1" smtClean="0"/>
              <a:t>ван</a:t>
            </a:r>
            <a:r>
              <a:rPr lang="ru-RU" dirty="0" smtClean="0"/>
              <a:t>. Обряды перехода: Систематическое изучение обрядов. М., 1999.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Байбурин</a:t>
            </a:r>
            <a:r>
              <a:rPr lang="ru-RU" dirty="0" smtClean="0"/>
              <a:t> А.К. Ритуал в традиционной культуре. Структурно-семантический анализ восточнославянских обрядов. СПб.: Наука, 1993. http://www.dobre.ru/book/baburin/baybyr.htm </a:t>
            </a:r>
          </a:p>
          <a:p>
            <a:r>
              <a:rPr lang="ru-RU" dirty="0" smtClean="0"/>
              <a:t>•	Топоров В.Н. О ритуале. Введение в проблематику // Архаический ритуал в фольклорных и </a:t>
            </a:r>
            <a:r>
              <a:rPr lang="ru-RU" dirty="0" err="1" smtClean="0"/>
              <a:t>раннелитературных</a:t>
            </a:r>
            <a:r>
              <a:rPr lang="ru-RU" dirty="0" smtClean="0"/>
              <a:t> памятниках. М., 1988. С. 7-60.</a:t>
            </a:r>
          </a:p>
          <a:p>
            <a:r>
              <a:rPr lang="ru-RU" dirty="0" smtClean="0"/>
              <a:t>•	Леви-</a:t>
            </a:r>
            <a:r>
              <a:rPr lang="ru-RU" dirty="0" err="1" smtClean="0"/>
              <a:t>Сросc</a:t>
            </a:r>
            <a:r>
              <a:rPr lang="ru-RU" dirty="0" smtClean="0"/>
              <a:t> К. Структурная антропология / пер. с фр.  М.: Наука, 1985. - 536 с.</a:t>
            </a:r>
          </a:p>
          <a:p>
            <a:r>
              <a:rPr lang="ru-RU" dirty="0" smtClean="0"/>
              <a:t>•	Малиновский </a:t>
            </a:r>
            <a:r>
              <a:rPr lang="ru-RU" dirty="0" err="1" smtClean="0"/>
              <a:t>Бр</a:t>
            </a:r>
            <a:r>
              <a:rPr lang="ru-RU" dirty="0" smtClean="0"/>
              <a:t>. Магия, наука и религия / пер. с англ.  М.: </a:t>
            </a:r>
            <a:r>
              <a:rPr lang="ru-RU" dirty="0" err="1" smtClean="0"/>
              <a:t>Рефл</a:t>
            </a:r>
            <a:r>
              <a:rPr lang="ru-RU" dirty="0" smtClean="0"/>
              <a:t>-бук, 1998. 304 с.</a:t>
            </a:r>
          </a:p>
          <a:p>
            <a:r>
              <a:rPr lang="ru-RU" dirty="0" smtClean="0"/>
              <a:t>•	Славянский и балканский фольклор: Верования. Текст. Ритуал.  М.: «Наука», 1994.    286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7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Що це?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09" y="1690688"/>
            <a:ext cx="2469094" cy="1847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87" y="1690688"/>
            <a:ext cx="2287204" cy="2060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346" y="3034578"/>
            <a:ext cx="5001490" cy="36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Звичаї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ЗВИЧАЙ—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загальноприйнятий</a:t>
            </a:r>
            <a:r>
              <a:rPr lang="ru-RU" dirty="0" smtClean="0"/>
              <a:t> порядок, </a:t>
            </a:r>
            <a:r>
              <a:rPr lang="ru-RU" dirty="0" err="1" smtClean="0"/>
              <a:t>усталені</a:t>
            </a:r>
            <a:r>
              <a:rPr lang="ru-RU" dirty="0" smtClean="0"/>
              <a:t> правила,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побуті</a:t>
            </a:r>
            <a:r>
              <a:rPr lang="ru-RU" dirty="0" smtClean="0"/>
              <a:t> й </a:t>
            </a:r>
            <a:r>
              <a:rPr lang="ru-RU" dirty="0" err="1" smtClean="0"/>
              <a:t>житті</a:t>
            </a:r>
            <a:r>
              <a:rPr lang="ru-RU" dirty="0" smtClean="0"/>
              <a:t> народу, а </a:t>
            </a:r>
            <a:r>
              <a:rPr lang="ru-RU" dirty="0" err="1" smtClean="0"/>
              <a:t>також</a:t>
            </a:r>
            <a:r>
              <a:rPr lang="ru-RU" dirty="0" smtClean="0"/>
              <a:t> уклад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народу, </a:t>
            </a:r>
            <a:r>
              <a:rPr lang="ru-RU" dirty="0" err="1" smtClean="0"/>
              <a:t>його</a:t>
            </a:r>
            <a:r>
              <a:rPr lang="ru-RU" dirty="0" smtClean="0"/>
              <a:t> культура, </a:t>
            </a:r>
            <a:r>
              <a:rPr lang="ru-RU" dirty="0" err="1" smtClean="0"/>
              <a:t>побут</a:t>
            </a:r>
            <a:r>
              <a:rPr lang="ru-RU" dirty="0" smtClean="0"/>
              <a:t>; у «</a:t>
            </a:r>
            <a:r>
              <a:rPr lang="ru-RU" dirty="0" err="1" smtClean="0"/>
              <a:t>Розритій</a:t>
            </a:r>
            <a:r>
              <a:rPr lang="ru-RU" dirty="0" smtClean="0"/>
              <a:t> </a:t>
            </a:r>
            <a:r>
              <a:rPr lang="ru-RU" dirty="0" err="1" smtClean="0"/>
              <a:t>могилі</a:t>
            </a:r>
            <a:r>
              <a:rPr lang="ru-RU" dirty="0" smtClean="0"/>
              <a:t>» Т.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звичай</a:t>
            </a:r>
            <a:r>
              <a:rPr lang="ru-RU" dirty="0" smtClean="0"/>
              <a:t> </a:t>
            </a:r>
            <a:r>
              <a:rPr lang="ru-RU" dirty="0" err="1" smtClean="0"/>
              <a:t>постає</a:t>
            </a:r>
            <a:r>
              <a:rPr lang="ru-RU" dirty="0" smtClean="0"/>
              <a:t> як </a:t>
            </a:r>
            <a:r>
              <a:rPr lang="ru-RU" dirty="0" err="1" smtClean="0"/>
              <a:t>дотримування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, закону </a:t>
            </a:r>
            <a:r>
              <a:rPr lang="ru-RU" dirty="0" err="1" smtClean="0"/>
              <a:t>предків</a:t>
            </a:r>
            <a:r>
              <a:rPr lang="ru-RU" dirty="0" smtClean="0"/>
              <a:t>, як та сила,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тримається</a:t>
            </a:r>
            <a:r>
              <a:rPr lang="ru-RU" dirty="0" smtClean="0"/>
              <a:t> </a:t>
            </a:r>
            <a:r>
              <a:rPr lang="ru-RU" dirty="0" err="1" smtClean="0"/>
              <a:t>нація</a:t>
            </a:r>
            <a:r>
              <a:rPr lang="ru-RU" dirty="0" smtClean="0"/>
              <a:t>; </a:t>
            </a:r>
            <a:r>
              <a:rPr lang="ru-RU" dirty="0" err="1" smtClean="0">
                <a:solidFill>
                  <a:schemeClr val="tx1"/>
                </a:solidFill>
              </a:rPr>
              <a:t>кожний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давній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звичай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повторювався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тривалий</a:t>
            </a:r>
            <a:r>
              <a:rPr lang="ru-RU" dirty="0" smtClean="0">
                <a:solidFill>
                  <a:schemeClr val="tx1"/>
                </a:solidFill>
              </a:rPr>
              <a:t> час, </a:t>
            </a:r>
            <a:r>
              <a:rPr lang="ru-RU" dirty="0" err="1" smtClean="0">
                <a:solidFill>
                  <a:schemeClr val="tx1"/>
                </a:solidFill>
              </a:rPr>
              <a:t>набував</a:t>
            </a:r>
            <a:r>
              <a:rPr lang="ru-RU" dirty="0" smtClean="0">
                <a:solidFill>
                  <a:schemeClr val="tx1"/>
                </a:solidFill>
              </a:rPr>
              <a:t> культового характеру, </a:t>
            </a:r>
            <a:r>
              <a:rPr lang="ru-RU" dirty="0" err="1" smtClean="0">
                <a:solidFill>
                  <a:schemeClr val="tx1"/>
                </a:solidFill>
              </a:rPr>
              <a:t>перетворювався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обряд;в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тримається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Біблії</a:t>
            </a:r>
            <a:r>
              <a:rPr lang="ru-RU" dirty="0" smtClean="0"/>
              <a:t> </a:t>
            </a:r>
            <a:r>
              <a:rPr lang="ru-RU" dirty="0" err="1" smtClean="0"/>
              <a:t>звичай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молодшої</a:t>
            </a:r>
            <a:r>
              <a:rPr lang="ru-RU" dirty="0" smtClean="0"/>
              <a:t> дочки не </a:t>
            </a:r>
            <a:r>
              <a:rPr lang="ru-RU" dirty="0" err="1" smtClean="0"/>
              <a:t>видають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</a:t>
            </a:r>
            <a:r>
              <a:rPr lang="ru-RU" dirty="0" err="1" smtClean="0"/>
              <a:t>вийде</a:t>
            </a:r>
            <a:r>
              <a:rPr lang="ru-RU" dirty="0" smtClean="0"/>
              <a:t> </a:t>
            </a:r>
            <a:r>
              <a:rPr lang="ru-RU" dirty="0" err="1" smtClean="0"/>
              <a:t>старша</a:t>
            </a:r>
            <a:r>
              <a:rPr lang="ru-RU" dirty="0" smtClean="0"/>
              <a:t> (у </a:t>
            </a:r>
            <a:r>
              <a:rPr lang="ru-RU" dirty="0" err="1" smtClean="0"/>
              <a:t>Книзі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Лаван</a:t>
            </a:r>
            <a:r>
              <a:rPr lang="ru-RU" dirty="0" smtClean="0"/>
              <a:t> </a:t>
            </a:r>
            <a:r>
              <a:rPr lang="ru-RU" dirty="0" err="1" smtClean="0"/>
              <a:t>каже</a:t>
            </a:r>
            <a:r>
              <a:rPr lang="ru-RU" dirty="0" smtClean="0"/>
              <a:t> Якову: «У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не </a:t>
            </a:r>
            <a:r>
              <a:rPr lang="ru-RU" dirty="0" err="1" smtClean="0"/>
              <a:t>робиться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віддавати</a:t>
            </a:r>
            <a:r>
              <a:rPr lang="ru-RU" dirty="0" smtClean="0"/>
              <a:t> </a:t>
            </a:r>
            <a:r>
              <a:rPr lang="ru-RU" dirty="0" err="1" smtClean="0"/>
              <a:t>молодшу</a:t>
            </a:r>
            <a:r>
              <a:rPr lang="ru-RU" dirty="0" smtClean="0"/>
              <a:t> перед старшою»), </a:t>
            </a:r>
            <a:r>
              <a:rPr lang="ru-RU" dirty="0" err="1" smtClean="0"/>
              <a:t>пop</a:t>
            </a:r>
            <a:r>
              <a:rPr lang="ru-RU" dirty="0" smtClean="0"/>
              <a:t>. у «</a:t>
            </a:r>
            <a:r>
              <a:rPr lang="ru-RU" dirty="0" err="1" smtClean="0"/>
              <a:t>Люборацьких</a:t>
            </a:r>
            <a:r>
              <a:rPr lang="ru-RU" dirty="0" smtClean="0"/>
              <a:t>» А. </a:t>
            </a:r>
            <a:r>
              <a:rPr lang="ru-RU" dirty="0" err="1" smtClean="0"/>
              <a:t>Свидницького</a:t>
            </a:r>
            <a:r>
              <a:rPr lang="ru-RU" dirty="0" smtClean="0"/>
              <a:t>: «У мене </a:t>
            </a:r>
            <a:r>
              <a:rPr lang="ru-RU" dirty="0" err="1" smtClean="0"/>
              <a:t>всі</a:t>
            </a:r>
            <a:r>
              <a:rPr lang="ru-RU" dirty="0" smtClean="0"/>
              <a:t> дочки </a:t>
            </a:r>
            <a:r>
              <a:rPr lang="ru-RU" dirty="0" err="1" smtClean="0"/>
              <a:t>рівні</a:t>
            </a:r>
            <a:r>
              <a:rPr lang="ru-RU" dirty="0" smtClean="0"/>
              <a:t>, на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маю, коли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беріть</a:t>
            </a:r>
            <a:r>
              <a:rPr lang="ru-RU" dirty="0" smtClean="0"/>
              <a:t> </a:t>
            </a:r>
            <a:r>
              <a:rPr lang="ru-RU" dirty="0" err="1" smtClean="0"/>
              <a:t>старшу</a:t>
            </a:r>
            <a:r>
              <a:rPr lang="ru-RU" dirty="0" smtClean="0"/>
              <a:t>». </a:t>
            </a:r>
            <a:r>
              <a:rPr lang="ru-RU" dirty="0" err="1" smtClean="0"/>
              <a:t>Батьківське</a:t>
            </a:r>
            <a:r>
              <a:rPr lang="ru-RU" dirty="0" smtClean="0"/>
              <a:t> добро, по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звичаю</a:t>
            </a:r>
            <a:r>
              <a:rPr lang="ru-RU" dirty="0" smtClean="0"/>
              <a:t>, припадало </a:t>
            </a:r>
            <a:r>
              <a:rPr lang="ru-RU" dirty="0" err="1" smtClean="0"/>
              <a:t>меншому</a:t>
            </a:r>
            <a:r>
              <a:rPr lang="ru-RU" dirty="0" smtClean="0"/>
              <a:t> </a:t>
            </a:r>
            <a:r>
              <a:rPr lang="ru-RU" dirty="0" err="1" smtClean="0"/>
              <a:t>синові</a:t>
            </a:r>
            <a:r>
              <a:rPr lang="ru-RU" dirty="0" smtClean="0"/>
              <a:t> (І. 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звичка</a:t>
            </a:r>
            <a:r>
              <a:rPr lang="ru-RU" dirty="0" smtClean="0"/>
              <a:t>, манера. А я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звичай</a:t>
            </a:r>
            <a:r>
              <a:rPr lang="ru-RU" dirty="0" smtClean="0"/>
              <a:t> маю, </a:t>
            </a:r>
            <a:r>
              <a:rPr lang="ru-RU" dirty="0" err="1" smtClean="0"/>
              <a:t>що</a:t>
            </a:r>
            <a:r>
              <a:rPr lang="ru-RU" dirty="0" smtClean="0"/>
              <a:t> по </a:t>
            </a:r>
            <a:r>
              <a:rPr lang="ru-RU" dirty="0" err="1" smtClean="0"/>
              <a:t>повній</a:t>
            </a:r>
            <a:r>
              <a:rPr lang="ru-RU" dirty="0" smtClean="0"/>
              <a:t> </a:t>
            </a:r>
            <a:r>
              <a:rPr lang="ru-RU" dirty="0" err="1" smtClean="0"/>
              <a:t>випиваю</a:t>
            </a:r>
            <a:r>
              <a:rPr lang="ru-RU" dirty="0" smtClean="0"/>
              <a:t> (</a:t>
            </a:r>
            <a:r>
              <a:rPr lang="ru-RU" dirty="0" err="1" smtClean="0"/>
              <a:t>пісня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пристойність</a:t>
            </a:r>
            <a:r>
              <a:rPr lang="ru-RU" dirty="0" smtClean="0"/>
              <a:t>, </a:t>
            </a:r>
            <a:r>
              <a:rPr lang="ru-RU" dirty="0" err="1" smtClean="0"/>
              <a:t>вихованість</a:t>
            </a:r>
            <a:r>
              <a:rPr lang="ru-RU" dirty="0" smtClean="0"/>
              <a:t> (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колишнє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добре </a:t>
            </a:r>
            <a:r>
              <a:rPr lang="ru-RU" dirty="0" err="1" smtClean="0"/>
              <a:t>вихована</a:t>
            </a:r>
            <a:r>
              <a:rPr lang="ru-RU" dirty="0" smtClean="0"/>
              <a:t>, з </a:t>
            </a:r>
            <a:r>
              <a:rPr lang="ru-RU" dirty="0" err="1" smtClean="0"/>
              <a:t>гарними</a:t>
            </a:r>
            <a:r>
              <a:rPr lang="ru-RU" dirty="0" smtClean="0"/>
              <a:t> манерами </a:t>
            </a:r>
            <a:r>
              <a:rPr lang="ru-RU" dirty="0" err="1" smtClean="0"/>
              <a:t>поводження</a:t>
            </a:r>
            <a:r>
              <a:rPr lang="ru-RU" dirty="0" smtClean="0"/>
              <a:t>). </a:t>
            </a:r>
            <a:r>
              <a:rPr lang="ru-RU" dirty="0" err="1" smtClean="0"/>
              <a:t>Дітки</a:t>
            </a:r>
            <a:r>
              <a:rPr lang="ru-RU" dirty="0" smtClean="0"/>
              <a:t> </a:t>
            </a:r>
            <a:r>
              <a:rPr lang="ru-RU" dirty="0" err="1" smtClean="0"/>
              <a:t>звичай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(</a:t>
            </a:r>
            <a:r>
              <a:rPr lang="ru-RU" dirty="0" err="1" smtClean="0"/>
              <a:t>приказка</a:t>
            </a:r>
            <a:r>
              <a:rPr lang="ru-RU" dirty="0" smtClean="0"/>
              <a:t>); Слово </a:t>
            </a:r>
            <a:r>
              <a:rPr lang="ru-RU" dirty="0" err="1" smtClean="0"/>
              <a:t>неправдиве</a:t>
            </a:r>
            <a:r>
              <a:rPr lang="ru-RU" dirty="0" smtClean="0"/>
              <a:t> </a:t>
            </a:r>
            <a:r>
              <a:rPr lang="ru-RU" dirty="0" err="1" smtClean="0"/>
              <a:t>звичаю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 (</a:t>
            </a:r>
            <a:r>
              <a:rPr lang="ru-RU" dirty="0" err="1" smtClean="0"/>
              <a:t>приказка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err="1" smtClean="0"/>
              <a:t>Жайворонок</a:t>
            </a:r>
            <a:r>
              <a:rPr lang="ru-RU" dirty="0" smtClean="0"/>
              <a:t> В. В. Знаки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ru-RU" dirty="0" smtClean="0"/>
              <a:t>: Словник-</a:t>
            </a:r>
            <a:r>
              <a:rPr lang="ru-RU" dirty="0" err="1" smtClean="0"/>
              <a:t>довідник</a:t>
            </a:r>
            <a:r>
              <a:rPr lang="ru-RU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2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58847"/>
            <a:ext cx="9864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ЗВИ́ЧАЙ, </a:t>
            </a:r>
            <a:r>
              <a:rPr lang="ru-RU" dirty="0" err="1" smtClean="0"/>
              <a:t>аю</a:t>
            </a:r>
            <a:r>
              <a:rPr lang="ru-RU" dirty="0" smtClean="0"/>
              <a:t>, </a:t>
            </a:r>
            <a:r>
              <a:rPr lang="ru-RU" dirty="0" err="1" smtClean="0"/>
              <a:t>рідко</a:t>
            </a:r>
            <a:r>
              <a:rPr lang="ru-RU" dirty="0" smtClean="0"/>
              <a:t> ЗВИЧА́Й, </a:t>
            </a:r>
            <a:r>
              <a:rPr lang="ru-RU" dirty="0" err="1" smtClean="0"/>
              <a:t>а́ю</a:t>
            </a:r>
            <a:r>
              <a:rPr lang="ru-RU" dirty="0" smtClean="0"/>
              <a:t>, </a:t>
            </a:r>
            <a:r>
              <a:rPr lang="ru-RU" dirty="0" err="1" smtClean="0"/>
              <a:t>чол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Академічний</a:t>
            </a:r>
            <a:r>
              <a:rPr lang="ru-RU" dirty="0" smtClean="0"/>
              <a:t> </a:t>
            </a:r>
            <a:r>
              <a:rPr lang="ru-RU" dirty="0" err="1" smtClean="0"/>
              <a:t>тлумачний</a:t>
            </a:r>
            <a:r>
              <a:rPr lang="ru-RU" dirty="0" smtClean="0"/>
              <a:t> словник </a:t>
            </a:r>
            <a:r>
              <a:rPr lang="ru-RU" dirty="0" err="1" smtClean="0"/>
              <a:t>українскої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(1970—1980)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Загальноприйнятий</a:t>
            </a:r>
            <a:r>
              <a:rPr lang="ru-RU" dirty="0" smtClean="0"/>
              <a:t> порядок, правила,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громадському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й </a:t>
            </a:r>
            <a:r>
              <a:rPr lang="ru-RU" dirty="0" err="1" smtClean="0"/>
              <a:t>побуті</a:t>
            </a:r>
            <a:r>
              <a:rPr lang="ru-RU" dirty="0" smtClean="0"/>
              <a:t> </a:t>
            </a:r>
            <a:r>
              <a:rPr lang="ru-RU" dirty="0" err="1" smtClean="0"/>
              <a:t>якого-небудь</a:t>
            </a:r>
            <a:r>
              <a:rPr lang="ru-RU" dirty="0" smtClean="0"/>
              <a:t> народу,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колективу</a:t>
            </a:r>
            <a:r>
              <a:rPr lang="ru-RU" dirty="0" smtClean="0"/>
              <a:t> і т.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менший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у батька, і все </a:t>
            </a:r>
            <a:r>
              <a:rPr lang="ru-RU" dirty="0" err="1" smtClean="0"/>
              <a:t>батьківське</a:t>
            </a:r>
            <a:r>
              <a:rPr lang="ru-RU" dirty="0" smtClean="0"/>
              <a:t> добро, по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звичаю</a:t>
            </a:r>
            <a:r>
              <a:rPr lang="ru-RU" dirty="0" smtClean="0"/>
              <a:t>, припадало </a:t>
            </a:r>
            <a:r>
              <a:rPr lang="ru-RU" dirty="0" err="1" smtClean="0"/>
              <a:t>меншому</a:t>
            </a:r>
            <a:r>
              <a:rPr lang="ru-RU" dirty="0" smtClean="0"/>
              <a:t> </a:t>
            </a:r>
            <a:r>
              <a:rPr lang="ru-RU" dirty="0" err="1" smtClean="0"/>
              <a:t>синові</a:t>
            </a:r>
            <a:r>
              <a:rPr lang="ru-RU" dirty="0" smtClean="0"/>
              <a:t> (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, </a:t>
            </a:r>
            <a:r>
              <a:rPr lang="en-US" dirty="0" smtClean="0"/>
              <a:t>II, 1956, 345); </a:t>
            </a:r>
            <a:r>
              <a:rPr lang="ru-RU" dirty="0" err="1" smtClean="0"/>
              <a:t>Піднялася</a:t>
            </a:r>
            <a:r>
              <a:rPr lang="ru-RU" dirty="0" smtClean="0"/>
              <a:t> вся </a:t>
            </a:r>
            <a:r>
              <a:rPr lang="ru-RU" dirty="0" err="1" smtClean="0"/>
              <a:t>нація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урвався</a:t>
            </a:r>
            <a:r>
              <a:rPr lang="ru-RU" dirty="0" smtClean="0"/>
              <a:t> </a:t>
            </a:r>
            <a:r>
              <a:rPr lang="ru-RU" dirty="0" err="1" smtClean="0"/>
              <a:t>терпець</a:t>
            </a:r>
            <a:r>
              <a:rPr lang="ru-RU" dirty="0" smtClean="0"/>
              <a:t> народу, </a:t>
            </a:r>
            <a:r>
              <a:rPr lang="ru-RU" dirty="0" err="1" smtClean="0"/>
              <a:t>піднялася</a:t>
            </a:r>
            <a:r>
              <a:rPr lang="ru-RU" dirty="0" smtClean="0"/>
              <a:t> </a:t>
            </a:r>
            <a:r>
              <a:rPr lang="ru-RU" dirty="0" err="1" smtClean="0"/>
              <a:t>відплатити</a:t>
            </a:r>
            <a:r>
              <a:rPr lang="ru-RU" dirty="0" smtClean="0"/>
              <a:t> за </a:t>
            </a:r>
            <a:r>
              <a:rPr lang="ru-RU" dirty="0" err="1" smtClean="0"/>
              <a:t>зневагу</a:t>
            </a:r>
            <a:r>
              <a:rPr lang="ru-RU" dirty="0" smtClean="0"/>
              <a:t> прав </a:t>
            </a:r>
            <a:r>
              <a:rPr lang="ru-RU" dirty="0" err="1" smtClean="0"/>
              <a:t>своїх</a:t>
            </a:r>
            <a:r>
              <a:rPr lang="ru-RU" dirty="0" smtClean="0"/>
              <a:t>, за </a:t>
            </a:r>
            <a:r>
              <a:rPr lang="ru-RU" dirty="0" err="1" smtClean="0"/>
              <a:t>поругу</a:t>
            </a:r>
            <a:r>
              <a:rPr lang="ru-RU" dirty="0" smtClean="0"/>
              <a:t> </a:t>
            </a:r>
            <a:r>
              <a:rPr lang="ru-RU" dirty="0" err="1" smtClean="0"/>
              <a:t>звичаїв</a:t>
            </a:r>
            <a:r>
              <a:rPr lang="ru-RU" dirty="0" smtClean="0"/>
              <a:t>, за </a:t>
            </a:r>
            <a:r>
              <a:rPr lang="ru-RU" dirty="0" err="1" smtClean="0"/>
              <a:t>безчинства</a:t>
            </a:r>
            <a:r>
              <a:rPr lang="ru-RU" dirty="0" smtClean="0"/>
              <a:t> </a:t>
            </a:r>
            <a:r>
              <a:rPr lang="ru-RU" dirty="0" err="1" smtClean="0"/>
              <a:t>чужоземних</a:t>
            </a:r>
            <a:r>
              <a:rPr lang="ru-RU" dirty="0" smtClean="0"/>
              <a:t> </a:t>
            </a:r>
            <a:r>
              <a:rPr lang="ru-RU" dirty="0" err="1" smtClean="0"/>
              <a:t>панів</a:t>
            </a:r>
            <a:r>
              <a:rPr lang="ru-RU" dirty="0" smtClean="0"/>
              <a:t>, за </a:t>
            </a:r>
            <a:r>
              <a:rPr lang="ru-RU" dirty="0" err="1" smtClean="0"/>
              <a:t>пригноблення</a:t>
            </a:r>
            <a:r>
              <a:rPr lang="ru-RU" dirty="0" smtClean="0"/>
              <a:t> (</a:t>
            </a:r>
            <a:r>
              <a:rPr lang="ru-RU" dirty="0" err="1" smtClean="0"/>
              <a:t>Олександр</a:t>
            </a:r>
            <a:r>
              <a:rPr lang="ru-RU" dirty="0" smtClean="0"/>
              <a:t> Довженко, </a:t>
            </a:r>
            <a:r>
              <a:rPr lang="en-US" dirty="0" smtClean="0"/>
              <a:t>I, 1958, 272); </a:t>
            </a:r>
            <a:r>
              <a:rPr lang="ru-RU" dirty="0" smtClean="0"/>
              <a:t>У </a:t>
            </a:r>
            <a:r>
              <a:rPr lang="ru-RU" dirty="0" err="1" smtClean="0"/>
              <a:t>суворих</a:t>
            </a:r>
            <a:r>
              <a:rPr lang="ru-RU" dirty="0" smtClean="0"/>
              <a:t>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звичаях</a:t>
            </a:r>
            <a:r>
              <a:rPr lang="ru-RU" dirty="0" smtClean="0"/>
              <a:t> </a:t>
            </a:r>
            <a:r>
              <a:rPr lang="ru-RU" dirty="0" err="1" smtClean="0"/>
              <a:t>дівоча</a:t>
            </a:r>
            <a:r>
              <a:rPr lang="ru-RU" dirty="0" smtClean="0"/>
              <a:t> </a:t>
            </a:r>
            <a:r>
              <a:rPr lang="ru-RU" dirty="0" err="1" smtClean="0"/>
              <a:t>вірність</a:t>
            </a:r>
            <a:r>
              <a:rPr lang="ru-RU" dirty="0" smtClean="0"/>
              <a:t> стояла </a:t>
            </a:r>
            <a:r>
              <a:rPr lang="ru-RU" dirty="0" err="1" smtClean="0"/>
              <a:t>врівень</a:t>
            </a:r>
            <a:r>
              <a:rPr lang="ru-RU" dirty="0" smtClean="0"/>
              <a:t> з </a:t>
            </a:r>
            <a:r>
              <a:rPr lang="ru-RU" dirty="0" err="1" smtClean="0"/>
              <a:t>вояцькою</a:t>
            </a:r>
            <a:r>
              <a:rPr lang="ru-RU" dirty="0" smtClean="0"/>
              <a:t> </a:t>
            </a:r>
            <a:r>
              <a:rPr lang="ru-RU" dirty="0" err="1" smtClean="0"/>
              <a:t>честю</a:t>
            </a:r>
            <a:r>
              <a:rPr lang="ru-RU" dirty="0" smtClean="0"/>
              <a:t> (Михайло Стельмах, </a:t>
            </a:r>
            <a:r>
              <a:rPr lang="en-US" dirty="0" smtClean="0"/>
              <a:t>I, 1962, 260);</a:t>
            </a:r>
          </a:p>
          <a:p>
            <a:r>
              <a:rPr lang="en-US" dirty="0" smtClean="0"/>
              <a:t>//  </a:t>
            </a:r>
            <a:r>
              <a:rPr lang="ru-RU" dirty="0" smtClean="0"/>
              <a:t>Уклад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, народу; культура, </a:t>
            </a:r>
            <a:r>
              <a:rPr lang="ru-RU" dirty="0" err="1" smtClean="0"/>
              <a:t>побут</a:t>
            </a:r>
            <a:r>
              <a:rPr lang="ru-RU" dirty="0" smtClean="0"/>
              <a:t>. З </a:t>
            </a:r>
            <a:r>
              <a:rPr lang="ru-RU" dirty="0" err="1" smtClean="0"/>
              <a:t>цією</a:t>
            </a:r>
            <a:r>
              <a:rPr lang="ru-RU" dirty="0" smtClean="0"/>
              <a:t> землею [</a:t>
            </a:r>
            <a:r>
              <a:rPr lang="ru-RU" dirty="0" err="1" smtClean="0"/>
              <a:t>Болгарією</a:t>
            </a:r>
            <a:r>
              <a:rPr lang="ru-RU" dirty="0" smtClean="0"/>
              <a:t>] і </a:t>
            </a:r>
            <a:r>
              <a:rPr lang="ru-RU" dirty="0" err="1" smtClean="0"/>
              <a:t>її</a:t>
            </a:r>
            <a:r>
              <a:rPr lang="ru-RU" dirty="0" smtClean="0"/>
              <a:t> людьми у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довіку</a:t>
            </a:r>
            <a:r>
              <a:rPr lang="ru-RU" dirty="0" smtClean="0"/>
              <a:t> дружба й мир. І </a:t>
            </a:r>
            <a:r>
              <a:rPr lang="ru-RU" dirty="0" err="1" smtClean="0"/>
              <a:t>мови</a:t>
            </a:r>
            <a:r>
              <a:rPr lang="ru-RU" dirty="0" smtClean="0"/>
              <a:t>, і </a:t>
            </a:r>
            <a:r>
              <a:rPr lang="ru-RU" dirty="0" err="1" smtClean="0"/>
              <a:t>звичаї</a:t>
            </a:r>
            <a:r>
              <a:rPr lang="ru-RU" dirty="0" smtClean="0"/>
              <a:t> в них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однакові</a:t>
            </a:r>
            <a:r>
              <a:rPr lang="ru-RU" dirty="0" smtClean="0"/>
              <a:t> (Семен Скляренко, Святослав, 1959, 131);</a:t>
            </a:r>
          </a:p>
          <a:p>
            <a:r>
              <a:rPr lang="ru-RU" dirty="0" smtClean="0"/>
              <a:t>//  </a:t>
            </a:r>
            <a:r>
              <a:rPr lang="ru-RU" dirty="0" err="1" smtClean="0"/>
              <a:t>Традиційний</a:t>
            </a:r>
            <a:r>
              <a:rPr lang="ru-RU" dirty="0" smtClean="0"/>
              <a:t> порядок </a:t>
            </a:r>
            <a:r>
              <a:rPr lang="ru-RU" dirty="0" err="1" smtClean="0"/>
              <a:t>відзначення</a:t>
            </a:r>
            <a:r>
              <a:rPr lang="ru-RU" dirty="0" smtClean="0"/>
              <a:t> </a:t>
            </a:r>
            <a:r>
              <a:rPr lang="ru-RU" dirty="0" err="1" smtClean="0"/>
              <a:t>яких-небудь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свят і т.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пов'язаний</a:t>
            </a:r>
            <a:r>
              <a:rPr lang="ru-RU" dirty="0" smtClean="0"/>
              <a:t> з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і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атрибутів</a:t>
            </a:r>
            <a:r>
              <a:rPr lang="ru-RU" dirty="0" smtClean="0"/>
              <a:t>, </a:t>
            </a:r>
            <a:r>
              <a:rPr lang="ru-RU" dirty="0" err="1" smtClean="0"/>
              <a:t>предметів</a:t>
            </a:r>
            <a:r>
              <a:rPr lang="ru-RU" dirty="0" smtClean="0"/>
              <a:t> і т.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весілля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за старим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звичаєм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й </a:t>
            </a:r>
            <a:r>
              <a:rPr lang="ru-RU" dirty="0" err="1" smtClean="0"/>
              <a:t>дівич-вечір</a:t>
            </a:r>
            <a:r>
              <a:rPr lang="ru-RU" dirty="0" smtClean="0"/>
              <a:t> буде, і </a:t>
            </a:r>
            <a:r>
              <a:rPr lang="ru-RU" dirty="0" err="1" smtClean="0"/>
              <a:t>коровай</a:t>
            </a:r>
            <a:r>
              <a:rPr lang="ru-RU" dirty="0" smtClean="0"/>
              <a:t> (Оксана </a:t>
            </a:r>
            <a:r>
              <a:rPr lang="ru-RU" dirty="0" err="1" smtClean="0"/>
              <a:t>Іваненко</a:t>
            </a:r>
            <a:r>
              <a:rPr lang="ru-RU" dirty="0" smtClean="0"/>
              <a:t>, </a:t>
            </a:r>
            <a:r>
              <a:rPr lang="ru-RU" dirty="0" err="1" smtClean="0"/>
              <a:t>Тарасові</a:t>
            </a:r>
            <a:r>
              <a:rPr lang="ru-RU" dirty="0" smtClean="0"/>
              <a:t> шляхи, 1954, 421).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одн</a:t>
            </a:r>
            <a:r>
              <a:rPr lang="ru-RU" dirty="0" smtClean="0"/>
              <a:t>. </a:t>
            </a:r>
            <a:r>
              <a:rPr lang="ru-RU" dirty="0" err="1" smtClean="0"/>
              <a:t>Усталений</a:t>
            </a:r>
            <a:r>
              <a:rPr lang="ru-RU" dirty="0" smtClean="0"/>
              <a:t>, </a:t>
            </a:r>
            <a:r>
              <a:rPr lang="ru-RU" dirty="0" err="1" smtClean="0"/>
              <a:t>звичний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, манера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поведінки</a:t>
            </a:r>
            <a:r>
              <a:rPr lang="ru-RU" dirty="0" smtClean="0"/>
              <a:t> кого-</a:t>
            </a:r>
            <a:r>
              <a:rPr lang="ru-RU" dirty="0" err="1" smtClean="0"/>
              <a:t>небудь</a:t>
            </a:r>
            <a:r>
              <a:rPr lang="ru-RU" dirty="0" smtClean="0"/>
              <a:t>; </a:t>
            </a:r>
            <a:r>
              <a:rPr lang="ru-RU" dirty="0" err="1" smtClean="0"/>
              <a:t>звичка</a:t>
            </a:r>
            <a:r>
              <a:rPr lang="ru-RU" dirty="0" smtClean="0"/>
              <a:t>. — В </a:t>
            </a:r>
            <a:r>
              <a:rPr lang="ru-RU" dirty="0" err="1" smtClean="0"/>
              <a:t>батьків</a:t>
            </a:r>
            <a:r>
              <a:rPr lang="ru-RU" dirty="0" smtClean="0"/>
              <a:t> та </a:t>
            </a:r>
            <a:r>
              <a:rPr lang="ru-RU" dirty="0" err="1" smtClean="0"/>
              <a:t>матерів</a:t>
            </a:r>
            <a:r>
              <a:rPr lang="ru-RU" dirty="0" smtClean="0"/>
              <a:t> в </a:t>
            </a:r>
            <a:r>
              <a:rPr lang="ru-RU" dirty="0" err="1" smtClean="0"/>
              <a:t>звичай</a:t>
            </a:r>
            <a:r>
              <a:rPr lang="ru-RU" dirty="0" smtClean="0"/>
              <a:t> </a:t>
            </a:r>
            <a:r>
              <a:rPr lang="ru-RU" dirty="0" err="1" smtClean="0"/>
              <a:t>чванитись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дочками та </a:t>
            </a:r>
            <a:r>
              <a:rPr lang="ru-RU" dirty="0" err="1" smtClean="0"/>
              <a:t>синами</a:t>
            </a:r>
            <a:r>
              <a:rPr lang="ru-RU" dirty="0" smtClean="0"/>
              <a:t> (</a:t>
            </a:r>
            <a:r>
              <a:rPr lang="ru-RU" dirty="0" err="1" smtClean="0"/>
              <a:t>Нечуй-Левицький</a:t>
            </a:r>
            <a:r>
              <a:rPr lang="ru-RU" dirty="0" smtClean="0"/>
              <a:t>, </a:t>
            </a:r>
            <a:r>
              <a:rPr lang="en-US" dirty="0" smtClean="0"/>
              <a:t>IV, 1956, 338);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звичаєм</a:t>
            </a:r>
            <a:r>
              <a:rPr lang="ru-RU" dirty="0" smtClean="0"/>
              <a:t> — як </a:t>
            </a:r>
            <a:r>
              <a:rPr lang="ru-RU" dirty="0" err="1" smtClean="0"/>
              <a:t>звичайно</a:t>
            </a:r>
            <a:r>
              <a:rPr lang="ru-RU" dirty="0" smtClean="0"/>
              <a:t>, як </a:t>
            </a:r>
            <a:r>
              <a:rPr lang="ru-RU" dirty="0" err="1" smtClean="0"/>
              <a:t>завжди</a:t>
            </a:r>
            <a:r>
              <a:rPr lang="ru-RU" dirty="0" smtClean="0"/>
              <a:t>. Коли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 smtClean="0"/>
              <a:t> і </a:t>
            </a:r>
            <a:r>
              <a:rPr lang="ru-RU" dirty="0" err="1" smtClean="0"/>
              <a:t>стемнілося</a:t>
            </a:r>
            <a:r>
              <a:rPr lang="ru-RU" dirty="0" smtClean="0"/>
              <a:t> добре, вони [</a:t>
            </a:r>
            <a:r>
              <a:rPr lang="ru-RU" dirty="0" err="1" smtClean="0"/>
              <a:t>сови</a:t>
            </a:r>
            <a:r>
              <a:rPr lang="ru-RU" dirty="0" smtClean="0"/>
              <a:t>] </a:t>
            </a:r>
            <a:r>
              <a:rPr lang="ru-RU" dirty="0" err="1" smtClean="0"/>
              <a:t>вилетіли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звичаєм</a:t>
            </a:r>
            <a:r>
              <a:rPr lang="ru-RU" dirty="0" smtClean="0"/>
              <a:t> на </a:t>
            </a:r>
            <a:r>
              <a:rPr lang="ru-RU" dirty="0" err="1" smtClean="0"/>
              <a:t>польовання</a:t>
            </a:r>
            <a:r>
              <a:rPr lang="ru-RU" dirty="0" smtClean="0"/>
              <a:t> [</a:t>
            </a:r>
            <a:r>
              <a:rPr lang="ru-RU" dirty="0" err="1" smtClean="0"/>
              <a:t>полювання</a:t>
            </a:r>
            <a:r>
              <a:rPr lang="ru-RU" dirty="0" smtClean="0"/>
              <a:t>] (</a:t>
            </a:r>
            <a:r>
              <a:rPr lang="ru-RU" dirty="0" err="1" smtClean="0"/>
              <a:t>Іван</a:t>
            </a:r>
            <a:r>
              <a:rPr lang="ru-RU" dirty="0" smtClean="0"/>
              <a:t> Франко, </a:t>
            </a:r>
            <a:r>
              <a:rPr lang="en-US" dirty="0" smtClean="0"/>
              <a:t>IV, 1950, 108).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30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927" y="751344"/>
            <a:ext cx="79940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ЗВИЧАЙ – стереотипний спосіб поведінки, який відтворюється в певному суспільстві чи соціальній групі та є звичним для її членів. </a:t>
            </a:r>
          </a:p>
          <a:p>
            <a:endParaRPr lang="uk-UA" sz="2000" dirty="0" smtClean="0"/>
          </a:p>
          <a:p>
            <a:r>
              <a:rPr lang="uk-UA" sz="2000" dirty="0" smtClean="0"/>
              <a:t>Ілюстрований енциклопедичний словник</a:t>
            </a:r>
          </a:p>
          <a:p>
            <a:endParaRPr lang="uk-UA" sz="2000" dirty="0" smtClean="0"/>
          </a:p>
          <a:p>
            <a:endParaRPr lang="uk-UA" sz="2000" dirty="0"/>
          </a:p>
          <a:p>
            <a:endParaRPr lang="uk-UA" sz="2000" dirty="0" smtClean="0"/>
          </a:p>
          <a:p>
            <a:endParaRPr lang="uk-UA" sz="2000" dirty="0"/>
          </a:p>
          <a:p>
            <a:r>
              <a:rPr lang="ru-RU" sz="2000" dirty="0" smtClean="0">
                <a:solidFill>
                  <a:srgbClr val="FF0000"/>
                </a:solidFill>
              </a:rPr>
              <a:t>ЗВИЧАЙ – </a:t>
            </a:r>
            <a:r>
              <a:rPr lang="ru-RU" sz="2000" dirty="0" err="1" smtClean="0">
                <a:solidFill>
                  <a:srgbClr val="FF0000"/>
                </a:solidFill>
              </a:rPr>
              <a:t>традиційно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встановлені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норми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поведінки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ЗВИЧАЇ – </a:t>
            </a:r>
            <a:r>
              <a:rPr lang="ru-RU" sz="2000" dirty="0" err="1" smtClean="0"/>
              <a:t>схвалені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рекомендовано </a:t>
            </a:r>
            <a:r>
              <a:rPr lang="ru-RU" sz="2000" dirty="0" err="1" smtClean="0"/>
              <a:t>наслідувати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До </a:t>
            </a:r>
            <a:r>
              <a:rPr lang="ru-RU" sz="2000" dirty="0" err="1" smtClean="0"/>
              <a:t>порушників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неформальні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санкціЇ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несхвалення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засудження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осуд</a:t>
            </a:r>
            <a:r>
              <a:rPr lang="ru-RU" sz="2000" dirty="0" smtClean="0"/>
              <a:t>, </a:t>
            </a:r>
            <a:r>
              <a:rPr lang="ru-RU" sz="2000" dirty="0" err="1" smtClean="0"/>
              <a:t>ізоляція</a:t>
            </a:r>
            <a:r>
              <a:rPr lang="ru-RU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71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018"/>
          </a:xfrm>
        </p:spPr>
        <p:txBody>
          <a:bodyPr/>
          <a:lstStyle/>
          <a:p>
            <a:pPr algn="ctr"/>
            <a:r>
              <a:rPr lang="uk-UA" dirty="0" smtClean="0"/>
              <a:t>ТРАДИЦІЯ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1" y="1274618"/>
            <a:ext cx="10210800" cy="476674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ТРАДИ́ЦІЯ, ї,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погляди,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 хата 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школою, але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вона звалась школою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Нечуй-Левицький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III, 1956, 104);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жили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мене аж на 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(Михайло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Коцюбинський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III, 1956, 280);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селах,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батька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1967, 117).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Передача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(Народна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етнографія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4, 1965, 8).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норма, манера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народ,..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Смолич,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1958, 59);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Байдою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пролягло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піввіку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смерть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край,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волю. Байда лишив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Наливайко, 1957, 43);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 11 томах. — Том 10, 1979.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225.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0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2327" y="1305342"/>
            <a:ext cx="78416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ТРАДИЦІЯ — </a:t>
            </a:r>
            <a:r>
              <a:rPr lang="ru-RU" dirty="0" err="1" smtClean="0"/>
              <a:t>народний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звичаї</a:t>
            </a:r>
            <a:r>
              <a:rPr lang="ru-RU" dirty="0" smtClean="0"/>
              <a:t>, погляди, </a:t>
            </a:r>
            <a:r>
              <a:rPr lang="ru-RU" dirty="0" err="1" smtClean="0"/>
              <a:t>смаки</a:t>
            </a:r>
            <a:r>
              <a:rPr lang="ru-RU" dirty="0" smtClean="0"/>
              <a:t>,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і т.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й </a:t>
            </a:r>
            <a:r>
              <a:rPr lang="ru-RU" dirty="0" err="1" smtClean="0"/>
              <a:t>передаються</a:t>
            </a:r>
            <a:r>
              <a:rPr lang="ru-RU" dirty="0" smtClean="0"/>
              <a:t> з </a:t>
            </a:r>
            <a:r>
              <a:rPr lang="ru-RU" dirty="0" err="1" smtClean="0"/>
              <a:t>покоління</a:t>
            </a:r>
            <a:r>
              <a:rPr lang="ru-RU" dirty="0" smtClean="0"/>
              <a:t> в </a:t>
            </a:r>
            <a:r>
              <a:rPr lang="ru-RU" dirty="0" err="1" smtClean="0"/>
              <a:t>покоління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err="1" smtClean="0"/>
              <a:t>Жайворонок</a:t>
            </a:r>
            <a:r>
              <a:rPr lang="ru-RU" dirty="0" smtClean="0"/>
              <a:t> В. В. Знаки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етнокультури</a:t>
            </a:r>
            <a:r>
              <a:rPr lang="ru-RU" dirty="0" smtClean="0"/>
              <a:t>: Словник-</a:t>
            </a:r>
            <a:r>
              <a:rPr lang="ru-RU" dirty="0" err="1" smtClean="0"/>
              <a:t>довідник</a:t>
            </a:r>
            <a:r>
              <a:rPr lang="ru-RU" dirty="0" smtClean="0"/>
              <a:t>. — К.: </a:t>
            </a:r>
            <a:r>
              <a:rPr lang="ru-RU" dirty="0" err="1" smtClean="0"/>
              <a:t>Довіра</a:t>
            </a:r>
            <a:r>
              <a:rPr lang="ru-RU" dirty="0" smtClean="0"/>
              <a:t>, 2006.— С. 603.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ТРАДИЦІЯ</a:t>
            </a:r>
          </a:p>
          <a:p>
            <a:r>
              <a:rPr lang="ru-RU" dirty="0" smtClean="0"/>
              <a:t>        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dirty="0" err="1" smtClean="0"/>
              <a:t>traditio</a:t>
            </a:r>
            <a:r>
              <a:rPr lang="ru-RU" dirty="0" smtClean="0"/>
              <a:t> — передача),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та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 до </a:t>
            </a:r>
            <a:r>
              <a:rPr lang="ru-RU" dirty="0" err="1" smtClean="0"/>
              <a:t>покоління</a:t>
            </a:r>
            <a:r>
              <a:rPr lang="ru-RU" dirty="0" smtClean="0"/>
              <a:t> і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суспільствах</a:t>
            </a:r>
            <a:r>
              <a:rPr lang="ru-RU" dirty="0" smtClean="0"/>
              <a:t>, </a:t>
            </a:r>
            <a:r>
              <a:rPr lang="ru-RU" dirty="0" err="1" smtClean="0"/>
              <a:t>класах</a:t>
            </a:r>
            <a:r>
              <a:rPr lang="ru-RU" dirty="0" smtClean="0"/>
              <a:t>,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групах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часу. </a:t>
            </a:r>
          </a:p>
          <a:p>
            <a:r>
              <a:rPr lang="ru-RU" dirty="0" smtClean="0"/>
              <a:t>Философский энциклопедический словарь. 1983.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94750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902</TotalTime>
  <Words>1702</Words>
  <Application>Microsoft Office PowerPoint</Application>
  <PresentationFormat>Широкоэкранный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ЗВИЧАЇ, ТРАДИЦІЇ, ОБРЯДИ НАРОДІВ ЄВРОПИ</vt:lpstr>
      <vt:lpstr> Лекція 1 Звичаї, традиції, обряди - значення термінів та співвідношення явищ.    </vt:lpstr>
      <vt:lpstr>Література</vt:lpstr>
      <vt:lpstr>Що це?</vt:lpstr>
      <vt:lpstr>Звичаї</vt:lpstr>
      <vt:lpstr>Презентация PowerPoint</vt:lpstr>
      <vt:lpstr>Презентация PowerPoint</vt:lpstr>
      <vt:lpstr>ТРАДИЦІЯ</vt:lpstr>
      <vt:lpstr>Презентация PowerPoint</vt:lpstr>
      <vt:lpstr>Презентация PowerPoint</vt:lpstr>
      <vt:lpstr>ОБРЯД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ЗВИЧАЇ, ТРАДИЦІЇ, ОБРЯДИ НАРОДІВ ЄВРОПИ</dc:title>
  <dc:creator>Ирина</dc:creator>
  <cp:lastModifiedBy>Ирина</cp:lastModifiedBy>
  <cp:revision>22</cp:revision>
  <dcterms:created xsi:type="dcterms:W3CDTF">2022-02-14T09:28:34Z</dcterms:created>
  <dcterms:modified xsi:type="dcterms:W3CDTF">2022-04-04T06:01:08Z</dcterms:modified>
</cp:coreProperties>
</file>