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61" r:id="rId5"/>
    <p:sldId id="259" r:id="rId6"/>
    <p:sldId id="262" r:id="rId7"/>
    <p:sldId id="263" r:id="rId8"/>
    <p:sldId id="264" r:id="rId9"/>
    <p:sldId id="265" r:id="rId10"/>
    <p:sldId id="271" r:id="rId11"/>
    <p:sldId id="266" r:id="rId12"/>
    <p:sldId id="268" r:id="rId13"/>
    <p:sldId id="269" r:id="rId14"/>
    <p:sldId id="270" r:id="rId15"/>
    <p:sldId id="273" r:id="rId16"/>
    <p:sldId id="272" r:id="rId17"/>
    <p:sldId id="274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29ED1-AD0C-40F2-AC52-3039ADA5D9F8}" type="slidenum">
              <a:rPr lang="uk-UA" smtClean="0"/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210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19370300-53FE-4CC1-87D4-BC3E2AE7DEFB}" type="datetimeFigureOut">
              <a:rPr lang="uk-UA" smtClean="0"/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FFF29ED1-AD0C-40F2-AC52-3039ADA5D9F8}" type="slidenum">
              <a:rPr lang="uk-UA" smtClean="0"/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210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 panose="05020102010507070707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490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 panose="020B0604030504040204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095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99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575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59898"/>
            <a:ext cx="7848872" cy="1628942"/>
          </a:xfrm>
        </p:spPr>
        <p:txBody>
          <a:bodyPr>
            <a:normAutofit fontScale="90000"/>
          </a:bodyPr>
          <a:lstStyle/>
          <a:p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систематична, на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 42 ГКУ).</a:t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484784"/>
            <a:ext cx="7723584" cy="5112568"/>
          </a:xfrm>
        </p:spPr>
        <p:txBody>
          <a:bodyPr>
            <a:normAutofit fontScale="55000" lnSpcReduction="20000"/>
          </a:bodyPr>
          <a:lstStyle/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народним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депутатам;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військовослужбовцям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суддям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правоохоронних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особам,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обмежив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займатися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такого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особам,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засудженим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корисливі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(до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судимості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законом.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(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88640"/>
            <a:ext cx="8034096" cy="605976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шляхи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охарактеризовано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підсумовує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командою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аспектами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самоорганізації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проекту.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7890080" cy="6059760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Що потрібно сьогодні, щоб відкрити власний бізнес?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6900" indent="-514350" fontAlgn="base">
              <a:buAutoNum type="arabicPeriod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Перше – це необхідність наявності живих грошей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пов’язаний нічим капітал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6900" indent="-514350" fontAlgn="base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Друге – оптимальна та не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ніша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6900" indent="-514350" fontAlgn="base">
              <a:buAutoNum type="arabicPeriod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ділових зв’язків.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6900" indent="-514350" fontAlgn="base">
              <a:buAutoNum type="arabicPeriod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Бажання.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6900" indent="-514350" fontAlgn="base">
              <a:buAutoNum type="arabicPeriod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 сумнівів.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6900" indent="-514350" algn="ctr" fontAlgn="base">
              <a:buNone/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6 листопада 2014 року вступив в силу Закон України  від 15.04.2014 № 1206-</a:t>
            </a:r>
            <a:r>
              <a:rPr lang="en-US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 внесення змін до деяких законодавчих актів України щодо спрощення порядку відкриття бізнесу», який спрощує процедуру реєстрації бізнесу. </a:t>
            </a:r>
            <a:endParaRPr lang="uk-UA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7890080" cy="60597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концепцією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започаткування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Бізнес-інкубатора: </a:t>
            </a:r>
            <a:endParaRPr lang="uk-UA" sz="2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підтримуючого середовища для підприємців на початковому етапі їх діяльності і на ранніх етапах бізнесу. Надання консультацій щодо організації нового бізнесу на етапі його створення та ранній стадії розвитку. </a:t>
            </a:r>
            <a:endParaRPr lang="uk-UA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методичної та консультаційної допомоги при дослідженні ринку, розробленні техніко-економічного обґрунтування інвестиційних проектів суб’єктів господарювання, що здійснюються студентами. Проведення зустрічей та засідань слухачів Бізнес-інкубатору з тематики започаткування власного бізнесу.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7920880" cy="6480720"/>
          </a:xfrm>
        </p:spPr>
        <p:txBody>
          <a:bodyPr>
            <a:noAutofit/>
          </a:bodyPr>
          <a:lstStyle/>
          <a:p>
            <a:pPr algn="just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02.03.2015 №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222-VIII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ліцензуванню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7920880" cy="6669360"/>
          </a:xfrm>
        </p:spPr>
        <p:txBody>
          <a:bodyPr>
            <a:normAutofit/>
          </a:bodyPr>
          <a:lstStyle/>
          <a:p>
            <a:r>
              <a:rPr lang="ru-RU" sz="30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документ державного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зразка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засвідчує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господарювання-ліцензіата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зазначеного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за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ліцензійних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(ст. 14 ГКУ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Ліцензування</a:t>
            </a:r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засіб державного регулювання провадження видів господарської діяльності, що підлягають ліцензуванню, спрямований на забезпечення реалізації єдиної державної політики у сфері ліцензування, захист економічних і соціальних інтересів держави, суспільства та окремих </a:t>
            </a:r>
            <a: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споживачів.</a:t>
            </a:r>
            <a:endParaRPr lang="uk-U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8100392" cy="6480720"/>
          </a:xfrm>
        </p:spPr>
        <p:txBody>
          <a:bodyPr>
            <a:normAutofit fontScale="70000" lnSpcReduction="20000"/>
          </a:bodyPr>
          <a:lstStyle/>
          <a:p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Ліцензованими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розвідка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копалин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ремонт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вогнепальної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невійськового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боєприпасів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пневматичної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калібру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4,5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міліметра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польоту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метрів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секунду,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вогнепальною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зброєю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невійськового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боєприпасами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холодною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зброєю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пневматичною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зброєю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калібру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4,5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міліметра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швидкістю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польоту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метрів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секунду;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вибухових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видобування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копалин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загальнодержавне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включені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Державного фонду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копалин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7920880" cy="6480720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видобуток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органогенного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напівдорогоцінного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органогенного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напівдорогоцінного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органогенного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напівдорогоцінного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органогенного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наггівдорогоцінного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каміння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лікарських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лікарськими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ветеринарних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ветеринарними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медикамент-тами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препаратами;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77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 Закону).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59898"/>
            <a:ext cx="7795592" cy="6309462"/>
          </a:xfrm>
        </p:spPr>
        <p:txBody>
          <a:bodyPr>
            <a:noAutofit/>
          </a:bodyPr>
          <a:lstStyle/>
          <a:p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багатоманітності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державою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свобода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добросовісної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незаконного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7848872" cy="6480720"/>
          </a:xfrm>
        </p:spPr>
        <p:txBody>
          <a:bodyPr>
            <a:normAutofit/>
          </a:bodyPr>
          <a:lstStyle/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  <a:b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заборонені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(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ліцензуванню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забороняється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законом);</a:t>
            </a:r>
            <a:b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виробляється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закону;</a:t>
            </a:r>
            <a:b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найму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трудового договору, при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оплата на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нижчому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законом, 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підприємницькою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законом;</a:t>
            </a:r>
            <a:b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право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валютної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виручки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розсуд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818072" cy="1354480"/>
          </a:xfrm>
        </p:spPr>
        <p:txBody>
          <a:bodyPr>
            <a:normAutofit fontScale="90000"/>
          </a:bodyPr>
          <a:lstStyle/>
          <a:p>
            <a:pPr algn="just"/>
            <a:br>
              <a:rPr lang="ru-RU" dirty="0" smtClean="0"/>
            </a:br>
            <a:br>
              <a:rPr lang="ru-RU" dirty="0" smtClean="0"/>
            </a:br>
            <a:br>
              <a:rPr lang="ru-RU" dirty="0" smtClean="0"/>
            </a:br>
            <a:br>
              <a:rPr lang="ru-RU" dirty="0" smtClean="0"/>
            </a:br>
            <a:br>
              <a:rPr lang="ru-RU" dirty="0" smtClean="0"/>
            </a:b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зареєстрованими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державою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«Про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реєстрацію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осіб-підприємців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15.05.2003 року № </a:t>
            </a:r>
            <a:r>
              <a:rPr lang="en-US" sz="2000" b="1" dirty="0" smtClean="0"/>
              <a:t>755-IV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Остання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редакція</a:t>
            </a:r>
            <a:r>
              <a:rPr lang="uk-UA" sz="2000" b="1" dirty="0" smtClean="0"/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30.09.2015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р.  </a:t>
            </a:r>
            <a:b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 smtClean="0"/>
            </a:b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осіб-підприємців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засвідчення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засвідчення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фізичною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а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реєстраційних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шляхом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723584" cy="6597352"/>
          </a:xfrm>
        </p:spPr>
        <p:txBody>
          <a:bodyPr>
            <a:noAutofit/>
          </a:bodyPr>
          <a:lstStyle/>
          <a:p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майна.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ряд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правосуб'єктності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нормах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ними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немайнових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органах 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позивача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відповідача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dirty="0" smtClean="0"/>
            </a:b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59898"/>
            <a:ext cx="7723584" cy="6237454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майновому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Право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правовому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титулі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за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 316 ЦКУ);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речовому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ним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органом),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правомочності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(ст. 136 ГКУ);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оперативного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речовому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розпоряджається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ним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органом) для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некомерційної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межах,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та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законами, 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 органом (ст. 137 ГКУ);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(ст. 759-786 ЦКУ);</a:t>
            </a:r>
            <a:br>
              <a:rPr lang="uk-UA" sz="2000" dirty="0" smtClean="0"/>
            </a:b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59898"/>
            <a:ext cx="8100392" cy="6309462"/>
          </a:xfrm>
        </p:spPr>
        <p:txBody>
          <a:bodyPr>
            <a:normAutofit fontScale="90000"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організаційно-правовою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трудового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перед одним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Основною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організаційно-правовою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особи: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119-132 ЦКУ);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командитні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133-139 ЦКУ);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140-150 ЦКУ);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151 ЦКУ);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(ст. 152-162 ЦКУ).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200" dirty="0" smtClean="0"/>
            </a:br>
            <a:br>
              <a:rPr lang="uk-UA" sz="1400" dirty="0" smtClean="0"/>
            </a:br>
            <a:br>
              <a:rPr lang="uk-UA" sz="1600" dirty="0" smtClean="0"/>
            </a:b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0"/>
            <a:ext cx="8100392" cy="6858000"/>
          </a:xfrm>
        </p:spPr>
        <p:txBody>
          <a:bodyPr>
            <a:normAutofit fontScale="90000"/>
          </a:bodyPr>
          <a:lstStyle/>
          <a:p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ГКУ:</a:t>
            </a:r>
            <a:b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унітарні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73-77 ГКУ);</a:t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комунальні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унітарні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78 ГКУ) ;</a:t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колективної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112 ГКУ):</a:t>
            </a:r>
            <a:b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кооператив;</a:t>
            </a:r>
            <a:b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об'єднання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релігійної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113 ГКУ),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іноземців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громадянства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найманої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Приватним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особи; </a:t>
            </a:r>
            <a:b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0"/>
            <a:ext cx="8100392" cy="6858000"/>
          </a:xfrm>
        </p:spPr>
        <p:txBody>
          <a:bodyPr>
            <a:normAutofit fontScale="40000" lnSpcReduction="20000"/>
          </a:bodyPr>
          <a:lstStyle/>
          <a:p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фермерські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114 ГКУ)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сільськогосподарської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орендні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115 ГКУ)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орендарем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структурного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структурної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іноземними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інвестиціями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116 ПСУ) в статутному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десять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іноземна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інвестиція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іноземними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інвестиціями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баланс;</a:t>
            </a:r>
            <a:br>
              <a:rPr lang="uk-UA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6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117 ГКУ)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іноземців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діюче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придбане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створюватися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65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12201</Words>
  <Application>WPS Presentation</Application>
  <PresentationFormat>Экран (4:3)</PresentationFormat>
  <Paragraphs>74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Arial</vt:lpstr>
      <vt:lpstr>SimSun</vt:lpstr>
      <vt:lpstr>Wingdings</vt:lpstr>
      <vt:lpstr>Wingdings 2</vt:lpstr>
      <vt:lpstr>Verdana</vt:lpstr>
      <vt:lpstr>Times New Roman</vt:lpstr>
      <vt:lpstr>Gill Sans MT</vt:lpstr>
      <vt:lpstr>Corbel</vt:lpstr>
      <vt:lpstr>Microsoft YaHei</vt:lpstr>
      <vt:lpstr>Arial Unicode MS</vt:lpstr>
      <vt:lpstr>Calibri</vt:lpstr>
      <vt:lpstr>Солнцестояние</vt:lpstr>
      <vt:lpstr> Підприємництво – це самостійна, ініціативна, систематична, на власний ризик господарська діяльність, що здійснюється суб'єктами господарювання (підприємцями) з метою досягнення економічних і соціальних результатів та одержання прибутку (Ст. 42 ГКУ). </vt:lpstr>
      <vt:lpstr>Підприємницька діяльність здійснюється відповідно до загальних принципів господарювання в Україні та спеціальних принципів підприємництва.  Загальними принципами господарювання є: - забезпечення економічної багатоманітності та рівний захист державою усіх суб'єктів господарювання; - свобода підприємницької діяльності у межах, визначених законом; - вільний рух капіталів, товарів та послуг на території України; - обмеження державного регулювання економічних процесів у зв'язку з необхідністю забезпечення соціальної спрямованості економіки, добросовісної конкуренції у підприємництві; - екологічний захист населення, захист прав споживачів та безпеки суспільства і держави; - захист національного товаровиробника; - заборона незаконного втручання органів державної влади та органів місцевого самоврядування, їх посадових осіб у господарські відносини.</vt:lpstr>
      <vt:lpstr>Спеціальними принципами підприємницької діяльності є: - право підприємців вільно вибирати види підприємницької діяльності, які не заборонені законом (перелік видів господарської діяльності, що підлягають ліцензуванню, а також перелік видів діяльності, підприємництво в яких забороняється, встановлюються виключно законом); - право самостійно формувати програми діяльності, вибір постачальників і споживачів продукції, що виробляється, залучення матеріально-технічних, фінансових та інших видів ресурсів, використання яких не обмежено законом, встановлення цін на продукцію та послуги відповідно до закону; - право вільного найму підприємцем працівників на підставі укладеного з ними трудового договору, при цьому обов'язком підприємця є забезпечення належних і безпечних умов праці, її своєчасна оплата на рівні не нижчому від мінімального розміру встановленого законом, а також забезпечення соціальних гарантій, включаючи соціальне і медичне страхування; - право комерційного розрахунку та власного комерційного ризику - суб'єкт підприємництва самостійно відповідає за своїми зобов'язаннями, пов'язаними із підприємницькою діяльністю; - право вільного розпорядження прибутком, що залишається у підприємця після сплати податків, зборів та інших платежів, передбачених законом; - право самостійного здійснення підприємцем зовнішньоекономічної діяльності, використання підприємцем належної йому частки валютної виручки на свій розсуд.</vt:lpstr>
      <vt:lpstr>     Суб'єкти підприємницької діяльності мають бути зареєстрованими державою відповідно до вимог Закону «Про державну реєстрацію юридичних осіб та фізичних осіб-підприємців» від 15.05.2003 року № 755-IV.  Остання редакція 30.09.2015 р.    Державна реєстрація юридичних осіб та фізичних осіб-підприємців - це засвідчення факту створення або припинення юридичної особи, засвідчення факту набуття або позбавлення статусу підприємця фізичною особою, а також вчинення інших реєстраційних дій, шляхом внесення відповідних записів до Єдиного державного реєстру.</vt:lpstr>
      <vt:lpstr>Суб'єктами господарювання, тобто учасниками господарських правовідносин є особи, які здійснюють господарську діяльність, мають відокремлене майно і несуть відповідальність за зобов'язаннями в межах цього майна. Суб'єкти господарювання мають ряд ознак правосуб'єктності закріплених в нормах господарського законодавства: 1) мають певну організаційно-правову форму, що закріплена в законі; 2) мають юридично відокремлене і закріплене за ними майно у формі: - основних фондів; - оборотних коштів; - інших цінностей.  3) мають можливість набувати від свого імені майнових та особистих немайнових прав, вступати в зобов'язання та виступати в судових органах у якості позивача та відповідача.   </vt:lpstr>
      <vt:lpstr>У майновому відношенні суб'єкт господарювання є самостійним і у своїх рішеннях не залежить від засновників та учасників. Право власності на майно, а також права щодо управління ним базуються на правовому титулі (правовій підставі), за яким майно належить суб'єкту: - праві власності (ст. 316 ЦКУ); - праві господарського відання, тобто речовому праві суб'єкта підприємництва, який володіє, користується і розпоряджається майном, закріпленим за ним власником (уповноваженим ним органом), з обмеженням правомочності розпорядження щодо окремих видів майна (ст. 136 ГКУ); - праві оперативного управління, тобто речовому праві суб'єкта господарювання, який володіє, користується і розпоряджається майном, закріпленим за ним власником (уповноваженим ним органом) для здійснення некомерційної господарської діяльності, у межах, встановлених Господарським кодексом та іншими законами, а також власником майна чи уповноваженим ним органом (ст. 137 ГКУ); - праві оренди майна (ст. 759-786 ЦКУ); </vt:lpstr>
      <vt:lpstr>Під організаційно-правовою формою підприємництва розуміють сукупність майнових і організаційних відмінностей, способів формування майнової бази підприємства, особливостей взаємодії власників або уповноважених ними органів, підприємців і трудового колективу підприємства, їх відповідальності один перед одним та іншими учасниками господарських правовідносин.  Основною організаційно-правовою формою підприємництва є підприємства різних форм власності - юридичні особи: 1) господарські організації - юридичні особи, створені відповідно до вимог Цивільного кодексу України: - повні товариства (ст. 119-132 ЦКУ); - командитні товариства (ст. 133-139 ЦКУ); - товариства з обмеженою відповідальністю (ст. 140-150 ЦКУ); - товариства з додатковою відповідальністю (ст. 151 ЦКУ); - акціонерні товариства (ст. 152-162 ЦКУ).    </vt:lpstr>
      <vt:lpstr>2) підприємства створені відповідно до вимог ГКУ: - державні унітарні підприємства (ст. 73-77 ГКУ);  - комунальні унітарні підприємства (ст. 78 ГКУ) ;  - підприємства колективної власності (ст. 112 ГКУ): * виробничий кооператив; * споживча кооперація; * підприємство об'єднання громадян; * підприємство релігійної організації;  - приватні підприємства (ст. 113 ГКУ), діють на основі приватної власності одного або кількох громадян, іноземців, осіб без громадянства та його праці чи з використанням найманої праці. Приватним є також підприємство, що діє на основі приватної власності суб'єкта господарювання - юридичної особи;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Підприємництво – це самостійна, ініціативна, систематична, на власний ризик господарська діяльність, що здійснюється суб'єктами господарювання (підприємцями) з метою досягнення економічних і соціальних результатів та одержання прибутку (Ст. 42 ГКУ). </dc:title>
  <dc:creator>1</dc:creator>
  <cp:lastModifiedBy>наталья сейсеба�</cp:lastModifiedBy>
  <cp:revision>40</cp:revision>
  <dcterms:created xsi:type="dcterms:W3CDTF">2015-11-02T11:58:00Z</dcterms:created>
  <dcterms:modified xsi:type="dcterms:W3CDTF">2022-11-06T06:09:04Z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34D72717686A4CBAB65D02079C251083</vt:lpwstr>
  </property>
  <property fmtid="{D5CDD505-2E9C-101B-9397-08002B2CF9AE}" pid="3" name="KSOProductBuildVer">
    <vt:lpwstr>1049-11.2.0.11380</vt:lpwstr>
  </property>
</Properties>
</file>