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40"/>
  </p:notesMasterIdLst>
  <p:sldIdLst>
    <p:sldId id="258" r:id="rId2"/>
    <p:sldId id="259" r:id="rId3"/>
    <p:sldId id="282" r:id="rId4"/>
    <p:sldId id="279" r:id="rId5"/>
    <p:sldId id="280" r:id="rId6"/>
    <p:sldId id="281" r:id="rId7"/>
    <p:sldId id="289" r:id="rId8"/>
    <p:sldId id="276" r:id="rId9"/>
    <p:sldId id="287" r:id="rId10"/>
    <p:sldId id="277" r:id="rId11"/>
    <p:sldId id="288" r:id="rId12"/>
    <p:sldId id="294" r:id="rId13"/>
    <p:sldId id="293" r:id="rId14"/>
    <p:sldId id="278" r:id="rId15"/>
    <p:sldId id="283" r:id="rId16"/>
    <p:sldId id="285" r:id="rId17"/>
    <p:sldId id="284" r:id="rId18"/>
    <p:sldId id="290" r:id="rId19"/>
    <p:sldId id="286" r:id="rId20"/>
    <p:sldId id="291" r:id="rId21"/>
    <p:sldId id="295" r:id="rId22"/>
    <p:sldId id="292" r:id="rId23"/>
    <p:sldId id="260" r:id="rId24"/>
    <p:sldId id="261" r:id="rId25"/>
    <p:sldId id="262" r:id="rId26"/>
    <p:sldId id="263" r:id="rId27"/>
    <p:sldId id="265" r:id="rId28"/>
    <p:sldId id="264" r:id="rId29"/>
    <p:sldId id="270" r:id="rId30"/>
    <p:sldId id="271" r:id="rId31"/>
    <p:sldId id="267" r:id="rId32"/>
    <p:sldId id="272" r:id="rId33"/>
    <p:sldId id="273" r:id="rId34"/>
    <p:sldId id="274" r:id="rId35"/>
    <p:sldId id="266" r:id="rId36"/>
    <p:sldId id="269" r:id="rId37"/>
    <p:sldId id="275" r:id="rId38"/>
    <p:sldId id="268"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94598" autoAdjust="0"/>
  </p:normalViewPr>
  <p:slideViewPr>
    <p:cSldViewPr>
      <p:cViewPr>
        <p:scale>
          <a:sx n="100" d="100"/>
          <a:sy n="100" d="100"/>
        </p:scale>
        <p:origin x="-29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74D0F2-976F-418E-8410-9E5DDAA05E15}" type="datetimeFigureOut">
              <a:rPr lang="uk-UA" smtClean="0"/>
              <a:t>05.04.2021</a:t>
            </a:fld>
            <a:endParaRPr lang="uk-UA"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A0E7B9-BBF7-48F4-87A6-B60852335D08}" type="slidenum">
              <a:rPr lang="uk-UA" smtClean="0"/>
              <a:t>‹#›</a:t>
            </a:fld>
            <a:endParaRPr lang="uk-UA" dirty="0"/>
          </a:p>
        </p:txBody>
      </p:sp>
    </p:spTree>
    <p:extLst>
      <p:ext uri="{BB962C8B-B14F-4D97-AF65-F5344CB8AC3E}">
        <p14:creationId xmlns:p14="http://schemas.microsoft.com/office/powerpoint/2010/main" val="352494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A820681-B6B7-4CD5-B2C8-EE1D112C4D18}" type="datetime1">
              <a:rPr lang="ru-RU" smtClean="0"/>
              <a:t>05.04.2021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7FAD507-B0D6-4109-99AD-63BC6C3393ED}" type="datetime1">
              <a:rPr lang="ru-RU" smtClean="0"/>
              <a:t>05.04.2021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1F5E26C-4715-40BD-BE80-4A601E84E803}" type="datetime1">
              <a:rPr lang="ru-RU" smtClean="0"/>
              <a:t>05.04.2021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3588419-0312-4D4D-BDB5-DDE864C8DB5A}" type="datetime1">
              <a:rPr lang="ru-RU" smtClean="0"/>
              <a:t>05.04.2021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5EA37F61-448D-4EE4-A29C-186244813DA4}" type="datetime1">
              <a:rPr lang="ru-RU" smtClean="0"/>
              <a:t>05.04.2021</a:t>
            </a:fld>
            <a:endParaRPr lang="ru-RU" dirty="0"/>
          </a:p>
        </p:txBody>
      </p:sp>
      <p:sp>
        <p:nvSpPr>
          <p:cNvPr id="91" name="Footer Placeholder 90"/>
          <p:cNvSpPr>
            <a:spLocks noGrp="1"/>
          </p:cNvSpPr>
          <p:nvPr>
            <p:ph type="ftr" sz="quarter" idx="11"/>
          </p:nvPr>
        </p:nvSpPr>
        <p:spPr/>
        <p:txBody>
          <a:bodyPr/>
          <a:lstStyle/>
          <a:p>
            <a:endParaRPr lang="ru-RU" dirty="0"/>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7A4A499-50F7-4DDE-8396-E2232FEE5759}" type="datetime1">
              <a:rPr lang="ru-RU" smtClean="0"/>
              <a:t>05.04.2021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6E9D128E-A303-4E33-9CE5-DF54B859370A}" type="datetime1">
              <a:rPr lang="ru-RU" smtClean="0"/>
              <a:t>05.04.2021</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ABD90AF2-10F7-4A1D-95F5-D7196D7C5760}" type="datetime1">
              <a:rPr lang="ru-RU" smtClean="0"/>
              <a:t>05.04.2021</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844843-09A7-4ED0-8ACE-82350FD19F71}" type="datetime1">
              <a:rPr lang="ru-RU" smtClean="0"/>
              <a:t>05.04.2021</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1E097C4-C484-488E-8B93-A340EED0F10F}" type="datetime1">
              <a:rPr lang="ru-RU" smtClean="0"/>
              <a:t>05.04.2021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5" name="Date Placeholder 4"/>
          <p:cNvSpPr>
            <a:spLocks noGrp="1"/>
          </p:cNvSpPr>
          <p:nvPr>
            <p:ph type="dt" sz="half" idx="10"/>
          </p:nvPr>
        </p:nvSpPr>
        <p:spPr/>
        <p:txBody>
          <a:bodyPr/>
          <a:lstStyle/>
          <a:p>
            <a:fld id="{61B80C4C-88EB-4E1C-9156-3744B450C81F}" type="datetime1">
              <a:rPr lang="ru-RU" smtClean="0"/>
              <a:t>05.04.2021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F2C201-20F0-4F13-AB0D-6AECD71FBD0A}" type="datetime1">
              <a:rPr lang="ru-RU" smtClean="0"/>
              <a:t>05.04.2021</a:t>
            </a:fld>
            <a:endParaRPr lang="ru-RU"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8.wmf"/><Relationship Id="rId5" Type="http://schemas.openxmlformats.org/officeDocument/2006/relationships/oleObject" Target="../embeddings/oleObject12.bin"/><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image" Target="../media/image19.wmf"/></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22.bin"/><Relationship Id="rId3" Type="http://schemas.openxmlformats.org/officeDocument/2006/relationships/oleObject" Target="../embeddings/oleObject17.bin"/><Relationship Id="rId7" Type="http://schemas.openxmlformats.org/officeDocument/2006/relationships/oleObject" Target="../embeddings/oleObject19.bin"/><Relationship Id="rId12"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3.wmf"/><Relationship Id="rId11" Type="http://schemas.openxmlformats.org/officeDocument/2006/relationships/oleObject" Target="../embeddings/oleObject21.bin"/><Relationship Id="rId5" Type="http://schemas.openxmlformats.org/officeDocument/2006/relationships/oleObject" Target="../embeddings/oleObject18.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0.bin"/><Relationship Id="rId14" Type="http://schemas.openxmlformats.org/officeDocument/2006/relationships/image" Target="../media/image27.wmf"/></Relationships>
</file>

<file path=ppt/slides/_rels/slide26.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9.wmf"/><Relationship Id="rId5" Type="http://schemas.openxmlformats.org/officeDocument/2006/relationships/oleObject" Target="../embeddings/oleObject24.bin"/><Relationship Id="rId10" Type="http://schemas.openxmlformats.org/officeDocument/2006/relationships/image" Target="../media/image31.wmf"/><Relationship Id="rId4" Type="http://schemas.openxmlformats.org/officeDocument/2006/relationships/image" Target="../media/image28.wmf"/><Relationship Id="rId9" Type="http://schemas.openxmlformats.org/officeDocument/2006/relationships/oleObject" Target="../embeddings/oleObject26.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6.wmf"/><Relationship Id="rId5" Type="http://schemas.openxmlformats.org/officeDocument/2006/relationships/oleObject" Target="../embeddings/oleObject28.bin"/><Relationship Id="rId4" Type="http://schemas.openxmlformats.org/officeDocument/2006/relationships/image" Target="../media/image35.wm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11" Type="http://schemas.openxmlformats.org/officeDocument/2006/relationships/image" Target="../media/image6.wmf"/><Relationship Id="rId5" Type="http://schemas.openxmlformats.org/officeDocument/2006/relationships/oleObject" Target="../embeddings/oleObject3.bin"/><Relationship Id="rId10" Type="http://schemas.openxmlformats.org/officeDocument/2006/relationships/oleObject" Target="../embeddings/oleObject6.bin"/><Relationship Id="rId4" Type="http://schemas.openxmlformats.org/officeDocument/2006/relationships/image" Target="../media/image3.wmf"/><Relationship Id="rId9"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420888"/>
            <a:ext cx="8229600" cy="1143000"/>
          </a:xfrm>
        </p:spPr>
        <p:txBody>
          <a:bodyPr>
            <a:noAutofit/>
          </a:bodyPr>
          <a:lstStyle/>
          <a:p>
            <a:pPr algn="ctr"/>
            <a:r>
              <a:rPr lang="uk-UA" sz="4400" dirty="0" smtClean="0">
                <a:solidFill>
                  <a:schemeClr val="bg1"/>
                </a:solidFill>
                <a:latin typeface="Arial" panose="020B0604020202020204" pitchFamily="34" charset="0"/>
                <a:cs typeface="Arial" panose="020B0604020202020204" pitchFamily="34" charset="0"/>
              </a:rPr>
              <a:t>КОМ</a:t>
            </a:r>
            <a:r>
              <a:rPr lang="ru-RU" sz="4400" dirty="0" smtClean="0">
                <a:solidFill>
                  <a:schemeClr val="bg1"/>
                </a:solidFill>
                <a:latin typeface="Arial" panose="020B0604020202020204" pitchFamily="34" charset="0"/>
                <a:cs typeface="Arial" panose="020B0604020202020204" pitchFamily="34" charset="0"/>
              </a:rPr>
              <a:t>П’ЮТЕРН</a:t>
            </a:r>
            <a:r>
              <a:rPr lang="uk-UA" sz="4400" dirty="0" smtClean="0">
                <a:solidFill>
                  <a:schemeClr val="bg1"/>
                </a:solidFill>
                <a:latin typeface="Arial" panose="020B0604020202020204" pitchFamily="34" charset="0"/>
                <a:cs typeface="Arial" panose="020B0604020202020204" pitchFamily="34" charset="0"/>
              </a:rPr>
              <a:t>А ГРАФІКА</a:t>
            </a:r>
            <a:endParaRPr lang="uk-UA" sz="4400" dirty="0">
              <a:solidFill>
                <a:schemeClr val="bg1"/>
              </a:solidFill>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7"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9"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2"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4" name="Rectangle 2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6"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8" name="Rectangle 2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4" name="Rectangle 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6" name="Rectangle 5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0" name="Rectangle 5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5" name="Rectangle 5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1" name="Rectangle 1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0" name="Rectangle 11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2" name="Rectangle 1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4" name="Rectangle 11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6" name="Rectangle 1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28" name="Rectangle 12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8" name="Rectangle 2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
        <p:nvSpPr>
          <p:cNvPr id="17" name="Rectangle 22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spTree>
    <p:extLst>
      <p:ext uri="{BB962C8B-B14F-4D97-AF65-F5344CB8AC3E}">
        <p14:creationId xmlns:p14="http://schemas.microsoft.com/office/powerpoint/2010/main" val="18911337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Трикутник</a:t>
            </a:r>
            <a:r>
              <a:rPr lang="ru-RU" b="0" dirty="0" smtClean="0">
                <a:solidFill>
                  <a:schemeClr val="bg1"/>
                </a:solidFill>
                <a:latin typeface="Arial" panose="020B0604020202020204" pitchFamily="34" charset="0"/>
                <a:cs typeface="Arial" panose="020B0604020202020204" pitchFamily="34" charset="0"/>
              </a:rPr>
              <a:t> </a:t>
            </a:r>
            <a:r>
              <a:rPr lang="ru-RU" b="0" dirty="0" smtClean="0">
                <a:solidFill>
                  <a:schemeClr val="bg1"/>
                </a:solidFill>
                <a:latin typeface="Arial" panose="020B0604020202020204" pitchFamily="34" charset="0"/>
                <a:cs typeface="Arial" panose="020B0604020202020204" pitchFamily="34" charset="0"/>
              </a:rPr>
              <a:t>Серпінського</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10</a:t>
            </a:fld>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824163"/>
            <a:ext cx="7488832" cy="20449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625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Папороть</a:t>
            </a:r>
            <a:r>
              <a:rPr lang="ru-RU" b="0" dirty="0" smtClean="0">
                <a:solidFill>
                  <a:schemeClr val="bg1"/>
                </a:solidFill>
                <a:latin typeface="Arial" panose="020B0604020202020204" pitchFamily="34" charset="0"/>
                <a:cs typeface="Arial" panose="020B0604020202020204" pitchFamily="34" charset="0"/>
              </a:rPr>
              <a:t> </a:t>
            </a:r>
            <a:r>
              <a:rPr lang="ru-RU" b="0" dirty="0" smtClean="0">
                <a:solidFill>
                  <a:schemeClr val="bg1"/>
                </a:solidFill>
                <a:latin typeface="Arial" panose="020B0604020202020204" pitchFamily="34" charset="0"/>
                <a:cs typeface="Arial" panose="020B0604020202020204" pitchFamily="34" charset="0"/>
              </a:rPr>
              <a:t>Барнслі</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11</a:t>
            </a:fld>
            <a:endParaRPr lang="ru-RU"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4" y="2060848"/>
            <a:ext cx="3560043"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85764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Фрактальні</a:t>
            </a:r>
            <a:r>
              <a:rPr lang="uk-UA" b="0" dirty="0" smtClean="0">
                <a:solidFill>
                  <a:schemeClr val="bg1"/>
                </a:solidFill>
                <a:latin typeface="Arial" panose="020B0604020202020204" pitchFamily="34" charset="0"/>
                <a:cs typeface="Arial" panose="020B0604020202020204" pitchFamily="34" charset="0"/>
              </a:rPr>
              <a:t> </a:t>
            </a:r>
            <a:r>
              <a:rPr lang="uk-UA" b="0" dirty="0">
                <a:solidFill>
                  <a:schemeClr val="bg1"/>
                </a:solidFill>
                <a:latin typeface="Arial" panose="020B0604020202020204" pitchFamily="34" charset="0"/>
                <a:cs typeface="Arial" panose="020B0604020202020204" pitchFamily="34" charset="0"/>
              </a:rPr>
              <a:t>поверхні </a:t>
            </a:r>
            <a:r>
              <a:rPr lang="en-US" b="0" dirty="0" smtClean="0">
                <a:solidFill>
                  <a:schemeClr val="bg1"/>
                </a:solidFill>
                <a:latin typeface="Arial" panose="020B0604020202020204" pitchFamily="34" charset="0"/>
                <a:cs typeface="Arial" panose="020B0604020202020204" pitchFamily="34" charset="0"/>
              </a:rPr>
              <a:t/>
            </a:r>
            <a:br>
              <a:rPr lang="en-US" b="0" dirty="0" smtClean="0">
                <a:solidFill>
                  <a:schemeClr val="bg1"/>
                </a:solidFill>
                <a:latin typeface="Arial" panose="020B0604020202020204" pitchFamily="34" charset="0"/>
                <a:cs typeface="Arial" panose="020B0604020202020204" pitchFamily="34" charset="0"/>
              </a:rPr>
            </a:br>
            <a:r>
              <a:rPr lang="uk-UA" b="0" dirty="0" smtClean="0">
                <a:solidFill>
                  <a:schemeClr val="bg1"/>
                </a:solidFill>
                <a:latin typeface="Arial" panose="020B0604020202020204" pitchFamily="34" charset="0"/>
                <a:cs typeface="Arial" panose="020B0604020202020204" pitchFamily="34" charset="0"/>
              </a:rPr>
              <a:t>для </a:t>
            </a:r>
            <a:r>
              <a:rPr lang="uk-UA" b="0" dirty="0">
                <a:solidFill>
                  <a:schemeClr val="bg1"/>
                </a:solidFill>
                <a:latin typeface="Arial" panose="020B0604020202020204" pitchFamily="34" charset="0"/>
                <a:cs typeface="Arial" panose="020B0604020202020204" pitchFamily="34" charset="0"/>
              </a:rPr>
              <a:t>моделювання гірських ландшафтів.</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Гірський </a:t>
            </a:r>
            <a:r>
              <a:rPr lang="uk-UA" dirty="0">
                <a:solidFill>
                  <a:schemeClr val="bg1"/>
                </a:solidFill>
                <a:latin typeface="Arial" panose="020B0604020202020204" pitchFamily="34" charset="0"/>
                <a:cs typeface="Arial" panose="020B0604020202020204" pitchFamily="34" charset="0"/>
              </a:rPr>
              <a:t>масив попередньо, дуже наближено, описують полігональної поверхнею, складеної з плоских чотирикутників</a:t>
            </a:r>
            <a:r>
              <a:rPr lang="uk-UA" dirty="0" smtClean="0">
                <a:solidFill>
                  <a:schemeClr val="bg1"/>
                </a:solidFill>
                <a:latin typeface="Arial" panose="020B0604020202020204" pitchFamily="34" charset="0"/>
                <a:cs typeface="Arial" panose="020B0604020202020204" pitchFamily="34" charset="0"/>
              </a:rPr>
              <a:t>.</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Далі кожен чотирикутник розбивається за допомогою випадкової функції на чотири фігури менших розмірів, при цьому всі фігури випадковим чином зсуваються щодо початкової площини, зберігаючи для кожної фігури по одній загальній вершині з вихідним чотирикутником. Розподіл триває до досягнення бажаного рівня порізаності поверхні</a:t>
            </a:r>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12</a:t>
            </a:fld>
            <a:endParaRPr lang="ru-RU" dirty="0"/>
          </a:p>
        </p:txBody>
      </p:sp>
    </p:spTree>
    <p:extLst>
      <p:ext uri="{BB962C8B-B14F-4D97-AF65-F5344CB8AC3E}">
        <p14:creationId xmlns:p14="http://schemas.microsoft.com/office/powerpoint/2010/main" val="3871810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Фрактальні</a:t>
            </a:r>
            <a:r>
              <a:rPr lang="uk-UA" b="0" dirty="0">
                <a:solidFill>
                  <a:schemeClr val="bg1"/>
                </a:solidFill>
                <a:latin typeface="Arial" panose="020B0604020202020204" pitchFamily="34" charset="0"/>
                <a:cs typeface="Arial" panose="020B0604020202020204" pitchFamily="34" charset="0"/>
              </a:rPr>
              <a:t> поверхні</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13</a:t>
            </a:fld>
            <a:endParaRPr lang="ru-RU" dirty="0"/>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51721" y="2420888"/>
            <a:ext cx="349647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4077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Фрактальні</a:t>
            </a:r>
            <a:r>
              <a:rPr lang="uk-UA" b="0" dirty="0">
                <a:solidFill>
                  <a:schemeClr val="bg1"/>
                </a:solidFill>
                <a:latin typeface="Arial" panose="020B0604020202020204" pitchFamily="34" charset="0"/>
                <a:cs typeface="Arial" panose="020B0604020202020204" pitchFamily="34" charset="0"/>
              </a:rPr>
              <a:t> поверхні</a:t>
            </a: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14</a:t>
            </a:fld>
            <a:endParaRPr lang="ru-RU"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772816"/>
            <a:ext cx="5715000" cy="3589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5786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Алгебраїчні </a:t>
            </a:r>
            <a:r>
              <a:rPr lang="uk-UA" b="0" dirty="0" smtClean="0">
                <a:solidFill>
                  <a:schemeClr val="bg1"/>
                </a:solidFill>
                <a:latin typeface="Arial" panose="020B0604020202020204" pitchFamily="34" charset="0"/>
                <a:cs typeface="Arial" panose="020B0604020202020204" pitchFamily="34" charset="0"/>
              </a:rPr>
              <a:t>фрактали</a:t>
            </a:r>
            <a:endParaRPr lang="ru-RU" b="0"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Для побудови алгебраїчних </a:t>
            </a:r>
            <a:r>
              <a:rPr lang="uk-UA" dirty="0">
                <a:solidFill>
                  <a:schemeClr val="bg1"/>
                </a:solidFill>
                <a:latin typeface="Arial" panose="020B0604020202020204" pitchFamily="34" charset="0"/>
                <a:cs typeface="Arial" panose="020B0604020202020204" pitchFamily="34" charset="0"/>
              </a:rPr>
              <a:t>фракталів</a:t>
            </a:r>
            <a:r>
              <a:rPr lang="uk-UA" dirty="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використовую-ться</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ітерації нелінійних відображень</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що задаються простими алгебраїчними формулами</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Для цього будується ітераційний процес</a:t>
            </a:r>
            <a:r>
              <a:rPr lang="ru-RU" dirty="0">
                <a:solidFill>
                  <a:schemeClr val="bg1"/>
                </a:solidFill>
                <a:latin typeface="Arial" panose="020B0604020202020204" pitchFamily="34" charset="0"/>
                <a:cs typeface="Arial" panose="020B0604020202020204" pitchFamily="34" charset="0"/>
              </a:rPr>
              <a:t> </a:t>
            </a:r>
            <a:endParaRPr lang="ru-RU"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на</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комплексній </a:t>
            </a:r>
            <a:r>
              <a:rPr lang="uk-UA" dirty="0" smtClean="0">
                <a:solidFill>
                  <a:schemeClr val="bg1"/>
                </a:solidFill>
                <a:latin typeface="Arial" panose="020B0604020202020204" pitchFamily="34" charset="0"/>
                <a:cs typeface="Arial" panose="020B0604020202020204" pitchFamily="34" charset="0"/>
              </a:rPr>
              <a:t>площині</a:t>
            </a:r>
            <a:r>
              <a:rPr lang="en-US" dirty="0" smtClean="0">
                <a:solidFill>
                  <a:schemeClr val="bg1"/>
                </a:solidFill>
                <a:latin typeface="Arial" panose="020B0604020202020204" pitchFamily="34" charset="0"/>
                <a:cs typeface="Arial" panose="020B0604020202020204" pitchFamily="34" charset="0"/>
              </a:rPr>
              <a:t> z=</a:t>
            </a:r>
            <a:r>
              <a:rPr lang="en-US" dirty="0" smtClean="0">
                <a:solidFill>
                  <a:schemeClr val="bg1"/>
                </a:solidFill>
                <a:latin typeface="Arial" panose="020B0604020202020204" pitchFamily="34" charset="0"/>
                <a:cs typeface="Arial" panose="020B0604020202020204" pitchFamily="34" charset="0"/>
              </a:rPr>
              <a:t>x+iy</a:t>
            </a:r>
            <a:r>
              <a:rPr lang="ru-RU" dirty="0" smtClean="0">
                <a:solidFill>
                  <a:schemeClr val="bg1"/>
                </a:solidFill>
                <a:latin typeface="Arial" panose="020B0604020202020204" pitchFamily="34" charset="0"/>
                <a:cs typeface="Arial" panose="020B0604020202020204" pitchFamily="34" charset="0"/>
              </a:rPr>
              <a:t>. </a:t>
            </a:r>
          </a:p>
          <a:p>
            <a:r>
              <a:rPr lang="ru-RU" dirty="0" smtClean="0">
                <a:solidFill>
                  <a:schemeClr val="bg1"/>
                </a:solidFill>
                <a:latin typeface="Arial" panose="020B0604020202020204" pitchFamily="34" charset="0"/>
                <a:cs typeface="Arial" panose="020B0604020202020204" pitchFamily="34" charset="0"/>
              </a:rPr>
              <a:t>Змінюючи</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алгоритм вибору кольору в залежності від поведінки</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можна отримати складні </a:t>
            </a:r>
            <a:r>
              <a:rPr lang="uk-UA" dirty="0">
                <a:solidFill>
                  <a:schemeClr val="bg1"/>
                </a:solidFill>
                <a:latin typeface="Arial" panose="020B0604020202020204" pitchFamily="34" charset="0"/>
                <a:cs typeface="Arial" panose="020B0604020202020204" pitchFamily="34" charset="0"/>
              </a:rPr>
              <a:t>фрактальні</a:t>
            </a:r>
            <a:r>
              <a:rPr lang="uk-UA" dirty="0">
                <a:solidFill>
                  <a:schemeClr val="bg1"/>
                </a:solidFill>
                <a:latin typeface="Arial" panose="020B0604020202020204" pitchFamily="34" charset="0"/>
                <a:cs typeface="Arial" panose="020B0604020202020204" pitchFamily="34" charset="0"/>
              </a:rPr>
              <a:t> картини з химерними багатокольоровими візерунками.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532353247"/>
              </p:ext>
            </p:extLst>
          </p:nvPr>
        </p:nvGraphicFramePr>
        <p:xfrm>
          <a:off x="3347864" y="3212976"/>
          <a:ext cx="1216025" cy="454025"/>
        </p:xfrm>
        <a:graphic>
          <a:graphicData uri="http://schemas.openxmlformats.org/presentationml/2006/ole">
            <mc:AlternateContent xmlns:mc="http://schemas.openxmlformats.org/markup-compatibility/2006">
              <mc:Choice xmlns:v="urn:schemas-microsoft-com:vml" Requires="v">
                <p:oleObj spid="_x0000_s12303" name="Формула" r:id="rId3" imgW="914400" imgH="241200" progId="Equation.3">
                  <p:embed/>
                </p:oleObj>
              </mc:Choice>
              <mc:Fallback>
                <p:oleObj name="Формула" r:id="rId3" imgW="914400" imgH="241200" progId="Equation.3">
                  <p:embed/>
                  <p:pic>
                    <p:nvPicPr>
                      <p:cNvPr id="0" name="Объект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3212976"/>
                        <a:ext cx="12160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0141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Алгебраїчні </a:t>
            </a:r>
            <a:r>
              <a:rPr lang="uk-UA" b="0" dirty="0">
                <a:solidFill>
                  <a:schemeClr val="bg1"/>
                </a:solidFill>
                <a:latin typeface="Arial" panose="020B0604020202020204" pitchFamily="34" charset="0"/>
                <a:cs typeface="Arial" panose="020B0604020202020204" pitchFamily="34" charset="0"/>
              </a:rPr>
              <a:t>фрактали</a:t>
            </a:r>
            <a:endParaRPr lang="ru-RU" dirty="0"/>
          </a:p>
        </p:txBody>
      </p:sp>
      <p:sp>
        <p:nvSpPr>
          <p:cNvPr id="3" name="Объект 2"/>
          <p:cNvSpPr>
            <a:spLocks noGrp="1"/>
          </p:cNvSpPr>
          <p:nvPr>
            <p:ph idx="1"/>
          </p:nvPr>
        </p:nvSpPr>
        <p:spPr/>
        <p:txBody>
          <a:bodyPr/>
          <a:lstStyle/>
          <a:p>
            <a:r>
              <a:rPr lang="uk-UA" dirty="0"/>
              <a:t> </a:t>
            </a:r>
            <a:r>
              <a:rPr lang="uk-UA" dirty="0">
                <a:solidFill>
                  <a:schemeClr val="bg1"/>
                </a:solidFill>
                <a:latin typeface="Arial" panose="020B0604020202020204" pitchFamily="34" charset="0"/>
                <a:cs typeface="Arial" panose="020B0604020202020204" pitchFamily="34" charset="0"/>
              </a:rPr>
              <a:t>Як приклад розглянемо </a:t>
            </a:r>
            <a:r>
              <a:rPr lang="uk-UA" dirty="0" smtClean="0">
                <a:solidFill>
                  <a:schemeClr val="bg1"/>
                </a:solidFill>
                <a:latin typeface="Arial" panose="020B0604020202020204" pitchFamily="34" charset="0"/>
                <a:cs typeface="Arial" panose="020B0604020202020204" pitchFamily="34" charset="0"/>
              </a:rPr>
              <a:t>множину </a:t>
            </a:r>
            <a:r>
              <a:rPr lang="uk-UA" dirty="0">
                <a:solidFill>
                  <a:schemeClr val="bg1"/>
                </a:solidFill>
                <a:latin typeface="Arial" panose="020B0604020202020204" pitchFamily="34" charset="0"/>
                <a:cs typeface="Arial" panose="020B0604020202020204" pitchFamily="34" charset="0"/>
              </a:rPr>
              <a:t>Мандельброта</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Алгоритм його побудови заснований на простому </a:t>
            </a:r>
            <a:r>
              <a:rPr lang="uk-UA" dirty="0" smtClean="0">
                <a:solidFill>
                  <a:schemeClr val="bg1"/>
                </a:solidFill>
                <a:latin typeface="Arial" panose="020B0604020202020204" pitchFamily="34" charset="0"/>
                <a:cs typeface="Arial" panose="020B0604020202020204" pitchFamily="34" charset="0"/>
              </a:rPr>
              <a:t>ітеративному виразі</a:t>
            </a:r>
            <a:r>
              <a:rPr lang="ru-RU" dirty="0" smtClean="0">
                <a:solidFill>
                  <a:schemeClr val="bg1"/>
                </a:solidFill>
                <a:latin typeface="Arial" panose="020B0604020202020204" pitchFamily="34" charset="0"/>
                <a:cs typeface="Arial" panose="020B0604020202020204" pitchFamily="34" charset="0"/>
              </a:rPr>
              <a:t>: </a:t>
            </a:r>
          </a:p>
          <a:p>
            <a:endParaRPr lang="ru-RU" dirty="0" smtClean="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де</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 комплексні змінні</a:t>
            </a:r>
            <a:r>
              <a:rPr lang="ru-RU"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Ітерації </a:t>
            </a:r>
            <a:r>
              <a:rPr lang="uk-UA" dirty="0">
                <a:solidFill>
                  <a:schemeClr val="bg1"/>
                </a:solidFill>
                <a:latin typeface="Arial" panose="020B0604020202020204" pitchFamily="34" charset="0"/>
                <a:cs typeface="Arial" panose="020B0604020202020204" pitchFamily="34" charset="0"/>
              </a:rPr>
              <a:t>виконуються для кожної стартової точки C квадратної або прямокутної області - підмножині комплексній площині.</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43756083"/>
              </p:ext>
            </p:extLst>
          </p:nvPr>
        </p:nvGraphicFramePr>
        <p:xfrm>
          <a:off x="2987824" y="2780928"/>
          <a:ext cx="2952328" cy="792088"/>
        </p:xfrm>
        <a:graphic>
          <a:graphicData uri="http://schemas.openxmlformats.org/presentationml/2006/ole">
            <mc:AlternateContent xmlns:mc="http://schemas.openxmlformats.org/markup-compatibility/2006">
              <mc:Choice xmlns:v="urn:schemas-microsoft-com:vml" Requires="v">
                <p:oleObj spid="_x0000_s13341" name="Формула" r:id="rId3" imgW="1028520" imgH="330120" progId="Equation.3">
                  <p:embed/>
                </p:oleObj>
              </mc:Choice>
              <mc:Fallback>
                <p:oleObj name="Формула" r:id="rId3" imgW="1028520" imgH="330120" progId="Equation.3">
                  <p:embed/>
                  <p:pic>
                    <p:nvPicPr>
                      <p:cNvPr id="0" name="Объект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7824" y="2780928"/>
                        <a:ext cx="2952328" cy="792088"/>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346269735"/>
              </p:ext>
            </p:extLst>
          </p:nvPr>
        </p:nvGraphicFramePr>
        <p:xfrm>
          <a:off x="1259632" y="3645024"/>
          <a:ext cx="1130300" cy="469231"/>
        </p:xfrm>
        <a:graphic>
          <a:graphicData uri="http://schemas.openxmlformats.org/presentationml/2006/ole">
            <mc:AlternateContent xmlns:mc="http://schemas.openxmlformats.org/markup-compatibility/2006">
              <mc:Choice xmlns:v="urn:schemas-microsoft-com:vml" Requires="v">
                <p:oleObj spid="_x0000_s13342" name="Формула" r:id="rId5" imgW="393480" imgH="241200" progId="Equation.3">
                  <p:embed/>
                </p:oleObj>
              </mc:Choice>
              <mc:Fallback>
                <p:oleObj name="Формула" r:id="rId5" imgW="393480" imgH="241200" progId="Equation.3">
                  <p:embed/>
                  <p:pic>
                    <p:nvPicPr>
                      <p:cNvPr id="0" name="Объект 4"/>
                      <p:cNvPicPr>
                        <a:picLocks noChangeAspect="1" noChangeArrowheads="1"/>
                      </p:cNvPicPr>
                      <p:nvPr/>
                    </p:nvPicPr>
                    <p:blipFill>
                      <a:blip r:embed="rId6"/>
                      <a:srcRect/>
                      <a:stretch>
                        <a:fillRect/>
                      </a:stretch>
                    </p:blipFill>
                    <p:spPr bwMode="auto">
                      <a:xfrm>
                        <a:off x="1259632" y="3645024"/>
                        <a:ext cx="1130300" cy="46923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14982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Алгебраїчні </a:t>
            </a:r>
            <a:r>
              <a:rPr lang="uk-UA" b="0" dirty="0">
                <a:solidFill>
                  <a:schemeClr val="bg1"/>
                </a:solidFill>
                <a:latin typeface="Arial" panose="020B0604020202020204" pitchFamily="34" charset="0"/>
                <a:cs typeface="Arial" panose="020B0604020202020204" pitchFamily="34" charset="0"/>
              </a:rPr>
              <a:t>фрактали</a:t>
            </a:r>
            <a:endParaRPr lang="ru-RU" dirty="0"/>
          </a:p>
        </p:txBody>
      </p:sp>
      <p:sp>
        <p:nvSpPr>
          <p:cNvPr id="3" name="Объект 2"/>
          <p:cNvSpPr>
            <a:spLocks noGrp="1"/>
          </p:cNvSpPr>
          <p:nvPr>
            <p:ph idx="1"/>
          </p:nvPr>
        </p:nvSpPr>
        <p:spPr/>
        <p:txBody>
          <a:bodyPr>
            <a:normAutofit/>
          </a:bodyPr>
          <a:lstStyle/>
          <a:p>
            <a:r>
              <a:rPr lang="uk-UA" dirty="0" smtClean="0">
                <a:solidFill>
                  <a:schemeClr val="bg1"/>
                </a:solidFill>
                <a:latin typeface="Arial" panose="020B0604020202020204" pitchFamily="34" charset="0"/>
                <a:cs typeface="Arial" panose="020B0604020202020204" pitchFamily="34" charset="0"/>
              </a:rPr>
              <a:t>Ітераційний </a:t>
            </a:r>
            <a:r>
              <a:rPr lang="uk-UA" dirty="0">
                <a:solidFill>
                  <a:schemeClr val="bg1"/>
                </a:solidFill>
                <a:latin typeface="Arial" panose="020B0604020202020204" pitchFamily="34" charset="0"/>
                <a:cs typeface="Arial" panose="020B0604020202020204" pitchFamily="34" charset="0"/>
              </a:rPr>
              <a:t>процес продовжується до тих пір, поки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не вийде за межі кола радіуса 2, центр якої лежить в точці (0,0), або після досить великої кількості ітерацій (наприклад, 200-500) </a:t>
            </a:r>
            <a:r>
              <a:rPr lang="uk-UA" dirty="0" smtClean="0">
                <a:solidFill>
                  <a:schemeClr val="bg1"/>
                </a:solidFill>
                <a:latin typeface="Arial" panose="020B0604020202020204" pitchFamily="34" charset="0"/>
                <a:cs typeface="Arial" panose="020B0604020202020204" pitchFamily="34" charset="0"/>
              </a:rPr>
              <a:t>    зійдеться </a:t>
            </a:r>
            <a:r>
              <a:rPr lang="uk-UA" dirty="0">
                <a:solidFill>
                  <a:schemeClr val="bg1"/>
                </a:solidFill>
                <a:latin typeface="Arial" panose="020B0604020202020204" pitchFamily="34" charset="0"/>
                <a:cs typeface="Arial" panose="020B0604020202020204" pitchFamily="34" charset="0"/>
              </a:rPr>
              <a:t>до який-небудь </a:t>
            </a:r>
            <a:r>
              <a:rPr lang="uk-UA" dirty="0" smtClean="0">
                <a:solidFill>
                  <a:schemeClr val="bg1"/>
                </a:solidFill>
                <a:latin typeface="Arial" panose="020B0604020202020204" pitchFamily="34" charset="0"/>
                <a:cs typeface="Arial" panose="020B0604020202020204" pitchFamily="34" charset="0"/>
              </a:rPr>
              <a:t>точки </a:t>
            </a:r>
            <a:r>
              <a:rPr lang="uk-UA" dirty="0">
                <a:solidFill>
                  <a:schemeClr val="bg1"/>
                </a:solidFill>
                <a:latin typeface="Arial" panose="020B0604020202020204" pitchFamily="34" charset="0"/>
                <a:cs typeface="Arial" panose="020B0604020202020204" pitchFamily="34" charset="0"/>
              </a:rPr>
              <a:t>кола.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Залежно </a:t>
            </a:r>
            <a:r>
              <a:rPr lang="uk-UA" dirty="0">
                <a:solidFill>
                  <a:schemeClr val="bg1"/>
                </a:solidFill>
                <a:latin typeface="Arial" panose="020B0604020202020204" pitchFamily="34" charset="0"/>
                <a:cs typeface="Arial" panose="020B0604020202020204" pitchFamily="34" charset="0"/>
              </a:rPr>
              <a:t>від кількості ітерацій, протягом яких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залишалася всередині кола, можна встановити колір точки C (якщо </a:t>
            </a:r>
            <a:r>
              <a:rPr lang="uk-UA" dirty="0" smtClean="0">
                <a:solidFill>
                  <a:schemeClr val="bg1"/>
                </a:solidFill>
                <a:latin typeface="Arial" panose="020B0604020202020204" pitchFamily="34" charset="0"/>
                <a:cs typeface="Arial" panose="020B0604020202020204" pitchFamily="34" charset="0"/>
              </a:rPr>
              <a:t>   залишається </a:t>
            </a:r>
            <a:r>
              <a:rPr lang="uk-UA" dirty="0">
                <a:solidFill>
                  <a:schemeClr val="bg1"/>
                </a:solidFill>
                <a:latin typeface="Arial" panose="020B0604020202020204" pitchFamily="34" charset="0"/>
                <a:cs typeface="Arial" panose="020B0604020202020204" pitchFamily="34" charset="0"/>
              </a:rPr>
              <a:t>в колі протягом досить великої кількості ітерацій, ітераційний процес припиняється, і ця точка растра </a:t>
            </a:r>
            <a:r>
              <a:rPr lang="uk-UA" dirty="0" smtClean="0">
                <a:solidFill>
                  <a:schemeClr val="bg1"/>
                </a:solidFill>
                <a:latin typeface="Arial" panose="020B0604020202020204" pitchFamily="34" charset="0"/>
                <a:cs typeface="Arial" panose="020B0604020202020204" pitchFamily="34" charset="0"/>
              </a:rPr>
              <a:t>зафарбовується в </a:t>
            </a:r>
            <a:r>
              <a:rPr lang="uk-UA" dirty="0">
                <a:solidFill>
                  <a:schemeClr val="bg1"/>
                </a:solidFill>
                <a:latin typeface="Arial" panose="020B0604020202020204" pitchFamily="34" charset="0"/>
                <a:cs typeface="Arial" panose="020B0604020202020204" pitchFamily="34" charset="0"/>
              </a:rPr>
              <a:t>чорний колір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17</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009673636"/>
              </p:ext>
            </p:extLst>
          </p:nvPr>
        </p:nvGraphicFramePr>
        <p:xfrm>
          <a:off x="3923928" y="2708920"/>
          <a:ext cx="315913" cy="401637"/>
        </p:xfrm>
        <a:graphic>
          <a:graphicData uri="http://schemas.openxmlformats.org/presentationml/2006/ole">
            <mc:AlternateContent xmlns:mc="http://schemas.openxmlformats.org/markup-compatibility/2006">
              <mc:Choice xmlns:v="urn:schemas-microsoft-com:vml" Requires="v">
                <p:oleObj spid="_x0000_s14390" name="Формула" r:id="rId3" imgW="190440" imgH="241200" progId="Equation.3">
                  <p:embed/>
                </p:oleObj>
              </mc:Choice>
              <mc:Fallback>
                <p:oleObj name="Формула" r:id="rId3" imgW="190440" imgH="241200" progId="Equation.3">
                  <p:embed/>
                  <p:pic>
                    <p:nvPicPr>
                      <p:cNvPr id="0" name="Объект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2708920"/>
                        <a:ext cx="315913"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2123873818"/>
              </p:ext>
            </p:extLst>
          </p:nvPr>
        </p:nvGraphicFramePr>
        <p:xfrm>
          <a:off x="2771800" y="4293096"/>
          <a:ext cx="315913" cy="401637"/>
        </p:xfrm>
        <a:graphic>
          <a:graphicData uri="http://schemas.openxmlformats.org/presentationml/2006/ole">
            <mc:AlternateContent xmlns:mc="http://schemas.openxmlformats.org/markup-compatibility/2006">
              <mc:Choice xmlns:v="urn:schemas-microsoft-com:vml" Requires="v">
                <p:oleObj spid="_x0000_s14391" name="Формула" r:id="rId5" imgW="190440" imgH="241200" progId="Equation.3">
                  <p:embed/>
                </p:oleObj>
              </mc:Choice>
              <mc:Fallback>
                <p:oleObj name="Формула" r:id="rId5" imgW="190440" imgH="241200" progId="Equation.3">
                  <p:embed/>
                  <p:pic>
                    <p:nvPicPr>
                      <p:cNvPr id="0" name="Объект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4293096"/>
                        <a:ext cx="315913"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528863260"/>
              </p:ext>
            </p:extLst>
          </p:nvPr>
        </p:nvGraphicFramePr>
        <p:xfrm>
          <a:off x="7308304" y="3573016"/>
          <a:ext cx="315913" cy="401637"/>
        </p:xfrm>
        <a:graphic>
          <a:graphicData uri="http://schemas.openxmlformats.org/presentationml/2006/ole">
            <mc:AlternateContent xmlns:mc="http://schemas.openxmlformats.org/markup-compatibility/2006">
              <mc:Choice xmlns:v="urn:schemas-microsoft-com:vml" Requires="v">
                <p:oleObj spid="_x0000_s14392" name="Формула" r:id="rId6" imgW="190440" imgH="241200" progId="Equation.3">
                  <p:embed/>
                </p:oleObj>
              </mc:Choice>
              <mc:Fallback>
                <p:oleObj name="Формула" r:id="rId6" imgW="190440" imgH="241200" progId="Equation.3">
                  <p:embed/>
                  <p:pic>
                    <p:nvPicPr>
                      <p:cNvPr id="0" name="Объект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8304" y="3573016"/>
                        <a:ext cx="315913"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307777605"/>
              </p:ext>
            </p:extLst>
          </p:nvPr>
        </p:nvGraphicFramePr>
        <p:xfrm>
          <a:off x="8172400" y="1628800"/>
          <a:ext cx="315913" cy="401637"/>
        </p:xfrm>
        <a:graphic>
          <a:graphicData uri="http://schemas.openxmlformats.org/presentationml/2006/ole">
            <mc:AlternateContent xmlns:mc="http://schemas.openxmlformats.org/markup-compatibility/2006">
              <mc:Choice xmlns:v="urn:schemas-microsoft-com:vml" Requires="v">
                <p:oleObj spid="_x0000_s14393" name="Формула" r:id="rId7" imgW="190440" imgH="241200" progId="Equation.3">
                  <p:embed/>
                </p:oleObj>
              </mc:Choice>
              <mc:Fallback>
                <p:oleObj name="Формула" r:id="rId7" imgW="190440" imgH="241200" progId="Equation.3">
                  <p:embed/>
                  <p:pic>
                    <p:nvPicPr>
                      <p:cNvPr id="0" name="Объект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2400" y="1628800"/>
                        <a:ext cx="315913"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02467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Множина </a:t>
            </a:r>
            <a:r>
              <a:rPr lang="uk-UA" b="0" dirty="0">
                <a:solidFill>
                  <a:schemeClr val="bg1"/>
                </a:solidFill>
                <a:latin typeface="Arial" panose="020B0604020202020204" pitchFamily="34" charset="0"/>
                <a:cs typeface="Arial" panose="020B0604020202020204" pitchFamily="34" charset="0"/>
              </a:rPr>
              <a:t>Мандельброта</a:t>
            </a:r>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18</a:t>
            </a:fld>
            <a:endParaRPr lang="ru-RU" dirty="0"/>
          </a:p>
        </p:txBody>
      </p:sp>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988840"/>
            <a:ext cx="7992887" cy="3962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7285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Множина </a:t>
            </a:r>
            <a:r>
              <a:rPr lang="uk-UA" b="0" dirty="0">
                <a:solidFill>
                  <a:schemeClr val="bg1"/>
                </a:solidFill>
                <a:latin typeface="Arial" panose="020B0604020202020204" pitchFamily="34" charset="0"/>
                <a:cs typeface="Arial" panose="020B0604020202020204" pitchFamily="34" charset="0"/>
              </a:rPr>
              <a:t>Мандельброта</a:t>
            </a:r>
            <a:endParaRPr lang="ru-RU" b="0"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19</a:t>
            </a:fld>
            <a:endParaRPr lang="ru-RU" dirty="0"/>
          </a:p>
        </p:txBody>
      </p:sp>
      <p:pic>
        <p:nvPicPr>
          <p:cNvPr id="9218" name="Picture 2" descr="C:\Users\Владелец\Pictures\мандель.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1772816"/>
            <a:ext cx="5256584"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2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ЛЕКЦІЯ 1</a:t>
            </a:r>
            <a:r>
              <a:rPr lang="en-US" b="0" dirty="0" smtClean="0">
                <a:solidFill>
                  <a:schemeClr val="bg1"/>
                </a:solidFill>
                <a:latin typeface="Arial" panose="020B0604020202020204" pitchFamily="34" charset="0"/>
                <a:cs typeface="Arial" panose="020B0604020202020204" pitchFamily="34" charset="0"/>
              </a:rPr>
              <a:t>0</a:t>
            </a:r>
            <a:endParaRPr lang="ru-RU" b="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a:t>
            </a:fld>
            <a:endParaRPr lang="ru-RU" dirty="0"/>
          </a:p>
        </p:txBody>
      </p:sp>
      <p:sp>
        <p:nvSpPr>
          <p:cNvPr id="6" name="Объект 5"/>
          <p:cNvSpPr>
            <a:spLocks noGrp="1"/>
          </p:cNvSpPr>
          <p:nvPr>
            <p:ph idx="1"/>
          </p:nvPr>
        </p:nvSpPr>
        <p:spPr/>
        <p:txBody>
          <a:bodyPr/>
          <a:lstStyle/>
          <a:p>
            <a:r>
              <a:rPr lang="ru-RU" dirty="0" smtClean="0">
                <a:solidFill>
                  <a:schemeClr val="bg1"/>
                </a:solidFill>
                <a:latin typeface="Arial" panose="020B0604020202020204" pitchFamily="34" charset="0"/>
                <a:cs typeface="Arial" panose="020B0604020202020204" pitchFamily="34" charset="0"/>
              </a:rPr>
              <a:t>Фрактали</a:t>
            </a:r>
            <a:endParaRPr lang="ru-RU"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Множина</a:t>
            </a:r>
            <a:r>
              <a:rPr lang="ru-RU" dirty="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Кантора</a:t>
            </a: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Геометричні </a:t>
            </a:r>
            <a:r>
              <a:rPr lang="uk-UA" dirty="0" smtClean="0">
                <a:solidFill>
                  <a:schemeClr val="bg1"/>
                </a:solidFill>
                <a:latin typeface="Arial" panose="020B0604020202020204" pitchFamily="34" charset="0"/>
                <a:cs typeface="Arial" panose="020B0604020202020204" pitchFamily="34" charset="0"/>
              </a:rPr>
              <a:t>фрактали</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Алгебраїчні </a:t>
            </a:r>
            <a:r>
              <a:rPr lang="uk-UA" dirty="0" smtClean="0">
                <a:solidFill>
                  <a:schemeClr val="bg1"/>
                </a:solidFill>
                <a:latin typeface="Arial" panose="020B0604020202020204" pitchFamily="34" charset="0"/>
                <a:cs typeface="Arial" panose="020B0604020202020204" pitchFamily="34" charset="0"/>
              </a:rPr>
              <a:t>фрактали</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Система </a:t>
            </a:r>
            <a:r>
              <a:rPr lang="uk-UA" dirty="0" smtClean="0">
                <a:solidFill>
                  <a:schemeClr val="bg1"/>
                </a:solidFill>
                <a:latin typeface="Arial" panose="020B0604020202020204" pitchFamily="34" charset="0"/>
                <a:cs typeface="Arial" panose="020B0604020202020204" pitchFamily="34" charset="0"/>
              </a:rPr>
              <a:t>ітерируємих</a:t>
            </a:r>
            <a:r>
              <a:rPr lang="uk-UA" dirty="0" smtClean="0">
                <a:solidFill>
                  <a:schemeClr val="bg1"/>
                </a:solidFill>
                <a:latin typeface="Arial" panose="020B0604020202020204" pitchFamily="34" charset="0"/>
                <a:cs typeface="Arial" panose="020B0604020202020204" pitchFamily="34" charset="0"/>
              </a:rPr>
              <a:t> функцій</a:t>
            </a:r>
          </a:p>
          <a:p>
            <a:r>
              <a:rPr lang="uk-UA" dirty="0">
                <a:solidFill>
                  <a:schemeClr val="bg1"/>
                </a:solidFill>
                <a:latin typeface="Arial" panose="020B0604020202020204" pitchFamily="34" charset="0"/>
                <a:cs typeface="Arial" panose="020B0604020202020204" pitchFamily="34" charset="0"/>
              </a:rPr>
              <a:t>Згладжування сходового </a:t>
            </a:r>
            <a:r>
              <a:rPr lang="uk-UA" dirty="0" smtClean="0">
                <a:solidFill>
                  <a:schemeClr val="bg1"/>
                </a:solidFill>
                <a:latin typeface="Arial" panose="020B0604020202020204" pitchFamily="34" charset="0"/>
                <a:cs typeface="Arial" panose="020B0604020202020204" pitchFamily="34" charset="0"/>
              </a:rPr>
              <a:t>дефекту</a:t>
            </a:r>
          </a:p>
          <a:p>
            <a:r>
              <a:rPr lang="uk-UA" dirty="0">
                <a:solidFill>
                  <a:schemeClr val="bg1"/>
                </a:solidFill>
                <a:latin typeface="Arial" panose="020B0604020202020204" pitchFamily="34" charset="0"/>
                <a:cs typeface="Arial" panose="020B0604020202020204" pitchFamily="34" charset="0"/>
              </a:rPr>
              <a:t>Апроксимація </a:t>
            </a:r>
            <a:r>
              <a:rPr lang="uk-UA" dirty="0" smtClean="0">
                <a:solidFill>
                  <a:schemeClr val="bg1"/>
                </a:solidFill>
                <a:latin typeface="Arial" panose="020B0604020202020204" pitchFamily="34" charset="0"/>
                <a:cs typeface="Arial" panose="020B0604020202020204" pitchFamily="34" charset="0"/>
              </a:rPr>
              <a:t>напівтонами</a:t>
            </a:r>
          </a:p>
          <a:p>
            <a:r>
              <a:rPr lang="uk-UA" dirty="0">
                <a:solidFill>
                  <a:schemeClr val="bg1"/>
                </a:solidFill>
                <a:latin typeface="Arial" panose="020B0604020202020204" pitchFamily="34" charset="0"/>
                <a:cs typeface="Arial" panose="020B0604020202020204" pitchFamily="34" charset="0"/>
              </a:rPr>
              <a:t>Упорядковане збудженням</a:t>
            </a:r>
            <a:endParaRPr lang="uk-UA" dirty="0" smtClea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8846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Система </a:t>
            </a:r>
            <a:r>
              <a:rPr lang="uk-UA" b="0" dirty="0" smtClean="0">
                <a:solidFill>
                  <a:schemeClr val="bg1"/>
                </a:solidFill>
                <a:latin typeface="Arial" panose="020B0604020202020204" pitchFamily="34" charset="0"/>
                <a:cs typeface="Arial" panose="020B0604020202020204" pitchFamily="34" charset="0"/>
              </a:rPr>
              <a:t>ітерируємих</a:t>
            </a:r>
            <a:r>
              <a:rPr lang="uk-UA" b="0" dirty="0" smtClean="0">
                <a:solidFill>
                  <a:schemeClr val="bg1"/>
                </a:solidFill>
                <a:latin typeface="Arial" panose="020B0604020202020204" pitchFamily="34" charset="0"/>
                <a:cs typeface="Arial" panose="020B0604020202020204" pitchFamily="34" charset="0"/>
              </a:rPr>
              <a:t> </a:t>
            </a:r>
            <a:r>
              <a:rPr lang="uk-UA" b="0" dirty="0">
                <a:solidFill>
                  <a:schemeClr val="bg1"/>
                </a:solidFill>
                <a:latin typeface="Arial" panose="020B0604020202020204" pitchFamily="34" charset="0"/>
                <a:cs typeface="Arial" panose="020B0604020202020204" pitchFamily="34" charset="0"/>
              </a:rPr>
              <a:t>функцій </a:t>
            </a:r>
            <a:endParaRPr lang="ru-RU" dirty="0"/>
          </a:p>
        </p:txBody>
      </p:sp>
      <p:sp>
        <p:nvSpPr>
          <p:cNvPr id="3" name="Объект 2"/>
          <p:cNvSpPr>
            <a:spLocks noGrp="1"/>
          </p:cNvSpPr>
          <p:nvPr>
            <p:ph idx="1"/>
          </p:nvPr>
        </p:nvSpPr>
        <p:spPr/>
        <p:txBody>
          <a:bodyPr>
            <a:normAutofit fontScale="92500" lnSpcReduction="10000"/>
          </a:bodyPr>
          <a:lstStyle/>
          <a:p>
            <a:r>
              <a:rPr lang="uk-UA" dirty="0">
                <a:solidFill>
                  <a:schemeClr val="bg1"/>
                </a:solidFill>
                <a:latin typeface="Arial" panose="020B0604020202020204" pitchFamily="34" charset="0"/>
                <a:cs typeface="Arial" panose="020B0604020202020204" pitchFamily="34" charset="0"/>
              </a:rPr>
              <a:t>Системи </a:t>
            </a:r>
            <a:r>
              <a:rPr lang="uk-UA" dirty="0">
                <a:solidFill>
                  <a:schemeClr val="bg1"/>
                </a:solidFill>
                <a:latin typeface="Arial" panose="020B0604020202020204" pitchFamily="34" charset="0"/>
                <a:cs typeface="Arial" panose="020B0604020202020204" pitchFamily="34" charset="0"/>
              </a:rPr>
              <a:t>ітеріруемих</a:t>
            </a:r>
            <a:r>
              <a:rPr lang="uk-UA" dirty="0">
                <a:solidFill>
                  <a:schemeClr val="bg1"/>
                </a:solidFill>
                <a:latin typeface="Arial" panose="020B0604020202020204" pitchFamily="34" charset="0"/>
                <a:cs typeface="Arial" panose="020B0604020202020204" pitchFamily="34" charset="0"/>
              </a:rPr>
              <a:t> функцій</a:t>
            </a:r>
            <a:r>
              <a:rPr lang="ru-RU" dirty="0">
                <a:solidFill>
                  <a:schemeClr val="bg1"/>
                </a:solidFill>
                <a:latin typeface="Arial" panose="020B0604020202020204" pitchFamily="34" charset="0"/>
                <a:cs typeface="Arial" panose="020B0604020202020204" pitchFamily="34" charset="0"/>
              </a:rPr>
              <a:t> IFS</a:t>
            </a:r>
            <a:r>
              <a:rPr lang="uk-UA" dirty="0">
                <a:solidFill>
                  <a:schemeClr val="bg1"/>
                </a:solidFill>
                <a:latin typeface="Arial" panose="020B0604020202020204" pitchFamily="34" charset="0"/>
                <a:cs typeface="Arial" panose="020B0604020202020204" pitchFamily="34" charset="0"/>
              </a:rPr>
              <a:t> являє собою систему функцій з деякого фіксованого класу функцій</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які </a:t>
            </a:r>
            <a:r>
              <a:rPr lang="uk-UA" dirty="0" smtClean="0">
                <a:solidFill>
                  <a:schemeClr val="bg1"/>
                </a:solidFill>
                <a:latin typeface="Arial" panose="020B0604020202020204" pitchFamily="34" charset="0"/>
                <a:cs typeface="Arial" panose="020B0604020202020204" pitchFamily="34" charset="0"/>
              </a:rPr>
              <a:t>відображають одну багатовимірну множину </a:t>
            </a:r>
            <a:r>
              <a:rPr lang="uk-UA" dirty="0">
                <a:solidFill>
                  <a:schemeClr val="bg1"/>
                </a:solidFill>
                <a:latin typeface="Arial" panose="020B0604020202020204" pitchFamily="34" charset="0"/>
                <a:cs typeface="Arial" panose="020B0604020202020204" pitchFamily="34" charset="0"/>
              </a:rPr>
              <a:t>на </a:t>
            </a:r>
            <a:r>
              <a:rPr lang="uk-UA" dirty="0" smtClean="0">
                <a:solidFill>
                  <a:schemeClr val="bg1"/>
                </a:solidFill>
                <a:latin typeface="Arial" panose="020B0604020202020204" pitchFamily="34" charset="0"/>
                <a:cs typeface="Arial" panose="020B0604020202020204" pitchFamily="34" charset="0"/>
              </a:rPr>
              <a:t>іншу</a:t>
            </a:r>
            <a:r>
              <a:rPr lang="ru-RU" dirty="0" smtClean="0">
                <a:solidFill>
                  <a:schemeClr val="bg1"/>
                </a:solidFill>
                <a:latin typeface="Arial" panose="020B0604020202020204" pitchFamily="34" charset="0"/>
                <a:cs typeface="Arial" panose="020B0604020202020204" pitchFamily="34" charset="0"/>
              </a:rPr>
              <a:t>.</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Найбільш проста IFS складається з афінних перетворень площини</a:t>
            </a:r>
            <a:r>
              <a:rPr lang="ru-RU" dirty="0">
                <a:solidFill>
                  <a:schemeClr val="bg1"/>
                </a:solidFill>
                <a:latin typeface="Arial" panose="020B0604020202020204" pitchFamily="34" charset="0"/>
                <a:cs typeface="Arial" panose="020B0604020202020204" pitchFamily="34" charset="0"/>
              </a:rPr>
              <a:t>: </a:t>
            </a:r>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X</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A * X + B * Y + C</a:t>
            </a:r>
            <a:r>
              <a:rPr lang="ru-RU" dirty="0">
                <a:solidFill>
                  <a:schemeClr val="bg1"/>
                </a:solidFill>
                <a:latin typeface="Arial" panose="020B0604020202020204" pitchFamily="34" charset="0"/>
                <a:cs typeface="Arial" panose="020B0604020202020204" pitchFamily="34" charset="0"/>
              </a:rPr>
              <a:t> </a:t>
            </a:r>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Y</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D * X + E * Y + F</a:t>
            </a:r>
            <a:r>
              <a:rPr lang="ru-RU" dirty="0">
                <a:solidFill>
                  <a:schemeClr val="bg1"/>
                </a:solidFill>
                <a:latin typeface="Arial" panose="020B0604020202020204" pitchFamily="34" charset="0"/>
                <a:cs typeface="Arial" panose="020B0604020202020204" pitchFamily="34" charset="0"/>
              </a:rPr>
              <a:t> </a:t>
            </a:r>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У </a:t>
            </a:r>
            <a:r>
              <a:rPr lang="ru-RU" dirty="0">
                <a:solidFill>
                  <a:schemeClr val="bg1"/>
                </a:solidFill>
                <a:latin typeface="Arial" panose="020B0604020202020204" pitchFamily="34" charset="0"/>
                <a:cs typeface="Arial" panose="020B0604020202020204" pitchFamily="34" charset="0"/>
              </a:rPr>
              <a:t>1988 р</a:t>
            </a:r>
            <a:r>
              <a:rPr lang="uk-UA" dirty="0">
                <a:solidFill>
                  <a:schemeClr val="bg1"/>
                </a:solidFill>
                <a:latin typeface="Arial" panose="020B0604020202020204" pitchFamily="34" charset="0"/>
                <a:cs typeface="Arial" panose="020B0604020202020204" pitchFamily="34" charset="0"/>
              </a:rPr>
              <a:t> IFS </a:t>
            </a:r>
            <a:r>
              <a:rPr lang="uk-UA" dirty="0" smtClean="0">
                <a:solidFill>
                  <a:schemeClr val="bg1"/>
                </a:solidFill>
                <a:latin typeface="Arial" panose="020B0604020202020204" pitchFamily="34" charset="0"/>
                <a:cs typeface="Arial" panose="020B0604020202020204" pitchFamily="34" charset="0"/>
              </a:rPr>
              <a:t>було запропоновано застосувати для </a:t>
            </a:r>
            <a:r>
              <a:rPr lang="uk-UA" dirty="0">
                <a:solidFill>
                  <a:schemeClr val="bg1"/>
                </a:solidFill>
                <a:latin typeface="Arial" panose="020B0604020202020204" pitchFamily="34" charset="0"/>
                <a:cs typeface="Arial" panose="020B0604020202020204" pitchFamily="34" charset="0"/>
              </a:rPr>
              <a:t>стиснення і зберігання графічної </a:t>
            </a:r>
            <a:r>
              <a:rPr lang="uk-UA" dirty="0" smtClean="0">
                <a:solidFill>
                  <a:schemeClr val="bg1"/>
                </a:solidFill>
                <a:latin typeface="Arial" panose="020B0604020202020204" pitchFamily="34" charset="0"/>
                <a:cs typeface="Arial" panose="020B0604020202020204" pitchFamily="34" charset="0"/>
              </a:rPr>
              <a:t>інформації. Цей підхід </a:t>
            </a:r>
            <a:r>
              <a:rPr lang="uk-UA" dirty="0">
                <a:solidFill>
                  <a:schemeClr val="bg1"/>
                </a:solidFill>
                <a:latin typeface="Arial" panose="020B0604020202020204" pitchFamily="34" charset="0"/>
                <a:cs typeface="Arial" panose="020B0604020202020204" pitchFamily="34" charset="0"/>
              </a:rPr>
              <a:t>отримав назву методом </a:t>
            </a:r>
            <a:r>
              <a:rPr lang="uk-UA" dirty="0">
                <a:solidFill>
                  <a:schemeClr val="bg1"/>
                </a:solidFill>
                <a:latin typeface="Arial" panose="020B0604020202020204" pitchFamily="34" charset="0"/>
                <a:cs typeface="Arial" panose="020B0604020202020204" pitchFamily="34" charset="0"/>
              </a:rPr>
              <a:t>фрактального</a:t>
            </a:r>
            <a:r>
              <a:rPr lang="uk-UA" dirty="0">
                <a:solidFill>
                  <a:schemeClr val="bg1"/>
                </a:solidFill>
                <a:latin typeface="Arial" panose="020B0604020202020204" pitchFamily="34" charset="0"/>
                <a:cs typeface="Arial" panose="020B0604020202020204" pitchFamily="34" charset="0"/>
              </a:rPr>
              <a:t> стиснення інформації</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Походження назви пов'язане з тим</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що геометричні образи</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що виникають у цьому методі</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зазвичай мають </a:t>
            </a:r>
            <a:r>
              <a:rPr lang="uk-UA" dirty="0">
                <a:solidFill>
                  <a:schemeClr val="bg1"/>
                </a:solidFill>
                <a:latin typeface="Arial" panose="020B0604020202020204" pitchFamily="34" charset="0"/>
                <a:cs typeface="Arial" panose="020B0604020202020204" pitchFamily="34" charset="0"/>
              </a:rPr>
              <a:t>фрактальну</a:t>
            </a:r>
            <a:r>
              <a:rPr lang="uk-UA" dirty="0">
                <a:solidFill>
                  <a:schemeClr val="bg1"/>
                </a:solidFill>
                <a:latin typeface="Arial" panose="020B0604020202020204" pitchFamily="34" charset="0"/>
                <a:cs typeface="Arial" panose="020B0604020202020204" pitchFamily="34" charset="0"/>
              </a:rPr>
              <a:t> природу в сенсі </a:t>
            </a:r>
            <a:r>
              <a:rPr lang="uk-UA" dirty="0">
                <a:solidFill>
                  <a:schemeClr val="bg1"/>
                </a:solidFill>
                <a:latin typeface="Arial" panose="020B0604020202020204" pitchFamily="34" charset="0"/>
                <a:cs typeface="Arial" panose="020B0604020202020204" pitchFamily="34" charset="0"/>
              </a:rPr>
              <a:t>Мандельброта</a:t>
            </a:r>
            <a:r>
              <a:rPr lang="ru-RU" dirty="0">
                <a:solidFill>
                  <a:schemeClr val="bg1"/>
                </a:solidFill>
                <a:latin typeface="Arial" panose="020B0604020202020204" pitchFamily="34" charset="0"/>
                <a:cs typeface="Arial" panose="020B0604020202020204" pitchFamily="34" charset="0"/>
              </a:rPr>
              <a:t>.</a:t>
            </a: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20</a:t>
            </a:fld>
            <a:endParaRPr lang="ru-RU" dirty="0"/>
          </a:p>
        </p:txBody>
      </p:sp>
    </p:spTree>
    <p:extLst>
      <p:ext uri="{BB962C8B-B14F-4D97-AF65-F5344CB8AC3E}">
        <p14:creationId xmlns:p14="http://schemas.microsoft.com/office/powerpoint/2010/main" val="2773095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Система </a:t>
            </a:r>
            <a:r>
              <a:rPr lang="uk-UA" b="0" dirty="0" smtClean="0">
                <a:solidFill>
                  <a:schemeClr val="bg1"/>
                </a:solidFill>
                <a:latin typeface="Arial" panose="020B0604020202020204" pitchFamily="34" charset="0"/>
                <a:cs typeface="Arial" panose="020B0604020202020204" pitchFamily="34" charset="0"/>
              </a:rPr>
              <a:t>ітерируємих</a:t>
            </a:r>
            <a:r>
              <a:rPr lang="uk-UA" b="0" dirty="0" smtClean="0">
                <a:solidFill>
                  <a:schemeClr val="bg1"/>
                </a:solidFill>
                <a:latin typeface="Arial" panose="020B0604020202020204" pitchFamily="34" charset="0"/>
                <a:cs typeface="Arial" panose="020B0604020202020204" pitchFamily="34" charset="0"/>
              </a:rPr>
              <a:t> </a:t>
            </a:r>
            <a:r>
              <a:rPr lang="uk-UA" b="0" dirty="0">
                <a:solidFill>
                  <a:schemeClr val="bg1"/>
                </a:solidFill>
                <a:latin typeface="Arial" panose="020B0604020202020204" pitchFamily="34" charset="0"/>
                <a:cs typeface="Arial" panose="020B0604020202020204" pitchFamily="34" charset="0"/>
              </a:rPr>
              <a:t>функцій </a:t>
            </a:r>
            <a:endParaRPr lang="ru-RU"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Барнслі</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a:t>
            </a:r>
            <a:r>
              <a:rPr lang="uk-UA" dirty="0">
                <a:solidFill>
                  <a:schemeClr val="bg1"/>
                </a:solidFill>
                <a:latin typeface="Arial" panose="020B0604020202020204" pitchFamily="34" charset="0"/>
                <a:cs typeface="Arial" panose="020B0604020202020204" pitchFamily="34" charset="0"/>
              </a:rPr>
              <a:t>Слоан</a:t>
            </a:r>
            <a:r>
              <a:rPr lang="uk-UA" dirty="0">
                <a:solidFill>
                  <a:schemeClr val="bg1"/>
                </a:solidFill>
                <a:latin typeface="Arial" panose="020B0604020202020204" pitchFamily="34" charset="0"/>
                <a:cs typeface="Arial" panose="020B0604020202020204" pitchFamily="34" charset="0"/>
              </a:rPr>
              <a:t> створили алгоритм</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який</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дозволить стискати інформацію в 500-1000 раз</a:t>
            </a:r>
            <a:r>
              <a:rPr lang="uk-UA" dirty="0" smtClean="0">
                <a:solidFill>
                  <a:schemeClr val="bg1"/>
                </a:solidFill>
                <a:latin typeface="Arial" panose="020B0604020202020204" pitchFamily="34" charset="0"/>
                <a:cs typeface="Arial" panose="020B0604020202020204" pitchFamily="34" charset="0"/>
              </a:rPr>
              <a:t>. Метод </a:t>
            </a:r>
            <a:r>
              <a:rPr lang="uk-UA" dirty="0">
                <a:solidFill>
                  <a:schemeClr val="bg1"/>
                </a:solidFill>
                <a:latin typeface="Arial" panose="020B0604020202020204" pitchFamily="34" charset="0"/>
                <a:cs typeface="Arial" panose="020B0604020202020204" pitchFamily="34" charset="0"/>
              </a:rPr>
              <a:t>можна описати таким чином</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Зображення кодується кількома простими перетвореннями (</a:t>
            </a:r>
            <a:r>
              <a:rPr lang="ru-RU" dirty="0">
                <a:solidFill>
                  <a:schemeClr val="bg1"/>
                </a:solidFill>
                <a:latin typeface="Arial" panose="020B0604020202020204" pitchFamily="34" charset="0"/>
                <a:cs typeface="Arial" panose="020B0604020202020204" pitchFamily="34" charset="0"/>
              </a:rPr>
              <a:t>в</a:t>
            </a:r>
            <a:r>
              <a:rPr lang="uk-UA" dirty="0">
                <a:solidFill>
                  <a:schemeClr val="bg1"/>
                </a:solidFill>
                <a:latin typeface="Arial" panose="020B0604020202020204" pitchFamily="34" charset="0"/>
                <a:cs typeface="Arial" panose="020B0604020202020204" pitchFamily="34" charset="0"/>
              </a:rPr>
              <a:t> нашому випадку </a:t>
            </a:r>
            <a:r>
              <a:rPr lang="uk-UA" dirty="0">
                <a:solidFill>
                  <a:schemeClr val="bg1"/>
                </a:solidFill>
                <a:latin typeface="Arial" panose="020B0604020202020204" pitchFamily="34" charset="0"/>
                <a:cs typeface="Arial" panose="020B0604020202020204" pitchFamily="34" charset="0"/>
              </a:rPr>
              <a:t>аффіннимі</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тобто коефіцієнтами цих перетворень (</a:t>
            </a:r>
            <a:r>
              <a:rPr lang="ru-RU" dirty="0">
                <a:solidFill>
                  <a:schemeClr val="bg1"/>
                </a:solidFill>
                <a:latin typeface="Arial" panose="020B0604020202020204" pitchFamily="34" charset="0"/>
                <a:cs typeface="Arial" panose="020B0604020202020204" pitchFamily="34" charset="0"/>
              </a:rPr>
              <a:t>в</a:t>
            </a:r>
            <a:r>
              <a:rPr lang="uk-UA" dirty="0">
                <a:solidFill>
                  <a:schemeClr val="bg1"/>
                </a:solidFill>
                <a:latin typeface="Arial" panose="020B0604020202020204" pitchFamily="34" charset="0"/>
                <a:cs typeface="Arial" panose="020B0604020202020204" pitchFamily="34" charset="0"/>
              </a:rPr>
              <a:t> нашому випадку A</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B</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C</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D</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E</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F</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Використання</a:t>
            </a:r>
            <a:r>
              <a:rPr lang="uk-UA" dirty="0">
                <a:solidFill>
                  <a:schemeClr val="bg1"/>
                </a:solidFill>
                <a:latin typeface="Arial" panose="020B0604020202020204" pitchFamily="34" charset="0"/>
                <a:cs typeface="Arial" panose="020B0604020202020204" pitchFamily="34" charset="0"/>
              </a:rPr>
              <a:t> IFS для стиснення звичайних зображень (</a:t>
            </a:r>
            <a:r>
              <a:rPr lang="ru-RU" dirty="0">
                <a:solidFill>
                  <a:schemeClr val="bg1"/>
                </a:solidFill>
                <a:latin typeface="Arial" panose="020B0604020202020204" pitchFamily="34" charset="0"/>
                <a:cs typeface="Arial" panose="020B0604020202020204" pitchFamily="34" charset="0"/>
              </a:rPr>
              <a:t>наприклад</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фотографій</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засновано на виявленні локального </a:t>
            </a:r>
            <a:r>
              <a:rPr lang="uk-UA" dirty="0">
                <a:solidFill>
                  <a:schemeClr val="bg1"/>
                </a:solidFill>
                <a:latin typeface="Arial" panose="020B0604020202020204" pitchFamily="34" charset="0"/>
                <a:cs typeface="Arial" panose="020B0604020202020204" pitchFamily="34" charset="0"/>
              </a:rPr>
              <a:t>самоподібності</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на відміну від </a:t>
            </a:r>
            <a:r>
              <a:rPr lang="uk-UA" dirty="0">
                <a:solidFill>
                  <a:schemeClr val="bg1"/>
                </a:solidFill>
                <a:latin typeface="Arial" panose="020B0604020202020204" pitchFamily="34" charset="0"/>
                <a:cs typeface="Arial" panose="020B0604020202020204" pitchFamily="34" charset="0"/>
              </a:rPr>
              <a:t>фракталів</a:t>
            </a:r>
            <a:r>
              <a:rPr lang="ru-RU" dirty="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 де спостерігається глобальне </a:t>
            </a:r>
            <a:r>
              <a:rPr lang="uk-UA" dirty="0" smtClean="0">
                <a:solidFill>
                  <a:schemeClr val="bg1"/>
                </a:solidFill>
                <a:latin typeface="Arial" panose="020B0604020202020204" pitchFamily="34" charset="0"/>
                <a:cs typeface="Arial" panose="020B0604020202020204" pitchFamily="34" charset="0"/>
              </a:rPr>
              <a:t>самоподібність</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знаходження IFS не надто складно</a:t>
            </a:r>
            <a:r>
              <a:rPr lang="ru-RU" dirty="0">
                <a:solidFill>
                  <a:schemeClr val="bg1"/>
                </a:solidFill>
                <a:latin typeface="Arial" panose="020B0604020202020204" pitchFamily="34" charset="0"/>
                <a:cs typeface="Arial" panose="020B0604020202020204" pitchFamily="34" charset="0"/>
              </a:rPr>
              <a:t>.</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21</a:t>
            </a:fld>
            <a:endParaRPr lang="ru-RU" dirty="0"/>
          </a:p>
        </p:txBody>
      </p:sp>
    </p:spTree>
    <p:extLst>
      <p:ext uri="{BB962C8B-B14F-4D97-AF65-F5344CB8AC3E}">
        <p14:creationId xmlns:p14="http://schemas.microsoft.com/office/powerpoint/2010/main" val="30601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Система </a:t>
            </a:r>
            <a:r>
              <a:rPr lang="uk-UA" b="0" dirty="0" smtClean="0">
                <a:solidFill>
                  <a:schemeClr val="bg1"/>
                </a:solidFill>
                <a:latin typeface="Arial" panose="020B0604020202020204" pitchFamily="34" charset="0"/>
                <a:cs typeface="Arial" panose="020B0604020202020204" pitchFamily="34" charset="0"/>
              </a:rPr>
              <a:t>ітерируємих</a:t>
            </a:r>
            <a:r>
              <a:rPr lang="uk-UA" b="0" dirty="0" smtClean="0">
                <a:solidFill>
                  <a:schemeClr val="bg1"/>
                </a:solidFill>
                <a:latin typeface="Arial" panose="020B0604020202020204" pitchFamily="34" charset="0"/>
                <a:cs typeface="Arial" panose="020B0604020202020204" pitchFamily="34" charset="0"/>
              </a:rPr>
              <a:t> </a:t>
            </a:r>
            <a:r>
              <a:rPr lang="uk-UA" b="0" dirty="0">
                <a:solidFill>
                  <a:schemeClr val="bg1"/>
                </a:solidFill>
                <a:latin typeface="Arial" panose="020B0604020202020204" pitchFamily="34" charset="0"/>
                <a:cs typeface="Arial" panose="020B0604020202020204" pitchFamily="34" charset="0"/>
              </a:rPr>
              <a:t>функцій </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За </a:t>
            </a:r>
            <a:r>
              <a:rPr lang="uk-UA" dirty="0">
                <a:solidFill>
                  <a:schemeClr val="bg1"/>
                </a:solidFill>
                <a:latin typeface="Arial" panose="020B0604020202020204" pitchFamily="34" charset="0"/>
                <a:cs typeface="Arial" panose="020B0604020202020204" pitchFamily="34" charset="0"/>
              </a:rPr>
              <a:t>алгоритмом </a:t>
            </a:r>
            <a:r>
              <a:rPr lang="uk-UA" dirty="0">
                <a:solidFill>
                  <a:schemeClr val="bg1"/>
                </a:solidFill>
                <a:latin typeface="Arial" panose="020B0604020202020204" pitchFamily="34" charset="0"/>
                <a:cs typeface="Arial" panose="020B0604020202020204" pitchFamily="34" charset="0"/>
              </a:rPr>
              <a:t>Барнслі</a:t>
            </a:r>
            <a:r>
              <a:rPr lang="uk-UA" dirty="0">
                <a:solidFill>
                  <a:schemeClr val="bg1"/>
                </a:solidFill>
                <a:latin typeface="Arial" panose="020B0604020202020204" pitchFamily="34" charset="0"/>
                <a:cs typeface="Arial" panose="020B0604020202020204" pitchFamily="34" charset="0"/>
              </a:rPr>
              <a:t> відбувається виділення в зображенні пар областей, найменша з яких подібна до більшої, і збереження декількох коефіцієнтів, що кодують перетворення, що переводить більшу область в меншу. Потрібно, щоб безліч "менших" областей покривало все зображення. При цьому в файл, який кодує зображення будуть записані не тільки коефіцієнти, що характеризують знайдені перетворення, а й місце розташування і лінійні розміри "великих" областей, які разом з коефіцієнтами будуть описувати </a:t>
            </a:r>
            <a:r>
              <a:rPr lang="uk-UA" dirty="0" smtClean="0">
                <a:solidFill>
                  <a:schemeClr val="bg1"/>
                </a:solidFill>
                <a:latin typeface="Arial" panose="020B0604020202020204" pitchFamily="34" charset="0"/>
                <a:cs typeface="Arial" panose="020B0604020202020204" pitchFamily="34" charset="0"/>
              </a:rPr>
              <a:t>локальну </a:t>
            </a:r>
            <a:r>
              <a:rPr lang="uk-UA" dirty="0" smtClean="0">
                <a:solidFill>
                  <a:schemeClr val="bg1"/>
                </a:solidFill>
                <a:latin typeface="Arial" panose="020B0604020202020204" pitchFamily="34" charset="0"/>
                <a:cs typeface="Arial" panose="020B0604020202020204" pitchFamily="34" charset="0"/>
              </a:rPr>
              <a:t>самоподібність</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кодованого зображення.</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22</a:t>
            </a:fld>
            <a:endParaRPr lang="ru-RU" dirty="0"/>
          </a:p>
        </p:txBody>
      </p:sp>
    </p:spTree>
    <p:extLst>
      <p:ext uri="{BB962C8B-B14F-4D97-AF65-F5344CB8AC3E}">
        <p14:creationId xmlns:p14="http://schemas.microsoft.com/office/powerpoint/2010/main" val="3893398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Згладжування сходового дефекту</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Растрова генерація відрізків має наступні недоліки:</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неточне розташування початку і кінця;</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отримане зображення має вигляд сходинки;</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 яскравість залежать від нахилу і довжини.</a:t>
            </a:r>
            <a:endParaRPr lang="ru-RU" dirty="0">
              <a:solidFill>
                <a:schemeClr val="bg1"/>
              </a:solidFill>
              <a:latin typeface="Arial" panose="020B0604020202020204" pitchFamily="34" charset="0"/>
              <a:cs typeface="Arial" panose="020B0604020202020204" pitchFamily="34" charset="0"/>
            </a:endParaRPr>
          </a:p>
          <a:p>
            <a:r>
              <a:rPr lang="uk-UA" dirty="0">
                <a:solidFill>
                  <a:schemeClr val="bg1"/>
                </a:solidFill>
                <a:latin typeface="Arial" panose="020B0604020202020204" pitchFamily="34" charset="0"/>
                <a:cs typeface="Arial" panose="020B0604020202020204" pitchFamily="34" charset="0"/>
              </a:rPr>
              <a:t>Ясно, що перший недолік не може бути усунуто програмним шляхом. Нерівномірність яскравості не дуже </a:t>
            </a:r>
            <a:r>
              <a:rPr lang="uk-UA" dirty="0" smtClean="0">
                <a:solidFill>
                  <a:schemeClr val="bg1"/>
                </a:solidFill>
                <a:latin typeface="Arial" panose="020B0604020202020204" pitchFamily="34" charset="0"/>
                <a:cs typeface="Arial" panose="020B0604020202020204" pitchFamily="34" charset="0"/>
              </a:rPr>
              <a:t>помітна, </a:t>
            </a:r>
            <a:r>
              <a:rPr lang="uk-UA" dirty="0">
                <a:solidFill>
                  <a:schemeClr val="bg1"/>
                </a:solidFill>
                <a:latin typeface="Arial" panose="020B0604020202020204" pitchFamily="34" charset="0"/>
                <a:cs typeface="Arial" panose="020B0604020202020204" pitchFamily="34" charset="0"/>
              </a:rPr>
              <a:t>і може бути </a:t>
            </a:r>
            <a:r>
              <a:rPr lang="uk-UA" dirty="0" smtClean="0">
                <a:solidFill>
                  <a:schemeClr val="bg1"/>
                </a:solidFill>
                <a:latin typeface="Arial" panose="020B0604020202020204" pitchFamily="34" charset="0"/>
                <a:cs typeface="Arial" panose="020B0604020202020204" pitchFamily="34" charset="0"/>
              </a:rPr>
              <a:t>компенсована </a:t>
            </a:r>
            <a:r>
              <a:rPr lang="uk-UA" dirty="0">
                <a:solidFill>
                  <a:schemeClr val="bg1"/>
                </a:solidFill>
                <a:latin typeface="Arial" panose="020B0604020202020204" pitchFamily="34" charset="0"/>
                <a:cs typeface="Arial" panose="020B0604020202020204" pitchFamily="34" charset="0"/>
              </a:rPr>
              <a:t>очевидним шляхом, що потребує взагалі дійсної арифметики, але в зв’язку з реально невеликим числом рівнів яскравості, достатньо обійтись досить грубим цілочисловим наближенням.</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23</a:t>
            </a:fld>
            <a:endParaRPr lang="ru-RU" dirty="0"/>
          </a:p>
        </p:txBody>
      </p:sp>
    </p:spTree>
    <p:extLst>
      <p:ext uri="{BB962C8B-B14F-4D97-AF65-F5344CB8AC3E}">
        <p14:creationId xmlns:p14="http://schemas.microsoft.com/office/powerpoint/2010/main" val="3754327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Згладжування сходового дефекту</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Найбільш помітно погіршує якість зображення  сходовий дефект. Є наступні способи боротьби з цією проблемою:</a:t>
            </a:r>
            <a:endParaRPr lang="ru-RU" dirty="0">
              <a:solidFill>
                <a:schemeClr val="bg1"/>
              </a:solidFill>
              <a:latin typeface="Arial" panose="020B0604020202020204" pitchFamily="34" charset="0"/>
              <a:cs typeface="Arial" panose="020B0604020202020204" pitchFamily="34" charset="0"/>
            </a:endParaRPr>
          </a:p>
          <a:p>
            <a:pPr lvl="0"/>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збільшення </a:t>
            </a:r>
            <a:r>
              <a:rPr lang="uk-UA" dirty="0">
                <a:solidFill>
                  <a:schemeClr val="bg1"/>
                </a:solidFill>
                <a:latin typeface="Arial" panose="020B0604020202020204" pitchFamily="34" charset="0"/>
                <a:cs typeface="Arial" panose="020B0604020202020204" pitchFamily="34" charset="0"/>
              </a:rPr>
              <a:t>просторового роздільної здатності </a:t>
            </a:r>
            <a:r>
              <a:rPr lang="uk-UA" dirty="0" smtClean="0">
                <a:solidFill>
                  <a:schemeClr val="bg1"/>
                </a:solidFill>
                <a:latin typeface="Arial" panose="020B0604020202020204" pitchFamily="34" charset="0"/>
                <a:cs typeface="Arial" panose="020B0604020202020204" pitchFamily="34" charset="0"/>
              </a:rPr>
              <a:t>за </a:t>
            </a:r>
            <a:r>
              <a:rPr lang="uk-UA" dirty="0">
                <a:solidFill>
                  <a:schemeClr val="bg1"/>
                </a:solidFill>
                <a:latin typeface="Arial" panose="020B0604020202020204" pitchFamily="34" charset="0"/>
                <a:cs typeface="Arial" panose="020B0604020202020204" pitchFamily="34" charset="0"/>
              </a:rPr>
              <a:t>рахунок удосконалення апаратури;</a:t>
            </a:r>
            <a:endParaRPr lang="ru-RU" dirty="0">
              <a:solidFill>
                <a:schemeClr val="bg1"/>
              </a:solidFill>
              <a:latin typeface="Arial" panose="020B0604020202020204" pitchFamily="34" charset="0"/>
              <a:cs typeface="Arial" panose="020B0604020202020204" pitchFamily="34" charset="0"/>
            </a:endParaRPr>
          </a:p>
          <a:p>
            <a:pPr lvl="0"/>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трактова </a:t>
            </a:r>
            <a:r>
              <a:rPr lang="uk-UA" dirty="0">
                <a:solidFill>
                  <a:schemeClr val="bg1"/>
                </a:solidFill>
                <a:latin typeface="Arial" panose="020B0604020202020204" pitchFamily="34" charset="0"/>
                <a:cs typeface="Arial" panose="020B0604020202020204" pitchFamily="34" charset="0"/>
              </a:rPr>
              <a:t>пікселу не як точки, а як площадки скінченого розміру, яскравість, якої залежить від розміру піксела, охопленого зображенням </a:t>
            </a:r>
            <a:r>
              <a:rPr lang="uk-UA" dirty="0" smtClean="0">
                <a:solidFill>
                  <a:schemeClr val="bg1"/>
                </a:solidFill>
                <a:latin typeface="Arial" panose="020B0604020202020204" pitchFamily="34" charset="0"/>
                <a:cs typeface="Arial" panose="020B0604020202020204" pitchFamily="34" charset="0"/>
              </a:rPr>
              <a:t>відрізка</a:t>
            </a:r>
            <a:r>
              <a:rPr lang="en-US"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pPr lvl="0"/>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a:t>
            </a:r>
            <a:r>
              <a:rPr lang="uk-UA" dirty="0">
                <a:solidFill>
                  <a:schemeClr val="bg1"/>
                </a:solidFill>
                <a:latin typeface="Arial" panose="020B0604020202020204" pitchFamily="34" charset="0"/>
                <a:cs typeface="Arial" panose="020B0604020202020204" pitchFamily="34" charset="0"/>
              </a:rPr>
              <a:t>розмиттям” різкої границі, за рахунок часткового освітлення сусідніх пікселів.</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24</a:t>
            </a:fld>
            <a:endParaRPr lang="ru-RU" dirty="0"/>
          </a:p>
        </p:txBody>
      </p:sp>
    </p:spTree>
    <p:extLst>
      <p:ext uri="{BB962C8B-B14F-4D97-AF65-F5344CB8AC3E}">
        <p14:creationId xmlns:p14="http://schemas.microsoft.com/office/powerpoint/2010/main" val="1499209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Згладжування </a:t>
            </a:r>
            <a:r>
              <a:rPr lang="uk-UA" b="0" dirty="0">
                <a:solidFill>
                  <a:schemeClr val="bg1"/>
                </a:solidFill>
                <a:latin typeface="Arial" panose="020B0604020202020204" pitchFamily="34" charset="0"/>
                <a:cs typeface="Arial" panose="020B0604020202020204" pitchFamily="34" charset="0"/>
              </a:rPr>
              <a:t>сходового </a:t>
            </a:r>
            <a:r>
              <a:rPr lang="uk-UA" b="0" dirty="0" smtClean="0">
                <a:solidFill>
                  <a:schemeClr val="bg1"/>
                </a:solidFill>
                <a:latin typeface="Arial" panose="020B0604020202020204" pitchFamily="34" charset="0"/>
                <a:cs typeface="Arial" panose="020B0604020202020204" pitchFamily="34" charset="0"/>
              </a:rPr>
              <a:t>дефекту</a:t>
            </a:r>
            <a:r>
              <a:rPr lang="en-US" b="0" dirty="0" smtClean="0">
                <a:solidFill>
                  <a:schemeClr val="bg1"/>
                </a:solidFill>
                <a:latin typeface="Arial" panose="020B0604020202020204" pitchFamily="34" charset="0"/>
                <a:cs typeface="Arial" panose="020B0604020202020204" pitchFamily="34" charset="0"/>
              </a:rPr>
              <a:t>.</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r>
              <a:rPr lang="ru-RU" b="0" dirty="0" smtClean="0">
                <a:solidFill>
                  <a:schemeClr val="bg1"/>
                </a:solidFill>
                <a:latin typeface="Arial" panose="020B0604020202020204" pitchFamily="34" charset="0"/>
                <a:cs typeface="Arial" panose="020B0604020202020204" pitchFamily="34" charset="0"/>
              </a:rPr>
              <a:t>А</a:t>
            </a:r>
            <a:r>
              <a:rPr lang="uk-UA" b="0" dirty="0" smtClean="0">
                <a:solidFill>
                  <a:schemeClr val="bg1"/>
                </a:solidFill>
                <a:latin typeface="Arial" panose="020B0604020202020204" pitchFamily="34" charset="0"/>
                <a:cs typeface="Arial" panose="020B0604020202020204" pitchFamily="34" charset="0"/>
              </a:rPr>
              <a:t>лгоритм  </a:t>
            </a:r>
            <a:r>
              <a:rPr lang="uk-UA" b="0" dirty="0">
                <a:solidFill>
                  <a:schemeClr val="bg1"/>
                </a:solidFill>
                <a:latin typeface="Arial" panose="020B0604020202020204" pitchFamily="34" charset="0"/>
                <a:cs typeface="Arial" panose="020B0604020202020204" pitchFamily="34" charset="0"/>
              </a:rPr>
              <a:t>Брезенхема</a:t>
            </a:r>
            <a:r>
              <a:rPr lang="en-US" b="0" dirty="0">
                <a:solidFill>
                  <a:schemeClr val="bg1"/>
                </a:solidFill>
                <a:latin typeface="Arial" panose="020B0604020202020204" pitchFamily="34" charset="0"/>
                <a:cs typeface="Arial" panose="020B0604020202020204" pitchFamily="34" charset="0"/>
              </a:rPr>
              <a:t> </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pPr lvl="0"/>
            <a:r>
              <a:rPr lang="uk-UA" dirty="0">
                <a:solidFill>
                  <a:schemeClr val="bg1"/>
                </a:solidFill>
                <a:latin typeface="Arial" panose="020B0604020202020204" pitchFamily="34" charset="0"/>
                <a:cs typeface="Arial" panose="020B0604020202020204" pitchFamily="34" charset="0"/>
              </a:rPr>
              <a:t>Розглянемо модифікований алгоритм  Брезенхема , у якому піксел розглядається як об’єкт, що має скінченні розміри. Площа багатокутника обмеженого відрізком , що проходить через піксел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може </a:t>
            </a:r>
            <a:r>
              <a:rPr lang="uk-UA" dirty="0">
                <a:solidFill>
                  <a:schemeClr val="bg1"/>
                </a:solidFill>
                <a:latin typeface="Arial" panose="020B0604020202020204" pitchFamily="34" charset="0"/>
                <a:cs typeface="Arial" panose="020B0604020202020204" pitchFamily="34" charset="0"/>
              </a:rPr>
              <a:t>бути обчислена як площа трапеції і </a:t>
            </a:r>
            <a:r>
              <a:rPr lang="uk-UA" dirty="0" smtClean="0">
                <a:solidFill>
                  <a:schemeClr val="bg1"/>
                </a:solidFill>
                <a:latin typeface="Arial" panose="020B0604020202020204" pitchFamily="34" charset="0"/>
                <a:cs typeface="Arial" panose="020B0604020202020204" pitchFamily="34" charset="0"/>
              </a:rPr>
              <a:t>дорівнює</a:t>
            </a:r>
            <a:endParaRPr lang="en-US" dirty="0" smtClean="0">
              <a:solidFill>
                <a:schemeClr val="bg1"/>
              </a:solidFill>
              <a:latin typeface="Arial" panose="020B0604020202020204" pitchFamily="34" charset="0"/>
              <a:cs typeface="Arial" panose="020B0604020202020204" pitchFamily="34" charset="0"/>
            </a:endParaRPr>
          </a:p>
          <a:p>
            <a:pPr lvl="0"/>
            <a:endParaRPr lang="en-US" dirty="0">
              <a:solidFill>
                <a:schemeClr val="bg1"/>
              </a:solidFill>
            </a:endParaRPr>
          </a:p>
          <a:p>
            <a:pPr lvl="0"/>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тепер ввести нові змінні у алгоритмі  </a:t>
            </a:r>
            <a:r>
              <a:rPr lang="uk-UA" dirty="0" smtClean="0">
                <a:solidFill>
                  <a:schemeClr val="bg1"/>
                </a:solidFill>
                <a:latin typeface="Arial" panose="020B0604020202020204" pitchFamily="34" charset="0"/>
                <a:cs typeface="Arial" panose="020B0604020202020204" pitchFamily="34" charset="0"/>
              </a:rPr>
              <a:t>Брезенхема</a:t>
            </a:r>
            <a:r>
              <a:rPr lang="en-US" dirty="0" smtClean="0">
                <a:solidFill>
                  <a:schemeClr val="bg1"/>
                </a:solidFill>
                <a:latin typeface="Arial" panose="020B0604020202020204" pitchFamily="34" charset="0"/>
                <a:cs typeface="Arial" panose="020B0604020202020204" pitchFamily="34" charset="0"/>
              </a:rPr>
              <a:t>  </a:t>
            </a:r>
          </a:p>
          <a:p>
            <a:pPr lvl="0"/>
            <a:r>
              <a:rPr lang="uk-UA" dirty="0" smtClean="0">
                <a:solidFill>
                  <a:schemeClr val="bg1"/>
                </a:solidFill>
                <a:latin typeface="Arial" panose="020B0604020202020204" pitchFamily="34" charset="0"/>
                <a:cs typeface="Arial" panose="020B0604020202020204" pitchFamily="34" charset="0"/>
              </a:rPr>
              <a:t>то </a:t>
            </a:r>
            <a:r>
              <a:rPr lang="uk-UA" dirty="0">
                <a:solidFill>
                  <a:schemeClr val="bg1"/>
                </a:solidFill>
                <a:latin typeface="Arial" panose="020B0604020202020204" pitchFamily="34" charset="0"/>
                <a:cs typeface="Arial" panose="020B0604020202020204" pitchFamily="34" charset="0"/>
              </a:rPr>
              <a:t>модифікована похибка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буде змінюватися в </a:t>
            </a:r>
            <a:r>
              <a:rPr lang="uk-UA" dirty="0" smtClean="0">
                <a:solidFill>
                  <a:schemeClr val="bg1"/>
                </a:solidFill>
                <a:latin typeface="Arial" panose="020B0604020202020204" pitchFamily="34" charset="0"/>
                <a:cs typeface="Arial" panose="020B0604020202020204" pitchFamily="34" charset="0"/>
              </a:rPr>
              <a:t>межах</a:t>
            </a:r>
            <a:endParaRPr lang="en-US" dirty="0" smtClean="0">
              <a:solidFill>
                <a:schemeClr val="bg1"/>
              </a:solidFill>
              <a:latin typeface="Arial" panose="020B0604020202020204" pitchFamily="34" charset="0"/>
              <a:cs typeface="Arial" panose="020B0604020202020204" pitchFamily="34" charset="0"/>
            </a:endParaRPr>
          </a:p>
          <a:p>
            <a:pPr lvl="0"/>
            <a:r>
              <a:rPr lang="en-US" dirty="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і </a:t>
            </a:r>
            <a:r>
              <a:rPr lang="uk-UA" dirty="0">
                <a:solidFill>
                  <a:schemeClr val="bg1"/>
                </a:solidFill>
                <a:latin typeface="Arial" panose="020B0604020202020204" pitchFamily="34" charset="0"/>
                <a:cs typeface="Arial" panose="020B0604020202020204" pitchFamily="34" charset="0"/>
              </a:rPr>
              <a:t>її можна взяти в якості міри яскравості.</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3060550473"/>
              </p:ext>
            </p:extLst>
          </p:nvPr>
        </p:nvGraphicFramePr>
        <p:xfrm>
          <a:off x="4644008" y="2708920"/>
          <a:ext cx="647700" cy="454025"/>
        </p:xfrm>
        <a:graphic>
          <a:graphicData uri="http://schemas.openxmlformats.org/presentationml/2006/ole">
            <mc:AlternateContent xmlns:mc="http://schemas.openxmlformats.org/markup-compatibility/2006">
              <mc:Choice xmlns:v="urn:schemas-microsoft-com:vml" Requires="v">
                <p:oleObj spid="_x0000_s2334" name="Формула" r:id="rId3" imgW="533169" imgH="241195" progId="Equation.3">
                  <p:embed/>
                </p:oleObj>
              </mc:Choice>
              <mc:Fallback>
                <p:oleObj name="Формула" r:id="rId3" imgW="533169" imgH="241195" progId="Equation.3">
                  <p:embed/>
                  <p:pic>
                    <p:nvPicPr>
                      <p:cNvPr id="0" name="Объект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4008" y="2708920"/>
                        <a:ext cx="647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4234848219"/>
              </p:ext>
            </p:extLst>
          </p:nvPr>
        </p:nvGraphicFramePr>
        <p:xfrm>
          <a:off x="3347864" y="3429000"/>
          <a:ext cx="1512168" cy="663699"/>
        </p:xfrm>
        <a:graphic>
          <a:graphicData uri="http://schemas.openxmlformats.org/presentationml/2006/ole">
            <mc:AlternateContent xmlns:mc="http://schemas.openxmlformats.org/markup-compatibility/2006">
              <mc:Choice xmlns:v="urn:schemas-microsoft-com:vml" Requires="v">
                <p:oleObj spid="_x0000_s2335" name="Формула" r:id="rId5" imgW="774364" imgH="444307" progId="Equation.3">
                  <p:embed/>
                </p:oleObj>
              </mc:Choice>
              <mc:Fallback>
                <p:oleObj name="Формула" r:id="rId5" imgW="774364" imgH="444307" progId="Equation.3">
                  <p:embed/>
                  <p:pic>
                    <p:nvPicPr>
                      <p:cNvPr id="0" name="Объект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47864" y="3429000"/>
                        <a:ext cx="1512168" cy="663699"/>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266535657"/>
              </p:ext>
            </p:extLst>
          </p:nvPr>
        </p:nvGraphicFramePr>
        <p:xfrm>
          <a:off x="2627784" y="4365104"/>
          <a:ext cx="1117600" cy="381000"/>
        </p:xfrm>
        <a:graphic>
          <a:graphicData uri="http://schemas.openxmlformats.org/presentationml/2006/ole">
            <mc:AlternateContent xmlns:mc="http://schemas.openxmlformats.org/markup-compatibility/2006">
              <mc:Choice xmlns:v="urn:schemas-microsoft-com:vml" Requires="v">
                <p:oleObj spid="_x0000_s2336" name="Формула" r:id="rId7" imgW="787320" imgH="215640" progId="Equation.3">
                  <p:embed/>
                </p:oleObj>
              </mc:Choice>
              <mc:Fallback>
                <p:oleObj name="Формула" r:id="rId7" imgW="787320" imgH="215640" progId="Equation.3">
                  <p:embed/>
                  <p:pic>
                    <p:nvPicPr>
                      <p:cNvPr id="0" name="Объект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7784" y="4365104"/>
                        <a:ext cx="1117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4054046859"/>
              </p:ext>
            </p:extLst>
          </p:nvPr>
        </p:nvGraphicFramePr>
        <p:xfrm>
          <a:off x="3635896" y="4365104"/>
          <a:ext cx="1001713" cy="330200"/>
        </p:xfrm>
        <a:graphic>
          <a:graphicData uri="http://schemas.openxmlformats.org/presentationml/2006/ole">
            <mc:AlternateContent xmlns:mc="http://schemas.openxmlformats.org/markup-compatibility/2006">
              <mc:Choice xmlns:v="urn:schemas-microsoft-com:vml" Requires="v">
                <p:oleObj spid="_x0000_s2337" name="Формула" r:id="rId9" imgW="672840" imgH="177480" progId="Equation.3">
                  <p:embed/>
                </p:oleObj>
              </mc:Choice>
              <mc:Fallback>
                <p:oleObj name="Формула" r:id="rId9" imgW="672840" imgH="177480" progId="Equation.3">
                  <p:embed/>
                  <p:pic>
                    <p:nvPicPr>
                      <p:cNvPr id="0" name="Объект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5896" y="4365104"/>
                        <a:ext cx="100171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594604170"/>
              </p:ext>
            </p:extLst>
          </p:nvPr>
        </p:nvGraphicFramePr>
        <p:xfrm>
          <a:off x="4499992" y="4797152"/>
          <a:ext cx="207963" cy="330200"/>
        </p:xfrm>
        <a:graphic>
          <a:graphicData uri="http://schemas.openxmlformats.org/presentationml/2006/ole">
            <mc:AlternateContent xmlns:mc="http://schemas.openxmlformats.org/markup-compatibility/2006">
              <mc:Choice xmlns:v="urn:schemas-microsoft-com:vml" Requires="v">
                <p:oleObj spid="_x0000_s2338" name="Формула" r:id="rId11" imgW="139680" imgH="177480" progId="Equation.3">
                  <p:embed/>
                </p:oleObj>
              </mc:Choice>
              <mc:Fallback>
                <p:oleObj name="Формула" r:id="rId11" imgW="139680" imgH="177480" progId="Equation.3">
                  <p:embed/>
                  <p:pic>
                    <p:nvPicPr>
                      <p:cNvPr id="0" name="Объект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99992" y="4797152"/>
                        <a:ext cx="20796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3554129560"/>
              </p:ext>
            </p:extLst>
          </p:nvPr>
        </p:nvGraphicFramePr>
        <p:xfrm>
          <a:off x="971600" y="5301208"/>
          <a:ext cx="1079500" cy="344487"/>
        </p:xfrm>
        <a:graphic>
          <a:graphicData uri="http://schemas.openxmlformats.org/presentationml/2006/ole">
            <mc:AlternateContent xmlns:mc="http://schemas.openxmlformats.org/markup-compatibility/2006">
              <mc:Choice xmlns:v="urn:schemas-microsoft-com:vml" Requires="v">
                <p:oleObj spid="_x0000_s2339" name="Формула" r:id="rId13" imgW="622030" imgH="203112" progId="Equation.3">
                  <p:embed/>
                </p:oleObj>
              </mc:Choice>
              <mc:Fallback>
                <p:oleObj name="Формула" r:id="rId13" imgW="622030" imgH="203112" progId="Equation.3">
                  <p:embed/>
                  <p:pic>
                    <p:nvPicPr>
                      <p:cNvPr id="0" name="Объект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600" y="5301208"/>
                        <a:ext cx="1079500"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550847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Згладжування сходового дефекту</a:t>
            </a:r>
            <a:r>
              <a:rPr lang="en-US" b="0" dirty="0">
                <a:solidFill>
                  <a:schemeClr val="bg1"/>
                </a:solidFill>
                <a:latin typeface="Arial" panose="020B0604020202020204" pitchFamily="34" charset="0"/>
                <a:cs typeface="Arial" panose="020B0604020202020204" pitchFamily="34" charset="0"/>
              </a:rPr>
              <a:t>.</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r>
              <a:rPr lang="ru-RU" b="0" dirty="0">
                <a:solidFill>
                  <a:schemeClr val="bg1"/>
                </a:solidFill>
                <a:latin typeface="Arial" panose="020B0604020202020204" pitchFamily="34" charset="0"/>
                <a:cs typeface="Arial" panose="020B0604020202020204" pitchFamily="34" charset="0"/>
              </a:rPr>
              <a:t>А</a:t>
            </a:r>
            <a:r>
              <a:rPr lang="uk-UA" b="0" dirty="0">
                <a:solidFill>
                  <a:schemeClr val="bg1"/>
                </a:solidFill>
                <a:latin typeface="Arial" panose="020B0604020202020204" pitchFamily="34" charset="0"/>
                <a:cs typeface="Arial" panose="020B0604020202020204" pitchFamily="34" charset="0"/>
              </a:rPr>
              <a:t>лгоритм  Брезенхема</a:t>
            </a:r>
            <a:r>
              <a:rPr lang="en-US" b="0" dirty="0">
                <a:solidFill>
                  <a:schemeClr val="bg1"/>
                </a:solidFill>
                <a:latin typeface="Arial" panose="020B0604020202020204" pitchFamily="34" charset="0"/>
                <a:cs typeface="Arial" panose="020B0604020202020204" pitchFamily="34" charset="0"/>
              </a:rPr>
              <a:t> </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Задається початкове значення </a:t>
            </a:r>
            <a:r>
              <a:rPr lang="uk-UA" dirty="0" smtClean="0">
                <a:solidFill>
                  <a:schemeClr val="bg1"/>
                </a:solidFill>
                <a:latin typeface="Arial" panose="020B0604020202020204" pitchFamily="34" charset="0"/>
                <a:cs typeface="Arial" panose="020B0604020202020204" pitchFamily="34" charset="0"/>
              </a:rPr>
              <a:t>похибки</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  </a:t>
            </a:r>
            <a:r>
              <a:rPr lang="uk-UA" dirty="0">
                <a:solidFill>
                  <a:schemeClr val="bg1"/>
                </a:solidFill>
                <a:latin typeface="Arial" panose="020B0604020202020204" pitchFamily="34" charset="0"/>
                <a:cs typeface="Arial" panose="020B0604020202020204" pitchFamily="34" charset="0"/>
              </a:rPr>
              <a:t>і починаючи </a:t>
            </a:r>
            <a:r>
              <a:rPr lang="uk-UA" dirty="0" smtClean="0">
                <a:solidFill>
                  <a:schemeClr val="bg1"/>
                </a:solidFill>
                <a:latin typeface="Arial" panose="020B0604020202020204" pitchFamily="34" charset="0"/>
                <a:cs typeface="Arial" panose="020B0604020202020204" pitchFamily="34" charset="0"/>
              </a:rPr>
              <a:t>з </a:t>
            </a:r>
            <a:r>
              <a:rPr lang="uk-UA" dirty="0">
                <a:solidFill>
                  <a:schemeClr val="bg1"/>
                </a:solidFill>
                <a:latin typeface="Arial" panose="020B0604020202020204" pitchFamily="34" charset="0"/>
                <a:cs typeface="Arial" panose="020B0604020202020204" pitchFamily="34" charset="0"/>
              </a:rPr>
              <a:t>лівої кінцевої точки, до тих пір поки не буде досягнута права кінцева точка по абсцисі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endParaRPr lang="ru-RU" dirty="0">
              <a:solidFill>
                <a:schemeClr val="bg1"/>
              </a:solidFill>
              <a:latin typeface="Arial" panose="020B0604020202020204" pitchFamily="34" charset="0"/>
              <a:cs typeface="Arial" panose="020B0604020202020204" pitchFamily="34" charset="0"/>
            </a:endParaRPr>
          </a:p>
          <a:p>
            <a:endParaRPr lang="en-US"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26</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927681220"/>
              </p:ext>
            </p:extLst>
          </p:nvPr>
        </p:nvGraphicFramePr>
        <p:xfrm>
          <a:off x="6444208" y="1556792"/>
          <a:ext cx="647700" cy="592137"/>
        </p:xfrm>
        <a:graphic>
          <a:graphicData uri="http://schemas.openxmlformats.org/presentationml/2006/ole">
            <mc:AlternateContent xmlns:mc="http://schemas.openxmlformats.org/markup-compatibility/2006">
              <mc:Choice xmlns:v="urn:schemas-microsoft-com:vml" Requires="v">
                <p:oleObj spid="_x0000_s3250" name="Формула" r:id="rId3" imgW="431613" imgH="444307" progId="Equation.3">
                  <p:embed/>
                </p:oleObj>
              </mc:Choice>
              <mc:Fallback>
                <p:oleObj name="Формула" r:id="rId3" imgW="431613" imgH="444307" progId="Equation.3">
                  <p:embed/>
                  <p:pic>
                    <p:nvPicPr>
                      <p:cNvPr id="0" name="Объект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208" y="1556792"/>
                        <a:ext cx="647700"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922262060"/>
              </p:ext>
            </p:extLst>
          </p:nvPr>
        </p:nvGraphicFramePr>
        <p:xfrm>
          <a:off x="2627784" y="2852936"/>
          <a:ext cx="1079500" cy="382587"/>
        </p:xfrm>
        <a:graphic>
          <a:graphicData uri="http://schemas.openxmlformats.org/presentationml/2006/ole">
            <mc:AlternateContent xmlns:mc="http://schemas.openxmlformats.org/markup-compatibility/2006">
              <mc:Choice xmlns:v="urn:schemas-microsoft-com:vml" Requires="v">
                <p:oleObj spid="_x0000_s3251" name="Формула" r:id="rId5" imgW="850531" imgH="241195" progId="Equation.3">
                  <p:embed/>
                </p:oleObj>
              </mc:Choice>
              <mc:Fallback>
                <p:oleObj name="Формула" r:id="rId5" imgW="850531" imgH="241195" progId="Equation.3">
                  <p:embed/>
                  <p:pic>
                    <p:nvPicPr>
                      <p:cNvPr id="0" name="Объект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27784" y="2852936"/>
                        <a:ext cx="10795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681270454"/>
              </p:ext>
            </p:extLst>
          </p:nvPr>
        </p:nvGraphicFramePr>
        <p:xfrm>
          <a:off x="1763688" y="3717032"/>
          <a:ext cx="2592387" cy="406400"/>
        </p:xfrm>
        <a:graphic>
          <a:graphicData uri="http://schemas.openxmlformats.org/presentationml/2006/ole">
            <mc:AlternateContent xmlns:mc="http://schemas.openxmlformats.org/markup-compatibility/2006">
              <mc:Choice xmlns:v="urn:schemas-microsoft-com:vml" Requires="v">
                <p:oleObj spid="_x0000_s3252" name="Формула" r:id="rId7" imgW="1346200" imgH="190500" progId="Equation.3">
                  <p:embed/>
                </p:oleObj>
              </mc:Choice>
              <mc:Fallback>
                <p:oleObj name="Формула" r:id="rId7" imgW="1346200" imgH="190500" progId="Equation.3">
                  <p:embed/>
                  <p:pic>
                    <p:nvPicPr>
                      <p:cNvPr id="0" name="Объект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688" y="3717032"/>
                        <a:ext cx="2592387"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1950543830"/>
              </p:ext>
            </p:extLst>
          </p:nvPr>
        </p:nvGraphicFramePr>
        <p:xfrm>
          <a:off x="1691680" y="4509120"/>
          <a:ext cx="3436938" cy="454025"/>
        </p:xfrm>
        <a:graphic>
          <a:graphicData uri="http://schemas.openxmlformats.org/presentationml/2006/ole">
            <mc:AlternateContent xmlns:mc="http://schemas.openxmlformats.org/markup-compatibility/2006">
              <mc:Choice xmlns:v="urn:schemas-microsoft-com:vml" Requires="v">
                <p:oleObj spid="_x0000_s3253" name="Формула" r:id="rId9" imgW="2197080" imgH="241200" progId="Equation.3">
                  <p:embed/>
                </p:oleObj>
              </mc:Choice>
              <mc:Fallback>
                <p:oleObj name="Формула" r:id="rId9" imgW="2197080" imgH="241200" progId="Equation.3">
                  <p:embed/>
                  <p:pic>
                    <p:nvPicPr>
                      <p:cNvPr id="0" name="Объект 1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91680" y="4509120"/>
                        <a:ext cx="34369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31531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Згладжування сходового дефекту</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На </a:t>
            </a:r>
            <a:r>
              <a:rPr lang="uk-UA" dirty="0" smtClean="0">
                <a:solidFill>
                  <a:schemeClr val="bg1"/>
                </a:solidFill>
                <a:latin typeface="Arial" panose="020B0604020202020204" pitchFamily="34" charset="0"/>
                <a:cs typeface="Arial" panose="020B0604020202020204" pitchFamily="34" charset="0"/>
              </a:rPr>
              <a:t>наступному рисунку </a:t>
            </a:r>
            <a:r>
              <a:rPr lang="uk-UA" dirty="0">
                <a:solidFill>
                  <a:schemeClr val="bg1"/>
                </a:solidFill>
                <a:latin typeface="Arial" panose="020B0604020202020204" pitchFamily="34" charset="0"/>
                <a:cs typeface="Arial" panose="020B0604020202020204" pitchFamily="34" charset="0"/>
              </a:rPr>
              <a:t>відповідно зверху вниз  показана побудова відрізка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за </a:t>
            </a:r>
            <a:r>
              <a:rPr lang="uk-UA" dirty="0">
                <a:solidFill>
                  <a:schemeClr val="bg1"/>
                </a:solidFill>
                <a:latin typeface="Arial" panose="020B0604020202020204" pitchFamily="34" charset="0"/>
                <a:cs typeface="Arial" panose="020B0604020202020204" pitchFamily="34" charset="0"/>
              </a:rPr>
              <a:t>допомогою безпосередньо алгоритму </a:t>
            </a:r>
            <a:r>
              <a:rPr lang="uk-UA" dirty="0" smtClean="0">
                <a:solidFill>
                  <a:schemeClr val="bg1"/>
                </a:solidFill>
                <a:latin typeface="Arial" panose="020B0604020202020204" pitchFamily="34" charset="0"/>
                <a:cs typeface="Arial" panose="020B0604020202020204" pitchFamily="34" charset="0"/>
              </a:rPr>
              <a:t>Брезенхема;</a:t>
            </a: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зафарбування пікселя </a:t>
            </a:r>
            <a:r>
              <a:rPr lang="uk-UA" dirty="0">
                <a:solidFill>
                  <a:schemeClr val="bg1"/>
                </a:solidFill>
                <a:latin typeface="Arial" panose="020B0604020202020204" pitchFamily="34" charset="0"/>
                <a:cs typeface="Arial" panose="020B0604020202020204" pitchFamily="34" charset="0"/>
              </a:rPr>
              <a:t>з яскравістю пропорційно фактичній площі, що відсікає відрізок від </a:t>
            </a:r>
            <a:r>
              <a:rPr lang="uk-UA" dirty="0" smtClean="0">
                <a:solidFill>
                  <a:schemeClr val="bg1"/>
                </a:solidFill>
                <a:latin typeface="Arial" panose="020B0604020202020204" pitchFamily="34" charset="0"/>
                <a:cs typeface="Arial" panose="020B0604020202020204" pitchFamily="34" charset="0"/>
              </a:rPr>
              <a:t>піксела;</a:t>
            </a:r>
          </a:p>
          <a:p>
            <a:r>
              <a:rPr lang="uk-UA" dirty="0" smtClean="0">
                <a:solidFill>
                  <a:schemeClr val="bg1"/>
                </a:solidFill>
                <a:latin typeface="Arial" panose="020B0604020202020204" pitchFamily="34" charset="0"/>
                <a:cs typeface="Arial" panose="020B0604020202020204" pitchFamily="34" charset="0"/>
              </a:rPr>
              <a:t> </a:t>
            </a:r>
          </a:p>
          <a:p>
            <a:r>
              <a:rPr lang="uk-UA" dirty="0" smtClean="0">
                <a:solidFill>
                  <a:schemeClr val="bg1"/>
                </a:solidFill>
                <a:latin typeface="Arial" panose="020B0604020202020204" pitchFamily="34" charset="0"/>
                <a:cs typeface="Arial" panose="020B0604020202020204" pitchFamily="34" charset="0"/>
              </a:rPr>
              <a:t>по </a:t>
            </a:r>
            <a:r>
              <a:rPr lang="uk-UA" dirty="0">
                <a:solidFill>
                  <a:schemeClr val="bg1"/>
                </a:solidFill>
                <a:latin typeface="Arial" panose="020B0604020202020204" pitchFamily="34" charset="0"/>
                <a:cs typeface="Arial" panose="020B0604020202020204" pitchFamily="34" charset="0"/>
              </a:rPr>
              <a:t>модифікованому алгоритму  Брезенхема.</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27</a:t>
            </a:fld>
            <a:endParaRPr lang="ru-RU" dirty="0"/>
          </a:p>
        </p:txBody>
      </p:sp>
    </p:spTree>
    <p:extLst>
      <p:ext uri="{BB962C8B-B14F-4D97-AF65-F5344CB8AC3E}">
        <p14:creationId xmlns:p14="http://schemas.microsoft.com/office/powerpoint/2010/main" val="8976097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a:solidFill>
                  <a:schemeClr val="bg1"/>
                </a:solidFill>
                <a:latin typeface="Arial" panose="020B0604020202020204" pitchFamily="34" charset="0"/>
                <a:cs typeface="Arial" panose="020B0604020202020204" pitchFamily="34" charset="0"/>
              </a:rPr>
              <a:t>Згладжування сходового дефекту</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28</a:t>
            </a:fld>
            <a:endParaRPr lang="ru-RU"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8866" y="1600200"/>
            <a:ext cx="2246268"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1423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0" dirty="0" smtClean="0">
                <a:solidFill>
                  <a:schemeClr val="bg1"/>
                </a:solidFill>
                <a:latin typeface="Arial" panose="020B0604020202020204" pitchFamily="34" charset="0"/>
                <a:cs typeface="Arial" panose="020B0604020202020204" pitchFamily="34" charset="0"/>
              </a:rPr>
              <a:t>Апроксимація напівтонами</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Згладжування </a:t>
            </a:r>
            <a:r>
              <a:rPr lang="uk-UA" dirty="0">
                <a:solidFill>
                  <a:schemeClr val="bg1"/>
                </a:solidFill>
                <a:latin typeface="Arial" panose="020B0604020202020204" pitchFamily="34" charset="0"/>
                <a:cs typeface="Arial" panose="020B0604020202020204" pitchFamily="34" charset="0"/>
              </a:rPr>
              <a:t>або усунення ступінчастості - це метод поліпшення </a:t>
            </a:r>
            <a:r>
              <a:rPr lang="uk-UA" dirty="0" smtClean="0">
                <a:solidFill>
                  <a:schemeClr val="bg1"/>
                </a:solidFill>
                <a:latin typeface="Arial" panose="020B0604020202020204" pitchFamily="34" charset="0"/>
                <a:cs typeface="Arial" panose="020B0604020202020204" pitchFamily="34" charset="0"/>
              </a:rPr>
              <a:t>візуальної  </a:t>
            </a:r>
            <a:r>
              <a:rPr lang="uk-UA" dirty="0">
                <a:solidFill>
                  <a:schemeClr val="bg1"/>
                </a:solidFill>
                <a:latin typeface="Arial" panose="020B0604020202020204" pitchFamily="34" charset="0"/>
                <a:cs typeface="Arial" panose="020B0604020202020204" pitchFamily="34" charset="0"/>
              </a:rPr>
              <a:t>роздільної </a:t>
            </a:r>
            <a:r>
              <a:rPr lang="uk-UA" dirty="0" smtClean="0">
                <a:solidFill>
                  <a:schemeClr val="bg1"/>
                </a:solidFill>
                <a:latin typeface="Arial" panose="020B0604020202020204" pitchFamily="34" charset="0"/>
                <a:cs typeface="Arial" panose="020B0604020202020204" pitchFamily="34" charset="0"/>
              </a:rPr>
              <a:t>здатності </a:t>
            </a:r>
            <a:r>
              <a:rPr lang="uk-UA" dirty="0">
                <a:solidFill>
                  <a:schemeClr val="bg1"/>
                </a:solidFill>
                <a:latin typeface="Arial" panose="020B0604020202020204" pitchFamily="34" charset="0"/>
                <a:cs typeface="Arial" panose="020B0604020202020204" pitchFamily="34" charset="0"/>
              </a:rPr>
              <a:t>з використанням декількох рівнів інтенсивності. Апроксимація півтонами, з іншого боку, - це метод, в якому використовується мінімальна кількість рівнів інтенсивності, зазвичай чорний і білий, для поліпшення </a:t>
            </a:r>
            <a:r>
              <a:rPr lang="uk-UA" dirty="0" smtClean="0">
                <a:solidFill>
                  <a:schemeClr val="bg1"/>
                </a:solidFill>
                <a:latin typeface="Arial" panose="020B0604020202020204" pitchFamily="34" charset="0"/>
                <a:cs typeface="Arial" panose="020B0604020202020204" pitchFamily="34" charset="0"/>
              </a:rPr>
              <a:t>візуальної  </a:t>
            </a:r>
            <a:r>
              <a:rPr lang="uk-UA" dirty="0">
                <a:solidFill>
                  <a:schemeClr val="bg1"/>
                </a:solidFill>
                <a:latin typeface="Arial" panose="020B0604020202020204" pitchFamily="34" charset="0"/>
                <a:cs typeface="Arial" panose="020B0604020202020204" pitchFamily="34" charset="0"/>
              </a:rPr>
              <a:t>роздільної </a:t>
            </a:r>
            <a:r>
              <a:rPr lang="uk-UA" dirty="0" smtClean="0">
                <a:solidFill>
                  <a:schemeClr val="bg1"/>
                </a:solidFill>
                <a:latin typeface="Arial" panose="020B0604020202020204" pitchFamily="34" charset="0"/>
                <a:cs typeface="Arial" panose="020B0604020202020204" pitchFamily="34" charset="0"/>
              </a:rPr>
              <a:t>здатності, </a:t>
            </a:r>
            <a:r>
              <a:rPr lang="uk-UA" dirty="0">
                <a:solidFill>
                  <a:schemeClr val="bg1"/>
                </a:solidFill>
                <a:latin typeface="Arial" panose="020B0604020202020204" pitchFamily="34" charset="0"/>
                <a:cs typeface="Arial" panose="020B0604020202020204" pitchFamily="34" charset="0"/>
              </a:rPr>
              <a:t>тобто отримання кількох півтонів сірого або рівнів інтенсивності</a:t>
            </a:r>
            <a:endParaRPr lang="ru-RU" dirty="0">
              <a:solidFill>
                <a:schemeClr val="bg1"/>
              </a:solidFill>
              <a:latin typeface="Arial" panose="020B0604020202020204" pitchFamily="34" charset="0"/>
              <a:cs typeface="Arial" panose="020B0604020202020204" pitchFamily="34" charset="0"/>
            </a:endParaRPr>
          </a:p>
          <a:p>
            <a:r>
              <a:rPr lang="uk-UA" dirty="0"/>
              <a:t> </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29</a:t>
            </a:fld>
            <a:endParaRPr lang="ru-RU" dirty="0"/>
          </a:p>
        </p:txBody>
      </p:sp>
    </p:spTree>
    <p:extLst>
      <p:ext uri="{BB962C8B-B14F-4D97-AF65-F5344CB8AC3E}">
        <p14:creationId xmlns:p14="http://schemas.microsoft.com/office/powerpoint/2010/main" val="2651647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Фрактали</a:t>
            </a:r>
            <a:endParaRPr lang="ru-RU" b="0"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Фрактал</a:t>
            </a:r>
            <a:r>
              <a:rPr lang="uk-UA" dirty="0">
                <a:solidFill>
                  <a:schemeClr val="bg1"/>
                </a:solidFill>
                <a:latin typeface="Arial" panose="020B0604020202020204" pitchFamily="34" charset="0"/>
                <a:cs typeface="Arial" panose="020B0604020202020204" pitchFamily="34" charset="0"/>
              </a:rPr>
              <a:t> – структура, яка складається з частин, які в якомусь розумінні подібні </a:t>
            </a:r>
            <a:r>
              <a:rPr lang="uk-UA" dirty="0" smtClean="0">
                <a:solidFill>
                  <a:schemeClr val="bg1"/>
                </a:solidFill>
                <a:latin typeface="Arial" panose="020B0604020202020204" pitchFamily="34" charset="0"/>
                <a:cs typeface="Arial" panose="020B0604020202020204" pitchFamily="34" charset="0"/>
              </a:rPr>
              <a:t>цілому(визначення </a:t>
            </a:r>
            <a:r>
              <a:rPr lang="uk-UA" dirty="0" smtClean="0">
                <a:solidFill>
                  <a:schemeClr val="bg1"/>
                </a:solidFill>
                <a:latin typeface="Arial" panose="020B0604020202020204" pitchFamily="34" charset="0"/>
                <a:cs typeface="Arial" panose="020B0604020202020204" pitchFamily="34" charset="0"/>
              </a:rPr>
              <a:t>Мандельброта</a:t>
            </a:r>
            <a:r>
              <a:rPr lang="uk-UA" dirty="0" smtClean="0">
                <a:solidFill>
                  <a:schemeClr val="bg1"/>
                </a:solidFill>
                <a:latin typeface="Arial" panose="020B0604020202020204" pitchFamily="34" charset="0"/>
                <a:cs typeface="Arial" panose="020B0604020202020204" pitchFamily="34" charset="0"/>
              </a:rPr>
              <a:t>).</a:t>
            </a:r>
            <a:endParaRPr lang="ru-RU" dirty="0">
              <a:solidFill>
                <a:schemeClr val="bg1"/>
              </a:solidFill>
              <a:latin typeface="Arial" panose="020B0604020202020204" pitchFamily="34" charset="0"/>
              <a:cs typeface="Arial" panose="020B0604020202020204" pitchFamily="34" charset="0"/>
            </a:endParaRPr>
          </a:p>
          <a:p>
            <a:r>
              <a:rPr lang="ru-RU" dirty="0">
                <a:solidFill>
                  <a:schemeClr val="bg1"/>
                </a:solidFill>
                <a:latin typeface="Arial" panose="020B0604020202020204" pitchFamily="34" charset="0"/>
                <a:cs typeface="Arial" panose="020B0604020202020204" pitchFamily="34" charset="0"/>
              </a:rPr>
              <a:t>Фрактали</a:t>
            </a:r>
            <a:r>
              <a:rPr lang="ru-RU" dirty="0">
                <a:solidFill>
                  <a:schemeClr val="bg1"/>
                </a:solidFill>
                <a:latin typeface="Arial" panose="020B0604020202020204" pitchFamily="34" charset="0"/>
                <a:cs typeface="Arial" panose="020B0604020202020204" pitchFamily="34" charset="0"/>
              </a:rPr>
              <a:t> широко </a:t>
            </a:r>
            <a:r>
              <a:rPr lang="ru-RU" dirty="0">
                <a:solidFill>
                  <a:schemeClr val="bg1"/>
                </a:solidFill>
                <a:latin typeface="Arial" panose="020B0604020202020204" pitchFamily="34" charset="0"/>
                <a:cs typeface="Arial" panose="020B0604020202020204" pitchFamily="34" charset="0"/>
              </a:rPr>
              <a:t>застосовуються</a:t>
            </a:r>
            <a:r>
              <a:rPr lang="ru-RU" dirty="0">
                <a:solidFill>
                  <a:schemeClr val="bg1"/>
                </a:solidFill>
                <a:latin typeface="Arial" panose="020B0604020202020204" pitchFamily="34" charset="0"/>
                <a:cs typeface="Arial" panose="020B0604020202020204" pitchFamily="34" charset="0"/>
              </a:rPr>
              <a:t> в </a:t>
            </a:r>
            <a:r>
              <a:rPr lang="ru-RU" dirty="0">
                <a:solidFill>
                  <a:schemeClr val="bg1"/>
                </a:solidFill>
                <a:latin typeface="Arial" panose="020B0604020202020204" pitchFamily="34" charset="0"/>
                <a:cs typeface="Arial" panose="020B0604020202020204" pitchFamily="34" charset="0"/>
              </a:rPr>
              <a:t>комп'ютерній</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графіці</a:t>
            </a:r>
            <a:r>
              <a:rPr lang="ru-RU" dirty="0">
                <a:solidFill>
                  <a:schemeClr val="bg1"/>
                </a:solidFill>
                <a:latin typeface="Arial" panose="020B0604020202020204" pitchFamily="34" charset="0"/>
                <a:cs typeface="Arial" panose="020B0604020202020204" pitchFamily="34" charset="0"/>
              </a:rPr>
              <a:t> для </a:t>
            </a:r>
            <a:r>
              <a:rPr lang="ru-RU" dirty="0">
                <a:solidFill>
                  <a:schemeClr val="bg1"/>
                </a:solidFill>
                <a:latin typeface="Arial" panose="020B0604020202020204" pitchFamily="34" charset="0"/>
                <a:cs typeface="Arial" panose="020B0604020202020204" pitchFamily="34" charset="0"/>
              </a:rPr>
              <a:t>побудови</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зображень</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природних</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об'єктів</a:t>
            </a:r>
            <a:r>
              <a:rPr lang="ru-RU" dirty="0">
                <a:solidFill>
                  <a:schemeClr val="bg1"/>
                </a:solidFill>
                <a:latin typeface="Arial" panose="020B0604020202020204" pitchFamily="34" charset="0"/>
                <a:cs typeface="Arial" panose="020B0604020202020204" pitchFamily="34" charset="0"/>
              </a:rPr>
              <a:t>, таких як дерева, </a:t>
            </a:r>
            <a:r>
              <a:rPr lang="ru-RU" dirty="0">
                <a:solidFill>
                  <a:schemeClr val="bg1"/>
                </a:solidFill>
                <a:latin typeface="Arial" panose="020B0604020202020204" pitchFamily="34" charset="0"/>
                <a:cs typeface="Arial" panose="020B0604020202020204" pitchFamily="34" charset="0"/>
              </a:rPr>
              <a:t>кущі</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гірські</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ландшафти</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поверхні</a:t>
            </a:r>
            <a:r>
              <a:rPr lang="ru-RU" dirty="0">
                <a:solidFill>
                  <a:schemeClr val="bg1"/>
                </a:solidFill>
                <a:latin typeface="Arial" panose="020B0604020202020204" pitchFamily="34" charset="0"/>
                <a:cs typeface="Arial" panose="020B0604020202020204" pitchFamily="34" charset="0"/>
              </a:rPr>
              <a:t> </a:t>
            </a:r>
            <a:r>
              <a:rPr lang="ru-RU" dirty="0">
                <a:solidFill>
                  <a:schemeClr val="bg1"/>
                </a:solidFill>
                <a:latin typeface="Arial" panose="020B0604020202020204" pitchFamily="34" charset="0"/>
                <a:cs typeface="Arial" panose="020B0604020202020204" pitchFamily="34" charset="0"/>
              </a:rPr>
              <a:t>морів</a:t>
            </a:r>
            <a:r>
              <a:rPr lang="ru-RU" dirty="0">
                <a:solidFill>
                  <a:schemeClr val="bg1"/>
                </a:solidFill>
                <a:latin typeface="Arial" panose="020B0604020202020204" pitchFamily="34" charset="0"/>
                <a:cs typeface="Arial" panose="020B0604020202020204" pitchFamily="34" charset="0"/>
              </a:rPr>
              <a:t> і так </a:t>
            </a:r>
            <a:r>
              <a:rPr lang="ru-RU" dirty="0">
                <a:solidFill>
                  <a:schemeClr val="bg1"/>
                </a:solidFill>
                <a:latin typeface="Arial" panose="020B0604020202020204" pitchFamily="34" charset="0"/>
                <a:cs typeface="Arial" panose="020B0604020202020204" pitchFamily="34" charset="0"/>
              </a:rPr>
              <a:t>далі</a:t>
            </a:r>
            <a:r>
              <a:rPr lang="ru-RU" dirty="0">
                <a:solidFill>
                  <a:schemeClr val="bg1"/>
                </a:solidFill>
                <a:latin typeface="Arial" panose="020B0604020202020204" pitchFamily="34" charset="0"/>
                <a:cs typeface="Arial" panose="020B0604020202020204" pitchFamily="34" charset="0"/>
              </a:rPr>
              <a:t>.</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a:t>
            </a:fld>
            <a:endParaRPr lang="ru-RU" dirty="0"/>
          </a:p>
        </p:txBody>
      </p:sp>
    </p:spTree>
    <p:extLst>
      <p:ext uri="{BB962C8B-B14F-4D97-AF65-F5344CB8AC3E}">
        <p14:creationId xmlns:p14="http://schemas.microsoft.com/office/powerpoint/2010/main" val="485871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Метод конфігурацій</a:t>
            </a:r>
            <a:endParaRPr lang="ru-RU"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Візуальну роздільну здатність машинно-згенерованих </a:t>
            </a:r>
            <a:r>
              <a:rPr lang="uk-UA" dirty="0">
                <a:solidFill>
                  <a:schemeClr val="bg1"/>
                </a:solidFill>
                <a:latin typeface="Arial" panose="020B0604020202020204" pitchFamily="34" charset="0"/>
                <a:cs typeface="Arial" panose="020B0604020202020204" pitchFamily="34" charset="0"/>
              </a:rPr>
              <a:t>зображень можна поліпшити за допомогою методу, </a:t>
            </a:r>
            <a:r>
              <a:rPr lang="uk-UA" dirty="0" smtClean="0">
                <a:solidFill>
                  <a:schemeClr val="bg1"/>
                </a:solidFill>
                <a:latin typeface="Arial" panose="020B0604020202020204" pitchFamily="34" charset="0"/>
                <a:cs typeface="Arial" panose="020B0604020202020204" pitchFamily="34" charset="0"/>
              </a:rPr>
              <a:t>названого конфігуруванням. </a:t>
            </a:r>
            <a:r>
              <a:rPr lang="uk-UA" dirty="0">
                <a:solidFill>
                  <a:schemeClr val="bg1"/>
                </a:solidFill>
                <a:latin typeface="Arial" panose="020B0604020202020204" pitchFamily="34" charset="0"/>
                <a:cs typeface="Arial" panose="020B0604020202020204" pitchFamily="34" charset="0"/>
              </a:rPr>
              <a:t>На противагу </a:t>
            </a:r>
            <a:r>
              <a:rPr lang="uk-UA" dirty="0" smtClean="0">
                <a:solidFill>
                  <a:schemeClr val="bg1"/>
                </a:solidFill>
                <a:latin typeface="Arial" panose="020B0604020202020204" pitchFamily="34" charset="0"/>
                <a:cs typeface="Arial" panose="020B0604020202020204" pitchFamily="34" charset="0"/>
              </a:rPr>
              <a:t>напівтоновому </a:t>
            </a:r>
            <a:r>
              <a:rPr lang="uk-UA" dirty="0">
                <a:solidFill>
                  <a:schemeClr val="bg1"/>
                </a:solidFill>
                <a:latin typeface="Arial" panose="020B0604020202020204" pitchFamily="34" charset="0"/>
                <a:cs typeface="Arial" panose="020B0604020202020204" pitchFamily="34" charset="0"/>
              </a:rPr>
              <a:t>друку, в </a:t>
            </a:r>
            <a:r>
              <a:rPr lang="uk-UA" dirty="0" smtClean="0">
                <a:solidFill>
                  <a:schemeClr val="bg1"/>
                </a:solidFill>
                <a:latin typeface="Arial" panose="020B0604020202020204" pitchFamily="34" charset="0"/>
                <a:cs typeface="Arial" panose="020B0604020202020204" pitchFamily="34" charset="0"/>
              </a:rPr>
              <a:t>якому </a:t>
            </a:r>
            <a:r>
              <a:rPr lang="uk-UA" dirty="0">
                <a:solidFill>
                  <a:schemeClr val="bg1"/>
                </a:solidFill>
                <a:latin typeface="Arial" panose="020B0604020202020204" pitchFamily="34" charset="0"/>
                <a:cs typeface="Arial" panose="020B0604020202020204" pitchFamily="34" charset="0"/>
              </a:rPr>
              <a:t>використовуються змінні розміри клітин, в даному методі зазвичай розміри клітин фіксовані. Для зображення з </a:t>
            </a:r>
            <a:r>
              <a:rPr lang="uk-UA" dirty="0" smtClean="0">
                <a:solidFill>
                  <a:schemeClr val="bg1"/>
                </a:solidFill>
                <a:latin typeface="Arial" panose="020B0604020202020204" pitchFamily="34" charset="0"/>
                <a:cs typeface="Arial" panose="020B0604020202020204" pitchFamily="34" charset="0"/>
              </a:rPr>
              <a:t>фіксованою роздільною здатністю кілька </a:t>
            </a:r>
            <a:r>
              <a:rPr lang="uk-UA" dirty="0">
                <a:solidFill>
                  <a:schemeClr val="bg1"/>
                </a:solidFill>
                <a:latin typeface="Arial" panose="020B0604020202020204" pitchFamily="34" charset="0"/>
                <a:cs typeface="Arial" panose="020B0604020202020204" pitchFamily="34" charset="0"/>
              </a:rPr>
              <a:t>пікселів об'єднуються в конфігурації. Тут погіршення </a:t>
            </a:r>
            <a:r>
              <a:rPr lang="uk-UA" dirty="0" smtClean="0">
                <a:solidFill>
                  <a:schemeClr val="bg1"/>
                </a:solidFill>
                <a:latin typeface="Arial" panose="020B0604020202020204" pitchFamily="34" charset="0"/>
                <a:cs typeface="Arial" panose="020B0604020202020204" pitchFamily="34" charset="0"/>
              </a:rPr>
              <a:t>просторової </a:t>
            </a:r>
            <a:r>
              <a:rPr lang="uk-UA" dirty="0">
                <a:solidFill>
                  <a:schemeClr val="bg1"/>
                </a:solidFill>
                <a:latin typeface="Arial" panose="020B0604020202020204" pitchFamily="34" charset="0"/>
                <a:cs typeface="Arial" panose="020B0604020202020204" pitchFamily="34" charset="0"/>
              </a:rPr>
              <a:t>роздільної здатності </a:t>
            </a:r>
            <a:r>
              <a:rPr lang="uk-UA" dirty="0" smtClean="0">
                <a:solidFill>
                  <a:schemeClr val="bg1"/>
                </a:solidFill>
                <a:latin typeface="Arial" panose="020B0604020202020204" pitchFamily="34" charset="0"/>
                <a:cs typeface="Arial" panose="020B0604020202020204" pitchFamily="34" charset="0"/>
              </a:rPr>
              <a:t>обмінюється </a:t>
            </a:r>
            <a:r>
              <a:rPr lang="uk-UA" dirty="0">
                <a:solidFill>
                  <a:schemeClr val="bg1"/>
                </a:solidFill>
                <a:latin typeface="Arial" panose="020B0604020202020204" pitchFamily="34" charset="0"/>
                <a:cs typeface="Arial" panose="020B0604020202020204" pitchFamily="34" charset="0"/>
              </a:rPr>
              <a:t>на поліпшення </a:t>
            </a:r>
            <a:r>
              <a:rPr lang="uk-UA" dirty="0" smtClean="0">
                <a:solidFill>
                  <a:schemeClr val="bg1"/>
                </a:solidFill>
                <a:latin typeface="Arial" panose="020B0604020202020204" pitchFamily="34" charset="0"/>
                <a:cs typeface="Arial" panose="020B0604020202020204" pitchFamily="34" charset="0"/>
              </a:rPr>
              <a:t>візуальної.</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30</a:t>
            </a:fld>
            <a:endParaRPr lang="ru-RU" dirty="0"/>
          </a:p>
        </p:txBody>
      </p:sp>
    </p:spTree>
    <p:extLst>
      <p:ext uri="{BB962C8B-B14F-4D97-AF65-F5344CB8AC3E}">
        <p14:creationId xmlns:p14="http://schemas.microsoft.com/office/powerpoint/2010/main" val="1237500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Метод конфігурацій</a:t>
            </a:r>
            <a:endParaRPr lang="ru-RU" b="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31</a:t>
            </a:fld>
            <a:endParaRPr lang="ru-RU" dirty="0"/>
          </a:p>
        </p:txBody>
      </p:sp>
      <p:pic>
        <p:nvPicPr>
          <p:cNvPr id="4098" name="Picture 2" descr="C:\Users\Владелец\Pictures\Ф-С.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2636913"/>
            <a:ext cx="5112567" cy="1821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88854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Метод порогової інтенсивності</a:t>
            </a:r>
            <a:endParaRPr lang="ru-RU" dirty="0"/>
          </a:p>
        </p:txBody>
      </p:sp>
      <p:sp>
        <p:nvSpPr>
          <p:cNvPr id="3" name="Объект 2"/>
          <p:cNvSpPr>
            <a:spLocks noGrp="1"/>
          </p:cNvSpPr>
          <p:nvPr>
            <p:ph idx="1"/>
          </p:nvPr>
        </p:nvSpPr>
        <p:spPr/>
        <p:txBody>
          <a:bodyPr>
            <a:normAutofit lnSpcReduction="10000"/>
          </a:bodyPr>
          <a:lstStyle/>
          <a:p>
            <a:r>
              <a:rPr lang="uk-UA" dirty="0">
                <a:solidFill>
                  <a:schemeClr val="bg1"/>
                </a:solidFill>
                <a:latin typeface="Arial" panose="020B0604020202020204" pitchFamily="34" charset="0"/>
                <a:cs typeface="Arial" panose="020B0604020202020204" pitchFamily="34" charset="0"/>
              </a:rPr>
              <a:t>Використання конфігурацій веде до втрати </a:t>
            </a:r>
            <a:r>
              <a:rPr lang="uk-UA" dirty="0" smtClean="0">
                <a:solidFill>
                  <a:schemeClr val="bg1"/>
                </a:solidFill>
                <a:latin typeface="Arial" panose="020B0604020202020204" pitchFamily="34" charset="0"/>
                <a:cs typeface="Arial" panose="020B0604020202020204" pitchFamily="34" charset="0"/>
              </a:rPr>
              <a:t>просторової роздільної здатності, </a:t>
            </a:r>
            <a:r>
              <a:rPr lang="uk-UA" dirty="0">
                <a:solidFill>
                  <a:schemeClr val="bg1"/>
                </a:solidFill>
                <a:latin typeface="Arial" panose="020B0604020202020204" pitchFamily="34" charset="0"/>
                <a:cs typeface="Arial" panose="020B0604020202020204" pitchFamily="34" charset="0"/>
              </a:rPr>
              <a:t>що прийнятно в разі, коли дозвіл зображення менше </a:t>
            </a:r>
            <a:r>
              <a:rPr lang="uk-UA" dirty="0" smtClean="0">
                <a:solidFill>
                  <a:schemeClr val="bg1"/>
                </a:solidFill>
                <a:latin typeface="Arial" panose="020B0604020202020204" pitchFamily="34" charset="0"/>
                <a:cs typeface="Arial" panose="020B0604020202020204" pitchFamily="34" charset="0"/>
              </a:rPr>
              <a:t>роздільної здатності дисплея</a:t>
            </a:r>
            <a:r>
              <a:rPr lang="uk-UA" dirty="0">
                <a:solidFill>
                  <a:schemeClr val="bg1"/>
                </a:solidFill>
                <a:latin typeface="Arial" panose="020B0604020202020204" pitchFamily="34" charset="0"/>
                <a:cs typeface="Arial" panose="020B0604020202020204" pitchFamily="34" charset="0"/>
              </a:rPr>
              <a:t>. Розроблено також методи поліпшення </a:t>
            </a:r>
            <a:r>
              <a:rPr lang="uk-UA" dirty="0" smtClean="0">
                <a:solidFill>
                  <a:schemeClr val="bg1"/>
                </a:solidFill>
                <a:latin typeface="Arial" panose="020B0604020202020204" pitchFamily="34" charset="0"/>
                <a:cs typeface="Arial" panose="020B0604020202020204" pitchFamily="34" charset="0"/>
              </a:rPr>
              <a:t>візуальної роздільної здатності</a:t>
            </a:r>
            <a:endParaRPr lang="en-US"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при </a:t>
            </a:r>
            <a:r>
              <a:rPr lang="uk-UA" dirty="0">
                <a:solidFill>
                  <a:schemeClr val="bg1"/>
                </a:solidFill>
                <a:latin typeface="Arial" panose="020B0604020202020204" pitchFamily="34" charset="0"/>
                <a:cs typeface="Arial" panose="020B0604020202020204" pitchFamily="34" charset="0"/>
              </a:rPr>
              <a:t>збереженні </a:t>
            </a:r>
            <a:r>
              <a:rPr lang="uk-UA" dirty="0" smtClean="0">
                <a:solidFill>
                  <a:schemeClr val="bg1"/>
                </a:solidFill>
                <a:latin typeface="Arial" panose="020B0604020202020204" pitchFamily="34" charset="0"/>
                <a:cs typeface="Arial" panose="020B0604020202020204" pitchFamily="34" charset="0"/>
              </a:rPr>
              <a:t>просторової. </a:t>
            </a:r>
            <a:r>
              <a:rPr lang="uk-UA" dirty="0">
                <a:solidFill>
                  <a:schemeClr val="bg1"/>
                </a:solidFill>
                <a:latin typeface="Arial" panose="020B0604020202020204" pitchFamily="34" charset="0"/>
                <a:cs typeface="Arial" panose="020B0604020202020204" pitchFamily="34" charset="0"/>
              </a:rPr>
              <a:t>Найпростіший з них полягає в застосуванні порогового значення для кожного пікселя.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Якщо </a:t>
            </a:r>
            <a:r>
              <a:rPr lang="uk-UA" dirty="0">
                <a:solidFill>
                  <a:schemeClr val="bg1"/>
                </a:solidFill>
                <a:latin typeface="Arial" panose="020B0604020202020204" pitchFamily="34" charset="0"/>
                <a:cs typeface="Arial" panose="020B0604020202020204" pitchFamily="34" charset="0"/>
              </a:rPr>
              <a:t>інтенсивність зображення перевищує деяку порогову величину, то піксель вважається білим, в іншому випадку </a:t>
            </a:r>
            <a:r>
              <a:rPr lang="uk-UA" dirty="0" smtClean="0">
                <a:solidFill>
                  <a:schemeClr val="bg1"/>
                </a:solidFill>
                <a:latin typeface="Arial" panose="020B0604020202020204" pitchFamily="34" charset="0"/>
                <a:cs typeface="Arial" panose="020B0604020202020204" pitchFamily="34" charset="0"/>
              </a:rPr>
              <a:t>він </a:t>
            </a:r>
            <a:r>
              <a:rPr lang="uk-UA" dirty="0">
                <a:solidFill>
                  <a:schemeClr val="bg1"/>
                </a:solidFill>
                <a:latin typeface="Arial" panose="020B0604020202020204" pitchFamily="34" charset="0"/>
                <a:cs typeface="Arial" panose="020B0604020202020204" pitchFamily="34" charset="0"/>
              </a:rPr>
              <a:t>чорний: if I (x, y)&gt; Т then Білий else Чорний, де I (x, y) означає інтенсивність пікселя (x, y) зображення. </a:t>
            </a:r>
            <a:endParaRPr lang="uk-UA" dirty="0" smtClean="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32</a:t>
            </a:fld>
            <a:endParaRPr lang="ru-RU" dirty="0"/>
          </a:p>
        </p:txBody>
      </p:sp>
    </p:spTree>
    <p:extLst>
      <p:ext uri="{BB962C8B-B14F-4D97-AF65-F5344CB8AC3E}">
        <p14:creationId xmlns:p14="http://schemas.microsoft.com/office/powerpoint/2010/main" val="36743897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Метод </a:t>
            </a:r>
            <a:r>
              <a:rPr lang="uk-UA" b="0" dirty="0" err="1">
                <a:solidFill>
                  <a:schemeClr val="bg1"/>
                </a:solidFill>
                <a:latin typeface="Arial" panose="020B0604020202020204" pitchFamily="34" charset="0"/>
                <a:cs typeface="Arial" panose="020B0604020202020204" pitchFamily="34" charset="0"/>
              </a:rPr>
              <a:t>порогової</a:t>
            </a:r>
            <a:r>
              <a:rPr lang="uk-UA" b="0" dirty="0">
                <a:solidFill>
                  <a:schemeClr val="bg1"/>
                </a:solidFill>
                <a:latin typeface="Arial" panose="020B0604020202020204" pitchFamily="34" charset="0"/>
                <a:cs typeface="Arial" panose="020B0604020202020204" pitchFamily="34" charset="0"/>
              </a:rPr>
              <a:t> інтенсивності</a:t>
            </a:r>
            <a:endParaRPr lang="ru-RU" dirty="0"/>
          </a:p>
        </p:txBody>
      </p:sp>
      <p:sp>
        <p:nvSpPr>
          <p:cNvPr id="3" name="Объект 2"/>
          <p:cNvSpPr>
            <a:spLocks noGrp="1"/>
          </p:cNvSpPr>
          <p:nvPr>
            <p:ph idx="1"/>
          </p:nvPr>
        </p:nvSpPr>
        <p:spPr/>
        <p:txBody>
          <a:bodyPr>
            <a:normAutofit/>
          </a:bodyPr>
          <a:lstStyle/>
          <a:p>
            <a:r>
              <a:rPr lang="uk-UA" dirty="0">
                <a:solidFill>
                  <a:schemeClr val="bg1"/>
                </a:solidFill>
                <a:latin typeface="Arial" panose="020B0604020202020204" pitchFamily="34" charset="0"/>
                <a:cs typeface="Arial" panose="020B0604020202020204" pitchFamily="34" charset="0"/>
              </a:rPr>
              <a:t>Білий відповідає максимальній інтенсивності для дисплея, а чорний - мінімальної.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Порогову </a:t>
            </a:r>
            <a:r>
              <a:rPr lang="uk-UA" dirty="0">
                <a:solidFill>
                  <a:schemeClr val="bg1"/>
                </a:solidFill>
                <a:latin typeface="Arial" panose="020B0604020202020204" pitchFamily="34" charset="0"/>
                <a:cs typeface="Arial" panose="020B0604020202020204" pitchFamily="34" charset="0"/>
              </a:rPr>
              <a:t>величину зазвичай встановлюють приблизно дорівнює половині максимальної інтенсивності</a:t>
            </a:r>
            <a:r>
              <a:rPr lang="uk-UA" dirty="0" smtClean="0">
                <a:solidFill>
                  <a:schemeClr val="bg1"/>
                </a:solidFill>
                <a:latin typeface="Arial" panose="020B0604020202020204" pitchFamily="34" charset="0"/>
                <a:cs typeface="Arial" panose="020B0604020202020204" pitchFamily="34" charset="0"/>
              </a:rPr>
              <a:t>.</a:t>
            </a:r>
          </a:p>
          <a:p>
            <a:r>
              <a:rPr lang="uk-UA" dirty="0">
                <a:solidFill>
                  <a:schemeClr val="bg1"/>
                </a:solidFill>
                <a:latin typeface="Arial" panose="020B0604020202020204" pitchFamily="34" charset="0"/>
                <a:cs typeface="Arial" panose="020B0604020202020204" pitchFamily="34" charset="0"/>
              </a:rPr>
              <a:t>Дрібні деталі губляться через відносно великих помилок виведеної інтенсивності для кожного пікселя.</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33</a:t>
            </a:fld>
            <a:endParaRPr lang="ru-RU" dirty="0"/>
          </a:p>
        </p:txBody>
      </p:sp>
    </p:spTree>
    <p:extLst>
      <p:ext uri="{BB962C8B-B14F-4D97-AF65-F5344CB8AC3E}">
        <p14:creationId xmlns:p14="http://schemas.microsoft.com/office/powerpoint/2010/main" val="40391157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0" dirty="0">
                <a:solidFill>
                  <a:schemeClr val="bg1"/>
                </a:solidFill>
                <a:latin typeface="Arial" panose="020B0604020202020204" pitchFamily="34" charset="0"/>
                <a:cs typeface="Arial" panose="020B0604020202020204" pitchFamily="34" charset="0"/>
              </a:rPr>
              <a:t>Розподілення Флойда-Стейнберга</a:t>
            </a:r>
            <a:endParaRPr lang="ru-RU" dirty="0"/>
          </a:p>
        </p:txBody>
      </p:sp>
      <p:sp>
        <p:nvSpPr>
          <p:cNvPr id="3" name="Объект 2"/>
          <p:cNvSpPr>
            <a:spLocks noGrp="1"/>
          </p:cNvSpPr>
          <p:nvPr>
            <p:ph idx="1"/>
          </p:nvPr>
        </p:nvSpPr>
        <p:spPr/>
        <p:txBody>
          <a:bodyPr>
            <a:normAutofit/>
          </a:bodyPr>
          <a:lstStyle/>
          <a:p>
            <a:r>
              <a:rPr lang="uk-UA" sz="2800" dirty="0">
                <a:solidFill>
                  <a:schemeClr val="bg1"/>
                </a:solidFill>
                <a:latin typeface="Arial" panose="020B0604020202020204" pitchFamily="34" charset="0"/>
                <a:cs typeface="Arial" panose="020B0604020202020204" pitchFamily="34" charset="0"/>
              </a:rPr>
              <a:t>У методі, розробленому Флойдом і Стейнбергом, ця помилка розподіляється на навколишні пікселі. Розподіл помилки відбувається завжди вниз і вправо. Отже, при генерації зображення в порядку сканування повертатися назад не потрібно. </a:t>
            </a:r>
            <a:endParaRPr lang="uk-UA" sz="2800" dirty="0" smtClean="0">
              <a:solidFill>
                <a:schemeClr val="bg1"/>
              </a:solidFill>
              <a:latin typeface="Arial" panose="020B0604020202020204" pitchFamily="34" charset="0"/>
              <a:cs typeface="Arial" panose="020B0604020202020204" pitchFamily="34" charset="0"/>
            </a:endParaRPr>
          </a:p>
          <a:p>
            <a:r>
              <a:rPr lang="uk-UA" sz="2800" dirty="0" smtClean="0">
                <a:solidFill>
                  <a:schemeClr val="bg1"/>
                </a:solidFill>
                <a:latin typeface="Arial" panose="020B0604020202020204" pitchFamily="34" charset="0"/>
                <a:cs typeface="Arial" panose="020B0604020202020204" pitchFamily="34" charset="0"/>
              </a:rPr>
              <a:t>Зокрема</a:t>
            </a:r>
            <a:r>
              <a:rPr lang="uk-UA" sz="2800" dirty="0">
                <a:solidFill>
                  <a:schemeClr val="bg1"/>
                </a:solidFill>
                <a:latin typeface="Arial" panose="020B0604020202020204" pitchFamily="34" charset="0"/>
                <a:cs typeface="Arial" panose="020B0604020202020204" pitchFamily="34" charset="0"/>
              </a:rPr>
              <a:t>, в алгоритмі Флойда-Стейнберга 3/8 помилки розподіляється вправо, 3/8 - вниз і 1/4 - по діагоналі, як це показано на </a:t>
            </a:r>
            <a:r>
              <a:rPr lang="uk-UA" sz="2800" dirty="0" smtClean="0">
                <a:solidFill>
                  <a:schemeClr val="bg1"/>
                </a:solidFill>
                <a:latin typeface="Arial" panose="020B0604020202020204" pitchFamily="34" charset="0"/>
                <a:cs typeface="Arial" panose="020B0604020202020204" pitchFamily="34" charset="0"/>
              </a:rPr>
              <a:t>рисунку.</a:t>
            </a:r>
            <a:endParaRPr lang="ru-RU" sz="2800" dirty="0">
              <a:solidFill>
                <a:schemeClr val="bg1"/>
              </a:solidFill>
              <a:latin typeface="Arial" panose="020B0604020202020204" pitchFamily="34" charset="0"/>
              <a:cs typeface="Arial" panose="020B0604020202020204" pitchFamily="34" charset="0"/>
            </a:endParaRPr>
          </a:p>
          <a:p>
            <a:endParaRPr lang="ru-RU" sz="280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34</a:t>
            </a:fld>
            <a:endParaRPr lang="ru-RU" dirty="0"/>
          </a:p>
        </p:txBody>
      </p:sp>
    </p:spTree>
    <p:extLst>
      <p:ext uri="{BB962C8B-B14F-4D97-AF65-F5344CB8AC3E}">
        <p14:creationId xmlns:p14="http://schemas.microsoft.com/office/powerpoint/2010/main" val="320870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Розподілення Флойда-Стейнберга</a:t>
            </a:r>
            <a:endParaRPr lang="ru-RU" b="0" dirty="0"/>
          </a:p>
        </p:txBody>
      </p:sp>
      <p:sp>
        <p:nvSpPr>
          <p:cNvPr id="4" name="Номер слайда 3"/>
          <p:cNvSpPr>
            <a:spLocks noGrp="1"/>
          </p:cNvSpPr>
          <p:nvPr>
            <p:ph type="sldNum" sz="quarter" idx="12"/>
          </p:nvPr>
        </p:nvSpPr>
        <p:spPr/>
        <p:txBody>
          <a:bodyPr/>
          <a:lstStyle/>
          <a:p>
            <a:fld id="{B19B0651-EE4F-4900-A07F-96A6BFA9D0F0}" type="slidenum">
              <a:rPr lang="ru-RU" smtClean="0"/>
              <a:t>35</a:t>
            </a:fld>
            <a:endParaRPr lang="ru-RU" dirty="0"/>
          </a:p>
        </p:txBody>
      </p:sp>
      <p:pic>
        <p:nvPicPr>
          <p:cNvPr id="4098" name="Picture 2" descr="C:\Users\Владелец\Pictures\ФС.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1800" y="2204864"/>
            <a:ext cx="3118644" cy="2630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850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Упорядковане збудженням</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normAutofit lnSpcReduction="10000"/>
          </a:bodyPr>
          <a:lstStyle/>
          <a:p>
            <a:r>
              <a:rPr lang="uk-UA" dirty="0" smtClean="0">
                <a:solidFill>
                  <a:schemeClr val="bg1"/>
                </a:solidFill>
                <a:latin typeface="Arial" panose="020B0604020202020204" pitchFamily="34" charset="0"/>
                <a:cs typeface="Arial" panose="020B0604020202020204" pitchFamily="34" charset="0"/>
              </a:rPr>
              <a:t>Існує </a:t>
            </a:r>
            <a:r>
              <a:rPr lang="uk-UA" dirty="0">
                <a:solidFill>
                  <a:schemeClr val="bg1"/>
                </a:solidFill>
                <a:latin typeface="Arial" panose="020B0604020202020204" pitchFamily="34" charset="0"/>
                <a:cs typeface="Arial" panose="020B0604020202020204" pitchFamily="34" charset="0"/>
              </a:rPr>
              <a:t>інший метод поліпшення </a:t>
            </a:r>
            <a:r>
              <a:rPr lang="uk-UA" dirty="0" smtClean="0">
                <a:solidFill>
                  <a:schemeClr val="bg1"/>
                </a:solidFill>
                <a:latin typeface="Arial" panose="020B0604020202020204" pitchFamily="34" charset="0"/>
                <a:cs typeface="Arial" panose="020B0604020202020204" pitchFamily="34" charset="0"/>
              </a:rPr>
              <a:t>візуальної роздільної здатності</a:t>
            </a:r>
            <a:r>
              <a:rPr lang="en-US" dirty="0" smtClean="0">
                <a:solidFill>
                  <a:schemeClr val="bg1"/>
                </a:solidFill>
                <a:latin typeface="Arial" panose="020B0604020202020204" pitchFamily="34" charset="0"/>
                <a:cs typeface="Arial" panose="020B0604020202020204" pitchFamily="34" charset="0"/>
              </a:rPr>
              <a:t> </a:t>
            </a:r>
            <a:r>
              <a:rPr lang="uk-UA" dirty="0" smtClean="0">
                <a:solidFill>
                  <a:schemeClr val="bg1"/>
                </a:solidFill>
                <a:latin typeface="Arial" panose="020B0604020202020204" pitchFamily="34" charset="0"/>
                <a:cs typeface="Arial" panose="020B0604020202020204" pitchFamily="34" charset="0"/>
              </a:rPr>
              <a:t>для </a:t>
            </a:r>
            <a:r>
              <a:rPr lang="uk-UA" dirty="0">
                <a:solidFill>
                  <a:schemeClr val="bg1"/>
                </a:solidFill>
                <a:latin typeface="Arial" panose="020B0604020202020204" pitchFamily="34" charset="0"/>
                <a:cs typeface="Arial" panose="020B0604020202020204" pitchFamily="34" charset="0"/>
              </a:rPr>
              <a:t>дворівневих дисплеїв без зменшення </a:t>
            </a:r>
            <a:r>
              <a:rPr lang="uk-UA" dirty="0" smtClean="0">
                <a:solidFill>
                  <a:schemeClr val="bg1"/>
                </a:solidFill>
                <a:latin typeface="Arial" panose="020B0604020202020204" pitchFamily="34" charset="0"/>
                <a:cs typeface="Arial" panose="020B0604020202020204" pitchFamily="34" charset="0"/>
              </a:rPr>
              <a:t>просторової роздільної здатності - </a:t>
            </a:r>
            <a:r>
              <a:rPr lang="uk-UA" dirty="0">
                <a:solidFill>
                  <a:schemeClr val="bg1"/>
                </a:solidFill>
                <a:latin typeface="Arial" panose="020B0604020202020204" pitchFamily="34" charset="0"/>
                <a:cs typeface="Arial" panose="020B0604020202020204" pitchFamily="34" charset="0"/>
              </a:rPr>
              <a:t>метод </a:t>
            </a:r>
            <a:r>
              <a:rPr lang="uk-UA" dirty="0" smtClean="0">
                <a:solidFill>
                  <a:schemeClr val="bg1"/>
                </a:solidFill>
                <a:latin typeface="Arial" panose="020B0604020202020204" pitchFamily="34" charset="0"/>
                <a:cs typeface="Arial" panose="020B0604020202020204" pitchFamily="34" charset="0"/>
              </a:rPr>
              <a:t>збудження</a:t>
            </a:r>
          </a:p>
          <a:p>
            <a:r>
              <a:rPr lang="uk-UA" dirty="0">
                <a:solidFill>
                  <a:schemeClr val="bg1"/>
                </a:solidFill>
                <a:latin typeface="Arial" panose="020B0604020202020204" pitchFamily="34" charset="0"/>
                <a:cs typeface="Arial" panose="020B0604020202020204" pitchFamily="34" charset="0"/>
              </a:rPr>
              <a:t>У зображення вводиться випадкова помилка, яка додається до інтенсивності кожного пікселя до її порівняння з обраної порогової величиною. Додавання абсолютно довільної помилки не призводить до оптимального результату. Проте існує оптимальна </a:t>
            </a:r>
            <a:r>
              <a:rPr lang="uk-UA" dirty="0" smtClean="0">
                <a:solidFill>
                  <a:schemeClr val="bg1"/>
                </a:solidFill>
                <a:latin typeface="Arial" panose="020B0604020202020204" pitchFamily="34" charset="0"/>
                <a:cs typeface="Arial" panose="020B0604020202020204" pitchFamily="34" charset="0"/>
              </a:rPr>
              <a:t>аддитивна </a:t>
            </a:r>
            <a:r>
              <a:rPr lang="uk-UA" dirty="0">
                <a:solidFill>
                  <a:schemeClr val="bg1"/>
                </a:solidFill>
                <a:latin typeface="Arial" panose="020B0604020202020204" pitchFamily="34" charset="0"/>
                <a:cs typeface="Arial" panose="020B0604020202020204" pitchFamily="34" charset="0"/>
              </a:rPr>
              <a:t>матриця помилки, яка мінімізує ефекти появи фактури на зображенні. </a:t>
            </a:r>
            <a:endParaRPr lang="ru-RU" dirty="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r>
              <a:rPr lang="ru-RU" dirty="0"/>
              <a:t> </a:t>
            </a:r>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36</a:t>
            </a:fld>
            <a:endParaRPr lang="ru-RU" dirty="0"/>
          </a:p>
        </p:txBody>
      </p:sp>
    </p:spTree>
    <p:extLst>
      <p:ext uri="{BB962C8B-B14F-4D97-AF65-F5344CB8AC3E}">
        <p14:creationId xmlns:p14="http://schemas.microsoft.com/office/powerpoint/2010/main" val="24464896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Упорядковане збудженням</a:t>
            </a:r>
            <a:endParaRPr lang="ru-RU" dirty="0"/>
          </a:p>
        </p:txBody>
      </p:sp>
      <p:sp>
        <p:nvSpPr>
          <p:cNvPr id="3" name="Объект 2"/>
          <p:cNvSpPr>
            <a:spLocks noGrp="1"/>
          </p:cNvSpPr>
          <p:nvPr>
            <p:ph idx="1"/>
          </p:nvPr>
        </p:nvSpPr>
        <p:spPr/>
        <p:txBody>
          <a:bodyPr/>
          <a:lstStyle/>
          <a:p>
            <a:r>
              <a:rPr lang="uk-UA" dirty="0">
                <a:solidFill>
                  <a:schemeClr val="bg1"/>
                </a:solidFill>
                <a:latin typeface="Arial" panose="020B0604020202020204" pitchFamily="34" charset="0"/>
                <a:cs typeface="Arial" panose="020B0604020202020204" pitchFamily="34" charset="0"/>
              </a:rPr>
              <a:t> Матриця помилки додається до зображення таким же способом, як розташовані клітини на шахівниці. Даний метод називається впорядкованим збудженням. Мінімальна матриця упорядкованого збудження має розмір 2 * 2. </a:t>
            </a:r>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Оптимальна </a:t>
            </a:r>
            <a:r>
              <a:rPr lang="uk-UA" dirty="0">
                <a:solidFill>
                  <a:schemeClr val="bg1"/>
                </a:solidFill>
                <a:latin typeface="Arial" panose="020B0604020202020204" pitchFamily="34" charset="0"/>
                <a:cs typeface="Arial" panose="020B0604020202020204" pitchFamily="34" charset="0"/>
              </a:rPr>
              <a:t>2 * 2-матриця, яку першим запропонував Лім, має вигляд:</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37</a:t>
            </a:fld>
            <a:endParaRPr lang="ru-RU" dirty="0"/>
          </a:p>
        </p:txBody>
      </p:sp>
    </p:spTree>
    <p:extLst>
      <p:ext uri="{BB962C8B-B14F-4D97-AF65-F5344CB8AC3E}">
        <p14:creationId xmlns:p14="http://schemas.microsoft.com/office/powerpoint/2010/main" val="42665903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smtClean="0">
                <a:solidFill>
                  <a:schemeClr val="bg1"/>
                </a:solidFill>
                <a:latin typeface="Arial" panose="020B0604020202020204" pitchFamily="34" charset="0"/>
                <a:cs typeface="Arial" panose="020B0604020202020204" pitchFamily="34" charset="0"/>
              </a:rPr>
              <a:t>Матриця Ліма</a:t>
            </a:r>
            <a:endParaRPr lang="ru-RU" b="0"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38</a:t>
            </a:fld>
            <a:endParaRPr lang="ru-RU" dirty="0"/>
          </a:p>
        </p:txBody>
      </p:sp>
      <p:graphicFrame>
        <p:nvGraphicFramePr>
          <p:cNvPr id="5" name="Объект 4"/>
          <p:cNvGraphicFramePr>
            <a:graphicFrameLocks noGrp="1" noChangeAspect="1"/>
          </p:cNvGraphicFramePr>
          <p:nvPr>
            <p:ph idx="1"/>
            <p:extLst>
              <p:ext uri="{D42A27DB-BD31-4B8C-83A1-F6EECF244321}">
                <p14:modId xmlns:p14="http://schemas.microsoft.com/office/powerpoint/2010/main" val="498865179"/>
              </p:ext>
            </p:extLst>
          </p:nvPr>
        </p:nvGraphicFramePr>
        <p:xfrm>
          <a:off x="2771800" y="4221088"/>
          <a:ext cx="2304256" cy="1702172"/>
        </p:xfrm>
        <a:graphic>
          <a:graphicData uri="http://schemas.openxmlformats.org/presentationml/2006/ole">
            <mc:AlternateContent xmlns:mc="http://schemas.openxmlformats.org/markup-compatibility/2006">
              <mc:Choice xmlns:v="urn:schemas-microsoft-com:vml" Requires="v">
                <p:oleObj spid="_x0000_s5242" name="Формула" r:id="rId3" imgW="1447800" imgH="1054100" progId="Equation.3">
                  <p:embed/>
                </p:oleObj>
              </mc:Choice>
              <mc:Fallback>
                <p:oleObj name="Формула" r:id="rId3" imgW="1447800" imgH="1054100" progId="Equation.3">
                  <p:embed/>
                  <p:pic>
                    <p:nvPicPr>
                      <p:cNvPr id="0" name="Объект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4221088"/>
                        <a:ext cx="2304256" cy="1702172"/>
                      </a:xfrm>
                      <a:prstGeom prst="rect">
                        <a:avLst/>
                      </a:prstGeom>
                      <a:noFill/>
                      <a:ln>
                        <a:noFill/>
                      </a:ln>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1082061672"/>
              </p:ext>
            </p:extLst>
          </p:nvPr>
        </p:nvGraphicFramePr>
        <p:xfrm>
          <a:off x="1043608" y="2420888"/>
          <a:ext cx="1800200" cy="1090712"/>
        </p:xfrm>
        <a:graphic>
          <a:graphicData uri="http://schemas.openxmlformats.org/presentationml/2006/ole">
            <mc:AlternateContent xmlns:mc="http://schemas.openxmlformats.org/markup-compatibility/2006">
              <mc:Choice xmlns:v="urn:schemas-microsoft-com:vml" Requires="v">
                <p:oleObj spid="_x0000_s5243" name="Формула" r:id="rId5" imgW="850531" imgH="520474" progId="Equation.3">
                  <p:embed/>
                </p:oleObj>
              </mc:Choice>
              <mc:Fallback>
                <p:oleObj name="Формула" r:id="rId5" imgW="850531" imgH="520474" progId="Equation.3">
                  <p:embed/>
                  <p:pic>
                    <p:nvPicPr>
                      <p:cNvPr id="0" name="Объект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2420888"/>
                        <a:ext cx="1800200" cy="1090712"/>
                      </a:xfrm>
                      <a:prstGeom prst="rect">
                        <a:avLst/>
                      </a:prstGeom>
                      <a:noFill/>
                      <a:ln>
                        <a:noFill/>
                      </a:ln>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3523289331"/>
              </p:ext>
            </p:extLst>
          </p:nvPr>
        </p:nvGraphicFramePr>
        <p:xfrm>
          <a:off x="3203848" y="2420888"/>
          <a:ext cx="4536504" cy="1046286"/>
        </p:xfrm>
        <a:graphic>
          <a:graphicData uri="http://schemas.openxmlformats.org/presentationml/2006/ole">
            <mc:AlternateContent xmlns:mc="http://schemas.openxmlformats.org/markup-compatibility/2006">
              <mc:Choice xmlns:v="urn:schemas-microsoft-com:vml" Requires="v">
                <p:oleObj spid="_x0000_s5244" name="Формула" r:id="rId7" imgW="2984500" imgH="546100" progId="Equation.3">
                  <p:embed/>
                </p:oleObj>
              </mc:Choice>
              <mc:Fallback>
                <p:oleObj name="Формула" r:id="rId7" imgW="2984500" imgH="546100" progId="Equation.3">
                  <p:embed/>
                  <p:pic>
                    <p:nvPicPr>
                      <p:cNvPr id="0" name="Объект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3848" y="2420888"/>
                        <a:ext cx="4536504" cy="104628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88987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0" dirty="0">
                <a:solidFill>
                  <a:schemeClr val="bg1"/>
                </a:solidFill>
                <a:latin typeface="Arial" panose="020B0604020202020204" pitchFamily="34" charset="0"/>
                <a:cs typeface="Arial" panose="020B0604020202020204" pitchFamily="34" charset="0"/>
              </a:rPr>
              <a:t>Множина</a:t>
            </a:r>
            <a:r>
              <a:rPr lang="ru-RU" b="0" dirty="0">
                <a:solidFill>
                  <a:schemeClr val="bg1"/>
                </a:solidFill>
                <a:latin typeface="Arial" panose="020B0604020202020204" pitchFamily="34" charset="0"/>
                <a:cs typeface="Arial" panose="020B0604020202020204" pitchFamily="34" charset="0"/>
              </a:rPr>
              <a:t> (пил) Кантора</a:t>
            </a:r>
            <a:br>
              <a:rPr lang="ru-RU" b="0" dirty="0">
                <a:solidFill>
                  <a:schemeClr val="bg1"/>
                </a:solidFill>
                <a:latin typeface="Arial" panose="020B0604020202020204" pitchFamily="34" charset="0"/>
                <a:cs typeface="Arial" panose="020B0604020202020204" pitchFamily="34" charset="0"/>
              </a:rPr>
            </a:br>
            <a:endParaRPr lang="ru-RU" b="0" dirty="0"/>
          </a:p>
        </p:txBody>
      </p:sp>
      <p:sp>
        <p:nvSpPr>
          <p:cNvPr id="4" name="Номер слайда 3"/>
          <p:cNvSpPr>
            <a:spLocks noGrp="1"/>
          </p:cNvSpPr>
          <p:nvPr>
            <p:ph type="sldNum" sz="quarter" idx="12"/>
          </p:nvPr>
        </p:nvSpPr>
        <p:spPr/>
        <p:txBody>
          <a:bodyPr/>
          <a:lstStyle/>
          <a:p>
            <a:fld id="{B19B0651-EE4F-4900-A07F-96A6BFA9D0F0}" type="slidenum">
              <a:rPr lang="ru-RU" smtClean="0"/>
              <a:t>4</a:t>
            </a:fld>
            <a:endParaRPr lang="ru-RU" dirty="0"/>
          </a:p>
        </p:txBody>
      </p:sp>
      <p:sp>
        <p:nvSpPr>
          <p:cNvPr id="3" name="Объект 2"/>
          <p:cNvSpPr>
            <a:spLocks noGrp="1"/>
          </p:cNvSpPr>
          <p:nvPr>
            <p:ph idx="1"/>
          </p:nvPr>
        </p:nvSpPr>
        <p:spPr/>
        <p:txBody>
          <a:bodyPr/>
          <a:lstStyle/>
          <a:p>
            <a:endParaRPr lang="ru-RU" dirty="0">
              <a:solidFill>
                <a:schemeClr val="bg1"/>
              </a:solidFill>
              <a:latin typeface="Arial" panose="020B0604020202020204" pitchFamily="34" charset="0"/>
              <a:cs typeface="Arial" panose="020B0604020202020204" pitchFamily="34" charset="0"/>
            </a:endParaRPr>
          </a:p>
          <a:p>
            <a:endParaRPr lang="ru-RU"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smtClean="0">
              <a:solidFill>
                <a:schemeClr val="bg1"/>
              </a:solidFill>
              <a:latin typeface="Arial" panose="020B0604020202020204" pitchFamily="34" charset="0"/>
              <a:cs typeface="Arial" panose="020B0604020202020204" pitchFamily="34" charset="0"/>
            </a:endParaRPr>
          </a:p>
          <a:p>
            <a:endParaRPr lang="ru-RU" dirty="0">
              <a:solidFill>
                <a:schemeClr val="bg1"/>
              </a:solidFill>
              <a:latin typeface="Arial" panose="020B0604020202020204" pitchFamily="34" charset="0"/>
              <a:cs typeface="Arial" panose="020B0604020202020204" pitchFamily="34" charset="0"/>
            </a:endParaRPr>
          </a:p>
          <a:p>
            <a:endParaRPr lang="ru-RU" dirty="0" smtClean="0">
              <a:solidFill>
                <a:schemeClr val="bg1"/>
              </a:solidFill>
              <a:latin typeface="Arial" panose="020B0604020202020204" pitchFamily="34" charset="0"/>
              <a:cs typeface="Arial" panose="020B0604020202020204" pitchFamily="34" charset="0"/>
            </a:endParaRPr>
          </a:p>
          <a:p>
            <a:r>
              <a:rPr lang="ru-RU" dirty="0" smtClean="0">
                <a:solidFill>
                  <a:schemeClr val="bg1"/>
                </a:solidFill>
                <a:latin typeface="Arial" panose="020B0604020202020204" pitchFamily="34" charset="0"/>
                <a:cs typeface="Arial" panose="020B0604020202020204" pitchFamily="34" charset="0"/>
              </a:rPr>
              <a:t>Сума </a:t>
            </a:r>
            <a:r>
              <a:rPr lang="ru-RU" dirty="0" smtClean="0">
                <a:solidFill>
                  <a:schemeClr val="bg1"/>
                </a:solidFill>
                <a:latin typeface="Arial" panose="020B0604020202020204" pitchFamily="34" charset="0"/>
                <a:cs typeface="Arial" panose="020B0604020202020204" pitchFamily="34" charset="0"/>
              </a:rPr>
              <a:t>довжин</a:t>
            </a:r>
            <a:r>
              <a:rPr lang="ru-RU"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відкинутих</a:t>
            </a:r>
            <a:r>
              <a:rPr lang="ru-RU" dirty="0" smtClean="0">
                <a:solidFill>
                  <a:schemeClr val="bg1"/>
                </a:solidFill>
                <a:latin typeface="Arial" panose="020B0604020202020204" pitchFamily="34" charset="0"/>
                <a:cs typeface="Arial" panose="020B0604020202020204" pitchFamily="34" charset="0"/>
              </a:rPr>
              <a:t> </a:t>
            </a:r>
            <a:r>
              <a:rPr lang="ru-RU" dirty="0" smtClean="0">
                <a:solidFill>
                  <a:schemeClr val="bg1"/>
                </a:solidFill>
                <a:latin typeface="Arial" panose="020B0604020202020204" pitchFamily="34" charset="0"/>
                <a:cs typeface="Arial" panose="020B0604020202020204" pitchFamily="34" charset="0"/>
              </a:rPr>
              <a:t>інтервалів</a:t>
            </a:r>
            <a:r>
              <a:rPr lang="ru-RU"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p:txBody>
      </p:sp>
      <p:pic>
        <p:nvPicPr>
          <p:cNvPr id="6" name="Picture 2" descr="C:\Users\Владелец\Pictures\Кантор.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1700808"/>
            <a:ext cx="5184576" cy="244827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Объект 4"/>
          <p:cNvGraphicFramePr>
            <a:graphicFrameLocks noChangeAspect="1"/>
          </p:cNvGraphicFramePr>
          <p:nvPr>
            <p:extLst>
              <p:ext uri="{D42A27DB-BD31-4B8C-83A1-F6EECF244321}">
                <p14:modId xmlns:p14="http://schemas.microsoft.com/office/powerpoint/2010/main" val="634620811"/>
              </p:ext>
            </p:extLst>
          </p:nvPr>
        </p:nvGraphicFramePr>
        <p:xfrm>
          <a:off x="2267744" y="5013176"/>
          <a:ext cx="2448272" cy="672083"/>
        </p:xfrm>
        <a:graphic>
          <a:graphicData uri="http://schemas.openxmlformats.org/presentationml/2006/ole">
            <mc:AlternateContent xmlns:mc="http://schemas.openxmlformats.org/markup-compatibility/2006">
              <mc:Choice xmlns:v="urn:schemas-microsoft-com:vml" Requires="v">
                <p:oleObj spid="_x0000_s6170" name="Формула" r:id="rId4" imgW="1333500" imgH="457200" progId="Equation.3">
                  <p:embed/>
                </p:oleObj>
              </mc:Choice>
              <mc:Fallback>
                <p:oleObj name="Формула" r:id="rId4" imgW="1333500" imgH="457200" progId="Equation.3">
                  <p:embed/>
                  <p:pic>
                    <p:nvPicPr>
                      <p:cNvPr id="0" name="Объект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67744" y="5013176"/>
                        <a:ext cx="2448272" cy="67208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54507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0" dirty="0">
                <a:solidFill>
                  <a:schemeClr val="bg1"/>
                </a:solidFill>
                <a:latin typeface="Arial" panose="020B0604020202020204" pitchFamily="34" charset="0"/>
                <a:cs typeface="Arial" panose="020B0604020202020204" pitchFamily="34" charset="0"/>
              </a:rPr>
              <a:t>Множина</a:t>
            </a:r>
            <a:r>
              <a:rPr lang="ru-RU" b="0" dirty="0">
                <a:solidFill>
                  <a:schemeClr val="bg1"/>
                </a:solidFill>
                <a:latin typeface="Arial" panose="020B0604020202020204" pitchFamily="34" charset="0"/>
                <a:cs typeface="Arial" panose="020B0604020202020204" pitchFamily="34" charset="0"/>
              </a:rPr>
              <a:t> </a:t>
            </a:r>
            <a:r>
              <a:rPr lang="ru-RU" b="0" dirty="0" smtClean="0">
                <a:solidFill>
                  <a:schemeClr val="bg1"/>
                </a:solidFill>
                <a:latin typeface="Arial" panose="020B0604020202020204" pitchFamily="34" charset="0"/>
                <a:cs typeface="Arial" panose="020B0604020202020204" pitchFamily="34" charset="0"/>
              </a:rPr>
              <a:t>Кантора</a:t>
            </a:r>
            <a:r>
              <a:rPr lang="ru-RU" b="0" dirty="0">
                <a:solidFill>
                  <a:schemeClr val="bg1"/>
                </a:solidFill>
                <a:latin typeface="Arial" panose="020B0604020202020204" pitchFamily="34" charset="0"/>
                <a:cs typeface="Arial" panose="020B0604020202020204" pitchFamily="34" charset="0"/>
              </a:rPr>
              <a:t/>
            </a:r>
            <a:br>
              <a:rPr lang="ru-RU" b="0" dirty="0">
                <a:solidFill>
                  <a:schemeClr val="bg1"/>
                </a:solidFill>
                <a:latin typeface="Arial" panose="020B0604020202020204" pitchFamily="34" charset="0"/>
                <a:cs typeface="Arial" panose="020B0604020202020204" pitchFamily="34" charset="0"/>
              </a:rPr>
            </a:br>
            <a:endParaRPr lang="ru-RU" b="0" dirty="0"/>
          </a:p>
        </p:txBody>
      </p:sp>
      <p:sp>
        <p:nvSpPr>
          <p:cNvPr id="3" name="Объект 2"/>
          <p:cNvSpPr>
            <a:spLocks noGrp="1"/>
          </p:cNvSpPr>
          <p:nvPr>
            <p:ph idx="1"/>
          </p:nvPr>
        </p:nvSpPr>
        <p:spPr/>
        <p:txBody>
          <a:bodyPr/>
          <a:lstStyle/>
          <a:p>
            <a:r>
              <a:rPr lang="uk-UA" b="1" i="1" dirty="0" smtClean="0">
                <a:solidFill>
                  <a:schemeClr val="bg1"/>
                </a:solidFill>
                <a:latin typeface="Arial" panose="020B0604020202020204" pitchFamily="34" charset="0"/>
                <a:cs typeface="Arial" panose="020B0604020202020204" pitchFamily="34" charset="0"/>
              </a:rPr>
              <a:t>Визначення розмірності </a:t>
            </a:r>
            <a:r>
              <a:rPr lang="uk-UA" dirty="0" smtClean="0">
                <a:solidFill>
                  <a:schemeClr val="bg1"/>
                </a:solidFill>
                <a:latin typeface="Arial" panose="020B0604020202020204" pitchFamily="34" charset="0"/>
                <a:cs typeface="Arial" panose="020B0604020202020204" pitchFamily="34" charset="0"/>
              </a:rPr>
              <a:t>. Якщо область </a:t>
            </a:r>
            <a:r>
              <a:rPr lang="en-US" dirty="0" smtClean="0">
                <a:solidFill>
                  <a:schemeClr val="bg1"/>
                </a:solidFill>
                <a:latin typeface="Arial" panose="020B0604020202020204" pitchFamily="34" charset="0"/>
                <a:cs typeface="Arial" panose="020B0604020202020204" pitchFamily="34" charset="0"/>
              </a:rPr>
              <a:t>D</a:t>
            </a:r>
            <a:r>
              <a:rPr lang="uk-UA" dirty="0" smtClean="0">
                <a:solidFill>
                  <a:schemeClr val="bg1"/>
                </a:solidFill>
                <a:latin typeface="Arial" panose="020B0604020202020204" pitchFamily="34" charset="0"/>
                <a:cs typeface="Arial" panose="020B0604020202020204" pitchFamily="34" charset="0"/>
              </a:rPr>
              <a:t> розбивається на елементи з характерним розміром   . Кількість цих елементів, які покривають </a:t>
            </a:r>
            <a:r>
              <a:rPr lang="en-US" dirty="0" smtClean="0">
                <a:solidFill>
                  <a:schemeClr val="bg1"/>
                </a:solidFill>
                <a:latin typeface="Arial" panose="020B0604020202020204" pitchFamily="34" charset="0"/>
                <a:cs typeface="Arial" panose="020B0604020202020204" pitchFamily="34" charset="0"/>
              </a:rPr>
              <a:t>D</a:t>
            </a:r>
            <a:r>
              <a:rPr lang="uk-UA" dirty="0" smtClean="0">
                <a:solidFill>
                  <a:schemeClr val="bg1"/>
                </a:solidFill>
                <a:latin typeface="Arial" panose="020B0604020202020204" pitchFamily="34" charset="0"/>
                <a:cs typeface="Arial" panose="020B0604020202020204" pitchFamily="34" charset="0"/>
              </a:rPr>
              <a:t> дорівнює  </a:t>
            </a:r>
          </a:p>
          <a:p>
            <a:r>
              <a:rPr lang="uk-UA" dirty="0" smtClean="0">
                <a:solidFill>
                  <a:schemeClr val="bg1"/>
                </a:solidFill>
                <a:latin typeface="Arial" panose="020B0604020202020204" pitchFamily="34" charset="0"/>
                <a:cs typeface="Arial" panose="020B0604020202020204" pitchFamily="34" charset="0"/>
              </a:rPr>
              <a:t>     . Тоді вимір простору, до якого належить ця область визначається як</a:t>
            </a:r>
          </a:p>
          <a:p>
            <a:endParaRPr lang="uk-UA"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 випадку </a:t>
            </a:r>
            <a:r>
              <a:rPr lang="uk-UA" dirty="0">
                <a:solidFill>
                  <a:schemeClr val="bg1"/>
                </a:solidFill>
                <a:latin typeface="Arial" panose="020B0604020202020204" pitchFamily="34" charset="0"/>
                <a:cs typeface="Arial" panose="020B0604020202020204" pitchFamily="34" charset="0"/>
              </a:rPr>
              <a:t>площини  </a:t>
            </a:r>
            <a:r>
              <a:rPr lang="uk-UA" dirty="0" smtClean="0">
                <a:solidFill>
                  <a:schemeClr val="bg1"/>
                </a:solidFill>
                <a:latin typeface="Arial" panose="020B0604020202020204" pitchFamily="34" charset="0"/>
                <a:cs typeface="Arial" panose="020B0604020202020204" pitchFamily="34" charset="0"/>
              </a:rPr>
              <a:t>в якості </a:t>
            </a:r>
            <a:r>
              <a:rPr lang="en-US" dirty="0" smtClean="0">
                <a:solidFill>
                  <a:schemeClr val="bg1"/>
                </a:solidFill>
                <a:latin typeface="Arial" panose="020B0604020202020204" pitchFamily="34" charset="0"/>
                <a:cs typeface="Arial" panose="020B0604020202020204" pitchFamily="34" charset="0"/>
              </a:rPr>
              <a:t>D</a:t>
            </a:r>
            <a:r>
              <a:rPr lang="uk-UA" dirty="0" smtClean="0">
                <a:solidFill>
                  <a:schemeClr val="bg1"/>
                </a:solidFill>
                <a:latin typeface="Arial" panose="020B0604020202020204" pitchFamily="34" charset="0"/>
                <a:cs typeface="Arial" panose="020B0604020202020204" pitchFamily="34" charset="0"/>
              </a:rPr>
              <a:t> виберемо одиничний квадрат, розбитий на елементарні квадрати зі </a:t>
            </a:r>
            <a:r>
              <a:rPr lang="uk-UA" dirty="0" smtClean="0">
                <a:solidFill>
                  <a:schemeClr val="bg1"/>
                </a:solidFill>
                <a:latin typeface="Arial" panose="020B0604020202020204" pitchFamily="34" charset="0"/>
                <a:cs typeface="Arial" panose="020B0604020202020204" pitchFamily="34" charset="0"/>
              </a:rPr>
              <a:t>сторо-ною</a:t>
            </a:r>
            <a:r>
              <a:rPr lang="uk-UA" dirty="0" smtClean="0">
                <a:solidFill>
                  <a:schemeClr val="bg1"/>
                </a:solidFill>
                <a:latin typeface="Arial" panose="020B0604020202020204" pitchFamily="34" charset="0"/>
                <a:cs typeface="Arial" panose="020B0604020202020204" pitchFamily="34" charset="0"/>
              </a:rPr>
              <a:t>     , а кількість цих квадратів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5</a:t>
            </a:fld>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1632213178"/>
              </p:ext>
            </p:extLst>
          </p:nvPr>
        </p:nvGraphicFramePr>
        <p:xfrm>
          <a:off x="2627784" y="3717032"/>
          <a:ext cx="2232025" cy="693737"/>
        </p:xfrm>
        <a:graphic>
          <a:graphicData uri="http://schemas.openxmlformats.org/presentationml/2006/ole">
            <mc:AlternateContent xmlns:mc="http://schemas.openxmlformats.org/markup-compatibility/2006">
              <mc:Choice xmlns:v="urn:schemas-microsoft-com:vml" Requires="v">
                <p:oleObj spid="_x0000_s7297" name="Формула" r:id="rId3" imgW="1409088" imgH="482391" progId="Equation.3">
                  <p:embed/>
                </p:oleObj>
              </mc:Choice>
              <mc:Fallback>
                <p:oleObj name="Формула" r:id="rId3" imgW="1409088" imgH="482391" progId="Equation.3">
                  <p:embed/>
                  <p:pic>
                    <p:nvPicPr>
                      <p:cNvPr id="0" name="Объект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3717032"/>
                        <a:ext cx="2232025"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Объект 5"/>
          <p:cNvGraphicFramePr>
            <a:graphicFrameLocks noChangeAspect="1"/>
          </p:cNvGraphicFramePr>
          <p:nvPr>
            <p:extLst>
              <p:ext uri="{D42A27DB-BD31-4B8C-83A1-F6EECF244321}">
                <p14:modId xmlns:p14="http://schemas.microsoft.com/office/powerpoint/2010/main" val="3170884382"/>
              </p:ext>
            </p:extLst>
          </p:nvPr>
        </p:nvGraphicFramePr>
        <p:xfrm>
          <a:off x="8100392" y="2132856"/>
          <a:ext cx="260350" cy="236538"/>
        </p:xfrm>
        <a:graphic>
          <a:graphicData uri="http://schemas.openxmlformats.org/presentationml/2006/ole">
            <mc:AlternateContent xmlns:mc="http://schemas.openxmlformats.org/markup-compatibility/2006">
              <mc:Choice xmlns:v="urn:schemas-microsoft-com:vml" Requires="v">
                <p:oleObj spid="_x0000_s7298" name="Формула" r:id="rId5" imgW="190440" imgH="152280" progId="Equation.3">
                  <p:embed/>
                </p:oleObj>
              </mc:Choice>
              <mc:Fallback>
                <p:oleObj name="Формула" r:id="rId5" imgW="190440" imgH="152280" progId="Equation.3">
                  <p:embed/>
                  <p:pic>
                    <p:nvPicPr>
                      <p:cNvPr id="0" name="Объект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00392" y="2132856"/>
                        <a:ext cx="26035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Объект 6"/>
          <p:cNvGraphicFramePr>
            <a:graphicFrameLocks noChangeAspect="1"/>
          </p:cNvGraphicFramePr>
          <p:nvPr>
            <p:extLst>
              <p:ext uri="{D42A27DB-BD31-4B8C-83A1-F6EECF244321}">
                <p14:modId xmlns:p14="http://schemas.microsoft.com/office/powerpoint/2010/main" val="1200082188"/>
              </p:ext>
            </p:extLst>
          </p:nvPr>
        </p:nvGraphicFramePr>
        <p:xfrm>
          <a:off x="827584" y="2852936"/>
          <a:ext cx="330200" cy="363537"/>
        </p:xfrm>
        <a:graphic>
          <a:graphicData uri="http://schemas.openxmlformats.org/presentationml/2006/ole">
            <mc:AlternateContent xmlns:mc="http://schemas.openxmlformats.org/markup-compatibility/2006">
              <mc:Choice xmlns:v="urn:schemas-microsoft-com:vml" Requires="v">
                <p:oleObj spid="_x0000_s7299" name="Формула" r:id="rId7" imgW="253800" imgH="241200" progId="Equation.3">
                  <p:embed/>
                </p:oleObj>
              </mc:Choice>
              <mc:Fallback>
                <p:oleObj name="Формула" r:id="rId7" imgW="253800" imgH="241200" progId="Equation.3">
                  <p:embed/>
                  <p:pic>
                    <p:nvPicPr>
                      <p:cNvPr id="0" name="Объект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2852936"/>
                        <a:ext cx="33020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3053431144"/>
              </p:ext>
            </p:extLst>
          </p:nvPr>
        </p:nvGraphicFramePr>
        <p:xfrm>
          <a:off x="1475656" y="5301208"/>
          <a:ext cx="260350" cy="236538"/>
        </p:xfrm>
        <a:graphic>
          <a:graphicData uri="http://schemas.openxmlformats.org/presentationml/2006/ole">
            <mc:AlternateContent xmlns:mc="http://schemas.openxmlformats.org/markup-compatibility/2006">
              <mc:Choice xmlns:v="urn:schemas-microsoft-com:vml" Requires="v">
                <p:oleObj spid="_x0000_s7300" name="Формула" r:id="rId9" imgW="190440" imgH="152280" progId="Equation.3">
                  <p:embed/>
                </p:oleObj>
              </mc:Choice>
              <mc:Fallback>
                <p:oleObj name="Формула" r:id="rId9" imgW="190440" imgH="152280" progId="Equation.3">
                  <p:embed/>
                  <p:pic>
                    <p:nvPicPr>
                      <p:cNvPr id="0" name="Объект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5656" y="5301208"/>
                        <a:ext cx="260350" cy="23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Объект 9"/>
          <p:cNvGraphicFramePr>
            <a:graphicFrameLocks noChangeAspect="1"/>
          </p:cNvGraphicFramePr>
          <p:nvPr>
            <p:extLst>
              <p:ext uri="{D42A27DB-BD31-4B8C-83A1-F6EECF244321}">
                <p14:modId xmlns:p14="http://schemas.microsoft.com/office/powerpoint/2010/main" val="859846902"/>
              </p:ext>
            </p:extLst>
          </p:nvPr>
        </p:nvGraphicFramePr>
        <p:xfrm>
          <a:off x="3347864" y="5589240"/>
          <a:ext cx="1368152" cy="564703"/>
        </p:xfrm>
        <a:graphic>
          <a:graphicData uri="http://schemas.openxmlformats.org/presentationml/2006/ole">
            <mc:AlternateContent xmlns:mc="http://schemas.openxmlformats.org/markup-compatibility/2006">
              <mc:Choice xmlns:v="urn:schemas-microsoft-com:vml" Requires="v">
                <p:oleObj spid="_x0000_s7301" name="Формула" r:id="rId10" imgW="889000" imgH="279400" progId="Equation.3">
                  <p:embed/>
                </p:oleObj>
              </mc:Choice>
              <mc:Fallback>
                <p:oleObj name="Формула" r:id="rId10" imgW="889000" imgH="279400" progId="Equation.3">
                  <p:embed/>
                  <p:pic>
                    <p:nvPicPr>
                      <p:cNvPr id="0" name="Объект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47864" y="5589240"/>
                        <a:ext cx="1368152" cy="56470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2639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a:solidFill>
                  <a:schemeClr val="bg1"/>
                </a:solidFill>
                <a:latin typeface="Arial" panose="020B0604020202020204" pitchFamily="34" charset="0"/>
                <a:cs typeface="Arial" panose="020B0604020202020204" pitchFamily="34" charset="0"/>
              </a:rPr>
              <a:t>Множина</a:t>
            </a:r>
            <a:r>
              <a:rPr lang="ru-RU" b="0" dirty="0">
                <a:solidFill>
                  <a:schemeClr val="bg1"/>
                </a:solidFill>
                <a:latin typeface="Arial" panose="020B0604020202020204" pitchFamily="34" charset="0"/>
                <a:cs typeface="Arial" panose="020B0604020202020204" pitchFamily="34" charset="0"/>
              </a:rPr>
              <a:t> Кантора</a:t>
            </a:r>
            <a:endParaRPr lang="ru-RU" dirty="0"/>
          </a:p>
        </p:txBody>
      </p:sp>
      <p:sp>
        <p:nvSpPr>
          <p:cNvPr id="3" name="Объект 2"/>
          <p:cNvSpPr>
            <a:spLocks noGrp="1"/>
          </p:cNvSpPr>
          <p:nvPr>
            <p:ph idx="1"/>
          </p:nvPr>
        </p:nvSpPr>
        <p:spPr/>
        <p:txBody>
          <a:bodyPr>
            <a:normAutofit lnSpcReduction="10000"/>
          </a:bodyPr>
          <a:lstStyle/>
          <a:p>
            <a:r>
              <a:rPr lang="uk-UA" dirty="0" smtClean="0">
                <a:solidFill>
                  <a:schemeClr val="bg1"/>
                </a:solidFill>
                <a:latin typeface="Arial" panose="020B0604020202020204" pitchFamily="34" charset="0"/>
                <a:cs typeface="Arial" panose="020B0604020202020204" pitchFamily="34" charset="0"/>
              </a:rPr>
              <a:t>Звідки вимір площини дорівнює</a:t>
            </a:r>
          </a:p>
          <a:p>
            <a:endParaRPr lang="uk-UA"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У </a:t>
            </a:r>
            <a:r>
              <a:rPr lang="uk-UA" dirty="0">
                <a:solidFill>
                  <a:schemeClr val="bg1"/>
                </a:solidFill>
                <a:latin typeface="Arial" panose="020B0604020202020204" pitchFamily="34" charset="0"/>
                <a:cs typeface="Arial" panose="020B0604020202020204" pitchFamily="34" charset="0"/>
              </a:rPr>
              <a:t>випадку множини Кантора </a:t>
            </a:r>
            <a:r>
              <a:rPr lang="uk-UA" dirty="0" smtClean="0">
                <a:solidFill>
                  <a:schemeClr val="bg1"/>
                </a:solidFill>
                <a:latin typeface="Arial" panose="020B0604020202020204" pitchFamily="34" charset="0"/>
                <a:cs typeface="Arial" panose="020B0604020202020204" pitchFamily="34" charset="0"/>
              </a:rPr>
              <a:t>на </a:t>
            </a:r>
            <a:r>
              <a:rPr lang="en-US" dirty="0" smtClean="0">
                <a:solidFill>
                  <a:schemeClr val="bg1"/>
                </a:solidFill>
                <a:latin typeface="Arial" panose="020B0604020202020204" pitchFamily="34" charset="0"/>
                <a:cs typeface="Arial" panose="020B0604020202020204" pitchFamily="34" charset="0"/>
              </a:rPr>
              <a:t>n-</a:t>
            </a:r>
            <a:r>
              <a:rPr lang="uk-UA" dirty="0" smtClean="0">
                <a:solidFill>
                  <a:schemeClr val="bg1"/>
                </a:solidFill>
                <a:latin typeface="Arial" panose="020B0604020202020204" pitchFamily="34" charset="0"/>
                <a:cs typeface="Arial" panose="020B0604020202020204" pitchFamily="34" charset="0"/>
              </a:rPr>
              <a:t>му</a:t>
            </a:r>
            <a:r>
              <a:rPr lang="uk-UA" dirty="0" smtClean="0">
                <a:solidFill>
                  <a:schemeClr val="bg1"/>
                </a:solidFill>
                <a:latin typeface="Arial" panose="020B0604020202020204" pitchFamily="34" charset="0"/>
                <a:cs typeface="Arial" panose="020B0604020202020204" pitchFamily="34" charset="0"/>
              </a:rPr>
              <a:t> кроку розбиття </a:t>
            </a:r>
          </a:p>
          <a:p>
            <a:endParaRPr lang="uk-UA" dirty="0">
              <a:solidFill>
                <a:schemeClr val="bg1"/>
              </a:solidFill>
              <a:latin typeface="Arial" panose="020B0604020202020204" pitchFamily="34" charset="0"/>
              <a:cs typeface="Arial" panose="020B0604020202020204" pitchFamily="34" charset="0"/>
            </a:endParaRPr>
          </a:p>
          <a:p>
            <a:r>
              <a:rPr lang="uk-UA" dirty="0" smtClean="0">
                <a:solidFill>
                  <a:schemeClr val="bg1"/>
                </a:solidFill>
                <a:latin typeface="Arial" panose="020B0604020202020204" pitchFamily="34" charset="0"/>
                <a:cs typeface="Arial" panose="020B0604020202020204" pitchFamily="34" charset="0"/>
              </a:rPr>
              <a:t>маємо</a:t>
            </a:r>
          </a:p>
          <a:p>
            <a:endParaRPr lang="uk-UA" dirty="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uk-UA" dirty="0" smtClean="0">
              <a:solidFill>
                <a:schemeClr val="bg1"/>
              </a:solidFill>
              <a:latin typeface="Arial" panose="020B0604020202020204" pitchFamily="34" charset="0"/>
              <a:cs typeface="Arial" panose="020B0604020202020204" pitchFamily="34" charset="0"/>
            </a:endParaRPr>
          </a:p>
          <a:p>
            <a:endParaRPr lang="uk-UA" dirty="0">
              <a:solidFill>
                <a:schemeClr val="bg1"/>
              </a:solidFill>
              <a:latin typeface="Arial" panose="020B0604020202020204" pitchFamily="34" charset="0"/>
              <a:cs typeface="Arial" panose="020B0604020202020204" pitchFamily="34" charset="0"/>
            </a:endParaRPr>
          </a:p>
          <a:p>
            <a:r>
              <a:rPr lang="uk-UA" sz="2800" b="1" i="1" dirty="0" smtClean="0">
                <a:solidFill>
                  <a:schemeClr val="bg1"/>
                </a:solidFill>
                <a:latin typeface="Arial" panose="020B0604020202020204" pitchFamily="34" charset="0"/>
                <a:cs typeface="Arial" panose="020B0604020202020204" pitchFamily="34" charset="0"/>
              </a:rPr>
              <a:t>Розмірність </a:t>
            </a:r>
            <a:r>
              <a:rPr lang="uk-UA" sz="2800" b="1" i="1" dirty="0" smtClean="0">
                <a:solidFill>
                  <a:schemeClr val="bg1"/>
                </a:solidFill>
                <a:latin typeface="Arial" panose="020B0604020202020204" pitchFamily="34" charset="0"/>
                <a:cs typeface="Arial" panose="020B0604020202020204" pitchFamily="34" charset="0"/>
              </a:rPr>
              <a:t>фракталу</a:t>
            </a:r>
            <a:r>
              <a:rPr lang="uk-UA" sz="2800" b="1" i="1" dirty="0" smtClean="0">
                <a:solidFill>
                  <a:schemeClr val="bg1"/>
                </a:solidFill>
                <a:latin typeface="Arial" panose="020B0604020202020204" pitchFamily="34" charset="0"/>
                <a:cs typeface="Arial" panose="020B0604020202020204" pitchFamily="34" charset="0"/>
              </a:rPr>
              <a:t> не є цілим числом.</a:t>
            </a:r>
            <a:endParaRPr lang="ru-RU" sz="2800" b="1" i="1"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6</a:t>
            </a:fld>
            <a:endParaRPr lang="ru-RU" dirty="0"/>
          </a:p>
        </p:txBody>
      </p:sp>
      <p:graphicFrame>
        <p:nvGraphicFramePr>
          <p:cNvPr id="7" name="Объект 6"/>
          <p:cNvGraphicFramePr>
            <a:graphicFrameLocks noChangeAspect="1"/>
          </p:cNvGraphicFramePr>
          <p:nvPr>
            <p:extLst>
              <p:ext uri="{D42A27DB-BD31-4B8C-83A1-F6EECF244321}">
                <p14:modId xmlns:p14="http://schemas.microsoft.com/office/powerpoint/2010/main" val="2454183297"/>
              </p:ext>
            </p:extLst>
          </p:nvPr>
        </p:nvGraphicFramePr>
        <p:xfrm>
          <a:off x="2051720" y="1988840"/>
          <a:ext cx="3168650" cy="803275"/>
        </p:xfrm>
        <a:graphic>
          <a:graphicData uri="http://schemas.openxmlformats.org/presentationml/2006/ole">
            <mc:AlternateContent xmlns:mc="http://schemas.openxmlformats.org/markup-compatibility/2006">
              <mc:Choice xmlns:v="urn:schemas-microsoft-com:vml" Requires="v">
                <p:oleObj spid="_x0000_s8265" name="Формула" r:id="rId3" imgW="2044700" imgH="520700" progId="Equation.3">
                  <p:embed/>
                </p:oleObj>
              </mc:Choice>
              <mc:Fallback>
                <p:oleObj name="Формула" r:id="rId3" imgW="2044700" imgH="520700" progId="Equation.3">
                  <p:embed/>
                  <p:pic>
                    <p:nvPicPr>
                      <p:cNvPr id="0" name="Объект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1988840"/>
                        <a:ext cx="3168650" cy="80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Объект 7"/>
          <p:cNvGraphicFramePr>
            <a:graphicFrameLocks noChangeAspect="1"/>
          </p:cNvGraphicFramePr>
          <p:nvPr>
            <p:extLst>
              <p:ext uri="{D42A27DB-BD31-4B8C-83A1-F6EECF244321}">
                <p14:modId xmlns:p14="http://schemas.microsoft.com/office/powerpoint/2010/main" val="754215565"/>
              </p:ext>
            </p:extLst>
          </p:nvPr>
        </p:nvGraphicFramePr>
        <p:xfrm>
          <a:off x="1835696" y="3501008"/>
          <a:ext cx="2160587" cy="793750"/>
        </p:xfrm>
        <a:graphic>
          <a:graphicData uri="http://schemas.openxmlformats.org/presentationml/2006/ole">
            <mc:AlternateContent xmlns:mc="http://schemas.openxmlformats.org/markup-compatibility/2006">
              <mc:Choice xmlns:v="urn:schemas-microsoft-com:vml" Requires="v">
                <p:oleObj spid="_x0000_s8266" name="Формула" r:id="rId5" imgW="1574800" imgH="508000" progId="Equation.3">
                  <p:embed/>
                </p:oleObj>
              </mc:Choice>
              <mc:Fallback>
                <p:oleObj name="Формула" r:id="rId5" imgW="1574800" imgH="508000" progId="Equation.3">
                  <p:embed/>
                  <p:pic>
                    <p:nvPicPr>
                      <p:cNvPr id="0" name="Объект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696" y="3501008"/>
                        <a:ext cx="2160587"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2039796595"/>
              </p:ext>
            </p:extLst>
          </p:nvPr>
        </p:nvGraphicFramePr>
        <p:xfrm>
          <a:off x="2051720" y="4293096"/>
          <a:ext cx="4176464" cy="1119312"/>
        </p:xfrm>
        <a:graphic>
          <a:graphicData uri="http://schemas.openxmlformats.org/presentationml/2006/ole">
            <mc:AlternateContent xmlns:mc="http://schemas.openxmlformats.org/markup-compatibility/2006">
              <mc:Choice xmlns:v="urn:schemas-microsoft-com:vml" Requires="v">
                <p:oleObj spid="_x0000_s8267" name="Формула" r:id="rId7" imgW="2197100" imgH="546100" progId="Equation.3">
                  <p:embed/>
                </p:oleObj>
              </mc:Choice>
              <mc:Fallback>
                <p:oleObj name="Формула" r:id="rId7" imgW="2197100" imgH="546100" progId="Equation.3">
                  <p:embed/>
                  <p:pic>
                    <p:nvPicPr>
                      <p:cNvPr id="0" name="Объект 2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720" y="4293096"/>
                        <a:ext cx="4176464" cy="111931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4376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0" dirty="0">
                <a:solidFill>
                  <a:schemeClr val="bg1"/>
                </a:solidFill>
                <a:latin typeface="Arial" panose="020B0604020202020204" pitchFamily="34" charset="0"/>
                <a:cs typeface="Arial" panose="020B0604020202020204" pitchFamily="34" charset="0"/>
              </a:rPr>
              <a:t>Геометричні </a:t>
            </a:r>
            <a:r>
              <a:rPr lang="uk-UA" b="0" dirty="0">
                <a:solidFill>
                  <a:schemeClr val="bg1"/>
                </a:solidFill>
                <a:latin typeface="Arial" panose="020B0604020202020204" pitchFamily="34" charset="0"/>
                <a:cs typeface="Arial" panose="020B0604020202020204" pitchFamily="34" charset="0"/>
              </a:rPr>
              <a:t>фрактали</a:t>
            </a:r>
            <a:endParaRPr lang="ru-RU" b="0" dirty="0"/>
          </a:p>
        </p:txBody>
      </p:sp>
      <p:sp>
        <p:nvSpPr>
          <p:cNvPr id="3" name="Объект 2"/>
          <p:cNvSpPr>
            <a:spLocks noGrp="1"/>
          </p:cNvSpPr>
          <p:nvPr>
            <p:ph idx="1"/>
          </p:nvPr>
        </p:nvSpPr>
        <p:spPr/>
        <p:txBody>
          <a:bodyPr/>
          <a:lstStyle/>
          <a:p>
            <a:r>
              <a:rPr lang="uk-UA" dirty="0" smtClean="0">
                <a:solidFill>
                  <a:schemeClr val="bg1"/>
                </a:solidFill>
                <a:latin typeface="Arial" panose="020B0604020202020204" pitchFamily="34" charset="0"/>
                <a:cs typeface="Arial" panose="020B0604020202020204" pitchFamily="34" charset="0"/>
              </a:rPr>
              <a:t>Фрактали</a:t>
            </a:r>
            <a:r>
              <a:rPr lang="uk-UA" dirty="0" smtClean="0">
                <a:solidFill>
                  <a:schemeClr val="bg1"/>
                </a:solidFill>
                <a:latin typeface="Arial" panose="020B0604020202020204" pitchFamily="34" charset="0"/>
                <a:cs typeface="Arial" panose="020B0604020202020204" pitchFamily="34" charset="0"/>
              </a:rPr>
              <a:t> цього класу є самими наочними. В двовимірному випадку їх отримують за допомогою деякої ломаної(або поверхні  в тривимірному випадку), яку називають генератором. </a:t>
            </a:r>
          </a:p>
          <a:p>
            <a:r>
              <a:rPr lang="uk-UA" dirty="0" smtClean="0">
                <a:solidFill>
                  <a:schemeClr val="bg1"/>
                </a:solidFill>
                <a:latin typeface="Arial" panose="020B0604020202020204" pitchFamily="34" charset="0"/>
                <a:cs typeface="Arial" panose="020B0604020202020204" pitchFamily="34" charset="0"/>
              </a:rPr>
              <a:t>За один крок алгоритму кожен з відрізків, що складають ломану, замінюється на ломану-генератор у відповідному масштабі. В результаті нескінчених повторів цієї процедури, отримуємо геометричний </a:t>
            </a:r>
            <a:r>
              <a:rPr lang="uk-UA" dirty="0" smtClean="0">
                <a:solidFill>
                  <a:schemeClr val="bg1"/>
                </a:solidFill>
                <a:latin typeface="Arial" panose="020B0604020202020204" pitchFamily="34" charset="0"/>
                <a:cs typeface="Arial" panose="020B0604020202020204" pitchFamily="34" charset="0"/>
              </a:rPr>
              <a:t>фрактал</a:t>
            </a:r>
            <a:r>
              <a:rPr lang="uk-UA" dirty="0" smtClean="0">
                <a:solidFill>
                  <a:schemeClr val="bg1"/>
                </a:solidFill>
                <a:latin typeface="Arial" panose="020B0604020202020204" pitchFamily="34" charset="0"/>
                <a:cs typeface="Arial" panose="020B0604020202020204" pitchFamily="34" charset="0"/>
              </a:rPr>
              <a:t>.  </a:t>
            </a:r>
            <a:endParaRPr lang="ru-RU" dirty="0">
              <a:solidFill>
                <a:schemeClr val="bg1"/>
              </a:solidFill>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t>7</a:t>
            </a:fld>
            <a:endParaRPr lang="ru-RU" dirty="0"/>
          </a:p>
        </p:txBody>
      </p:sp>
    </p:spTree>
    <p:extLst>
      <p:ext uri="{BB962C8B-B14F-4D97-AF65-F5344CB8AC3E}">
        <p14:creationId xmlns:p14="http://schemas.microsoft.com/office/powerpoint/2010/main" val="1341196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0" dirty="0" smtClean="0">
                <a:solidFill>
                  <a:schemeClr val="bg1"/>
                </a:solidFill>
                <a:latin typeface="Arial" panose="020B0604020202020204" pitchFamily="34" charset="0"/>
                <a:cs typeface="Arial" panose="020B0604020202020204" pitchFamily="34" charset="0"/>
              </a:rPr>
              <a:t>Крива Коха</a:t>
            </a:r>
            <a:endParaRPr lang="ru-RU" b="0" dirty="0">
              <a:solidFill>
                <a:schemeClr val="bg1"/>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8</a:t>
            </a:fld>
            <a:endParaRPr lang="ru-RU"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2238375"/>
            <a:ext cx="571500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4779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9</a:t>
            </a:fld>
            <a:endParaRPr lang="ru-RU" dirty="0"/>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5653560"/>
      </p:ext>
    </p:extLst>
  </p:cSld>
  <p:clrMapOvr>
    <a:masterClrMapping/>
  </p:clrMapOvr>
</p:sld>
</file>

<file path=ppt/theme/theme1.xml><?xml version="1.0" encoding="utf-8"?>
<a:theme xmlns:a="http://schemas.openxmlformats.org/drawingml/2006/main" name="Паркет">
  <a:themeElements>
    <a:clrScheme name="Другая 1">
      <a:dk1>
        <a:sysClr val="windowText" lastClr="000000"/>
      </a:dk1>
      <a:lt1>
        <a:sysClr val="window" lastClr="FFFFFF"/>
      </a:lt1>
      <a:dk2>
        <a:srgbClr val="00B0F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2127</TotalTime>
  <Words>1497</Words>
  <Application>Microsoft Office PowerPoint</Application>
  <PresentationFormat>Экран (4:3)</PresentationFormat>
  <Paragraphs>172</Paragraphs>
  <Slides>38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38</vt:i4>
      </vt:variant>
    </vt:vector>
  </HeadingPairs>
  <TitlesOfParts>
    <vt:vector size="40" baseType="lpstr">
      <vt:lpstr>Паркет</vt:lpstr>
      <vt:lpstr>Формула</vt:lpstr>
      <vt:lpstr>КОМП’ЮТЕРНА ГРАФІКА</vt:lpstr>
      <vt:lpstr>ЛЕКЦІЯ 10</vt:lpstr>
      <vt:lpstr>Фрактали</vt:lpstr>
      <vt:lpstr>Множина (пил) Кантора </vt:lpstr>
      <vt:lpstr>Множина Кантора </vt:lpstr>
      <vt:lpstr>Множина Кантора</vt:lpstr>
      <vt:lpstr>Геометричні фрактали</vt:lpstr>
      <vt:lpstr>Крива Коха</vt:lpstr>
      <vt:lpstr>Презентация PowerPoint</vt:lpstr>
      <vt:lpstr>Трикутник Серпінського</vt:lpstr>
      <vt:lpstr>Папороть Барнслі</vt:lpstr>
      <vt:lpstr>Фрактальні поверхні  для моделювання гірських ландшафтів.</vt:lpstr>
      <vt:lpstr>Фрактальні поверхні</vt:lpstr>
      <vt:lpstr>Фрактальні поверхні</vt:lpstr>
      <vt:lpstr>Алгебраїчні фрактали</vt:lpstr>
      <vt:lpstr>Алгебраїчні фрактали</vt:lpstr>
      <vt:lpstr>Алгебраїчні фрактали</vt:lpstr>
      <vt:lpstr>Множина Мандельброта</vt:lpstr>
      <vt:lpstr>Множина Мандельброта</vt:lpstr>
      <vt:lpstr>Система ітерируємих функцій </vt:lpstr>
      <vt:lpstr>Система ітерируємих функцій </vt:lpstr>
      <vt:lpstr>Система ітерируємих функцій </vt:lpstr>
      <vt:lpstr>Згладжування сходового дефекту </vt:lpstr>
      <vt:lpstr>Згладжування сходового дефекту </vt:lpstr>
      <vt:lpstr>Згладжування сходового дефекту. Алгоритм  Брезенхема </vt:lpstr>
      <vt:lpstr>Згладжування сходового дефекту. Алгоритм  Брезенхема </vt:lpstr>
      <vt:lpstr>Згладжування сходового дефекту </vt:lpstr>
      <vt:lpstr>Згладжування сходового дефекту </vt:lpstr>
      <vt:lpstr>Апроксимація напівтонами </vt:lpstr>
      <vt:lpstr>Метод конфігурацій</vt:lpstr>
      <vt:lpstr>Метод конфігурацій</vt:lpstr>
      <vt:lpstr>Метод порогової інтенсивності</vt:lpstr>
      <vt:lpstr>Метод порогової інтенсивності</vt:lpstr>
      <vt:lpstr>Розподілення Флойда-Стейнберга</vt:lpstr>
      <vt:lpstr>Розподілення Флойда-Стейнберга</vt:lpstr>
      <vt:lpstr>Упорядковане збудженням</vt:lpstr>
      <vt:lpstr>Упорядковане збудженням</vt:lpstr>
      <vt:lpstr>Матриця Ліма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Теория конфликтов </dc:title>
  <dc:creator>Валерий И. Заяц</dc:creator>
  <cp:lastModifiedBy>Владелец</cp:lastModifiedBy>
  <cp:revision>197</cp:revision>
  <dcterms:created xsi:type="dcterms:W3CDTF">2018-09-10T07:12:08Z</dcterms:created>
  <dcterms:modified xsi:type="dcterms:W3CDTF">2021-04-05T14:15:58Z</dcterms:modified>
</cp:coreProperties>
</file>