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74" r:id="rId30"/>
    <p:sldId id="275" r:id="rId31"/>
    <p:sldId id="310" r:id="rId32"/>
    <p:sldId id="311" r:id="rId33"/>
    <p:sldId id="312" r:id="rId34"/>
    <p:sldId id="313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10.09.2020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0%B0%D1%80%D0%BB_%D0%9C%D0%B0%D1%80%D0%BA%D1%8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1984" y="242088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ПОГЛЯДИ ЕПОХИ ВІЛЬНОЇ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8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8823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01622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116632"/>
            <a:ext cx="6264696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доводив,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Бентама,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уряду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благо, а не свобода,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суверенна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3208" y="3068960"/>
            <a:ext cx="6120680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вивчення юридичної науки, згідно з поглядами теоретика, є позитивне право. Остін не заперечив природне право і оціночний підхід до законів , що діють у державі , а й вивів ці проблеми за рамки правознавства. Серед законів , що визначають поведінку людини в суспільстві , Остін виділяв такі види: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божественні закони,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позитивної моралі, позитивні закони.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55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6455"/>
            <a:ext cx="3096344" cy="428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089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Джон Стюарт </a:t>
            </a:r>
            <a:r>
              <a:rPr 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Мілль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844824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1806-8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1873)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утилітаризму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4043"/>
            <a:ext cx="528354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61387"/>
            <a:ext cx="5283547" cy="7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1" y="5459715"/>
            <a:ext cx="74437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41" y="6065837"/>
            <a:ext cx="74437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435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" y="301824"/>
            <a:ext cx="202903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0" y="3320988"/>
            <a:ext cx="18212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95736" y="188640"/>
            <a:ext cx="6696744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ви­ступає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неодмінною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сферою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взаєм­ної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свобода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генератор всяких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Функ­ції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особис­тим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але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людях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73436" y="3356992"/>
            <a:ext cx="6696744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перший план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протиставив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думку Дж. 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»,…" в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залежало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є такими,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думки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правлячої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="" xmlns:p14="http://schemas.microsoft.com/office/powerpoint/2010/main" val="125284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Соціологічний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позитивізм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4" y="1590201"/>
            <a:ext cx="2816225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899036"/>
            <a:ext cx="8496944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Оґюст</a:t>
            </a:r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2117243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1798,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Монпельє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† 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1857, Париж)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6" y="4149080"/>
            <a:ext cx="471652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4" y="5733256"/>
            <a:ext cx="7864475" cy="85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26" y="4886047"/>
            <a:ext cx="4716524" cy="68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527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676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16827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23728" y="188640"/>
            <a:ext cx="6768752" cy="24482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дотримувався консервативно-охоронної позиції. Він бачив головне джерело морального та політичної кризи суспільства і навіть основну причину революційних настроїв в «глибокому незгоду умів і відсутності загальних ідей». Вихід він вбачав у виявленні таких позитивних наукових істин, які, будучи добре засвоєними, опиняться в стані мало не самі по собі привести людство до миру і щастя.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3140968"/>
            <a:ext cx="6768752" cy="32168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Всяке людське право, всяка людська свобода є безглузда анархія, якщо вони не підкоряються якимось законом; в цьому випадку вони не сприяють ніякому порядку - ні індивідуальним, ні колективному. Оскільки божественного права більше не існує, всі людські права із загальної згоди розумних і чесних людей повинні бути скасовані, а за людиною слід визнати тільки право виконувати свій обов'язок. Всі закони, сконструйовані позитивної філософією, є «загальні факти» або «цілком підтверджені спостереженням гіпотези».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52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808312" cy="43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20891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</a:t>
            </a:r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Спенсер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6492" y="1064192"/>
            <a:ext cx="4485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(27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1820 - 8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1903)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родоначальників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еволюціонізму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користувалися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школив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9" y="6156325"/>
            <a:ext cx="7877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9" y="5375487"/>
            <a:ext cx="78644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14" y="3362393"/>
            <a:ext cx="5012358" cy="94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14" y="4365104"/>
            <a:ext cx="499523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374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" y="188640"/>
            <a:ext cx="184274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3" y="3284984"/>
            <a:ext cx="182128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06278" y="221832"/>
            <a:ext cx="6886202" cy="2487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зло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 же - всього лише тимчасовий соціальний інститут, необхідний тільки в період, коли людина переходить від самостійності до спілкування, від варварства до цивілізації, але зберігає при цьому свою егоїстичну природу.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06278" y="3390184"/>
            <a:ext cx="6886202" cy="2919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статики» -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закону,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передував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- «закон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 Свобода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за Спенсером,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42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16632"/>
            <a:ext cx="813690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Західноєвропейський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704" y="836712"/>
            <a:ext cx="836877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Іоганн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Каспар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Шмідт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9624"/>
            <a:ext cx="3240360" cy="395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191683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Штирнер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Макс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Штирнер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Іоганн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Шмідт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Йоганн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Шмідт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1806,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Байройт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- 26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1856,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3"/>
            <a:ext cx="4969524" cy="81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50360"/>
            <a:ext cx="80899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700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" y="280119"/>
            <a:ext cx="19324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2" y="3376741"/>
            <a:ext cx="1932412" cy="156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95736" y="260647"/>
            <a:ext cx="6696744" cy="2353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егоїстів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30024" y="3356992"/>
            <a:ext cx="6696744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догмами,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права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9591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312368" cy="392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43000" y="332656"/>
            <a:ext cx="827747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П'єр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Жозе́ф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Прудо́н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700808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1809-1865)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80899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49215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28" y="3567807"/>
            <a:ext cx="4921548" cy="86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92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260648"/>
            <a:ext cx="374441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</a:t>
            </a:r>
            <a:r>
              <a:rPr lang="ru-RU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296" y="1556792"/>
            <a:ext cx="8352928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суспільно-політична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об'єднуюча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буржуазно-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парламентських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капіталістичного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996952"/>
            <a:ext cx="8334672" cy="15841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досяжні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нібито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стихійно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індивідами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5157192"/>
            <a:ext cx="833467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ібералізм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зародився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дворянства,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обуржуазнювалося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пануючого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феодалізму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абсолютизму і духовного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гніту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католицької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церкви; у той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торжество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антифеодального табору. 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729432" y="1052736"/>
            <a:ext cx="648072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63688" y="4653136"/>
            <a:ext cx="648072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763688" y="2492896"/>
            <a:ext cx="648072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202903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3" y="3541008"/>
            <a:ext cx="1932412" cy="168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411760" y="116631"/>
            <a:ext cx="6408712" cy="32522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Прудоном,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абсолютна свобода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нерозривного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Свобода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одкроювана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(дарована), вона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Прудона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безвладдям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стояв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Прудоном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3573016"/>
            <a:ext cx="6408712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жандармерію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гвардію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банки і т.д.".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практично суверенною.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29752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16632"/>
            <a:ext cx="820891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Анархістські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866464"/>
            <a:ext cx="8195748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Бакунін Михайло Олександрович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2" y="1426087"/>
            <a:ext cx="3140579" cy="420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39952" y="191683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 (30)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1814 - 19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1876)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9240"/>
            <a:ext cx="8208912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32" y="3887702"/>
            <a:ext cx="5138896" cy="86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32" y="4752592"/>
            <a:ext cx="5112568" cy="83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33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0277"/>
            <a:ext cx="1967775" cy="146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1967774" cy="171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95736" y="90277"/>
            <a:ext cx="6768752" cy="31226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державу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новочасними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писаного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Погляди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Кропоткіна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Руссо,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8584" y="3573016"/>
            <a:ext cx="6768752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синонім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анархістами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відверненої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трійці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закону,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потоком обману,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хитрості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розбещення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пороку -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улиті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управителями,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 думки».</a:t>
            </a:r>
          </a:p>
        </p:txBody>
      </p:sp>
    </p:spTree>
    <p:extLst>
      <p:ext uri="{BB962C8B-B14F-4D97-AF65-F5344CB8AC3E}">
        <p14:creationId xmlns="" xmlns:p14="http://schemas.microsoft.com/office/powerpoint/2010/main" val="3324567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2" y="1052736"/>
            <a:ext cx="377531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28092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Кропоткін Петро Олексійович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556792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 27 листопада (9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стилем) 1842, Москва - † 8 лютого 1921, Дмитров,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революціонер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теоретик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анархізму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географ і геолог; князь.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4778549" cy="96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661248"/>
            <a:ext cx="809091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1300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" y="60656"/>
            <a:ext cx="18357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" y="3538720"/>
            <a:ext cx="1872208" cy="162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23728" y="188640"/>
            <a:ext cx="6912768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писав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Бакунін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грабежу. Держава , таким чином,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рабство . Будь-яка держава, будь-яка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примус,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свобода?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немислима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Держава заснована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- є зло.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одних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розбещує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деспотами і морально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3534152"/>
            <a:ext cx="6840760" cy="32403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будь-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писав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Бакунін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грабежу. Держава , таким чином,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рабство . Будь-яка держава, будь-яка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примус,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привілеї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свобода?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немислима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Держава заснована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- є зло.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поневолює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одних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розбещує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деспотами і морально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110401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4386" y="116632"/>
            <a:ext cx="820891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Державно-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К.Маркса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Ф.Енгельса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3528392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68842" y="1268759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1818,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- 14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1883, Лондон)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філософ-матеріаліст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теоретик-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суспільствознавець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політеконом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журналіст-публіцист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протагоніст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робітничогосоціалістичного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0152" y="764704"/>
            <a:ext cx="841314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Га́йнрих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Маркс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0231"/>
            <a:ext cx="4782399" cy="7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0" y="6093296"/>
            <a:ext cx="83042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229200"/>
            <a:ext cx="478239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0964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99228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103240"/>
            <a:ext cx="1944216" cy="16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116632"/>
            <a:ext cx="5904656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вона є не силою,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нав'язаною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продуктом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3501008"/>
            <a:ext cx="5904656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марксистів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піднесеною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волею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правлячого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56742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384376" cy="448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7513" y="225828"/>
            <a:ext cx="8436431" cy="6108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Фрідріх Енгельс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4116" y="1284470"/>
            <a:ext cx="3979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1820, м. Бармен,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Вупперталь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1895, Лондон)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марксизму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36" y="3717032"/>
            <a:ext cx="4901544" cy="96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68" y="4769339"/>
            <a:ext cx="4879776" cy="96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8408168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29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" y="260648"/>
            <a:ext cx="19324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3" y="3691880"/>
            <a:ext cx="1893706" cy="16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23728" y="130376"/>
            <a:ext cx="6886202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за­значав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"держава" і "пра­во",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політич­на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Держава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3717032"/>
            <a:ext cx="6886202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його думку,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закон волею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панівного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закону. Право,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скероване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право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94221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1520" y="260647"/>
            <a:ext cx="4176464" cy="157848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перехідний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капіталізму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соціалізму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3838046" y="1149379"/>
            <a:ext cx="2520280" cy="225170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65399" y="183913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пролетаріату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474641">
            <a:off x="4264952" y="346409"/>
            <a:ext cx="1296144" cy="537155"/>
          </a:xfrm>
          <a:prstGeom prst="curved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18274" y="3492659"/>
            <a:ext cx="4427984" cy="316835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5142760" y="3492659"/>
            <a:ext cx="3780420" cy="3168352"/>
          </a:xfrm>
          <a:prstGeom prst="pentag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6736" y="4293096"/>
            <a:ext cx="3271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фабрично-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заводські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трудящих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експлуатованих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скидання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перемоги,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устрою,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4089" y="4509120"/>
            <a:ext cx="30623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пролетаріатом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авангардом трудящих,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непролетарськими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шарами трудящих"</a:t>
            </a:r>
          </a:p>
        </p:txBody>
      </p:sp>
      <p:sp>
        <p:nvSpPr>
          <p:cNvPr id="16" name="Стрелка вниз 15"/>
          <p:cNvSpPr/>
          <p:nvPr/>
        </p:nvSpPr>
        <p:spPr>
          <a:xfrm rot="2562324">
            <a:off x="3471963" y="3170367"/>
            <a:ext cx="576064" cy="70861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305643">
            <a:off x="5881623" y="3210583"/>
            <a:ext cx="576064" cy="70861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837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4885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Анрі-Бенжамен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Ребек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5760" y="2132856"/>
            <a:ext cx="350603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1767, Лозанна, Швейцарія-8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1830)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французько-швейцарський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бонапартизму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Реставрації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02" y="5260411"/>
            <a:ext cx="492869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9" y="6009059"/>
            <a:ext cx="78041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73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8672" y="1268760"/>
            <a:ext cx="8568952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«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капіталістичним</a:t>
            </a:r>
            <a:r>
              <a:rPr lang="ru-RU" i="1" dirty="0"/>
              <a:t> і </a:t>
            </a:r>
            <a:r>
              <a:rPr lang="ru-RU" i="1" dirty="0" err="1"/>
              <a:t>комуністичним</a:t>
            </a:r>
            <a:r>
              <a:rPr lang="ru-RU" i="1" dirty="0"/>
              <a:t> </a:t>
            </a:r>
            <a:r>
              <a:rPr lang="ru-RU" i="1" dirty="0" err="1"/>
              <a:t>суспільством</a:t>
            </a:r>
            <a:r>
              <a:rPr lang="ru-RU" i="1" dirty="0"/>
              <a:t> </a:t>
            </a:r>
            <a:r>
              <a:rPr lang="ru-RU" i="1" dirty="0" err="1"/>
              <a:t>лежить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r>
              <a:rPr lang="ru-RU" i="1" dirty="0"/>
              <a:t> </a:t>
            </a:r>
            <a:r>
              <a:rPr lang="ru-RU" i="1" dirty="0" err="1"/>
              <a:t>революційного</a:t>
            </a:r>
            <a:r>
              <a:rPr lang="ru-RU" i="1" dirty="0"/>
              <a:t> </a:t>
            </a:r>
            <a:r>
              <a:rPr lang="ru-RU" i="1" dirty="0" err="1"/>
              <a:t>перетворення</a:t>
            </a:r>
            <a:r>
              <a:rPr lang="ru-RU" i="1" dirty="0"/>
              <a:t> </a:t>
            </a:r>
            <a:r>
              <a:rPr lang="ru-RU" i="1" dirty="0" err="1"/>
              <a:t>першого</a:t>
            </a:r>
            <a:r>
              <a:rPr lang="ru-RU" i="1" dirty="0"/>
              <a:t> в друге. </a:t>
            </a:r>
            <a:r>
              <a:rPr lang="ru-RU" i="1" dirty="0" err="1"/>
              <a:t>Цьому</a:t>
            </a:r>
            <a:r>
              <a:rPr lang="ru-RU" i="1" dirty="0"/>
              <a:t> </a:t>
            </a:r>
            <a:r>
              <a:rPr lang="ru-RU" i="1" dirty="0" err="1"/>
              <a:t>періоду</a:t>
            </a:r>
            <a:r>
              <a:rPr lang="ru-RU" i="1" dirty="0"/>
              <a:t> </a:t>
            </a:r>
            <a:r>
              <a:rPr lang="ru-RU" i="1" dirty="0" err="1"/>
              <a:t>відповідає</a:t>
            </a:r>
            <a:r>
              <a:rPr lang="ru-RU" i="1" dirty="0"/>
              <a:t> і </a:t>
            </a:r>
            <a:r>
              <a:rPr lang="ru-RU" i="1" dirty="0" err="1"/>
              <a:t>політичний</a:t>
            </a:r>
            <a:r>
              <a:rPr lang="ru-RU" i="1" dirty="0"/>
              <a:t> </a:t>
            </a:r>
            <a:r>
              <a:rPr lang="ru-RU" i="1" dirty="0" err="1"/>
              <a:t>перехідний</a:t>
            </a:r>
            <a:r>
              <a:rPr lang="ru-RU" i="1" dirty="0"/>
              <a:t> </a:t>
            </a:r>
            <a:r>
              <a:rPr lang="ru-RU" i="1" dirty="0" err="1"/>
              <a:t>період</a:t>
            </a:r>
            <a:r>
              <a:rPr lang="ru-RU" i="1" dirty="0"/>
              <a:t>, і держава </a:t>
            </a:r>
            <a:r>
              <a:rPr lang="ru-RU" i="1" dirty="0" err="1"/>
              <a:t>цього</a:t>
            </a:r>
            <a:r>
              <a:rPr lang="ru-RU" i="1" dirty="0"/>
              <a:t> </a:t>
            </a:r>
            <a:r>
              <a:rPr lang="ru-RU" i="1" dirty="0" err="1"/>
              <a:t>періоду</a:t>
            </a:r>
            <a:r>
              <a:rPr lang="ru-RU" i="1" dirty="0"/>
              <a:t> не </a:t>
            </a:r>
            <a:r>
              <a:rPr lang="ru-RU" i="1" dirty="0" err="1"/>
              <a:t>може</a:t>
            </a:r>
            <a:r>
              <a:rPr lang="ru-RU" i="1" dirty="0"/>
              <a:t> бути </a:t>
            </a:r>
            <a:r>
              <a:rPr lang="ru-RU" i="1" dirty="0" err="1"/>
              <a:t>нічим</a:t>
            </a:r>
            <a:r>
              <a:rPr lang="ru-RU" i="1" dirty="0"/>
              <a:t> </a:t>
            </a:r>
            <a:r>
              <a:rPr lang="ru-RU" i="1" dirty="0" err="1"/>
              <a:t>іншим</a:t>
            </a:r>
            <a:r>
              <a:rPr lang="ru-RU" i="1" dirty="0"/>
              <a:t>, </a:t>
            </a:r>
            <a:r>
              <a:rPr lang="ru-RU" i="1" dirty="0" err="1"/>
              <a:t>крім</a:t>
            </a:r>
            <a:r>
              <a:rPr lang="ru-RU" i="1" dirty="0"/>
              <a:t> як </a:t>
            </a:r>
            <a:r>
              <a:rPr lang="ru-RU" i="1" dirty="0" err="1"/>
              <a:t>революційною</a:t>
            </a:r>
            <a:r>
              <a:rPr lang="ru-RU" i="1" dirty="0"/>
              <a:t> диктатурою </a:t>
            </a:r>
            <a:r>
              <a:rPr lang="ru-RU" i="1" dirty="0" err="1"/>
              <a:t>пролетаріату</a:t>
            </a:r>
            <a:r>
              <a:rPr lang="ru-RU" i="1" dirty="0"/>
              <a:t>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1304" y="188640"/>
            <a:ext cx="2304256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2" tooltip="Карл Маркс"/>
              </a:rPr>
              <a:t>Карл Маркс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115616" y="877960"/>
            <a:ext cx="637816" cy="2880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645024"/>
            <a:ext cx="8280920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Дана теза </a:t>
            </a:r>
            <a:r>
              <a:rPr lang="ru-RU" sz="1600" dirty="0" err="1"/>
              <a:t>здобула</a:t>
            </a:r>
            <a:r>
              <a:rPr lang="ru-RU" sz="1600" dirty="0"/>
              <a:t> </a:t>
            </a:r>
            <a:r>
              <a:rPr lang="ru-RU" sz="1600" dirty="0" err="1"/>
              <a:t>подалі</a:t>
            </a:r>
            <a:r>
              <a:rPr lang="ru-RU" sz="1600" dirty="0"/>
              <a:t> </a:t>
            </a:r>
            <a:r>
              <a:rPr lang="ru-RU" sz="1600" dirty="0" err="1"/>
              <a:t>Розвиток</a:t>
            </a:r>
            <a:r>
              <a:rPr lang="ru-RU" sz="1600" dirty="0"/>
              <a:t> у </a:t>
            </a:r>
            <a:r>
              <a:rPr lang="ru-RU" sz="1600" dirty="0" err="1" smtClean="0"/>
              <a:t>работі</a:t>
            </a:r>
            <a:r>
              <a:rPr lang="ru-RU" sz="1600" dirty="0" smtClean="0"/>
              <a:t> </a:t>
            </a:r>
            <a:r>
              <a:rPr lang="ru-RU" sz="1600" dirty="0" err="1"/>
              <a:t>Леніна</a:t>
            </a:r>
            <a:r>
              <a:rPr lang="ru-RU" sz="1600" dirty="0"/>
              <a:t> «Держава і </a:t>
            </a:r>
            <a:r>
              <a:rPr lang="ru-RU" sz="1600" dirty="0" err="1"/>
              <a:t>революція</a:t>
            </a:r>
            <a:r>
              <a:rPr lang="ru-RU" sz="1600" dirty="0"/>
              <a:t>» (1917):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935832" y="4293096"/>
            <a:ext cx="637816" cy="2880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49108" y="3284984"/>
            <a:ext cx="637816" cy="28803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869160"/>
            <a:ext cx="843409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«</a:t>
            </a:r>
            <a:r>
              <a:rPr lang="ru-RU" i="1" dirty="0" err="1"/>
              <a:t>Демократія</a:t>
            </a:r>
            <a:r>
              <a:rPr lang="ru-RU" i="1" dirty="0"/>
              <a:t> для </a:t>
            </a:r>
            <a:r>
              <a:rPr lang="ru-RU" i="1" dirty="0" err="1"/>
              <a:t>гігантської</a:t>
            </a:r>
            <a:r>
              <a:rPr lang="ru-RU" i="1" dirty="0"/>
              <a:t> </a:t>
            </a:r>
            <a:r>
              <a:rPr lang="ru-RU" i="1" dirty="0" err="1"/>
              <a:t>більшості</a:t>
            </a:r>
            <a:r>
              <a:rPr lang="ru-RU" i="1" dirty="0"/>
              <a:t> </a:t>
            </a:r>
            <a:r>
              <a:rPr lang="ru-RU" i="1" dirty="0" err="1"/>
              <a:t>народів</a:t>
            </a:r>
            <a:r>
              <a:rPr lang="ru-RU" i="1" dirty="0"/>
              <a:t> і </a:t>
            </a:r>
            <a:r>
              <a:rPr lang="ru-RU" i="1" dirty="0" err="1"/>
              <a:t>придушення</a:t>
            </a:r>
            <a:r>
              <a:rPr lang="ru-RU" i="1" dirty="0"/>
              <a:t> силою, </a:t>
            </a:r>
            <a:r>
              <a:rPr lang="ru-RU" i="1" dirty="0" err="1"/>
              <a:t>тобто</a:t>
            </a:r>
            <a:r>
              <a:rPr lang="ru-RU" i="1" dirty="0"/>
              <a:t> </a:t>
            </a:r>
            <a:r>
              <a:rPr lang="ru-RU" i="1" dirty="0" err="1"/>
              <a:t>виключення</a:t>
            </a:r>
            <a:r>
              <a:rPr lang="ru-RU" i="1" dirty="0"/>
              <a:t> з </a:t>
            </a:r>
            <a:r>
              <a:rPr lang="ru-RU" i="1" dirty="0" err="1"/>
              <a:t>демократії</a:t>
            </a:r>
            <a:r>
              <a:rPr lang="ru-RU" i="1" dirty="0"/>
              <a:t>, </a:t>
            </a:r>
            <a:r>
              <a:rPr lang="ru-RU" i="1" dirty="0" err="1"/>
              <a:t>експлуататорів</a:t>
            </a:r>
            <a:r>
              <a:rPr lang="ru-RU" i="1" dirty="0"/>
              <a:t>, </a:t>
            </a:r>
            <a:r>
              <a:rPr lang="ru-RU" i="1" dirty="0" err="1"/>
              <a:t>гнобителів</a:t>
            </a:r>
            <a:r>
              <a:rPr lang="ru-RU" i="1" dirty="0"/>
              <a:t> народу, — ось яка </a:t>
            </a:r>
            <a:r>
              <a:rPr lang="ru-RU" i="1" dirty="0" err="1"/>
              <a:t>видозміна</a:t>
            </a:r>
            <a:r>
              <a:rPr lang="ru-RU" i="1" dirty="0"/>
              <a:t> </a:t>
            </a:r>
            <a:r>
              <a:rPr lang="ru-RU" i="1" dirty="0" err="1"/>
              <a:t>демократії</a:t>
            </a:r>
            <a:r>
              <a:rPr lang="ru-RU" i="1" dirty="0"/>
              <a:t> при </a:t>
            </a:r>
            <a:r>
              <a:rPr lang="ru-RU" i="1" dirty="0" err="1"/>
              <a:t>переході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капіталізму</a:t>
            </a:r>
            <a:r>
              <a:rPr lang="ru-RU" i="1" dirty="0"/>
              <a:t> до </a:t>
            </a:r>
            <a:r>
              <a:rPr lang="ru-RU" i="1" dirty="0" err="1"/>
              <a:t>комунізму</a:t>
            </a:r>
            <a:r>
              <a:rPr lang="ru-RU" i="1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4253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16632"/>
            <a:ext cx="8352928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Реформістський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endParaRPr lang="ru-RU" sz="2000" u="sng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692696"/>
            <a:ext cx="835292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Луї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 Жозеф Блан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56384" cy="43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1710241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1811 - 29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1882)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1848 року; брат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Шарля Блана.</a:t>
            </a:r>
          </a:p>
          <a:p>
            <a:endParaRPr lang="ru-RU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05808"/>
            <a:ext cx="8162925" cy="74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10480"/>
            <a:ext cx="8162925" cy="74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9181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" y="0"/>
            <a:ext cx="1676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" y="3218688"/>
            <a:ext cx="16827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07704" y="188640"/>
            <a:ext cx="7128792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мислителів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державником.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реформатора,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буржуазно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пролетаріату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буржуазного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увійшов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3356992"/>
            <a:ext cx="7128792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гасло: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здібностями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кожному за потребами ». Дана формула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пропорційної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». Блан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висував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ліквідована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ввести принцип братства . Справедливого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домогтися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говорив 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співіснувати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мирно, так як не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без одного.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Блана 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майстерень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демократичною державою 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якобінського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сильною однопалатной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19946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3" y="980727"/>
            <a:ext cx="3528828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205252"/>
            <a:ext cx="856895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Фердинанд</a:t>
            </a:r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Лассаль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628800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1825,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Бреслау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Вроцлав - 31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1864, Женева)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юрист,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75252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47525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3" y="5805264"/>
            <a:ext cx="84183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750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405"/>
            <a:ext cx="1869641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6" y="3284984"/>
            <a:ext cx="190407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088566" y="91404"/>
            <a:ext cx="6958210" cy="27615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Буржуазна концепція держави передбачає збереження свободи 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 багатіїв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зумовлює посилення експлуатації слабкого сильним.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"Мета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писав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Лассаль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позитивно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невпинно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насправді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культуру, на 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мета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9118" y="3284984"/>
            <a:ext cx="6958210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мети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Лассаль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закону,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Лассалем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"...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розмноження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</p:txBody>
      </p:sp>
    </p:spTree>
    <p:extLst>
      <p:ext uri="{BB962C8B-B14F-4D97-AF65-F5344CB8AC3E}">
        <p14:creationId xmlns="" xmlns:p14="http://schemas.microsoft.com/office/powerpoint/2010/main" val="3787538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Основна література: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Трофанчук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державу та право: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на­вчання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К.: Ун-т „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2004. - 210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енциклопедія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62 томах. Гол. ред. 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Лиманів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Т.23 КОНВЕЄР-КОЕН. М: ТЕРРА, 2006 .- 592 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Віппер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Ю.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часу .- К.: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-Центр, 1997 .- 624 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право і державу 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Демиденко Г. Г.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2004.- 432 c.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Трофанчук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державу та право: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на­вчання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К.: Ун-т „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2004. - 210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Опришко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П. Шульженко, С. І.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Шимон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В. 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Опришка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П. Шульженка. –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К.: КНЕУ, 2003. - 767 с.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(за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ред. М.В.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Костицького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Б.Ф.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Чміля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Харків: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2003.- 3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c.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39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6" y="188640"/>
            <a:ext cx="19324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195736" y="209256"/>
            <a:ext cx="6840760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повинен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фа­ктично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2)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вико­навчої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муніципальної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6" y="3123864"/>
            <a:ext cx="1806636" cy="157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95736" y="3501008"/>
            <a:ext cx="6840760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сваволі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заміряється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свободу, стати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людьми». Але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Монтеск´є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Лише закон,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обов´язок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— писав учений.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26748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3744416" cy="447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83529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лексіс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Токвіль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2074568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1805, Верной-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-Сен,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- 16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1859,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суспільствознавець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7" y="5742700"/>
            <a:ext cx="7804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9906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2903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0" y="3541681"/>
            <a:ext cx="2014137" cy="161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94310" y="116632"/>
            <a:ext cx="6670178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са­мостійність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блюстителів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вбачав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прояви народного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Недоліками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слабкостями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американської демократії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Токвіль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називає недосконалість і неповноту законів, сваволю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блюстите­лів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закону; правителі тут не завжди чесні і розумні, а громадяни освічені і свідомі.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94310" y="3717032"/>
            <a:ext cx="6670178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ідкреслював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Токвіль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пише: "Фізичні причини мають менший вплив, ніж закони, а закони - набагато менший, ніж звичаї (мораль)".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4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168352" cy="4323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764704"/>
            <a:ext cx="8136904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Ієремія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Бентам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208912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утилітаризм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916832"/>
            <a:ext cx="439248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лютого 1748, Лондон - 6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1832, Лондон)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соціолог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юрист, один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родоначальник одного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утилітаризму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86131"/>
            <a:ext cx="4968552" cy="6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75894"/>
            <a:ext cx="4968552" cy="6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1288"/>
            <a:ext cx="8280920" cy="6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65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2406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3" y="3354704"/>
            <a:ext cx="201136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262883" y="188640"/>
            <a:ext cx="6701605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як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республіканську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них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8034" y="3356992"/>
            <a:ext cx="6701605" cy="2520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Бентама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кодифікацію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 на право, яке,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волею суверена, виданою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започатковує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Остіном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0684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0" y="1149692"/>
            <a:ext cx="3312368" cy="46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20891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Остін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132856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(1790-1859)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позитивізму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751613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6A676"/>
      </a:accent1>
      <a:accent2>
        <a:srgbClr val="00B05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410</TotalTime>
  <Words>2420</Words>
  <Application>Microsoft Office PowerPoint</Application>
  <PresentationFormat>Экран (4:3)</PresentationFormat>
  <Paragraphs>94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Thermal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Основна література: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36</cp:revision>
  <dcterms:modified xsi:type="dcterms:W3CDTF">2020-09-10T09:52:58Z</dcterms:modified>
</cp:coreProperties>
</file>