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9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B1262A-CDC7-4D87-82FD-C019211E51C8}" type="datetimeFigureOut">
              <a:rPr lang="uk-UA" smtClean="0"/>
              <a:pPr/>
              <a:t>11.04.2024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kmair.ukma.edu.ua/bitstream/handle/123456789/4148/Martseniuk_henderna_polityka.pdf?sequence=1&amp;isAllowed=y" TargetMode="External"/><Relationship Id="rId2" Type="http://schemas.openxmlformats.org/officeDocument/2006/relationships/hyperlink" Target="http://gender.at.ua/_ld/1/186_osnovy_teorii_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30;&#1088;&#1080;&#1085;&#1072;\Documents\%D0%97%D0%B0%D0%B2%D0%B0%D0%BD%D1%82%D0%B0%D0%B6%D0%B5%D0%BD%D0%BD%D1%8F\Genderna_rivnist_i_rozvutok_poglad_y_konteksti_evro_strateg_Ukr_2016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995_207" TargetMode="External"/><Relationship Id="rId2" Type="http://schemas.openxmlformats.org/officeDocument/2006/relationships/hyperlink" Target="https://zakon.rada.gov.ua/laws/show/995_15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n.org.ua/images/stories/docs/2015_MDGs_Ukraine_Report_ukr.pdf" TargetMode="External"/><Relationship Id="rId4" Type="http://schemas.openxmlformats.org/officeDocument/2006/relationships/hyperlink" Target="https://zakon.rada.gov.ua/laws/show/995_50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політика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Лекція 9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91880" y="466647"/>
            <a:ext cx="28803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Гендерні квоти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852936"/>
            <a:ext cx="28803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Законодавчі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2852936"/>
            <a:ext cx="28803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Добровільні партійні</a:t>
            </a:r>
            <a:endParaRPr lang="uk-UA" dirty="0"/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2987824" y="1258735"/>
            <a:ext cx="1224136" cy="159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5652120" y="1258735"/>
            <a:ext cx="1296144" cy="159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87448" y="4474880"/>
            <a:ext cx="244827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Кандидатські квоти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4474880"/>
            <a:ext cx="244827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Зарезервовані місця</a:t>
            </a:r>
            <a:endParaRPr lang="uk-UA" dirty="0"/>
          </a:p>
        </p:txBody>
      </p:sp>
      <p:cxnSp>
        <p:nvCxnSpPr>
          <p:cNvPr id="3" name="Прямая со стрелкой 2"/>
          <p:cNvCxnSpPr>
            <a:endCxn id="7" idx="0"/>
          </p:cNvCxnSpPr>
          <p:nvPr/>
        </p:nvCxnSpPr>
        <p:spPr>
          <a:xfrm flipH="1">
            <a:off x="1411584" y="3645024"/>
            <a:ext cx="928168" cy="829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>
            <a:off x="3707904" y="3645024"/>
            <a:ext cx="1008112" cy="829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45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Зарезервовані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для жінок місця – це тип квоти, де держава визначає кількість місць у виборному органі для жінок, створюється окремий список для жінок-кандидаток, які конкурують між собою. Це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“жорсткі”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квоти.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857250" cy="933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Руанда – 57%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857250" cy="885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414338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Афганістан – 28%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s://upload.wikimedia.org/wikipedia/commons/thumb/e/ec/Coat_of_arms_of_Iraq_%282008%E2%80%93present%29.svg/85px-Coat_of_arms_of_Iraq_%282008%E2%80%93present%29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71744"/>
            <a:ext cx="809625" cy="1114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72132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Ірак – 27%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29066"/>
            <a:ext cx="857250" cy="8572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407194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Бангладеш – 20%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Гендерні квоти можуть бути прописані у законі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000108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Конституція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000108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про вибори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20002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Еквадор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300037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Сербія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407194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Франція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507207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Гаїті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3570" y="19288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3570" y="292893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Бельгія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400050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Узбекистан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507207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Панама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Добровільні партійні квоти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були запроваджені у 1970-х роках деякими соціал-демократичними партіями Західної Європи.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Найбільш активно застосовується цей вид квот у країнах ЄС.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2571744"/>
          <a:ext cx="8286808" cy="3944527"/>
        </p:xfrm>
        <a:graphic>
          <a:graphicData uri="http://schemas.openxmlformats.org/drawingml/2006/table">
            <a:tbl>
              <a:tblPr/>
              <a:tblGrid>
                <a:gridCol w="2732481"/>
                <a:gridCol w="1388582"/>
                <a:gridCol w="1389440"/>
                <a:gridCol w="1388582"/>
                <a:gridCol w="1387723"/>
              </a:tblGrid>
              <a:tr h="792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Регіон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Немає квот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Законодавчо закріплені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Добровільні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Всього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Східна Азія й Океанія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36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Європа і Центральна Азія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17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57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Латинська Америка і Карибський регіон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17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41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Середній Схід і Північна Азія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10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9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21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Північна Америка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0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1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3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Південна Азія 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3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5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0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Африка на південь від Сахари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26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48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"/>
                <a:cs typeface="Times New Roman" pitchFamily="18" charset="0"/>
              </a:rPr>
              <a:t>Гендерні квоти (розподіл за регіонами світу) </a:t>
            </a:r>
            <a:endParaRPr kumimoji="0" lang="uk-UA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2013 р.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– добровільна 30-відсоткова гендерна квота, партія отримує додатково 10% щорічного державного фінансування.</a:t>
            </a:r>
          </a:p>
          <a:p>
            <a:pPr algn="just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2019 р.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– затверджено Виборчий кодекс, який передбачає 40-відсоткові гендерні квоти. Недотримання цієї квоти призводе до відмови у реєстрації Центральною виборчою комісією всіх кандидатів у депутати, висунутих партією.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786454"/>
            <a:ext cx="821537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Громадський рух </a:t>
            </a:r>
            <a:r>
              <a:rPr lang="uk-UA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“Чесно”</a:t>
            </a:r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про гендерні квоти в Україні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URL</a:t>
            </a:r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https://www.youtube.com/watch?v=3sRE7V0XfA4</a:t>
            </a:r>
            <a:endParaRPr lang="uk-UA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Ірина\Desktop\держфінансування-1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8968"/>
            <a:ext cx="4643470" cy="5281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3174" y="3214686"/>
            <a:ext cx="1857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Тетяна Єгорова-Луценко – голова Харківської обласної ради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500042"/>
            <a:ext cx="1857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Олена Дмитренко – голова Чернігівської обласної ради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Picture 6" descr="Єгорова-Луценко Тетяна Петрівна — Біографія, Балотування, Фракції,  Політична Агітація | ПолітХа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1905000" cy="1905000"/>
          </a:xfrm>
          <a:prstGeom prst="rect">
            <a:avLst/>
          </a:prstGeom>
          <a:noFill/>
        </p:spPr>
      </p:pic>
      <p:sp>
        <p:nvSpPr>
          <p:cNvPr id="34824" name="AutoShape 8" descr="Віолета Лабазюк - офіційна сторі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26" name="Picture 10" descr="Лабазюк Віолетта Олександрівна — АГРОПОЛІ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928934"/>
            <a:ext cx="1857388" cy="212381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00562" y="421481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Віолетта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Лабазюк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голова Хмельницької обласної ради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8" name="AutoShape 12" descr="Довідка: Дмитренко Олена Борисі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30" name="Picture 14" descr="Олена Дмитренко: досьє, обіцянки, рейтинг » Слово і Діл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1928826" cy="1928826"/>
          </a:xfrm>
          <a:prstGeom prst="rect">
            <a:avLst/>
          </a:prstGeom>
          <a:noFill/>
        </p:spPr>
      </p:pic>
      <p:pic>
        <p:nvPicPr>
          <p:cNvPr id="13" name="Picture 2" descr="На зображенні може бути: 1 особа та стої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71480"/>
            <a:ext cx="1714512" cy="17145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29124" y="571480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Світлана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Онищук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голова Івано-Франківської ОДА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Запорізька міська рада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214422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депутатів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143116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жінок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(18,6%)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86248" y="1785926"/>
            <a:ext cx="71438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571472" y="2857496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Слуга народу -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472" y="4000504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Єднання -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15140" y="2714620"/>
            <a:ext cx="192882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озафракційні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43702" y="3929066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ЄС - 1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43702" y="5143512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Нова політика - 1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4161232" y="3053952"/>
            <a:ext cx="2821801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357422" y="2714620"/>
            <a:ext cx="214314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00562" y="2714620"/>
            <a:ext cx="207170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357422" y="2714620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00564" y="2714622"/>
            <a:ext cx="2143138" cy="46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64291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 заважає жінкам брати активну участь у політиці?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Зображення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28662" y="1714488"/>
            <a:ext cx="735811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28083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«Жінки у політиці» – моніторинг виборів;</a:t>
            </a:r>
          </a:p>
          <a:p>
            <a:pPr marL="109728" indent="0"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«Жінки – 50% успіху України» – активізація і підтримка жінок у громадському та політичному житті;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Міжфракційне депутатське об</a:t>
            </a:r>
            <a:r>
              <a:rPr lang="en-US" dirty="0" smtClean="0"/>
              <a:t>’</a:t>
            </a:r>
            <a:r>
              <a:rPr lang="uk-UA" dirty="0" smtClean="0"/>
              <a:t>єднання</a:t>
            </a:r>
            <a:r>
              <a:rPr lang="en-US" dirty="0" smtClean="0"/>
              <a:t> </a:t>
            </a:r>
            <a:r>
              <a:rPr lang="uk-UA" dirty="0" smtClean="0"/>
              <a:t>«Рівні можливості».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Приклади </a:t>
            </a:r>
            <a:r>
              <a:rPr lang="uk-UA" dirty="0"/>
              <a:t>залучення жінок до </a:t>
            </a:r>
            <a:r>
              <a:rPr lang="uk-UA" dirty="0" smtClean="0"/>
              <a:t>політики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51" t="6495" r="25759" b="6505"/>
          <a:stretch/>
        </p:blipFill>
        <p:spPr>
          <a:xfrm>
            <a:off x="6804248" y="4382216"/>
            <a:ext cx="1512168" cy="2494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280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Подолання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ендерної асиметрії розподілу влади у суспільстві.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Гендерні квоти.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Приклади залучення жінок до політики. 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858180" cy="40011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МФО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“Рівні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можливості”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Верховній Раді ІХ-го скликання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000264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1214422"/>
            <a:ext cx="3071834" cy="40011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87 народних депутатів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1928802"/>
            <a:ext cx="1857388" cy="785818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45 жінок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29322" y="1928802"/>
            <a:ext cx="1714512" cy="785818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42 чоловіка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5932922" y="1218022"/>
            <a:ext cx="314270" cy="1107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 rot="5400000">
            <a:off x="4682758" y="1075147"/>
            <a:ext cx="314270" cy="1393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24" name="Picture 4" descr="Марина Бардіна під час конференції &quot;Діалоги про реформи. На шляху до Вільнюса&quot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1285884" cy="12858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2910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М.Бардіна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Олексій Жмеренецький (cropped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857255" cy="13021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00232" y="457200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itchFamily="34" charset="0"/>
                <a:cs typeface="Arial" pitchFamily="34" charset="0"/>
              </a:rPr>
              <a:t>О.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Жмеренецький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8" name="Picture 8" descr="Марія Іонов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214686"/>
            <a:ext cx="899218" cy="128588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0430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М.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Іонова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0" name="Picture 10" descr="Фото ОК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214686"/>
            <a:ext cx="1285884" cy="128588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72066" y="457200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itchFamily="34" charset="0"/>
                <a:cs typeface="Arial" pitchFamily="34" charset="0"/>
              </a:rPr>
              <a:t>О.Кондратюк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2" name="Picture 12" descr="Інна Романівна Совсу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214686"/>
            <a:ext cx="1948308" cy="12858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143768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І.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Совсун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Рекомендована література: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14422"/>
            <a:ext cx="7786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1. Мельник Т.М.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Гендер</a:t>
            </a:r>
            <a:r>
              <a:rPr lang="uk-UA" dirty="0">
                <a:latin typeface="Arial" pitchFamily="34" charset="0"/>
                <a:cs typeface="Arial" pitchFamily="34" charset="0"/>
              </a:rPr>
              <a:t> у політиці.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Основи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теорії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гендеру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: Навчальний посібник.</a:t>
            </a:r>
            <a:r>
              <a:rPr lang="uk-UA" dirty="0">
                <a:latin typeface="Arial" pitchFamily="34" charset="0"/>
                <a:cs typeface="Arial" pitchFamily="34" charset="0"/>
              </a:rPr>
              <a:t> Київ : «К.І.С.», 2004. С. 219-265. URL : </a:t>
            </a:r>
            <a:r>
              <a:rPr lang="uk-UA" u="sng" dirty="0">
                <a:latin typeface="Arial" pitchFamily="34" charset="0"/>
                <a:cs typeface="Arial" pitchFamily="34" charset="0"/>
                <a:hlinkClick r:id="rId2"/>
              </a:rPr>
              <a:t>http://gender.at.ua/_ld/1/186_osnovy_teorii_g.pdf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2.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Гендер</a:t>
            </a:r>
            <a:r>
              <a:rPr lang="uk-UA" dirty="0">
                <a:latin typeface="Arial" pitchFamily="34" charset="0"/>
                <a:cs typeface="Arial" pitchFamily="34" charset="0"/>
              </a:rPr>
              <a:t> для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медій</a:t>
            </a:r>
            <a:r>
              <a:rPr lang="uk-UA" dirty="0">
                <a:latin typeface="Arial" pitchFamily="34" charset="0"/>
                <a:cs typeface="Arial" pitchFamily="34" charset="0"/>
              </a:rPr>
              <a:t>: Підручник із гендерної теорії для журналістики та інших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соціогуманітарних</a:t>
            </a:r>
            <a:r>
              <a:rPr lang="uk-UA" dirty="0">
                <a:latin typeface="Arial" pitchFamily="34" charset="0"/>
                <a:cs typeface="Arial" pitchFamily="34" charset="0"/>
              </a:rPr>
              <a:t> спеціальностей. Київ: Критика, 2013. С. 182-202.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3.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Марценюк</a:t>
            </a:r>
            <a:r>
              <a:rPr lang="uk-UA" dirty="0">
                <a:latin typeface="Arial" pitchFamily="34" charset="0"/>
                <a:cs typeface="Arial" pitchFamily="34" charset="0"/>
              </a:rPr>
              <a:t> Т. Гендерна політика Європейського Союзу: загальні принципи та найкращі практики. Київ : Міжнародний центр перспективних досліджень, 2015. 44 с. URL : </a:t>
            </a:r>
            <a:r>
              <a:rPr lang="uk-UA" u="sng" dirty="0">
                <a:latin typeface="Arial" pitchFamily="34" charset="0"/>
                <a:cs typeface="Arial" pitchFamily="34" charset="0"/>
                <a:hlinkClick r:id="rId3"/>
              </a:rPr>
              <a:t>http://ekmair.ukma.edu.ua/bitstream/handle/123456789/4148/Martseniuk_henderna_polityka.pdf?sequence=1&amp;isAllowed=y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4.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Марценюк</a:t>
            </a:r>
            <a:r>
              <a:rPr lang="uk-UA" dirty="0">
                <a:latin typeface="Arial" pitchFamily="34" charset="0"/>
                <a:cs typeface="Arial" pitchFamily="34" charset="0"/>
              </a:rPr>
              <a:t> Т.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Залученість</a:t>
            </a:r>
            <a:r>
              <a:rPr lang="uk-UA" dirty="0">
                <a:latin typeface="Arial" pitchFamily="34" charset="0"/>
                <a:cs typeface="Arial" pitchFamily="34" charset="0"/>
              </a:rPr>
              <a:t> жінок у політику: країни ЄС і Україна.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Гендерна рівність і розвиток : погляд у контексті європейської стратегії України. </a:t>
            </a:r>
            <a:r>
              <a:rPr lang="uk-UA" dirty="0">
                <a:latin typeface="Arial" pitchFamily="34" charset="0"/>
                <a:cs typeface="Arial" pitchFamily="34" charset="0"/>
              </a:rPr>
              <a:t>Київ: Заповіт, 2016. С. 235-244. URL : </a:t>
            </a:r>
            <a:r>
              <a:rPr lang="uk-UA" u="sng" dirty="0">
                <a:latin typeface="Arial" pitchFamily="34" charset="0"/>
                <a:cs typeface="Arial" pitchFamily="34" charset="0"/>
                <a:hlinkClick r:id="rId4"/>
              </a:rPr>
              <a:t>file:///home/iryna/%D0%97%D0%B0%D0%B2%D0%B0%D0%BD%D1%82%D0%B0%D0%B6%D0%B5%D0%BD%D0%BD%D1%8F/Genderna_rivnist_i_rozvutok_poglad_y_konteksti_evro_strateg_Ukr_2016.pdf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7044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7148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Жінки на чолі держав світу</a:t>
            </a:r>
            <a:endParaRPr lang="uk-UA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ndira Gandhi 1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1143008" cy="14532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164305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Індіра Ганді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Margaret Thatcher (198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1021640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335756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Маргарет Тетчер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Angela Merkel. Tallinn Digital Sum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16900"/>
            <a:ext cx="1071570" cy="14848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478632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Ангела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Меркель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Dalia Grybauskaitė 2012-06-13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142984"/>
            <a:ext cx="1063805" cy="14287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4876" y="150017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Даля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Грибаускайте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Tarja Halonen 1c389 8827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000372"/>
            <a:ext cx="1143008" cy="135528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29190" y="342900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Тар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Галонен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Diarmuid Hegarty, President of Griffith College with Mary McAleese, President of Ireland (cropped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572008"/>
            <a:ext cx="1263834" cy="14624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00628" y="500063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Мері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Мак-Еліс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6" descr="Benazir Bhutt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2581" y="1214422"/>
            <a:ext cx="1075411" cy="14287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57950" y="278605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Беназір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Бхутто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28596" y="428604"/>
            <a:ext cx="8424936" cy="492922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Гендерна політика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політика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держави, яка спрямована на забезпечення рівних прав та можливостей чоловіків і жінок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Гендерна політика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повинна забезпечувати: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однаковий суспільний статус чоловіків і жінок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однакові умови реалізації прав людини для чоловіків і жінок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однакові можливості використання соціальних і економічних ресурсів для чоловіків і жінок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однакові можливості для чоловіків і жінок робити свій внесок у національний, політичний, соціальний, економічний, культурний розвиток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рівні права для чоловіків і жінок мати однакову користь від результатів їх діяльності.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7253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Конвенція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про політичні права жінок (1953 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https://zakon.rada.gov.ua/laws/show/995_156#top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Конвенція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ООН про ліквідацію всіх форм дискримінації щодо жінок (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CEDAW, 1979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https://zakon.rada.gov.ua/laws/show/995_207#Text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Пекінська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Платформа Дій та Пекінська декларація (1995 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https://zakon.rada.gov.ua/laws/show/995_507#Text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 Цілі Розвитку Тисячоліття (2000 р.)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http://un.org.ua/images/stories/docs/2015_MDGs_Ukraine_Report_ukr.pdf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Міжнародні документи: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5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 нинішньому скликанні Верховної ради 79,1 відсотка чоловіків-депутатів і 20,9 відсотка жінок-депутаті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0" y="642918"/>
            <a:ext cx="9096190" cy="5119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87220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Гендерні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квоти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гендерним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квотуванням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розуміють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30-40 %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жінок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кандидатів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виборчі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посади.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</TotalTime>
  <Words>729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Гендер і політика</vt:lpstr>
      <vt:lpstr>Слайд 2</vt:lpstr>
      <vt:lpstr>Слайд 3</vt:lpstr>
      <vt:lpstr>Слайд 4</vt:lpstr>
      <vt:lpstr>Слайд 5</vt:lpstr>
      <vt:lpstr>Слайд 6</vt:lpstr>
      <vt:lpstr>Міжнародні документи: </vt:lpstr>
      <vt:lpstr>Слайд 8</vt:lpstr>
      <vt:lpstr> Гендерні квоти. Під гендерним квотуванням розуміють забезпечення 30-40 % жінок серед кандидатів на виборчі посади.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Приклади залучення жінок до політики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 і політика</dc:title>
  <dc:creator>Ірина</dc:creator>
  <cp:lastModifiedBy>Ірина</cp:lastModifiedBy>
  <cp:revision>47</cp:revision>
  <dcterms:created xsi:type="dcterms:W3CDTF">2021-04-01T20:02:01Z</dcterms:created>
  <dcterms:modified xsi:type="dcterms:W3CDTF">2024-04-11T19:12:20Z</dcterms:modified>
</cp:coreProperties>
</file>