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handoutMasterIdLst>
    <p:handoutMasterId r:id="rId43"/>
  </p:handoutMasterIdLst>
  <p:sldIdLst>
    <p:sldId id="321" r:id="rId5"/>
    <p:sldId id="330" r:id="rId6"/>
    <p:sldId id="257" r:id="rId7"/>
    <p:sldId id="350" r:id="rId8"/>
    <p:sldId id="258" r:id="rId9"/>
    <p:sldId id="260" r:id="rId10"/>
    <p:sldId id="335" r:id="rId11"/>
    <p:sldId id="351" r:id="rId12"/>
    <p:sldId id="355" r:id="rId13"/>
    <p:sldId id="352" r:id="rId14"/>
    <p:sldId id="353" r:id="rId15"/>
    <p:sldId id="354" r:id="rId16"/>
    <p:sldId id="358" r:id="rId17"/>
    <p:sldId id="356" r:id="rId18"/>
    <p:sldId id="357" r:id="rId19"/>
    <p:sldId id="359" r:id="rId20"/>
    <p:sldId id="360" r:id="rId21"/>
    <p:sldId id="361" r:id="rId22"/>
    <p:sldId id="362" r:id="rId23"/>
    <p:sldId id="380" r:id="rId24"/>
    <p:sldId id="363" r:id="rId25"/>
    <p:sldId id="364" r:id="rId26"/>
    <p:sldId id="365" r:id="rId27"/>
    <p:sldId id="366" r:id="rId28"/>
    <p:sldId id="367" r:id="rId29"/>
    <p:sldId id="368" r:id="rId30"/>
    <p:sldId id="369" r:id="rId31"/>
    <p:sldId id="370" r:id="rId32"/>
    <p:sldId id="371" r:id="rId33"/>
    <p:sldId id="372" r:id="rId34"/>
    <p:sldId id="373" r:id="rId35"/>
    <p:sldId id="375" r:id="rId36"/>
    <p:sldId id="376" r:id="rId37"/>
    <p:sldId id="377" r:id="rId38"/>
    <p:sldId id="378" r:id="rId39"/>
    <p:sldId id="379" r:id="rId40"/>
    <p:sldId id="295" r:id="rId41"/>
  </p:sldIdLst>
  <p:sldSz cx="12188825" cy="6858000"/>
  <p:notesSz cx="6669088"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FF6699"/>
    <a:srgbClr val="1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80" autoAdjust="0"/>
  </p:normalViewPr>
  <p:slideViewPr>
    <p:cSldViewPr showGuides="1">
      <p:cViewPr varScale="1">
        <p:scale>
          <a:sx n="80" d="100"/>
          <a:sy n="80" d="100"/>
        </p:scale>
        <p:origin x="1548" y="60"/>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9/25/2023</a:t>
            </a:fld>
            <a:endParaRPr>
              <a:solidFill>
                <a:schemeClr val="tx2"/>
              </a:solidFill>
            </a:endParaRPr>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9/25/2023</a:t>
            </a:fld>
            <a:endParaRPr/>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9/25/2023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9/25/2023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9/25/2023</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9/25/2023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9/25/2023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9/25/2023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9/25/2023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9/25/2023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9/25/2023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t="-36000" b="-60000"/>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9/25/2023</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zakon.rada.gov.ua/laws/show/504/96-&#1074;&#1088;#Text" TargetMode="External"/><Relationship Id="rId2" Type="http://schemas.openxmlformats.org/officeDocument/2006/relationships/hyperlink" Target="https://zakon.rada.gov.ua/laws/show/322-08#Text"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zakon.rada.gov.ua/laws/show/2145-19#Tex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2638E8FA-A3C3-4D73-A176-893504E5AD56}"/>
              </a:ext>
            </a:extLst>
          </p:cNvPr>
          <p:cNvSpPr txBox="1">
            <a:spLocks/>
          </p:cNvSpPr>
          <p:nvPr/>
        </p:nvSpPr>
        <p:spPr>
          <a:xfrm>
            <a:off x="2132012" y="961852"/>
            <a:ext cx="8305802" cy="3200399"/>
          </a:xfrm>
          <a:prstGeom prst="rec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121899" tIns="60949" rIns="121899" bIns="60949" rtlCol="0" anchor="ctr">
            <a:no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marL="0" indent="0" algn="ctr">
              <a:lnSpc>
                <a:spcPct val="100000"/>
              </a:lnSpc>
              <a:buNone/>
            </a:pPr>
            <a:endParaRPr lang="en-US" sz="4400" b="1" dirty="0">
              <a:solidFill>
                <a:schemeClr val="tx2"/>
              </a:solidFill>
              <a:latin typeface="Times New Roman" pitchFamily="18" charset="0"/>
              <a:cs typeface="Times New Roman" pitchFamily="18" charset="0"/>
            </a:endParaRPr>
          </a:p>
          <a:p>
            <a:pPr marL="0" indent="0" algn="ctr">
              <a:lnSpc>
                <a:spcPct val="100000"/>
              </a:lnSpc>
              <a:buNone/>
            </a:pPr>
            <a:r>
              <a:rPr lang="uk-UA" sz="5400" b="1" dirty="0">
                <a:solidFill>
                  <a:schemeClr val="tx2"/>
                </a:solidFill>
                <a:latin typeface="Times New Roman" pitchFamily="18" charset="0"/>
                <a:cs typeface="Times New Roman" pitchFamily="18" charset="0"/>
              </a:rPr>
              <a:t>Лекція </a:t>
            </a:r>
            <a:r>
              <a:rPr lang="uk-UA" sz="5400" b="1" dirty="0" smtClean="0">
                <a:solidFill>
                  <a:schemeClr val="tx2"/>
                </a:solidFill>
                <a:latin typeface="Times New Roman" pitchFamily="18" charset="0"/>
                <a:cs typeface="Times New Roman" pitchFamily="18" charset="0"/>
              </a:rPr>
              <a:t>№ 8 </a:t>
            </a:r>
            <a:endParaRPr lang="en-US" sz="5400" b="1" dirty="0">
              <a:solidFill>
                <a:schemeClr val="tx2"/>
              </a:solidFill>
              <a:latin typeface="Times New Roman" pitchFamily="18" charset="0"/>
              <a:cs typeface="Times New Roman" pitchFamily="18" charset="0"/>
            </a:endParaRPr>
          </a:p>
          <a:p>
            <a:pPr marL="0" indent="0" algn="ctr">
              <a:lnSpc>
                <a:spcPct val="100000"/>
              </a:lnSpc>
              <a:buNone/>
            </a:pPr>
            <a:r>
              <a:rPr lang="uk-UA" sz="5400" b="1" dirty="0">
                <a:solidFill>
                  <a:schemeClr val="tx2"/>
                </a:solidFill>
                <a:latin typeface="Times New Roman" pitchFamily="18" charset="0"/>
                <a:cs typeface="Times New Roman" pitchFamily="18" charset="0"/>
              </a:rPr>
              <a:t>«Час відпочинку»</a:t>
            </a:r>
          </a:p>
          <a:p>
            <a:pPr marL="0" indent="0" algn="ctr">
              <a:lnSpc>
                <a:spcPct val="100000"/>
              </a:lnSpc>
              <a:buNone/>
            </a:pPr>
            <a:endParaRPr lang="uk-UA" sz="4800" b="1" dirty="0">
              <a:solidFill>
                <a:schemeClr val="tx2"/>
              </a:solidFill>
              <a:latin typeface="Times New Roman" pitchFamily="18" charset="0"/>
              <a:cs typeface="Times New Roman" pitchFamily="18" charset="0"/>
            </a:endParaRPr>
          </a:p>
        </p:txBody>
      </p:sp>
      <p:pic>
        <p:nvPicPr>
          <p:cNvPr id="8" name="Рисунок 7" descr="Картинки по запросу зну">
            <a:extLst>
              <a:ext uri="{FF2B5EF4-FFF2-40B4-BE49-F238E27FC236}">
                <a16:creationId xmlns="" xmlns:a16="http://schemas.microsoft.com/office/drawing/2014/main" id="{D70BCA56-3C31-4330-A28F-9D2038D0F0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612" y="1793"/>
            <a:ext cx="1524000" cy="1482272"/>
          </a:xfrm>
          <a:prstGeom prst="rect">
            <a:avLst/>
          </a:prstGeom>
          <a:noFill/>
          <a:ln>
            <a:noFill/>
          </a:ln>
        </p:spPr>
      </p:pic>
      <p:pic>
        <p:nvPicPr>
          <p:cNvPr id="11" name="Рисунок 10">
            <a:extLst>
              <a:ext uri="{FF2B5EF4-FFF2-40B4-BE49-F238E27FC236}">
                <a16:creationId xmlns="" xmlns:a16="http://schemas.microsoft.com/office/drawing/2014/main" id="{107A4F07-70F0-41DD-A6EA-61B2D46DDB5E}"/>
              </a:ext>
            </a:extLst>
          </p:cNvPr>
          <p:cNvPicPr>
            <a:picLocks noChangeAspect="1"/>
          </p:cNvPicPr>
          <p:nvPr/>
        </p:nvPicPr>
        <p:blipFill>
          <a:blip r:embed="rId3"/>
          <a:stretch>
            <a:fillRect/>
          </a:stretch>
        </p:blipFill>
        <p:spPr>
          <a:xfrm>
            <a:off x="4646612" y="4593445"/>
            <a:ext cx="2669385" cy="2169010"/>
          </a:xfrm>
          <a:prstGeom prst="rect">
            <a:avLst/>
          </a:prstGeom>
        </p:spPr>
      </p:pic>
      <p:sp>
        <p:nvSpPr>
          <p:cNvPr id="3" name="Прямоугольник 2"/>
          <p:cNvSpPr/>
          <p:nvPr/>
        </p:nvSpPr>
        <p:spPr>
          <a:xfrm>
            <a:off x="7770812" y="4593445"/>
            <a:ext cx="4111625"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uk-UA" sz="3200" dirty="0" smtClean="0">
                <a:solidFill>
                  <a:schemeClr val="tx2"/>
                </a:solidFill>
              </a:rPr>
              <a:t>Викладач: </a:t>
            </a:r>
            <a:r>
              <a:rPr lang="uk-UA" sz="3200" dirty="0" err="1" smtClean="0">
                <a:solidFill>
                  <a:schemeClr val="tx2"/>
                </a:solidFill>
              </a:rPr>
              <a:t>Омельянчик</a:t>
            </a:r>
            <a:r>
              <a:rPr lang="uk-UA" sz="3200" dirty="0" smtClean="0">
                <a:solidFill>
                  <a:schemeClr val="tx2"/>
                </a:solidFill>
              </a:rPr>
              <a:t> </a:t>
            </a:r>
            <a:r>
              <a:rPr lang="uk-UA" sz="3200" dirty="0">
                <a:solidFill>
                  <a:schemeClr val="tx2"/>
                </a:solidFill>
              </a:rPr>
              <a:t>Сергій Володимирович</a:t>
            </a:r>
          </a:p>
        </p:txBody>
      </p:sp>
    </p:spTree>
    <p:extLst>
      <p:ext uri="{BB962C8B-B14F-4D97-AF65-F5344CB8AC3E}">
        <p14:creationId xmlns:p14="http://schemas.microsoft.com/office/powerpoint/2010/main" val="1649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t="11679" b="51843"/>
          <a:stretch/>
        </p:blipFill>
        <p:spPr>
          <a:xfrm>
            <a:off x="0" y="0"/>
            <a:ext cx="12188825" cy="2396358"/>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0" y="0"/>
            <a:ext cx="1659181" cy="161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1612516"/>
            <a:ext cx="8531225"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spcAft>
                <a:spcPts val="0"/>
              </a:spcAft>
              <a:buFont typeface="Arial" pitchFamily="34" charset="0"/>
              <a:buChar char="•"/>
            </a:pPr>
            <a:r>
              <a:rPr lang="uk-UA" sz="1800" dirty="0">
                <a:solidFill>
                  <a:schemeClr val="tx2"/>
                </a:solidFill>
                <a:latin typeface="Times New Roman"/>
                <a:ea typeface="Times New Roman"/>
              </a:rPr>
              <a:t>З метою створення сприятливих умов для використання святкових та неробочих днів (стаття 73), а також раціонального використання робочого часу Кабінет Міністрів України </a:t>
            </a:r>
            <a:r>
              <a:rPr lang="uk-UA" sz="1800" b="1" dirty="0">
                <a:solidFill>
                  <a:schemeClr val="tx2"/>
                </a:solidFill>
                <a:latin typeface="Times New Roman"/>
                <a:ea typeface="Times New Roman"/>
              </a:rPr>
              <a:t>не пізніше ніж за три місяці до таких днів </a:t>
            </a:r>
            <a:r>
              <a:rPr lang="uk-UA" sz="1800" dirty="0">
                <a:solidFill>
                  <a:schemeClr val="tx2"/>
                </a:solidFill>
                <a:latin typeface="Times New Roman"/>
                <a:ea typeface="Times New Roman"/>
              </a:rPr>
              <a:t>може рекомендувати керівникам підприємств, установ та організацій перенести вихідні та робочі дні у порядку і на умовах, установлених законодавством, для працівників, яким встановлено п'ятиденний робочий тиждень з двома вихідними днями.</a:t>
            </a:r>
            <a:endParaRPr lang="ru-RU" sz="1100" dirty="0">
              <a:solidFill>
                <a:schemeClr val="tx2"/>
              </a:solidFill>
              <a:latin typeface="Times New Roman"/>
              <a:ea typeface="Times New Roman"/>
            </a:endParaRPr>
          </a:p>
          <a:p>
            <a:pPr marL="285750" indent="-285750" algn="just">
              <a:spcAft>
                <a:spcPts val="0"/>
              </a:spcAft>
              <a:buFont typeface="Arial" pitchFamily="34" charset="0"/>
              <a:buChar char="•"/>
            </a:pPr>
            <a:r>
              <a:rPr lang="uk-UA" sz="1800" dirty="0">
                <a:solidFill>
                  <a:schemeClr val="tx2"/>
                </a:solidFill>
                <a:latin typeface="Times New Roman"/>
                <a:ea typeface="Times New Roman"/>
              </a:rPr>
              <a:t>Власник або уповноважений ним орган у разі застосування рекомендації Кабінету Міністрів України </a:t>
            </a:r>
            <a:r>
              <a:rPr lang="uk-UA" sz="1800" b="1" dirty="0">
                <a:solidFill>
                  <a:schemeClr val="tx2"/>
                </a:solidFill>
                <a:latin typeface="Times New Roman"/>
                <a:ea typeface="Times New Roman"/>
              </a:rPr>
              <a:t>не пізніше ніж за два місяці</a:t>
            </a:r>
            <a:r>
              <a:rPr lang="uk-UA" sz="1800" dirty="0">
                <a:solidFill>
                  <a:schemeClr val="tx2"/>
                </a:solidFill>
                <a:latin typeface="Times New Roman"/>
                <a:ea typeface="Times New Roman"/>
              </a:rPr>
              <a:t> видає наказ (розпорядження) про перенесення вихідних та робочих днів на підприємстві, в установі або організації, погоджений з виборним органом первинної профспілкової організації (профспілковим представником).</a:t>
            </a:r>
            <a:endParaRPr lang="ru-RU" sz="1100" dirty="0">
              <a:solidFill>
                <a:schemeClr val="tx2"/>
              </a:solidFill>
              <a:latin typeface="Times New Roman"/>
              <a:ea typeface="Times New Roman"/>
            </a:endParaRPr>
          </a:p>
          <a:p>
            <a:pPr marL="285750" indent="-285750" algn="just">
              <a:spcAft>
                <a:spcPts val="0"/>
              </a:spcAft>
              <a:buFont typeface="Arial" pitchFamily="34" charset="0"/>
              <a:buChar char="•"/>
            </a:pPr>
            <a:r>
              <a:rPr lang="uk-UA" sz="1800" b="1" dirty="0">
                <a:solidFill>
                  <a:srgbClr val="C00000"/>
                </a:solidFill>
                <a:latin typeface="Times New Roman"/>
                <a:ea typeface="Times New Roman"/>
              </a:rPr>
              <a:t>Робота у вихідні дні забороняється. </a:t>
            </a:r>
            <a:r>
              <a:rPr lang="uk-UA" sz="1800" dirty="0">
                <a:solidFill>
                  <a:schemeClr val="tx2"/>
                </a:solidFill>
                <a:latin typeface="Times New Roman"/>
                <a:ea typeface="Times New Roman"/>
              </a:rPr>
              <a:t>Залучення окремих працівників до роботи у ці дні </a:t>
            </a:r>
            <a:r>
              <a:rPr lang="uk-UA" sz="1800" b="1" dirty="0">
                <a:solidFill>
                  <a:schemeClr val="tx2"/>
                </a:solidFill>
                <a:latin typeface="Times New Roman"/>
                <a:ea typeface="Times New Roman"/>
              </a:rPr>
              <a:t>допускається тільки з дозволу </a:t>
            </a:r>
            <a:r>
              <a:rPr lang="uk-UA" sz="1800" dirty="0">
                <a:solidFill>
                  <a:schemeClr val="tx2"/>
                </a:solidFill>
                <a:latin typeface="Times New Roman"/>
                <a:ea typeface="Times New Roman"/>
              </a:rPr>
              <a:t>виборного органу первинної профспілкової організації (профспілкового представника) підприємства, установи, організації і лише у виняткових випадках. Робота у вихідний день може компенсуватися, за згодою сторін, наданням іншого дня відпочинку або у грошовій формі у подвійному розмірі.</a:t>
            </a:r>
            <a:endParaRPr lang="ru-RU" sz="1100" dirty="0">
              <a:solidFill>
                <a:schemeClr val="tx2"/>
              </a:solidFill>
              <a:effectLst/>
              <a:latin typeface="Times New Roman"/>
              <a:ea typeface="Times New Roman"/>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563794" y="2396358"/>
            <a:ext cx="2940817" cy="4461642"/>
          </a:xfrm>
          <a:prstGeom prst="rect">
            <a:avLst/>
          </a:prstGeom>
        </p:spPr>
      </p:pic>
    </p:spTree>
    <p:extLst>
      <p:ext uri="{BB962C8B-B14F-4D97-AF65-F5344CB8AC3E}">
        <p14:creationId xmlns:p14="http://schemas.microsoft.com/office/powerpoint/2010/main" val="206808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08212" y="1093025"/>
            <a:ext cx="4204998" cy="584775"/>
          </a:xfrm>
          <a:prstGeom prst="rect">
            <a:avLst/>
          </a:prstGeom>
        </p:spPr>
        <p:txBody>
          <a:bodyPr wrap="none">
            <a:spAutoFit/>
          </a:bodyPr>
          <a:lstStyle/>
          <a:p>
            <a:pPr algn="ctr"/>
            <a:r>
              <a:rPr lang="ru-RU" sz="3200" b="1" dirty="0">
                <a:solidFill>
                  <a:srgbClr val="C00000"/>
                </a:solidFill>
              </a:rPr>
              <a:t>ст. 73 </a:t>
            </a:r>
            <a:r>
              <a:rPr lang="ru-RU" sz="3200" b="1" dirty="0" err="1">
                <a:solidFill>
                  <a:srgbClr val="C00000"/>
                </a:solidFill>
              </a:rPr>
              <a:t>КЗпП</a:t>
            </a:r>
            <a:r>
              <a:rPr lang="ru-RU" sz="3200" b="1" dirty="0">
                <a:solidFill>
                  <a:srgbClr val="C00000"/>
                </a:solidFill>
              </a:rPr>
              <a:t> </a:t>
            </a:r>
            <a:r>
              <a:rPr lang="ru-RU" sz="3200" b="1" dirty="0" err="1" smtClean="0">
                <a:solidFill>
                  <a:srgbClr val="C00000"/>
                </a:solidFill>
              </a:rPr>
              <a:t>України</a:t>
            </a:r>
            <a:endParaRPr lang="ru-RU" sz="3200" b="1" dirty="0">
              <a:solidFill>
                <a:srgbClr val="C00000"/>
              </a:solidFill>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6616" y="2209800"/>
            <a:ext cx="5486400" cy="4419600"/>
          </a:xfrm>
          <a:prstGeom prst="rect">
            <a:avLst/>
          </a:prstGeom>
        </p:spPr>
      </p:pic>
      <p:sp>
        <p:nvSpPr>
          <p:cNvPr id="6" name="Прямоугольник 5"/>
          <p:cNvSpPr/>
          <p:nvPr/>
        </p:nvSpPr>
        <p:spPr>
          <a:xfrm>
            <a:off x="6130620" y="1905000"/>
            <a:ext cx="5742190" cy="4862870"/>
          </a:xfrm>
          <a:prstGeom prst="rect">
            <a:avLst/>
          </a:prstGeom>
        </p:spPr>
        <p:txBody>
          <a:bodyPr wrap="square">
            <a:spAutoFit/>
          </a:bodyPr>
          <a:lstStyle/>
          <a:p>
            <a:pPr algn="ctr">
              <a:spcAft>
                <a:spcPts val="0"/>
              </a:spcAft>
            </a:pPr>
            <a:r>
              <a:rPr lang="uk-UA" sz="2800" b="1" dirty="0">
                <a:solidFill>
                  <a:schemeClr val="tx2"/>
                </a:solidFill>
                <a:latin typeface="Times New Roman"/>
                <a:ea typeface="Times New Roman"/>
              </a:rPr>
              <a:t>Робота не допускається у святкові дні :</a:t>
            </a:r>
            <a:endParaRPr lang="ru-RU" sz="1600" b="1" dirty="0">
              <a:solidFill>
                <a:schemeClr val="tx2"/>
              </a:solidFill>
              <a:latin typeface="Times New Roman"/>
              <a:ea typeface="Times New Roman"/>
            </a:endParaRPr>
          </a:p>
          <a:p>
            <a:pPr algn="just">
              <a:spcAft>
                <a:spcPts val="0"/>
              </a:spcAft>
            </a:pPr>
            <a:r>
              <a:rPr lang="uk-UA" b="1" dirty="0">
                <a:solidFill>
                  <a:srgbClr val="C00000"/>
                </a:solidFill>
                <a:latin typeface="Times New Roman"/>
                <a:ea typeface="Times New Roman"/>
              </a:rPr>
              <a:t>1 – січня </a:t>
            </a:r>
            <a:r>
              <a:rPr lang="uk-UA" dirty="0">
                <a:solidFill>
                  <a:schemeClr val="tx2"/>
                </a:solidFill>
                <a:latin typeface="Times New Roman"/>
                <a:ea typeface="Times New Roman"/>
              </a:rPr>
              <a:t>– Новий рік,</a:t>
            </a:r>
            <a:endParaRPr lang="ru-RU" dirty="0">
              <a:solidFill>
                <a:schemeClr val="tx2"/>
              </a:solidFill>
              <a:latin typeface="Times New Roman"/>
              <a:ea typeface="Times New Roman"/>
            </a:endParaRPr>
          </a:p>
          <a:p>
            <a:pPr algn="just">
              <a:spcAft>
                <a:spcPts val="0"/>
              </a:spcAft>
            </a:pPr>
            <a:r>
              <a:rPr lang="uk-UA" b="1" dirty="0" smtClean="0">
                <a:solidFill>
                  <a:srgbClr val="C00000"/>
                </a:solidFill>
                <a:latin typeface="Times New Roman"/>
                <a:ea typeface="Times New Roman"/>
              </a:rPr>
              <a:t>8 –</a:t>
            </a:r>
            <a:r>
              <a:rPr lang="en-US" b="1" dirty="0" smtClean="0">
                <a:solidFill>
                  <a:srgbClr val="C00000"/>
                </a:solidFill>
                <a:latin typeface="Times New Roman"/>
                <a:ea typeface="Times New Roman"/>
              </a:rPr>
              <a:t> </a:t>
            </a:r>
            <a:r>
              <a:rPr lang="uk-UA" b="1" dirty="0" smtClean="0">
                <a:solidFill>
                  <a:srgbClr val="C00000"/>
                </a:solidFill>
                <a:latin typeface="Times New Roman"/>
                <a:ea typeface="Times New Roman"/>
              </a:rPr>
              <a:t>березня </a:t>
            </a:r>
            <a:r>
              <a:rPr lang="uk-UA" dirty="0">
                <a:solidFill>
                  <a:schemeClr val="tx2"/>
                </a:solidFill>
                <a:latin typeface="Times New Roman"/>
                <a:ea typeface="Times New Roman"/>
              </a:rPr>
              <a:t>– Міжнародний жіночий день,</a:t>
            </a:r>
            <a:endParaRPr lang="ru-RU" dirty="0">
              <a:solidFill>
                <a:schemeClr val="tx2"/>
              </a:solidFill>
              <a:latin typeface="Times New Roman"/>
              <a:ea typeface="Times New Roman"/>
            </a:endParaRPr>
          </a:p>
          <a:p>
            <a:pPr algn="just">
              <a:spcAft>
                <a:spcPts val="0"/>
              </a:spcAft>
            </a:pPr>
            <a:r>
              <a:rPr lang="uk-UA" b="1" dirty="0" smtClean="0">
                <a:solidFill>
                  <a:srgbClr val="C00000"/>
                </a:solidFill>
                <a:latin typeface="Times New Roman"/>
                <a:ea typeface="Times New Roman"/>
              </a:rPr>
              <a:t>1 </a:t>
            </a:r>
            <a:r>
              <a:rPr lang="uk-UA" b="1" dirty="0">
                <a:solidFill>
                  <a:srgbClr val="C00000"/>
                </a:solidFill>
                <a:latin typeface="Times New Roman"/>
                <a:ea typeface="Times New Roman"/>
              </a:rPr>
              <a:t>– травня </a:t>
            </a:r>
            <a:r>
              <a:rPr lang="uk-UA" dirty="0">
                <a:solidFill>
                  <a:schemeClr val="tx2"/>
                </a:solidFill>
                <a:latin typeface="Times New Roman"/>
                <a:ea typeface="Times New Roman"/>
              </a:rPr>
              <a:t>— День </a:t>
            </a:r>
            <a:r>
              <a:rPr lang="uk-UA" dirty="0" smtClean="0">
                <a:solidFill>
                  <a:schemeClr val="tx2"/>
                </a:solidFill>
                <a:latin typeface="Times New Roman"/>
                <a:ea typeface="Times New Roman"/>
              </a:rPr>
              <a:t>праці,</a:t>
            </a:r>
            <a:endParaRPr lang="ru-RU" dirty="0">
              <a:solidFill>
                <a:schemeClr val="tx2"/>
              </a:solidFill>
              <a:latin typeface="Times New Roman"/>
              <a:ea typeface="Times New Roman"/>
            </a:endParaRPr>
          </a:p>
          <a:p>
            <a:pPr algn="just">
              <a:spcAft>
                <a:spcPts val="0"/>
              </a:spcAft>
            </a:pPr>
            <a:r>
              <a:rPr lang="uk-UA" b="1" dirty="0">
                <a:solidFill>
                  <a:srgbClr val="C00000"/>
                </a:solidFill>
                <a:latin typeface="Times New Roman"/>
                <a:ea typeface="Times New Roman"/>
              </a:rPr>
              <a:t>9 – травня </a:t>
            </a:r>
            <a:r>
              <a:rPr lang="uk-UA" dirty="0">
                <a:solidFill>
                  <a:schemeClr val="tx2"/>
                </a:solidFill>
                <a:latin typeface="Times New Roman"/>
                <a:ea typeface="Times New Roman"/>
              </a:rPr>
              <a:t>— День Перемоги,</a:t>
            </a:r>
            <a:endParaRPr lang="ru-RU" dirty="0">
              <a:solidFill>
                <a:schemeClr val="tx2"/>
              </a:solidFill>
              <a:latin typeface="Times New Roman"/>
              <a:ea typeface="Times New Roman"/>
            </a:endParaRPr>
          </a:p>
          <a:p>
            <a:pPr algn="just">
              <a:spcAft>
                <a:spcPts val="0"/>
              </a:spcAft>
            </a:pPr>
            <a:r>
              <a:rPr lang="uk-UA" b="1" dirty="0">
                <a:solidFill>
                  <a:srgbClr val="C00000"/>
                </a:solidFill>
                <a:latin typeface="Times New Roman"/>
                <a:ea typeface="Times New Roman"/>
              </a:rPr>
              <a:t>28 </a:t>
            </a:r>
            <a:r>
              <a:rPr lang="uk-UA" b="1" dirty="0" smtClean="0">
                <a:solidFill>
                  <a:srgbClr val="C00000"/>
                </a:solidFill>
                <a:latin typeface="Times New Roman"/>
                <a:ea typeface="Times New Roman"/>
              </a:rPr>
              <a:t>–</a:t>
            </a:r>
            <a:r>
              <a:rPr lang="en-US" b="1" dirty="0" smtClean="0">
                <a:solidFill>
                  <a:srgbClr val="C00000"/>
                </a:solidFill>
                <a:latin typeface="Times New Roman"/>
                <a:ea typeface="Times New Roman"/>
              </a:rPr>
              <a:t> </a:t>
            </a:r>
            <a:r>
              <a:rPr lang="uk-UA" b="1" dirty="0" smtClean="0">
                <a:solidFill>
                  <a:srgbClr val="C00000"/>
                </a:solidFill>
                <a:latin typeface="Times New Roman"/>
                <a:ea typeface="Times New Roman"/>
              </a:rPr>
              <a:t>червня </a:t>
            </a:r>
            <a:r>
              <a:rPr lang="uk-UA" dirty="0">
                <a:solidFill>
                  <a:schemeClr val="tx2"/>
                </a:solidFill>
                <a:latin typeface="Times New Roman"/>
                <a:ea typeface="Times New Roman"/>
              </a:rPr>
              <a:t>— День Конституції України</a:t>
            </a:r>
            <a:r>
              <a:rPr lang="uk-UA" dirty="0" smtClean="0">
                <a:solidFill>
                  <a:schemeClr val="tx2"/>
                </a:solidFill>
                <a:latin typeface="Times New Roman"/>
                <a:ea typeface="Times New Roman"/>
              </a:rPr>
              <a:t>,</a:t>
            </a:r>
            <a:endParaRPr lang="en-US" dirty="0" smtClean="0">
              <a:solidFill>
                <a:schemeClr val="tx2"/>
              </a:solidFill>
              <a:latin typeface="Times New Roman"/>
              <a:ea typeface="Times New Roman"/>
            </a:endParaRPr>
          </a:p>
          <a:p>
            <a:pPr algn="just">
              <a:spcAft>
                <a:spcPts val="0"/>
              </a:spcAft>
            </a:pPr>
            <a:r>
              <a:rPr lang="en-US" b="1" dirty="0" smtClean="0">
                <a:solidFill>
                  <a:srgbClr val="C00000"/>
                </a:solidFill>
                <a:latin typeface="Times New Roman"/>
                <a:ea typeface="Times New Roman"/>
              </a:rPr>
              <a:t>15-</a:t>
            </a:r>
            <a:r>
              <a:rPr lang="uk-UA" b="1" dirty="0" smtClean="0">
                <a:solidFill>
                  <a:srgbClr val="C00000"/>
                </a:solidFill>
                <a:latin typeface="Times New Roman"/>
                <a:ea typeface="Times New Roman"/>
              </a:rPr>
              <a:t>липня </a:t>
            </a:r>
            <a:r>
              <a:rPr lang="uk-UA" dirty="0" smtClean="0">
                <a:solidFill>
                  <a:schemeClr val="tx2"/>
                </a:solidFill>
                <a:latin typeface="Times New Roman"/>
                <a:ea typeface="Times New Roman"/>
              </a:rPr>
              <a:t>- </a:t>
            </a:r>
            <a:r>
              <a:rPr lang="ru-RU" dirty="0" smtClean="0">
                <a:solidFill>
                  <a:schemeClr val="tx2"/>
                </a:solidFill>
                <a:latin typeface="Times New Roman"/>
                <a:ea typeface="Times New Roman"/>
              </a:rPr>
              <a:t>День </a:t>
            </a:r>
            <a:r>
              <a:rPr lang="ru-RU" dirty="0" err="1" smtClean="0">
                <a:solidFill>
                  <a:schemeClr val="tx2"/>
                </a:solidFill>
                <a:latin typeface="Times New Roman"/>
                <a:ea typeface="Times New Roman"/>
              </a:rPr>
              <a:t>української</a:t>
            </a:r>
            <a:r>
              <a:rPr lang="ru-RU" dirty="0" smtClean="0">
                <a:solidFill>
                  <a:schemeClr val="tx2"/>
                </a:solidFill>
                <a:latin typeface="Times New Roman"/>
                <a:ea typeface="Times New Roman"/>
              </a:rPr>
              <a:t> </a:t>
            </a:r>
            <a:r>
              <a:rPr lang="ru-RU" dirty="0" err="1">
                <a:solidFill>
                  <a:schemeClr val="tx2"/>
                </a:solidFill>
                <a:latin typeface="Times New Roman"/>
                <a:ea typeface="Times New Roman"/>
              </a:rPr>
              <a:t>д</a:t>
            </a:r>
            <a:r>
              <a:rPr lang="ru-RU" dirty="0" err="1" smtClean="0">
                <a:solidFill>
                  <a:schemeClr val="tx2"/>
                </a:solidFill>
                <a:latin typeface="Times New Roman"/>
                <a:ea typeface="Times New Roman"/>
              </a:rPr>
              <a:t>ержавності</a:t>
            </a:r>
            <a:r>
              <a:rPr lang="ru-RU" dirty="0" smtClean="0">
                <a:solidFill>
                  <a:schemeClr val="tx2"/>
                </a:solidFill>
                <a:latin typeface="Times New Roman"/>
                <a:ea typeface="Times New Roman"/>
              </a:rPr>
              <a:t>,</a:t>
            </a:r>
          </a:p>
          <a:p>
            <a:pPr algn="just">
              <a:spcAft>
                <a:spcPts val="0"/>
              </a:spcAft>
            </a:pPr>
            <a:r>
              <a:rPr lang="uk-UA" b="1" dirty="0" smtClean="0">
                <a:solidFill>
                  <a:srgbClr val="C00000"/>
                </a:solidFill>
                <a:latin typeface="Times New Roman"/>
                <a:ea typeface="Times New Roman"/>
              </a:rPr>
              <a:t>24 </a:t>
            </a:r>
            <a:r>
              <a:rPr lang="uk-UA" b="1" dirty="0">
                <a:solidFill>
                  <a:srgbClr val="C00000"/>
                </a:solidFill>
                <a:latin typeface="Times New Roman"/>
                <a:ea typeface="Times New Roman"/>
              </a:rPr>
              <a:t>– серпня </a:t>
            </a:r>
            <a:r>
              <a:rPr lang="uk-UA" dirty="0">
                <a:solidFill>
                  <a:schemeClr val="tx2"/>
                </a:solidFill>
                <a:latin typeface="Times New Roman"/>
                <a:ea typeface="Times New Roman"/>
              </a:rPr>
              <a:t>— День незалежності </a:t>
            </a:r>
            <a:r>
              <a:rPr lang="uk-UA" dirty="0" smtClean="0">
                <a:solidFill>
                  <a:schemeClr val="tx2"/>
                </a:solidFill>
                <a:latin typeface="Times New Roman"/>
                <a:ea typeface="Times New Roman"/>
              </a:rPr>
              <a:t>України,</a:t>
            </a:r>
            <a:endParaRPr lang="en-US" dirty="0" smtClean="0">
              <a:solidFill>
                <a:schemeClr val="tx2"/>
              </a:solidFill>
              <a:latin typeface="Times New Roman"/>
              <a:ea typeface="Times New Roman"/>
            </a:endParaRPr>
          </a:p>
          <a:p>
            <a:pPr algn="just">
              <a:spcAft>
                <a:spcPts val="0"/>
              </a:spcAft>
            </a:pPr>
            <a:r>
              <a:rPr lang="en-US" b="1" dirty="0">
                <a:solidFill>
                  <a:srgbClr val="C00000"/>
                </a:solidFill>
                <a:latin typeface="Times New Roman"/>
                <a:ea typeface="Times New Roman"/>
              </a:rPr>
              <a:t>1</a:t>
            </a:r>
            <a:r>
              <a:rPr lang="en-US" b="1" dirty="0" smtClean="0">
                <a:solidFill>
                  <a:srgbClr val="C00000"/>
                </a:solidFill>
                <a:effectLst/>
                <a:latin typeface="Times New Roman"/>
                <a:ea typeface="Times New Roman"/>
              </a:rPr>
              <a:t> </a:t>
            </a:r>
            <a:r>
              <a:rPr lang="en-US" b="1" dirty="0" smtClean="0">
                <a:solidFill>
                  <a:srgbClr val="C00000"/>
                </a:solidFill>
                <a:effectLst/>
                <a:latin typeface="Times New Roman"/>
                <a:ea typeface="Times New Roman"/>
              </a:rPr>
              <a:t>– </a:t>
            </a:r>
            <a:r>
              <a:rPr lang="uk-UA" b="1" dirty="0" smtClean="0">
                <a:solidFill>
                  <a:srgbClr val="C00000"/>
                </a:solidFill>
                <a:effectLst/>
                <a:latin typeface="Times New Roman"/>
                <a:ea typeface="Times New Roman"/>
              </a:rPr>
              <a:t>жовтня </a:t>
            </a:r>
            <a:r>
              <a:rPr lang="uk-UA" dirty="0" smtClean="0">
                <a:solidFill>
                  <a:schemeClr val="tx2"/>
                </a:solidFill>
                <a:effectLst/>
                <a:latin typeface="Times New Roman"/>
                <a:ea typeface="Times New Roman"/>
              </a:rPr>
              <a:t>– День захисників та захисниць України.</a:t>
            </a:r>
          </a:p>
          <a:p>
            <a:pPr algn="just">
              <a:spcAft>
                <a:spcPts val="0"/>
              </a:spcAft>
            </a:pPr>
            <a:endParaRPr lang="ru-RU" sz="1400" dirty="0">
              <a:solidFill>
                <a:schemeClr val="tx2"/>
              </a:solidFill>
              <a:effectLst/>
              <a:latin typeface="Times New Roman"/>
              <a:ea typeface="Times New Roman"/>
            </a:endParaRPr>
          </a:p>
        </p:txBody>
      </p:sp>
      <p:sp>
        <p:nvSpPr>
          <p:cNvPr id="7" name="Выгнутая вправо стрелка 6"/>
          <p:cNvSpPr/>
          <p:nvPr/>
        </p:nvSpPr>
        <p:spPr>
          <a:xfrm>
            <a:off x="6780212" y="920426"/>
            <a:ext cx="609600" cy="629295"/>
          </a:xfrm>
          <a:prstGeom prst="curved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812" y="312414"/>
            <a:ext cx="526235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64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0633" y="480559"/>
            <a:ext cx="4111779" cy="272148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 y="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856412" y="381000"/>
            <a:ext cx="4876800" cy="1676400"/>
          </a:xfrm>
          <a:prstGeom prst="rect">
            <a:avLst/>
          </a:prstGeom>
        </p:spPr>
        <p:txBody>
          <a:bodyPr wrap="square">
            <a:spAutoFit/>
          </a:bodyPr>
          <a:lstStyle/>
          <a:p>
            <a:pPr lvl="0" algn="just"/>
            <a:r>
              <a:rPr lang="uk-UA" sz="2000" dirty="0">
                <a:solidFill>
                  <a:schemeClr val="tx2"/>
                </a:solidFill>
                <a:latin typeface="Times New Roman"/>
                <a:ea typeface="Times New Roman"/>
              </a:rPr>
              <a:t>Робота також не провадиться в дні релігійних свят</a:t>
            </a:r>
            <a:r>
              <a:rPr lang="uk-UA" sz="2000" dirty="0" smtClean="0">
                <a:solidFill>
                  <a:schemeClr val="tx2"/>
                </a:solidFill>
                <a:latin typeface="Times New Roman"/>
                <a:ea typeface="Times New Roman"/>
              </a:rPr>
              <a:t>:</a:t>
            </a:r>
            <a:r>
              <a:rPr lang="uk-UA" sz="2000" b="1" dirty="0" smtClean="0">
                <a:solidFill>
                  <a:srgbClr val="C00000"/>
                </a:solidFill>
                <a:latin typeface="Times New Roman"/>
                <a:ea typeface="Times New Roman"/>
              </a:rPr>
              <a:t> </a:t>
            </a:r>
            <a:r>
              <a:rPr lang="uk-UA" sz="2000" b="1" dirty="0" smtClean="0">
                <a:solidFill>
                  <a:srgbClr val="C00000"/>
                </a:solidFill>
                <a:latin typeface="Times New Roman"/>
                <a:ea typeface="Times New Roman"/>
              </a:rPr>
              <a:t>25 грудня </a:t>
            </a:r>
            <a:r>
              <a:rPr lang="uk-UA" sz="2000" dirty="0">
                <a:solidFill>
                  <a:schemeClr val="tx2"/>
                </a:solidFill>
                <a:latin typeface="Times New Roman"/>
                <a:ea typeface="Times New Roman"/>
              </a:rPr>
              <a:t>— Різдво Христове, </a:t>
            </a:r>
            <a:r>
              <a:rPr lang="uk-UA" sz="2000" b="1" dirty="0">
                <a:solidFill>
                  <a:srgbClr val="C00000"/>
                </a:solidFill>
                <a:latin typeface="Times New Roman"/>
                <a:ea typeface="Times New Roman"/>
              </a:rPr>
              <a:t>один день (неділя)</a:t>
            </a:r>
            <a:r>
              <a:rPr lang="uk-UA" sz="2000" dirty="0">
                <a:solidFill>
                  <a:schemeClr val="tx2"/>
                </a:solidFill>
                <a:latin typeface="Times New Roman"/>
                <a:ea typeface="Times New Roman"/>
              </a:rPr>
              <a:t> — Пасха (Великдень), </a:t>
            </a:r>
            <a:r>
              <a:rPr lang="uk-UA" sz="2000" b="1" dirty="0">
                <a:solidFill>
                  <a:srgbClr val="C00000"/>
                </a:solidFill>
                <a:latin typeface="Times New Roman"/>
                <a:ea typeface="Times New Roman"/>
              </a:rPr>
              <a:t>один день (неділя) </a:t>
            </a:r>
            <a:r>
              <a:rPr lang="uk-UA" sz="2000" dirty="0">
                <a:solidFill>
                  <a:schemeClr val="tx2"/>
                </a:solidFill>
                <a:latin typeface="Times New Roman"/>
                <a:ea typeface="Times New Roman"/>
              </a:rPr>
              <a:t>— Трійця.</a:t>
            </a:r>
            <a:endParaRPr lang="ru-RU" sz="1200" dirty="0">
              <a:solidFill>
                <a:schemeClr val="tx2"/>
              </a:solidFill>
              <a:latin typeface="Times New Roman"/>
              <a:ea typeface="Times New Roman"/>
            </a:endParaRPr>
          </a:p>
        </p:txBody>
      </p:sp>
      <p:sp>
        <p:nvSpPr>
          <p:cNvPr id="6" name="Прямоугольник 5"/>
          <p:cNvSpPr/>
          <p:nvPr/>
        </p:nvSpPr>
        <p:spPr>
          <a:xfrm>
            <a:off x="5332412" y="2259530"/>
            <a:ext cx="2933495"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uk-UA" b="1" dirty="0">
                <a:solidFill>
                  <a:srgbClr val="C00000"/>
                </a:solidFill>
                <a:latin typeface="Times New Roman"/>
                <a:ea typeface="Times New Roman"/>
              </a:rPr>
              <a:t>ст.67 </a:t>
            </a:r>
            <a:r>
              <a:rPr lang="uk-UA" b="1" dirty="0" err="1">
                <a:solidFill>
                  <a:srgbClr val="C00000"/>
                </a:solidFill>
                <a:latin typeface="Times New Roman"/>
                <a:ea typeface="Times New Roman"/>
              </a:rPr>
              <a:t>КЗпП</a:t>
            </a:r>
            <a:r>
              <a:rPr lang="uk-UA" b="1" dirty="0">
                <a:solidFill>
                  <a:srgbClr val="C00000"/>
                </a:solidFill>
                <a:latin typeface="Times New Roman"/>
                <a:ea typeface="Times New Roman"/>
              </a:rPr>
              <a:t> України</a:t>
            </a:r>
            <a:endParaRPr lang="ru-RU" b="1" dirty="0">
              <a:solidFill>
                <a:srgbClr val="C00000"/>
              </a:solidFill>
            </a:endParaRPr>
          </a:p>
        </p:txBody>
      </p:sp>
      <p:sp>
        <p:nvSpPr>
          <p:cNvPr id="8" name="Прямоугольник 7"/>
          <p:cNvSpPr/>
          <p:nvPr/>
        </p:nvSpPr>
        <p:spPr>
          <a:xfrm>
            <a:off x="379412" y="3303490"/>
            <a:ext cx="6092825" cy="317009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ctr"/>
            <a:r>
              <a:rPr lang="uk-UA" sz="2000" dirty="0">
                <a:solidFill>
                  <a:srgbClr val="000000"/>
                </a:solidFill>
                <a:latin typeface="Times New Roman"/>
                <a:ea typeface="Times New Roman"/>
              </a:rPr>
              <a:t>у випадку, коли святковий  або неробочий день збігається з вихідним днем, вихідний день переноситься на наступний після святкового або неробочого.</a:t>
            </a:r>
            <a:endParaRPr lang="ru-RU" sz="1200" dirty="0">
              <a:solidFill>
                <a:srgbClr val="000000"/>
              </a:solidFill>
              <a:latin typeface="Times New Roman"/>
              <a:ea typeface="Times New Roman"/>
            </a:endParaRPr>
          </a:p>
          <a:p>
            <a:pPr lvl="0" algn="ctr"/>
            <a:r>
              <a:rPr lang="uk-UA" sz="2000" dirty="0">
                <a:solidFill>
                  <a:srgbClr val="000000"/>
                </a:solidFill>
                <a:latin typeface="Times New Roman"/>
                <a:ea typeface="Times New Roman"/>
              </a:rPr>
              <a:t>За поданням релігійних громад інших (неправославних) конфесій, зареєстрованих в Україні, керівництво підприємств, установ, організацій надає особам, які сповідують відповідні релігії, до трьох днів відпочинку протягом року для святкування їх великих свят з відпрацюванням за ці дні.</a:t>
            </a:r>
            <a:endParaRPr lang="ru-RU" sz="1200" dirty="0">
              <a:solidFill>
                <a:srgbClr val="000000"/>
              </a:solidFill>
              <a:latin typeface="Times New Roman"/>
              <a:ea typeface="Times New Roman"/>
            </a:endParaRPr>
          </a:p>
        </p:txBody>
      </p:sp>
      <p:sp>
        <p:nvSpPr>
          <p:cNvPr id="9" name="Плюс 8"/>
          <p:cNvSpPr/>
          <p:nvPr/>
        </p:nvSpPr>
        <p:spPr>
          <a:xfrm>
            <a:off x="5863677" y="685800"/>
            <a:ext cx="914400" cy="762000"/>
          </a:xfrm>
          <a:prstGeom prst="mathPl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5332412" y="2744843"/>
            <a:ext cx="533400" cy="45720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012" y="3248311"/>
            <a:ext cx="5029200" cy="3352800"/>
          </a:xfrm>
          <a:prstGeom prst="rect">
            <a:avLst/>
          </a:prstGeom>
          <a:ln>
            <a:noFill/>
          </a:ln>
          <a:effectLst>
            <a:softEdge rad="112500"/>
          </a:effectLst>
        </p:spPr>
      </p:pic>
    </p:spTree>
    <p:extLst>
      <p:ext uri="{BB962C8B-B14F-4D97-AF65-F5344CB8AC3E}">
        <p14:creationId xmlns:p14="http://schemas.microsoft.com/office/powerpoint/2010/main" val="257677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2" y="2819400"/>
            <a:ext cx="10157354" cy="13970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a:lstStyle/>
          <a:p>
            <a:pPr algn="ctr"/>
            <a:r>
              <a:rPr lang="uk-UA" b="1" dirty="0">
                <a:solidFill>
                  <a:schemeClr val="tx2"/>
                </a:solidFill>
                <a:latin typeface="Times New Roman"/>
                <a:ea typeface="Times New Roman"/>
              </a:rPr>
              <a:t>2.Щорічні відпустки та порядок їх </a:t>
            </a:r>
            <a:r>
              <a:rPr lang="uk-UA" b="1" dirty="0" smtClean="0">
                <a:solidFill>
                  <a:schemeClr val="tx2"/>
                </a:solidFill>
                <a:latin typeface="Times New Roman"/>
                <a:ea typeface="Times New Roman"/>
              </a:rPr>
              <a:t>надання</a:t>
            </a:r>
            <a:endParaRPr lang="ru-RU" dirty="0">
              <a:solidFill>
                <a:schemeClr val="tx2"/>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27791"/>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25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2612" y="1066800"/>
            <a:ext cx="4666178" cy="3096054"/>
          </a:xfrm>
          <a:prstGeom prst="rect">
            <a:avLst/>
          </a:prstGeom>
        </p:spPr>
      </p:pic>
      <p:sp>
        <p:nvSpPr>
          <p:cNvPr id="6" name="Выгнутая вправо стрелка 5"/>
          <p:cNvSpPr/>
          <p:nvPr/>
        </p:nvSpPr>
        <p:spPr>
          <a:xfrm>
            <a:off x="6627812" y="685800"/>
            <a:ext cx="1676400" cy="1295400"/>
          </a:xfrm>
          <a:prstGeom prst="curved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ru-RU">
              <a:solidFill>
                <a:schemeClr val="tx1"/>
              </a:solidFill>
            </a:endParaRPr>
          </a:p>
        </p:txBody>
      </p:sp>
      <p:sp>
        <p:nvSpPr>
          <p:cNvPr id="3" name="Объект 2"/>
          <p:cNvSpPr>
            <a:spLocks noGrp="1"/>
          </p:cNvSpPr>
          <p:nvPr>
            <p:ph idx="1"/>
          </p:nvPr>
        </p:nvSpPr>
        <p:spPr>
          <a:xfrm>
            <a:off x="5942012" y="4343400"/>
            <a:ext cx="5637450" cy="2286000"/>
          </a:xfrm>
        </p:spPr>
        <p:style>
          <a:lnRef idx="2">
            <a:schemeClr val="accent1"/>
          </a:lnRef>
          <a:fillRef idx="1">
            <a:schemeClr val="lt1"/>
          </a:fillRef>
          <a:effectRef idx="0">
            <a:schemeClr val="accent1"/>
          </a:effectRef>
          <a:fontRef idx="minor">
            <a:schemeClr val="dk1"/>
          </a:fontRef>
        </p:style>
        <p:txBody>
          <a:bodyPr/>
          <a:lstStyle/>
          <a:p>
            <a:pPr algn="just">
              <a:spcAft>
                <a:spcPts val="0"/>
              </a:spcAft>
            </a:pPr>
            <a:r>
              <a:rPr lang="uk-UA" b="1" dirty="0" smtClean="0">
                <a:solidFill>
                  <a:schemeClr val="tx2"/>
                </a:solidFill>
                <a:latin typeface="Times New Roman"/>
                <a:ea typeface="Times New Roman"/>
              </a:rPr>
              <a:t>Право </a:t>
            </a:r>
            <a:r>
              <a:rPr lang="uk-UA" b="1" dirty="0">
                <a:solidFill>
                  <a:schemeClr val="tx2"/>
                </a:solidFill>
                <a:latin typeface="Times New Roman"/>
                <a:ea typeface="Times New Roman"/>
              </a:rPr>
              <a:t>на відпустку мають працівники, які уклали </a:t>
            </a:r>
            <a:r>
              <a:rPr lang="uk-UA" u="sng" dirty="0">
                <a:solidFill>
                  <a:schemeClr val="tx2"/>
                </a:solidFill>
                <a:latin typeface="Times New Roman"/>
                <a:ea typeface="Times New Roman"/>
              </a:rPr>
              <a:t>безстрокові трудові договори, </a:t>
            </a:r>
            <a:r>
              <a:rPr lang="uk-UA" u="sng" dirty="0" err="1">
                <a:solidFill>
                  <a:schemeClr val="tx2"/>
                </a:solidFill>
                <a:latin typeface="Times New Roman"/>
                <a:ea typeface="Times New Roman"/>
              </a:rPr>
              <a:t>договори</a:t>
            </a:r>
            <a:r>
              <a:rPr lang="uk-UA" u="sng" dirty="0">
                <a:solidFill>
                  <a:schemeClr val="tx2"/>
                </a:solidFill>
                <a:latin typeface="Times New Roman"/>
                <a:ea typeface="Times New Roman"/>
              </a:rPr>
              <a:t> на визначений строк, на час виконання певної роботи, сезонні, тимчасові працівники і сумісники. </a:t>
            </a:r>
            <a:endParaRPr lang="ru-RU" sz="1400" u="sng" dirty="0">
              <a:solidFill>
                <a:schemeClr val="tx2"/>
              </a:solidFill>
              <a:latin typeface="Times New Roman"/>
              <a:ea typeface="Times New Roman"/>
            </a:endParaRPr>
          </a:p>
          <a:p>
            <a:endParaRPr lang="ru-RU" dirty="0">
              <a:solidFill>
                <a:schemeClr val="tx2"/>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12" y="4019326"/>
            <a:ext cx="4800600" cy="2870200"/>
          </a:xfrm>
          <a:prstGeom prst="rect">
            <a:avLst/>
          </a:prstGeom>
          <a:effectLst>
            <a:softEdge rad="127000"/>
          </a:effectLst>
        </p:spPr>
      </p:pic>
      <p:sp>
        <p:nvSpPr>
          <p:cNvPr id="4" name="Куб 3"/>
          <p:cNvSpPr/>
          <p:nvPr/>
        </p:nvSpPr>
        <p:spPr>
          <a:xfrm>
            <a:off x="2665412" y="304800"/>
            <a:ext cx="4495800" cy="762000"/>
          </a:xfrm>
          <a:prstGeom prst="cube">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2"/>
                </a:solidFill>
              </a:rPr>
              <a:t>ст</a:t>
            </a:r>
            <a:r>
              <a:rPr lang="ru-RU" sz="3200" b="1" dirty="0">
                <a:solidFill>
                  <a:schemeClr val="tx2"/>
                </a:solidFill>
              </a:rPr>
              <a:t>. 74 </a:t>
            </a:r>
            <a:r>
              <a:rPr lang="ru-RU" sz="3200" b="1" dirty="0" err="1" smtClean="0">
                <a:solidFill>
                  <a:schemeClr val="tx2"/>
                </a:solidFill>
              </a:rPr>
              <a:t>КЗпП</a:t>
            </a:r>
            <a:endParaRPr lang="ru-RU" sz="3200" b="1" dirty="0">
              <a:solidFill>
                <a:schemeClr val="tx2"/>
              </a:solidFill>
            </a:endParaRPr>
          </a:p>
        </p:txBody>
      </p:sp>
      <p:sp>
        <p:nvSpPr>
          <p:cNvPr id="5" name="Прямоугольник 4"/>
          <p:cNvSpPr/>
          <p:nvPr/>
        </p:nvSpPr>
        <p:spPr>
          <a:xfrm>
            <a:off x="373342" y="1655052"/>
            <a:ext cx="6092825" cy="2899255"/>
          </a:xfrm>
          <a:prstGeom prst="rect">
            <a:avLst/>
          </a:prstGeom>
        </p:spPr>
        <p:txBody>
          <a:bodyPr>
            <a:spAutoFit/>
          </a:bodyPr>
          <a:lstStyle/>
          <a:p>
            <a:pPr lvl="0" algn="just">
              <a:lnSpc>
                <a:spcPct val="95000"/>
              </a:lnSpc>
              <a:spcBef>
                <a:spcPts val="1866"/>
              </a:spcBef>
              <a:buSzPct val="100000"/>
            </a:pPr>
            <a:r>
              <a:rPr lang="uk-UA" dirty="0">
                <a:solidFill>
                  <a:srgbClr val="000000"/>
                </a:solidFill>
                <a:latin typeface="Times New Roman"/>
                <a:ea typeface="Times New Roman"/>
              </a:rPr>
              <a:t>Право на щорічні відпустки із збереженням на їх період місця роботи і заробітної плати мають громадяни, які перебувають у трудових відносинах з підприємствами незалежно від форми власності, виду діяльності та галузевої належності, а також працюють за трудовим договором у фізичної особи</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38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913812" y="138915"/>
            <a:ext cx="3040641" cy="58477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uk-UA" sz="3200" b="1" i="1" dirty="0">
                <a:latin typeface="Times New Roman"/>
                <a:ea typeface="Times New Roman"/>
              </a:rPr>
              <a:t>Види відпусток</a:t>
            </a:r>
            <a:endParaRPr lang="ru-RU" sz="3200" dirty="0"/>
          </a:p>
        </p:txBody>
      </p:sp>
      <p:sp>
        <p:nvSpPr>
          <p:cNvPr id="5" name="Прямоугольник 4"/>
          <p:cNvSpPr/>
          <p:nvPr/>
        </p:nvSpPr>
        <p:spPr>
          <a:xfrm>
            <a:off x="8836024" y="1633537"/>
            <a:ext cx="2714205"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uk-UA" b="1" dirty="0">
                <a:solidFill>
                  <a:schemeClr val="tx2"/>
                </a:solidFill>
                <a:latin typeface="Times New Roman"/>
                <a:ea typeface="Times New Roman"/>
              </a:rPr>
              <a:t>щорічні відпустки</a:t>
            </a:r>
            <a:endParaRPr lang="ru-RU" b="1" dirty="0">
              <a:solidFill>
                <a:schemeClr val="tx2"/>
              </a:solidFill>
            </a:endParaRPr>
          </a:p>
        </p:txBody>
      </p:sp>
      <p:sp>
        <p:nvSpPr>
          <p:cNvPr id="7" name="Прямоугольник 6"/>
          <p:cNvSpPr/>
          <p:nvPr/>
        </p:nvSpPr>
        <p:spPr>
          <a:xfrm>
            <a:off x="6170612" y="231247"/>
            <a:ext cx="2206053"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uk-UA" sz="2000" dirty="0">
                <a:solidFill>
                  <a:schemeClr val="tx2"/>
                </a:solidFill>
                <a:latin typeface="Times New Roman"/>
                <a:ea typeface="Times New Roman"/>
              </a:rPr>
              <a:t>основна відпустка</a:t>
            </a:r>
            <a:endParaRPr lang="ru-RU" sz="2000" dirty="0">
              <a:solidFill>
                <a:schemeClr val="tx2"/>
              </a:solidFill>
            </a:endParaRPr>
          </a:p>
        </p:txBody>
      </p:sp>
      <p:sp>
        <p:nvSpPr>
          <p:cNvPr id="8" name="Прямоугольник 7"/>
          <p:cNvSpPr/>
          <p:nvPr/>
        </p:nvSpPr>
        <p:spPr>
          <a:xfrm>
            <a:off x="2056017" y="749067"/>
            <a:ext cx="6320853"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sz="2000" dirty="0">
                <a:solidFill>
                  <a:schemeClr val="tx2"/>
                </a:solidFill>
                <a:latin typeface="Times New Roman"/>
                <a:ea typeface="Times New Roman"/>
              </a:rPr>
              <a:t>додаткова відпустка за роботу із шкідливими та важкими умовами праці </a:t>
            </a:r>
            <a:endParaRPr lang="ru-RU" sz="2000" dirty="0">
              <a:solidFill>
                <a:schemeClr val="tx2"/>
              </a:solidFill>
            </a:endParaRPr>
          </a:p>
        </p:txBody>
      </p:sp>
      <p:sp>
        <p:nvSpPr>
          <p:cNvPr id="9" name="Прямоугольник 8"/>
          <p:cNvSpPr/>
          <p:nvPr/>
        </p:nvSpPr>
        <p:spPr>
          <a:xfrm>
            <a:off x="2056018" y="1633537"/>
            <a:ext cx="6320648"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sz="2000" dirty="0">
                <a:solidFill>
                  <a:schemeClr val="tx2"/>
                </a:solidFill>
                <a:latin typeface="Times New Roman"/>
                <a:ea typeface="Times New Roman"/>
              </a:rPr>
              <a:t>додаткова відпустка за особливий характер праці</a:t>
            </a:r>
            <a:endParaRPr lang="ru-RU" sz="2000" dirty="0">
              <a:solidFill>
                <a:schemeClr val="tx2"/>
              </a:solidFill>
            </a:endParaRPr>
          </a:p>
        </p:txBody>
      </p:sp>
      <p:sp>
        <p:nvSpPr>
          <p:cNvPr id="10" name="Прямоугольник 9"/>
          <p:cNvSpPr/>
          <p:nvPr/>
        </p:nvSpPr>
        <p:spPr>
          <a:xfrm>
            <a:off x="2056017" y="2231928"/>
            <a:ext cx="6320853"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uk-UA" sz="2000" dirty="0">
                <a:solidFill>
                  <a:schemeClr val="tx2"/>
                </a:solidFill>
                <a:latin typeface="Times New Roman"/>
                <a:ea typeface="Times New Roman"/>
              </a:rPr>
              <a:t>інші додаткові відпустки, передбачені законодавством</a:t>
            </a:r>
            <a:endParaRPr lang="ru-RU" sz="2000" dirty="0">
              <a:solidFill>
                <a:schemeClr val="tx2"/>
              </a:solidFill>
            </a:endParaRPr>
          </a:p>
        </p:txBody>
      </p:sp>
      <p:sp>
        <p:nvSpPr>
          <p:cNvPr id="13" name="Прямоугольник 12"/>
          <p:cNvSpPr/>
          <p:nvPr/>
        </p:nvSpPr>
        <p:spPr>
          <a:xfrm>
            <a:off x="5408612" y="2999977"/>
            <a:ext cx="616513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uk-UA" b="1" dirty="0">
                <a:solidFill>
                  <a:schemeClr val="tx2"/>
                </a:solidFill>
                <a:latin typeface="Times New Roman"/>
                <a:ea typeface="Times New Roman"/>
              </a:rPr>
              <a:t>додаткові відпустки у зв'язку з навчанням</a:t>
            </a:r>
            <a:endParaRPr lang="ru-RU" b="1" dirty="0">
              <a:solidFill>
                <a:schemeClr val="tx2"/>
              </a:solidFill>
            </a:endParaRPr>
          </a:p>
        </p:txBody>
      </p:sp>
      <p:sp>
        <p:nvSpPr>
          <p:cNvPr id="14" name="Прямоугольник 13"/>
          <p:cNvSpPr/>
          <p:nvPr/>
        </p:nvSpPr>
        <p:spPr>
          <a:xfrm>
            <a:off x="8607179" y="4055660"/>
            <a:ext cx="294305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uk-UA" b="1" dirty="0">
                <a:solidFill>
                  <a:sysClr val="windowText" lastClr="000000"/>
                </a:solidFill>
                <a:latin typeface="Times New Roman"/>
                <a:ea typeface="Times New Roman"/>
              </a:rPr>
              <a:t>творча відпустка</a:t>
            </a:r>
            <a:endParaRPr lang="ru-RU" b="1" dirty="0">
              <a:solidFill>
                <a:sysClr val="windowText" lastClr="000000"/>
              </a:solidFill>
            </a:endParaRPr>
          </a:p>
        </p:txBody>
      </p:sp>
      <p:sp>
        <p:nvSpPr>
          <p:cNvPr id="15" name="Прямоугольник 14"/>
          <p:cNvSpPr/>
          <p:nvPr/>
        </p:nvSpPr>
        <p:spPr>
          <a:xfrm>
            <a:off x="8607179" y="5085806"/>
            <a:ext cx="2943050"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uk-UA" b="1" dirty="0">
                <a:solidFill>
                  <a:schemeClr val="tx2"/>
                </a:solidFill>
                <a:latin typeface="Times New Roman"/>
                <a:ea typeface="Times New Roman"/>
              </a:rPr>
              <a:t>соціальні відпустки</a:t>
            </a:r>
            <a:endParaRPr lang="ru-RU" b="1" dirty="0">
              <a:solidFill>
                <a:schemeClr val="tx2"/>
              </a:solidFill>
            </a:endParaRPr>
          </a:p>
        </p:txBody>
      </p:sp>
      <p:sp>
        <p:nvSpPr>
          <p:cNvPr id="16" name="Прямоугольник 15"/>
          <p:cNvSpPr/>
          <p:nvPr/>
        </p:nvSpPr>
        <p:spPr>
          <a:xfrm>
            <a:off x="800267" y="3896452"/>
            <a:ext cx="6052970"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sz="2000" dirty="0">
                <a:solidFill>
                  <a:schemeClr val="tx2"/>
                </a:solidFill>
                <a:latin typeface="Times New Roman"/>
                <a:ea typeface="Times New Roman"/>
              </a:rPr>
              <a:t>відпустка у зв’язку з вагітністю та пологами</a:t>
            </a:r>
            <a:endParaRPr lang="ru-RU" sz="2000" dirty="0">
              <a:solidFill>
                <a:schemeClr val="tx2"/>
              </a:solidFill>
            </a:endParaRPr>
          </a:p>
        </p:txBody>
      </p:sp>
      <p:sp>
        <p:nvSpPr>
          <p:cNvPr id="17" name="Прямоугольник 16"/>
          <p:cNvSpPr/>
          <p:nvPr/>
        </p:nvSpPr>
        <p:spPr>
          <a:xfrm>
            <a:off x="800267" y="5398546"/>
            <a:ext cx="6092825" cy="7078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r>
              <a:rPr lang="uk-UA" sz="2000" dirty="0">
                <a:solidFill>
                  <a:schemeClr val="tx2"/>
                </a:solidFill>
                <a:latin typeface="Times New Roman"/>
                <a:ea typeface="Times New Roman"/>
              </a:rPr>
              <a:t>відпустка для догляду за дитиною до досягнення нею 3-річного віку</a:t>
            </a:r>
            <a:endParaRPr lang="ru-RU" sz="2000" dirty="0">
              <a:solidFill>
                <a:schemeClr val="tx2"/>
              </a:solidFill>
            </a:endParaRPr>
          </a:p>
        </p:txBody>
      </p:sp>
      <p:cxnSp>
        <p:nvCxnSpPr>
          <p:cNvPr id="29" name="Прямая соединительная линия 28"/>
          <p:cNvCxnSpPr/>
          <p:nvPr/>
        </p:nvCxnSpPr>
        <p:spPr>
          <a:xfrm>
            <a:off x="11809412" y="631357"/>
            <a:ext cx="0" cy="5813065"/>
          </a:xfrm>
          <a:prstGeom prst="line">
            <a:avLst/>
          </a:prstGeom>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781236" y="4685696"/>
            <a:ext cx="6092825" cy="40011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r>
              <a:rPr lang="uk-UA" sz="2000" dirty="0">
                <a:solidFill>
                  <a:schemeClr val="tx2"/>
                </a:solidFill>
                <a:latin typeface="Times New Roman"/>
                <a:ea typeface="Times New Roman"/>
              </a:rPr>
              <a:t>додаткова відпустка працівникам, які мають дітей</a:t>
            </a:r>
            <a:endParaRPr lang="ru-RU" sz="2000" dirty="0">
              <a:solidFill>
                <a:schemeClr val="tx2"/>
              </a:solidFill>
            </a:endParaRPr>
          </a:p>
        </p:txBody>
      </p:sp>
      <p:sp>
        <p:nvSpPr>
          <p:cNvPr id="19" name="Прямоугольник 18"/>
          <p:cNvSpPr/>
          <p:nvPr/>
        </p:nvSpPr>
        <p:spPr>
          <a:xfrm>
            <a:off x="5469892" y="6331300"/>
            <a:ext cx="6103850"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uk-UA" b="1" dirty="0">
                <a:solidFill>
                  <a:schemeClr val="tx2"/>
                </a:solidFill>
                <a:latin typeface="Times New Roman"/>
                <a:ea typeface="Times New Roman"/>
              </a:rPr>
              <a:t>відпустки без збереження заробітної плати</a:t>
            </a:r>
            <a:endParaRPr lang="ru-RU" b="1" dirty="0">
              <a:solidFill>
                <a:schemeClr val="tx2"/>
              </a:solidFill>
            </a:endParaRPr>
          </a:p>
        </p:txBody>
      </p:sp>
      <p:cxnSp>
        <p:nvCxnSpPr>
          <p:cNvPr id="21" name="Прямая со стрелкой 20"/>
          <p:cNvCxnSpPr>
            <a:stCxn id="5" idx="1"/>
            <a:endCxn id="7" idx="3"/>
          </p:cNvCxnSpPr>
          <p:nvPr/>
        </p:nvCxnSpPr>
        <p:spPr>
          <a:xfrm flipH="1" flipV="1">
            <a:off x="8376665" y="431302"/>
            <a:ext cx="459359" cy="1433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5" idx="1"/>
            <a:endCxn id="8" idx="3"/>
          </p:cNvCxnSpPr>
          <p:nvPr/>
        </p:nvCxnSpPr>
        <p:spPr>
          <a:xfrm flipH="1" flipV="1">
            <a:off x="8376870" y="1103010"/>
            <a:ext cx="459154" cy="761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5" idx="1"/>
            <a:endCxn id="9" idx="3"/>
          </p:cNvCxnSpPr>
          <p:nvPr/>
        </p:nvCxnSpPr>
        <p:spPr>
          <a:xfrm flipH="1" flipV="1">
            <a:off x="8376666" y="1833592"/>
            <a:ext cx="459358" cy="307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5" idx="1"/>
          </p:cNvCxnSpPr>
          <p:nvPr/>
        </p:nvCxnSpPr>
        <p:spPr>
          <a:xfrm flipH="1">
            <a:off x="8376870" y="1864370"/>
            <a:ext cx="459154" cy="367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a:endCxn id="5" idx="3"/>
          </p:cNvCxnSpPr>
          <p:nvPr/>
        </p:nvCxnSpPr>
        <p:spPr>
          <a:xfrm flipH="1">
            <a:off x="11550229" y="1864370"/>
            <a:ext cx="2591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39" name="Прямая соединительная линия 14338"/>
          <p:cNvCxnSpPr>
            <a:stCxn id="13" idx="3"/>
          </p:cNvCxnSpPr>
          <p:nvPr/>
        </p:nvCxnSpPr>
        <p:spPr>
          <a:xfrm flipV="1">
            <a:off x="11573742" y="3230809"/>
            <a:ext cx="23567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1" name="Прямая соединительная линия 14340"/>
          <p:cNvCxnSpPr>
            <a:stCxn id="14" idx="3"/>
          </p:cNvCxnSpPr>
          <p:nvPr/>
        </p:nvCxnSpPr>
        <p:spPr>
          <a:xfrm>
            <a:off x="11550229" y="4286493"/>
            <a:ext cx="259183" cy="5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4" name="Прямая соединительная линия 14343"/>
          <p:cNvCxnSpPr>
            <a:endCxn id="15" idx="3"/>
          </p:cNvCxnSpPr>
          <p:nvPr/>
        </p:nvCxnSpPr>
        <p:spPr>
          <a:xfrm flipH="1">
            <a:off x="11550229" y="5316638"/>
            <a:ext cx="25918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6" name="Прямая соединительная линия 14345"/>
          <p:cNvCxnSpPr/>
          <p:nvPr/>
        </p:nvCxnSpPr>
        <p:spPr>
          <a:xfrm flipH="1">
            <a:off x="11573742" y="6444422"/>
            <a:ext cx="2356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48" name="Прямая со стрелкой 14347"/>
          <p:cNvCxnSpPr>
            <a:stCxn id="15" idx="1"/>
            <a:endCxn id="16" idx="3"/>
          </p:cNvCxnSpPr>
          <p:nvPr/>
        </p:nvCxnSpPr>
        <p:spPr>
          <a:xfrm flipH="1" flipV="1">
            <a:off x="6853237" y="4096507"/>
            <a:ext cx="1753942" cy="1220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50" name="Прямая со стрелкой 14349"/>
          <p:cNvCxnSpPr>
            <a:stCxn id="15" idx="1"/>
            <a:endCxn id="17" idx="3"/>
          </p:cNvCxnSpPr>
          <p:nvPr/>
        </p:nvCxnSpPr>
        <p:spPr>
          <a:xfrm flipH="1">
            <a:off x="6893092" y="5316639"/>
            <a:ext cx="1714087" cy="435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52" name="Прямая со стрелкой 14351"/>
          <p:cNvCxnSpPr>
            <a:stCxn id="15" idx="1"/>
            <a:endCxn id="18" idx="3"/>
          </p:cNvCxnSpPr>
          <p:nvPr/>
        </p:nvCxnSpPr>
        <p:spPr>
          <a:xfrm flipH="1" flipV="1">
            <a:off x="6874061" y="4885751"/>
            <a:ext cx="1733118" cy="430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88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612" y="789395"/>
            <a:ext cx="2971800" cy="2701900"/>
          </a:xfrm>
          <a:prstGeom prst="rect">
            <a:avLst/>
          </a:prstGeom>
        </p:spPr>
      </p:pic>
      <p:sp>
        <p:nvSpPr>
          <p:cNvPr id="7" name="Выгнутая вверх стрелка 6"/>
          <p:cNvSpPr/>
          <p:nvPr/>
        </p:nvSpPr>
        <p:spPr>
          <a:xfrm>
            <a:off x="5408612" y="518160"/>
            <a:ext cx="3810000" cy="1179298"/>
          </a:xfrm>
          <a:prstGeom prst="curvedDown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Прямоугольник 3"/>
          <p:cNvSpPr/>
          <p:nvPr/>
        </p:nvSpPr>
        <p:spPr>
          <a:xfrm>
            <a:off x="4037012" y="1717180"/>
            <a:ext cx="20193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uk-UA" b="1" dirty="0">
                <a:solidFill>
                  <a:schemeClr val="bg1"/>
                </a:solidFill>
                <a:latin typeface="Times New Roman"/>
                <a:ea typeface="Times New Roman"/>
              </a:rPr>
              <a:t>Щорічна основна відпустка</a:t>
            </a:r>
            <a:r>
              <a:rPr lang="uk-UA" dirty="0">
                <a:solidFill>
                  <a:schemeClr val="bg1"/>
                </a:solidFill>
                <a:latin typeface="Times New Roman"/>
                <a:ea typeface="Times New Roman"/>
              </a:rPr>
              <a:t> </a:t>
            </a:r>
            <a:endParaRPr lang="ru-RU"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1" y="32273"/>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6627812" y="1717180"/>
            <a:ext cx="5181600" cy="1414612"/>
          </a:xfrm>
          <a:prstGeom prst="roundRect">
            <a:avLst/>
          </a:prstGeom>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uk-UA" sz="1800" i="1" dirty="0">
                <a:latin typeface="Times New Roman"/>
                <a:ea typeface="Times New Roman"/>
              </a:rPr>
              <a:t>надається працівникам тривалістю не менш як 24 календарних дні за  відпрацьований  робочий  рік,  який відлічується з дня укладення трудового договору</a:t>
            </a:r>
            <a:endParaRPr lang="ru-RU" sz="1800" i="1" dirty="0"/>
          </a:p>
        </p:txBody>
      </p:sp>
      <p:sp>
        <p:nvSpPr>
          <p:cNvPr id="6" name="Прямоугольник 5"/>
          <p:cNvSpPr/>
          <p:nvPr/>
        </p:nvSpPr>
        <p:spPr>
          <a:xfrm>
            <a:off x="455612" y="3505200"/>
            <a:ext cx="11201400" cy="2862322"/>
          </a:xfrm>
          <a:prstGeom prst="rect">
            <a:avLst/>
          </a:prstGeom>
        </p:spPr>
        <p:txBody>
          <a:bodyPr wrap="square">
            <a:spAutoFit/>
          </a:bodyPr>
          <a:lstStyle/>
          <a:p>
            <a:pPr algn="ctr">
              <a:spcAft>
                <a:spcPts val="0"/>
              </a:spcAft>
            </a:pPr>
            <a:r>
              <a:rPr lang="uk-UA" sz="2000" dirty="0">
                <a:solidFill>
                  <a:schemeClr val="tx2"/>
                </a:solidFill>
                <a:latin typeface="Trebuchet MS" pitchFamily="34" charset="0"/>
                <a:ea typeface="Times New Roman"/>
              </a:rPr>
              <a:t>Для значного числа категорій працівників передбачено подовжену основну щорічну відпустку: напр., промислово-виробничому персоналу вугільної, металургійної, електротехнічної промисловості – до 28 календарних днів; працівникам лісового господарства – 28 календарних днів; науково-педагогічним працівникам освіти та науковим працівникам – до 56 календарних днів; державним службовцям – 30 календарних днів, неповнолітнім – 31 календарний день і т.д. Інвалідам I та II груп надається щорічна відпустка тривалістю 30 календарних днів, а інвалідам  III групи – 26 календарних днів. Сезонним та тимчасовим працівникам відпустка надається тривалістю пропорційно до відпрацьованого ними часу.</a:t>
            </a:r>
            <a:endParaRPr lang="ru-RU" sz="1200" dirty="0">
              <a:solidFill>
                <a:schemeClr val="tx2"/>
              </a:solidFill>
              <a:effectLst/>
              <a:latin typeface="Trebuchet MS" pitchFamily="34" charset="0"/>
              <a:ea typeface="Times New Roman"/>
            </a:endParaRPr>
          </a:p>
        </p:txBody>
      </p:sp>
    </p:spTree>
    <p:extLst>
      <p:ext uri="{BB962C8B-B14F-4D97-AF65-F5344CB8AC3E}">
        <p14:creationId xmlns:p14="http://schemas.microsoft.com/office/powerpoint/2010/main" val="196475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1012" y="2243037"/>
            <a:ext cx="3524010" cy="3733800"/>
          </a:xfrm>
          <a:prstGeom prst="rect">
            <a:avLst/>
          </a:prstGeom>
        </p:spPr>
      </p:pic>
      <p:sp>
        <p:nvSpPr>
          <p:cNvPr id="6" name="Выгнутая вправо стрелка 5"/>
          <p:cNvSpPr/>
          <p:nvPr/>
        </p:nvSpPr>
        <p:spPr>
          <a:xfrm>
            <a:off x="4786525" y="810675"/>
            <a:ext cx="914400" cy="1407261"/>
          </a:xfrm>
          <a:prstGeom prst="curvedLeftArrow">
            <a:avLst/>
          </a:prstGeom>
          <a:solidFill>
            <a:schemeClr val="accent2">
              <a:lumMod val="60000"/>
              <a:lumOff val="40000"/>
            </a:schemeClr>
          </a:solidFill>
          <a:effectLst>
            <a:outerShdw blurRad="50800" dist="38100" dir="8100000" algn="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4" y="33169"/>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17522" y="381000"/>
            <a:ext cx="2569003" cy="1200329"/>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uk-UA" b="1" dirty="0">
                <a:solidFill>
                  <a:schemeClr val="bg1"/>
                </a:solidFill>
                <a:latin typeface="Times New Roman"/>
                <a:ea typeface="Times New Roman"/>
              </a:rPr>
              <a:t>Щорічна додаткова відпустка </a:t>
            </a:r>
            <a:endParaRPr lang="ru-RU" b="1" dirty="0">
              <a:solidFill>
                <a:schemeClr val="bg1"/>
              </a:solidFill>
            </a:endParaRPr>
          </a:p>
        </p:txBody>
      </p:sp>
      <p:sp>
        <p:nvSpPr>
          <p:cNvPr id="5" name="Прямоугольник 4"/>
          <p:cNvSpPr/>
          <p:nvPr/>
        </p:nvSpPr>
        <p:spPr>
          <a:xfrm>
            <a:off x="455610" y="2133600"/>
            <a:ext cx="6092825" cy="3416320"/>
          </a:xfrm>
          <a:prstGeom prst="rect">
            <a:avLst/>
          </a:prstGeom>
        </p:spPr>
        <p:txBody>
          <a:bodyPr>
            <a:spAutoFit/>
          </a:bodyPr>
          <a:lstStyle/>
          <a:p>
            <a:pPr algn="ctr">
              <a:spcAft>
                <a:spcPts val="0"/>
              </a:spcAft>
            </a:pPr>
            <a:r>
              <a:rPr lang="uk-UA" b="1" dirty="0">
                <a:solidFill>
                  <a:schemeClr val="tx2"/>
                </a:solidFill>
                <a:latin typeface="Times New Roman"/>
                <a:ea typeface="Times New Roman"/>
              </a:rPr>
              <a:t>за роботу із шкідливими і важкими умовами   праці   тривалістю  до  35  календарних  днів  надається працівникам, зайнятим на роботах, пов'язаних із негативним впливом на здоров'я шкідливих виробничих факторів,  за Списком виробництв, цехів,  професій  і  посад,  затверджуваним  Кабінетом   Міністрів України від 17.11.1997 №1290.</a:t>
            </a:r>
            <a:endParaRPr lang="ru-RU" sz="1400" b="1" dirty="0">
              <a:solidFill>
                <a:schemeClr val="tx2"/>
              </a:solidFill>
              <a:effectLst/>
              <a:latin typeface="Times New Roman"/>
              <a:ea typeface="Times New Roman"/>
            </a:endParaRPr>
          </a:p>
        </p:txBody>
      </p:sp>
      <p:sp>
        <p:nvSpPr>
          <p:cNvPr id="7" name="Прямоугольник 6"/>
          <p:cNvSpPr/>
          <p:nvPr/>
        </p:nvSpPr>
        <p:spPr>
          <a:xfrm>
            <a:off x="8380412" y="364459"/>
            <a:ext cx="3439900" cy="41549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i="1" dirty="0">
                <a:solidFill>
                  <a:schemeClr val="tx2"/>
                </a:solidFill>
                <a:latin typeface="Times New Roman"/>
                <a:ea typeface="Times New Roman"/>
              </a:rPr>
              <a:t>Конкретна тривалість відпустки,  встановлюється  колективним  чи  трудовим договором залежно від результатів атестації робочих місць за  умовами  праці та часу зайнятості працівника в цих умовах</a:t>
            </a:r>
            <a:endParaRPr lang="ru-RU" dirty="0">
              <a:solidFill>
                <a:schemeClr val="tx2"/>
              </a:solidFill>
            </a:endParaRPr>
          </a:p>
        </p:txBody>
      </p:sp>
    </p:spTree>
    <p:extLst>
      <p:ext uri="{BB962C8B-B14F-4D97-AF65-F5344CB8AC3E}">
        <p14:creationId xmlns:p14="http://schemas.microsoft.com/office/powerpoint/2010/main" val="212593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Выгнутая вправо стрелка 6"/>
          <p:cNvSpPr/>
          <p:nvPr/>
        </p:nvSpPr>
        <p:spPr>
          <a:xfrm>
            <a:off x="10965623" y="1003085"/>
            <a:ext cx="648494" cy="956102"/>
          </a:xfrm>
          <a:prstGeom prst="curvedLeftArrow">
            <a:avLst/>
          </a:prstGeom>
          <a:solidFill>
            <a:schemeClr val="bg2">
              <a:lumMod val="75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9" name="Соединительная линия уступом 8"/>
          <p:cNvCxnSpPr>
            <a:stCxn id="4" idx="1"/>
          </p:cNvCxnSpPr>
          <p:nvPr/>
        </p:nvCxnSpPr>
        <p:spPr>
          <a:xfrm rot="16200000" flipV="1">
            <a:off x="6821348" y="1635264"/>
            <a:ext cx="319788" cy="554460"/>
          </a:xfrm>
          <a:prstGeom prst="bentConnector2">
            <a:avLst/>
          </a:prstGeom>
          <a:ln w="57150">
            <a:solidFill>
              <a:schemeClr val="tx2">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 y="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вал 3"/>
          <p:cNvSpPr/>
          <p:nvPr/>
        </p:nvSpPr>
        <p:spPr>
          <a:xfrm>
            <a:off x="6588918" y="1905000"/>
            <a:ext cx="4572000" cy="11430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i="1" dirty="0">
                <a:solidFill>
                  <a:schemeClr val="tx2"/>
                </a:solidFill>
                <a:latin typeface="Times New Roman"/>
                <a:ea typeface="Times New Roman"/>
              </a:rPr>
              <a:t>надається </a:t>
            </a:r>
            <a:r>
              <a:rPr lang="uk-UA" b="1" i="1" dirty="0">
                <a:solidFill>
                  <a:schemeClr val="tx2"/>
                </a:solidFill>
                <a:latin typeface="Times New Roman"/>
                <a:ea typeface="Times New Roman"/>
              </a:rPr>
              <a:t>до 35 календарних днів</a:t>
            </a:r>
            <a:endParaRPr lang="ru-RU" dirty="0">
              <a:solidFill>
                <a:schemeClr val="tx2"/>
              </a:solidFill>
            </a:endParaRPr>
          </a:p>
        </p:txBody>
      </p:sp>
      <p:sp>
        <p:nvSpPr>
          <p:cNvPr id="5" name="Прямоугольник 4"/>
          <p:cNvSpPr/>
          <p:nvPr/>
        </p:nvSpPr>
        <p:spPr>
          <a:xfrm>
            <a:off x="4875212" y="263514"/>
            <a:ext cx="6094413" cy="954107"/>
          </a:xfrm>
          <a:prstGeom prst="rect">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uk-UA" sz="2800" b="1" dirty="0">
                <a:solidFill>
                  <a:schemeClr val="tx2"/>
                </a:solidFill>
                <a:latin typeface="Times New Roman"/>
                <a:ea typeface="Times New Roman"/>
              </a:rPr>
              <a:t>Додаткова відпустка за особливий характер праці </a:t>
            </a:r>
            <a:endParaRPr lang="ru-RU" sz="2800" b="1" dirty="0">
              <a:solidFill>
                <a:schemeClr val="tx2"/>
              </a:solidFill>
            </a:endParaRPr>
          </a:p>
        </p:txBody>
      </p:sp>
      <p:sp>
        <p:nvSpPr>
          <p:cNvPr id="6" name="Прямоугольник 5"/>
          <p:cNvSpPr/>
          <p:nvPr/>
        </p:nvSpPr>
        <p:spPr>
          <a:xfrm>
            <a:off x="3686349" y="1493496"/>
            <a:ext cx="2906565" cy="461665"/>
          </a:xfrm>
          <a:prstGeom prst="rect">
            <a:avLst/>
          </a:prstGeom>
        </p:spPr>
        <p:txBody>
          <a:bodyPr wrap="none">
            <a:spAutoFit/>
          </a:bodyPr>
          <a:lstStyle/>
          <a:p>
            <a:r>
              <a:rPr lang="ru-RU" b="1" dirty="0">
                <a:solidFill>
                  <a:schemeClr val="tx2"/>
                </a:solidFill>
              </a:rPr>
              <a:t>у таких </a:t>
            </a:r>
            <a:r>
              <a:rPr lang="ru-RU" b="1" dirty="0" err="1">
                <a:solidFill>
                  <a:schemeClr val="tx2"/>
                </a:solidFill>
              </a:rPr>
              <a:t>випадках</a:t>
            </a:r>
            <a:endParaRPr lang="ru-RU" b="1" dirty="0">
              <a:solidFill>
                <a:schemeClr val="tx2"/>
              </a:solidFill>
            </a:endParaRPr>
          </a:p>
        </p:txBody>
      </p:sp>
      <p:sp>
        <p:nvSpPr>
          <p:cNvPr id="10" name="Прямоугольник 9"/>
          <p:cNvSpPr/>
          <p:nvPr/>
        </p:nvSpPr>
        <p:spPr>
          <a:xfrm>
            <a:off x="372446" y="2106902"/>
            <a:ext cx="5410200"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uk-UA" sz="1800" i="1" dirty="0">
                <a:solidFill>
                  <a:schemeClr val="tx2"/>
                </a:solidFill>
                <a:latin typeface="Times New Roman"/>
                <a:ea typeface="Times New Roman"/>
              </a:rPr>
              <a:t>а) окремим категоріям працівників, робота яких пов’язана з підвищеним нервово-емоційним та інтелектуальним навантаженням або виконується в особливих природних географічних і геологічних умовах та умовах підвищеного ризику для здоров'я (за Списком виробництв, робіт, професій і посад, </a:t>
            </a:r>
            <a:r>
              <a:rPr lang="uk-UA" sz="1800" i="1" dirty="0" err="1">
                <a:solidFill>
                  <a:schemeClr val="tx2"/>
                </a:solidFill>
                <a:latin typeface="Times New Roman"/>
                <a:ea typeface="Times New Roman"/>
              </a:rPr>
              <a:t>затв</a:t>
            </a:r>
            <a:r>
              <a:rPr lang="uk-UA" sz="1800" i="1" dirty="0">
                <a:solidFill>
                  <a:schemeClr val="tx2"/>
                </a:solidFill>
                <a:latin typeface="Times New Roman"/>
                <a:ea typeface="Times New Roman"/>
              </a:rPr>
              <a:t>. постановою КМУ 17.11.1997 р. №1290). Конкретна тривалість відпустки встановлюється колективним чи трудовим договором; </a:t>
            </a:r>
            <a:endParaRPr lang="ru-RU" sz="1800" dirty="0">
              <a:solidFill>
                <a:schemeClr val="tx2"/>
              </a:solidFill>
            </a:endParaRPr>
          </a:p>
        </p:txBody>
      </p:sp>
      <p:sp>
        <p:nvSpPr>
          <p:cNvPr id="11" name="Прямоугольник 10"/>
          <p:cNvSpPr/>
          <p:nvPr/>
        </p:nvSpPr>
        <p:spPr>
          <a:xfrm>
            <a:off x="372447" y="4957482"/>
            <a:ext cx="54102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uk-UA" sz="1800" i="1" dirty="0">
                <a:solidFill>
                  <a:schemeClr val="tx2"/>
                </a:solidFill>
                <a:latin typeface="Times New Roman"/>
                <a:ea typeface="Times New Roman"/>
              </a:rPr>
              <a:t>б) працівникам з ненормованим робочим днем – тривалістю до 7 календарних днів згідно зі списками посад, робіт та професій, визначених колективним договором, угодою.</a:t>
            </a:r>
            <a:endParaRPr lang="ru-RU" sz="1800" dirty="0">
              <a:solidFill>
                <a:schemeClr val="tx2"/>
              </a:solidFill>
            </a:endParaRPr>
          </a:p>
        </p:txBody>
      </p:sp>
      <p:cxnSp>
        <p:nvCxnSpPr>
          <p:cNvPr id="13" name="Прямая соединительная линия 12"/>
          <p:cNvCxnSpPr/>
          <p:nvPr/>
        </p:nvCxnSpPr>
        <p:spPr>
          <a:xfrm>
            <a:off x="6246812" y="1905000"/>
            <a:ext cx="0" cy="3652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a:stCxn id="10" idx="3"/>
          </p:cNvCxnSpPr>
          <p:nvPr/>
        </p:nvCxnSpPr>
        <p:spPr>
          <a:xfrm flipV="1">
            <a:off x="5782646" y="3399563"/>
            <a:ext cx="46416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endCxn id="11" idx="3"/>
          </p:cNvCxnSpPr>
          <p:nvPr/>
        </p:nvCxnSpPr>
        <p:spPr>
          <a:xfrm flipH="1">
            <a:off x="5782647" y="5557646"/>
            <a:ext cx="464165" cy="1"/>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412" y="3258931"/>
            <a:ext cx="2569912" cy="3397102"/>
          </a:xfrm>
          <a:prstGeom prst="rect">
            <a:avLst/>
          </a:prstGeom>
          <a:effectLst>
            <a:softEdge rad="63500"/>
          </a:effectLst>
        </p:spPr>
      </p:pic>
    </p:spTree>
    <p:extLst>
      <p:ext uri="{BB962C8B-B14F-4D97-AF65-F5344CB8AC3E}">
        <p14:creationId xmlns:p14="http://schemas.microsoft.com/office/powerpoint/2010/main" val="366087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32012" y="217348"/>
            <a:ext cx="9220200" cy="523220"/>
          </a:xfrm>
          <a:prstGeom prst="rect">
            <a:avLst/>
          </a:prstGeom>
          <a:solidFill>
            <a:schemeClr val="accent6">
              <a:lumMod val="20000"/>
              <a:lumOff val="80000"/>
            </a:schemeClr>
          </a:solidFill>
        </p:spPr>
        <p:txBody>
          <a:bodyPr wrap="square">
            <a:spAutoFit/>
          </a:bodyPr>
          <a:lstStyle/>
          <a:p>
            <a:pPr algn="ctr"/>
            <a:r>
              <a:rPr lang="uk-UA" sz="2800" b="1" i="1" dirty="0">
                <a:solidFill>
                  <a:schemeClr val="tx2"/>
                </a:solidFill>
                <a:latin typeface="Times New Roman"/>
                <a:ea typeface="Times New Roman"/>
              </a:rPr>
              <a:t>Інші підстави для надання додаткових відпусток</a:t>
            </a:r>
            <a:endParaRPr lang="ru-RU" sz="2800" dirty="0">
              <a:solidFill>
                <a:schemeClr val="tx2"/>
              </a:solidFill>
            </a:endParaRPr>
          </a:p>
        </p:txBody>
      </p:sp>
      <p:sp>
        <p:nvSpPr>
          <p:cNvPr id="5" name="Прямоугольник 4"/>
          <p:cNvSpPr/>
          <p:nvPr/>
        </p:nvSpPr>
        <p:spPr>
          <a:xfrm>
            <a:off x="3503612" y="1065638"/>
            <a:ext cx="8075613"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spcAft>
                <a:spcPts val="0"/>
              </a:spcAft>
              <a:buFont typeface="Arial" pitchFamily="34" charset="0"/>
              <a:buChar char="•"/>
            </a:pPr>
            <a:r>
              <a:rPr lang="uk-UA" sz="2000" dirty="0" smtClean="0">
                <a:solidFill>
                  <a:schemeClr val="tx2"/>
                </a:solidFill>
                <a:latin typeface="Times New Roman"/>
                <a:ea typeface="Times New Roman"/>
              </a:rPr>
              <a:t>Напр</a:t>
            </a:r>
            <a:r>
              <a:rPr lang="uk-UA" sz="2000" dirty="0">
                <a:solidFill>
                  <a:schemeClr val="tx2"/>
                </a:solidFill>
                <a:latin typeface="Times New Roman"/>
                <a:ea typeface="Times New Roman"/>
              </a:rPr>
              <a:t>., </a:t>
            </a:r>
            <a:r>
              <a:rPr lang="uk-UA" sz="2000" b="1" dirty="0">
                <a:solidFill>
                  <a:schemeClr val="tx2"/>
                </a:solidFill>
                <a:latin typeface="Times New Roman"/>
                <a:ea typeface="Times New Roman"/>
              </a:rPr>
              <a:t>державним службовцям, які мають стаж роботи в державних органах більше 10 років </a:t>
            </a:r>
            <a:r>
              <a:rPr lang="uk-UA" sz="2000" dirty="0">
                <a:solidFill>
                  <a:schemeClr val="tx2"/>
                </a:solidFill>
                <a:latin typeface="Times New Roman"/>
                <a:ea typeface="Times New Roman"/>
              </a:rPr>
              <a:t>– додаткова відпустка до 15 календарних днів; </a:t>
            </a:r>
            <a:r>
              <a:rPr lang="uk-UA" sz="2000" b="1" dirty="0">
                <a:solidFill>
                  <a:schemeClr val="tx2"/>
                </a:solidFill>
                <a:latin typeface="Times New Roman"/>
                <a:ea typeface="Times New Roman"/>
              </a:rPr>
              <a:t>суддям за стаж роботи понад 10 років </a:t>
            </a:r>
            <a:r>
              <a:rPr lang="uk-UA" sz="2000" dirty="0">
                <a:solidFill>
                  <a:schemeClr val="tx2"/>
                </a:solidFill>
                <a:latin typeface="Times New Roman"/>
                <a:ea typeface="Times New Roman"/>
              </a:rPr>
              <a:t>– 15 календарних днів тощо</a:t>
            </a:r>
            <a:r>
              <a:rPr lang="uk-UA" sz="2000" dirty="0" smtClean="0">
                <a:solidFill>
                  <a:schemeClr val="tx2"/>
                </a:solidFill>
                <a:latin typeface="Times New Roman"/>
                <a:ea typeface="Times New Roman"/>
              </a:rPr>
              <a:t>.</a:t>
            </a:r>
            <a:endParaRPr lang="ru-RU" sz="2000" dirty="0">
              <a:solidFill>
                <a:schemeClr val="tx2"/>
              </a:solidFill>
              <a:latin typeface="Times New Roman"/>
              <a:ea typeface="Times New Roman"/>
            </a:endParaRPr>
          </a:p>
        </p:txBody>
      </p:sp>
      <p:sp>
        <p:nvSpPr>
          <p:cNvPr id="6" name="Стрелка углом вверх 5"/>
          <p:cNvSpPr/>
          <p:nvPr/>
        </p:nvSpPr>
        <p:spPr>
          <a:xfrm rot="5400000">
            <a:off x="2864185" y="740568"/>
            <a:ext cx="533400" cy="533400"/>
          </a:xfrm>
          <a:prstGeom prst="bent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3">
                  <a:lumMod val="60000"/>
                  <a:lumOff val="40000"/>
                </a:schemeClr>
              </a:solidFill>
            </a:endParaRPr>
          </a:p>
        </p:txBody>
      </p:sp>
      <p:sp>
        <p:nvSpPr>
          <p:cNvPr id="10" name="Стрелка вправо 9"/>
          <p:cNvSpPr/>
          <p:nvPr/>
        </p:nvSpPr>
        <p:spPr>
          <a:xfrm>
            <a:off x="3960810" y="3821355"/>
            <a:ext cx="914400" cy="52098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p:cNvSpPr/>
          <p:nvPr/>
        </p:nvSpPr>
        <p:spPr>
          <a:xfrm>
            <a:off x="5027612" y="3472249"/>
            <a:ext cx="6934201" cy="1015663"/>
          </a:xfrm>
          <a:prstGeom prst="rect">
            <a:avLst/>
          </a:prstGeom>
        </p:spPr>
        <p:txBody>
          <a:bodyPr wrap="square">
            <a:spAutoFit/>
          </a:bodyPr>
          <a:lstStyle/>
          <a:p>
            <a:pPr algn="ctr"/>
            <a:r>
              <a:rPr lang="uk-UA" sz="2000" dirty="0">
                <a:solidFill>
                  <a:srgbClr val="000000"/>
                </a:solidFill>
                <a:latin typeface="Times New Roman"/>
                <a:ea typeface="Times New Roman"/>
              </a:rPr>
              <a:t>не може перевищувати 59 календарних днів, а для працівників, зайнятих на підземних, гірничих роботах – 69 календарних </a:t>
            </a:r>
            <a:r>
              <a:rPr lang="uk-UA" sz="2000" dirty="0" smtClean="0">
                <a:solidFill>
                  <a:srgbClr val="000000"/>
                </a:solidFill>
                <a:latin typeface="Times New Roman"/>
                <a:ea typeface="Times New Roman"/>
              </a:rPr>
              <a:t>днів</a:t>
            </a:r>
            <a:endParaRPr lang="ru-RU" sz="3200" dirty="0"/>
          </a:p>
        </p:txBody>
      </p:sp>
      <p:sp>
        <p:nvSpPr>
          <p:cNvPr id="9" name="Шестиугольник 8"/>
          <p:cNvSpPr/>
          <p:nvPr/>
        </p:nvSpPr>
        <p:spPr>
          <a:xfrm>
            <a:off x="341312" y="3472249"/>
            <a:ext cx="3581400" cy="1219200"/>
          </a:xfrm>
          <a:prstGeom prst="hexagon">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err="1"/>
              <a:t>Загальна</a:t>
            </a:r>
            <a:r>
              <a:rPr lang="ru-RU" sz="1800" b="1" dirty="0"/>
              <a:t> </a:t>
            </a:r>
            <a:r>
              <a:rPr lang="ru-RU" sz="1800" b="1" dirty="0" err="1"/>
              <a:t>тривалість</a:t>
            </a:r>
            <a:r>
              <a:rPr lang="ru-RU" sz="1800" b="1" dirty="0"/>
              <a:t> </a:t>
            </a:r>
            <a:r>
              <a:rPr lang="ru-RU" sz="1800" b="1" dirty="0" err="1"/>
              <a:t>щорічних</a:t>
            </a:r>
            <a:r>
              <a:rPr lang="ru-RU" sz="1800" b="1" dirty="0"/>
              <a:t> </a:t>
            </a:r>
            <a:r>
              <a:rPr lang="ru-RU" sz="1800" b="1" dirty="0" err="1"/>
              <a:t>основної</a:t>
            </a:r>
            <a:r>
              <a:rPr lang="ru-RU" sz="1800" b="1" dirty="0"/>
              <a:t> та </a:t>
            </a:r>
            <a:r>
              <a:rPr lang="ru-RU" sz="1800" b="1" dirty="0" err="1"/>
              <a:t>додаткової</a:t>
            </a:r>
            <a:r>
              <a:rPr lang="ru-RU" sz="1800" b="1" dirty="0"/>
              <a:t> </a:t>
            </a:r>
            <a:r>
              <a:rPr lang="ru-RU" sz="1800" b="1" dirty="0" err="1"/>
              <a:t>відпусток</a:t>
            </a:r>
            <a:endParaRPr lang="ru-RU" sz="1800" b="1" dirty="0"/>
          </a:p>
        </p:txBody>
      </p:sp>
    </p:spTree>
    <p:extLst>
      <p:ext uri="{BB962C8B-B14F-4D97-AF65-F5344CB8AC3E}">
        <p14:creationId xmlns:p14="http://schemas.microsoft.com/office/powerpoint/2010/main" val="187321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74B4FF6-CFDA-4EC5-9A91-DA18E6B524F6}"/>
              </a:ext>
            </a:extLst>
          </p:cNvPr>
          <p:cNvSpPr>
            <a:spLocks noGrp="1"/>
          </p:cNvSpPr>
          <p:nvPr>
            <p:ph type="title"/>
          </p:nvPr>
        </p:nvSpPr>
        <p:spPr>
          <a:xfrm>
            <a:off x="1903412" y="1295400"/>
            <a:ext cx="9201198" cy="914400"/>
          </a:xfrm>
        </p:spPr>
        <p:style>
          <a:lnRef idx="2">
            <a:schemeClr val="accent1"/>
          </a:lnRef>
          <a:fillRef idx="1">
            <a:schemeClr val="lt1"/>
          </a:fillRef>
          <a:effectRef idx="0">
            <a:schemeClr val="accent1"/>
          </a:effectRef>
          <a:fontRef idx="minor">
            <a:schemeClr val="dk1"/>
          </a:fontRef>
        </p:style>
        <p:txBody>
          <a:bodyPr>
            <a:normAutofit/>
          </a:bodyPr>
          <a:lstStyle/>
          <a:p>
            <a:pPr algn="ctr"/>
            <a:r>
              <a:rPr lang="uk-UA" sz="4800" b="1" dirty="0">
                <a:solidFill>
                  <a:schemeClr val="tx2"/>
                </a:solidFill>
              </a:rPr>
              <a:t>План</a:t>
            </a:r>
            <a:endParaRPr lang="ru-RU" sz="4800" b="1" dirty="0">
              <a:solidFill>
                <a:schemeClr val="tx2"/>
              </a:solidFill>
            </a:endParaRPr>
          </a:p>
        </p:txBody>
      </p:sp>
      <p:sp>
        <p:nvSpPr>
          <p:cNvPr id="3" name="Объект 2">
            <a:extLst>
              <a:ext uri="{FF2B5EF4-FFF2-40B4-BE49-F238E27FC236}">
                <a16:creationId xmlns="" xmlns:a16="http://schemas.microsoft.com/office/drawing/2014/main" id="{5BFC0762-4B67-4A54-A10A-B7397E8381ED}"/>
              </a:ext>
            </a:extLst>
          </p:cNvPr>
          <p:cNvSpPr>
            <a:spLocks noGrp="1"/>
          </p:cNvSpPr>
          <p:nvPr>
            <p:ph idx="1"/>
          </p:nvPr>
        </p:nvSpPr>
        <p:spPr>
          <a:xfrm>
            <a:off x="1141412" y="2743200"/>
            <a:ext cx="9982200" cy="1981200"/>
          </a:xfrm>
        </p:spPr>
        <p:txBody>
          <a:bodyPr>
            <a:noAutofit/>
          </a:bodyPr>
          <a:lstStyle/>
          <a:p>
            <a:pPr marL="457200" indent="-457200">
              <a:buFont typeface="+mj-lt"/>
              <a:buAutoNum type="arabicPeriod"/>
            </a:pPr>
            <a:r>
              <a:rPr lang="ru-RU" sz="3200" dirty="0" err="1">
                <a:solidFill>
                  <a:schemeClr val="tx2"/>
                </a:solidFill>
              </a:rPr>
              <a:t>Поняття</a:t>
            </a:r>
            <a:r>
              <a:rPr lang="ru-RU" sz="3200" dirty="0">
                <a:solidFill>
                  <a:schemeClr val="tx2"/>
                </a:solidFill>
              </a:rPr>
              <a:t> та </a:t>
            </a:r>
            <a:r>
              <a:rPr lang="ru-RU" sz="3200" dirty="0" err="1">
                <a:solidFill>
                  <a:schemeClr val="tx2"/>
                </a:solidFill>
              </a:rPr>
              <a:t>види</a:t>
            </a:r>
            <a:r>
              <a:rPr lang="ru-RU" sz="3200" dirty="0">
                <a:solidFill>
                  <a:schemeClr val="tx2"/>
                </a:solidFill>
              </a:rPr>
              <a:t> часу </a:t>
            </a:r>
            <a:r>
              <a:rPr lang="ru-RU" sz="3200" dirty="0" err="1">
                <a:solidFill>
                  <a:schemeClr val="tx2"/>
                </a:solidFill>
              </a:rPr>
              <a:t>відпочинку</a:t>
            </a:r>
            <a:r>
              <a:rPr lang="ru-RU" sz="3200" dirty="0">
                <a:solidFill>
                  <a:schemeClr val="tx2"/>
                </a:solidFill>
              </a:rPr>
              <a:t>.</a:t>
            </a:r>
          </a:p>
          <a:p>
            <a:pPr marL="457200" indent="-457200">
              <a:buFont typeface="+mj-lt"/>
              <a:buAutoNum type="arabicPeriod"/>
            </a:pPr>
            <a:r>
              <a:rPr lang="ru-RU" sz="3200" dirty="0" err="1" smtClean="0">
                <a:solidFill>
                  <a:schemeClr val="tx2"/>
                </a:solidFill>
              </a:rPr>
              <a:t>Щорічні</a:t>
            </a:r>
            <a:r>
              <a:rPr lang="ru-RU" sz="3200" dirty="0" smtClean="0">
                <a:solidFill>
                  <a:schemeClr val="tx2"/>
                </a:solidFill>
              </a:rPr>
              <a:t> </a:t>
            </a:r>
            <a:r>
              <a:rPr lang="ru-RU" sz="3200" dirty="0" err="1">
                <a:solidFill>
                  <a:schemeClr val="tx2"/>
                </a:solidFill>
              </a:rPr>
              <a:t>відпустки</a:t>
            </a:r>
            <a:r>
              <a:rPr lang="ru-RU" sz="3200" dirty="0">
                <a:solidFill>
                  <a:schemeClr val="tx2"/>
                </a:solidFill>
              </a:rPr>
              <a:t> та порядок </a:t>
            </a:r>
            <a:r>
              <a:rPr lang="ru-RU" sz="3200" dirty="0" err="1">
                <a:solidFill>
                  <a:schemeClr val="tx2"/>
                </a:solidFill>
              </a:rPr>
              <a:t>їх</a:t>
            </a:r>
            <a:r>
              <a:rPr lang="ru-RU" sz="3200" dirty="0">
                <a:solidFill>
                  <a:schemeClr val="tx2"/>
                </a:solidFill>
              </a:rPr>
              <a:t> </a:t>
            </a:r>
            <a:r>
              <a:rPr lang="ru-RU" sz="3200" dirty="0" err="1">
                <a:solidFill>
                  <a:schemeClr val="tx2"/>
                </a:solidFill>
              </a:rPr>
              <a:t>надання</a:t>
            </a:r>
            <a:r>
              <a:rPr lang="ru-RU" sz="3200" dirty="0">
                <a:solidFill>
                  <a:schemeClr val="tx2"/>
                </a:solidFill>
              </a:rPr>
              <a:t>.</a:t>
            </a:r>
          </a:p>
          <a:p>
            <a:pPr marL="457200" indent="-457200">
              <a:buFont typeface="+mj-lt"/>
              <a:buAutoNum type="arabicPeriod"/>
            </a:pPr>
            <a:r>
              <a:rPr lang="ru-RU" sz="3200" dirty="0" err="1" smtClean="0">
                <a:solidFill>
                  <a:schemeClr val="tx2"/>
                </a:solidFill>
              </a:rPr>
              <a:t>Соціальні</a:t>
            </a:r>
            <a:r>
              <a:rPr lang="ru-RU" sz="3200" dirty="0" smtClean="0">
                <a:solidFill>
                  <a:schemeClr val="tx2"/>
                </a:solidFill>
              </a:rPr>
              <a:t> </a:t>
            </a:r>
            <a:r>
              <a:rPr lang="ru-RU" sz="3200" dirty="0" err="1">
                <a:solidFill>
                  <a:schemeClr val="tx2"/>
                </a:solidFill>
              </a:rPr>
              <a:t>відпустки</a:t>
            </a:r>
            <a:r>
              <a:rPr lang="ru-RU" sz="3200" dirty="0">
                <a:solidFill>
                  <a:schemeClr val="tx2"/>
                </a:solidFill>
              </a:rPr>
              <a:t> та </a:t>
            </a:r>
            <a:r>
              <a:rPr lang="ru-RU" sz="3200" dirty="0" err="1">
                <a:solidFill>
                  <a:schemeClr val="tx2"/>
                </a:solidFill>
              </a:rPr>
              <a:t>інші</a:t>
            </a:r>
            <a:r>
              <a:rPr lang="ru-RU" sz="3200" dirty="0">
                <a:solidFill>
                  <a:schemeClr val="tx2"/>
                </a:solidFill>
              </a:rPr>
              <a:t> </a:t>
            </a:r>
            <a:r>
              <a:rPr lang="ru-RU" sz="3200" dirty="0" err="1">
                <a:solidFill>
                  <a:schemeClr val="tx2"/>
                </a:solidFill>
              </a:rPr>
              <a:t>види</a:t>
            </a:r>
            <a:r>
              <a:rPr lang="ru-RU" sz="3200" dirty="0">
                <a:solidFill>
                  <a:schemeClr val="tx2"/>
                </a:solidFill>
              </a:rPr>
              <a:t> </a:t>
            </a:r>
            <a:r>
              <a:rPr lang="ru-RU" sz="3200" dirty="0" err="1">
                <a:solidFill>
                  <a:schemeClr val="tx2"/>
                </a:solidFill>
              </a:rPr>
              <a:t>відпусток</a:t>
            </a:r>
            <a:r>
              <a:rPr lang="ru-RU" sz="3200" dirty="0">
                <a:solidFill>
                  <a:schemeClr val="tx2"/>
                </a:solidFill>
              </a:rPr>
              <a:t>.</a:t>
            </a:r>
          </a:p>
          <a:p>
            <a:pPr marL="457200" indent="-457200">
              <a:buFont typeface="+mj-lt"/>
              <a:buAutoNum type="arabicPeriod"/>
            </a:pPr>
            <a:endParaRPr lang="ru-RU" sz="3200" dirty="0"/>
          </a:p>
          <a:p>
            <a:endParaRPr lang="ru-RU"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 y="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85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31812" y="777638"/>
            <a:ext cx="11049000" cy="6001643"/>
          </a:xfrm>
          <a:prstGeom prst="rect">
            <a:avLst/>
          </a:prstGeom>
        </p:spPr>
        <p:txBody>
          <a:bodyPr wrap="square">
            <a:spAutoFit/>
          </a:bodyPr>
          <a:lstStyle/>
          <a:p>
            <a:pPr marL="285750" lvl="0" indent="-285750" algn="just">
              <a:buFont typeface="Arial" pitchFamily="34" charset="0"/>
              <a:buChar char="•"/>
            </a:pPr>
            <a:r>
              <a:rPr lang="uk-UA" sz="3200" dirty="0" smtClean="0">
                <a:solidFill>
                  <a:srgbClr val="000000"/>
                </a:solidFill>
                <a:latin typeface="Times New Roman"/>
                <a:ea typeface="Times New Roman"/>
              </a:rPr>
              <a:t>Щорічні </a:t>
            </a:r>
            <a:r>
              <a:rPr lang="uk-UA" sz="3200" dirty="0">
                <a:solidFill>
                  <a:srgbClr val="000000"/>
                </a:solidFill>
                <a:latin typeface="Times New Roman"/>
                <a:ea typeface="Times New Roman"/>
              </a:rPr>
              <a:t>основна та додаткові відпустки повної тривалості у перший рік роботи надаються працівникам після закінчення </a:t>
            </a:r>
            <a:r>
              <a:rPr lang="uk-UA" sz="3200" b="1" dirty="0">
                <a:solidFill>
                  <a:srgbClr val="000000"/>
                </a:solidFill>
                <a:latin typeface="Times New Roman"/>
                <a:ea typeface="Times New Roman"/>
              </a:rPr>
              <a:t>шести місяців </a:t>
            </a:r>
            <a:r>
              <a:rPr lang="uk-UA" sz="3200" dirty="0">
                <a:solidFill>
                  <a:srgbClr val="000000"/>
                </a:solidFill>
                <a:latin typeface="Times New Roman"/>
                <a:ea typeface="Times New Roman"/>
              </a:rPr>
              <a:t>безперервної роботи на даному підприємстві, в установі, організації.</a:t>
            </a:r>
            <a:endParaRPr lang="ru-RU" sz="3200" dirty="0">
              <a:solidFill>
                <a:srgbClr val="000000"/>
              </a:solidFill>
              <a:latin typeface="Times New Roman"/>
              <a:ea typeface="Times New Roman"/>
            </a:endParaRPr>
          </a:p>
          <a:p>
            <a:pPr marL="285750" lvl="0" indent="-285750" algn="just">
              <a:buFont typeface="Arial" pitchFamily="34" charset="0"/>
              <a:buChar char="•"/>
            </a:pPr>
            <a:r>
              <a:rPr lang="uk-UA" sz="3200" dirty="0">
                <a:solidFill>
                  <a:srgbClr val="000000"/>
                </a:solidFill>
                <a:latin typeface="Times New Roman"/>
                <a:ea typeface="Times New Roman"/>
              </a:rPr>
              <a:t>У разі надання зазначених відпусток </a:t>
            </a:r>
            <a:r>
              <a:rPr lang="uk-UA" sz="3200" b="1" dirty="0">
                <a:solidFill>
                  <a:srgbClr val="000000"/>
                </a:solidFill>
                <a:latin typeface="Times New Roman"/>
                <a:ea typeface="Times New Roman"/>
              </a:rPr>
              <a:t>до закінчення шестимісячного терміну</a:t>
            </a:r>
            <a:r>
              <a:rPr lang="uk-UA" sz="3200" dirty="0">
                <a:solidFill>
                  <a:srgbClr val="000000"/>
                </a:solidFill>
                <a:latin typeface="Times New Roman"/>
                <a:ea typeface="Times New Roman"/>
              </a:rPr>
              <a:t> безперервної роботи їх тривалість визначається пропорційно до відпрацьованого часу, крім визначених законом випадків, коли ці відпустки за бажанням працівника надаються повної тривалості.</a:t>
            </a:r>
            <a:endParaRPr lang="ru-RU" sz="3200" dirty="0">
              <a:solidFill>
                <a:srgbClr val="000000"/>
              </a:solidFill>
              <a:latin typeface="Times New Roman"/>
              <a:ea typeface="Times New Roman"/>
            </a:endParaRPr>
          </a:p>
          <a:p>
            <a:pPr marL="285750" lvl="0" indent="-285750" algn="just">
              <a:buFont typeface="Arial" pitchFamily="34" charset="0"/>
              <a:buChar char="•"/>
            </a:pPr>
            <a:r>
              <a:rPr lang="uk-UA" sz="3200" dirty="0">
                <a:solidFill>
                  <a:srgbClr val="000000"/>
                </a:solidFill>
                <a:latin typeface="Times New Roman"/>
                <a:ea typeface="Times New Roman"/>
              </a:rPr>
              <a:t>Щорічні відпустки за другий та наступні роки роботи можуть бути надані працівникові в будь-який час відповідного робочого року.</a:t>
            </a:r>
            <a:endParaRPr lang="ru-RU" sz="3200" dirty="0">
              <a:solidFill>
                <a:srgbClr val="000000"/>
              </a:solidFill>
              <a:latin typeface="Times New Roman"/>
              <a:ea typeface="Times New Roman"/>
            </a:endParaRPr>
          </a:p>
        </p:txBody>
      </p:sp>
      <p:sp>
        <p:nvSpPr>
          <p:cNvPr id="11" name="Прямоугольник 10"/>
          <p:cNvSpPr/>
          <p:nvPr/>
        </p:nvSpPr>
        <p:spPr>
          <a:xfrm>
            <a:off x="2237812" y="152400"/>
            <a:ext cx="8207696" cy="584775"/>
          </a:xfrm>
          <a:prstGeom prst="rect">
            <a:avLst/>
          </a:prstGeom>
        </p:spPr>
        <p:txBody>
          <a:bodyPr wrap="none">
            <a:spAutoFit/>
          </a:bodyPr>
          <a:lstStyle/>
          <a:p>
            <a:pPr algn="ctr"/>
            <a:r>
              <a:rPr lang="ru-RU" sz="3200" b="1" i="1" dirty="0">
                <a:solidFill>
                  <a:schemeClr val="tx2"/>
                </a:solidFill>
              </a:rPr>
              <a:t>Порядок </a:t>
            </a:r>
            <a:r>
              <a:rPr lang="ru-RU" sz="3200" b="1" i="1" dirty="0" err="1">
                <a:solidFill>
                  <a:schemeClr val="tx2"/>
                </a:solidFill>
              </a:rPr>
              <a:t>надання</a:t>
            </a:r>
            <a:r>
              <a:rPr lang="ru-RU" sz="3200" b="1" i="1" dirty="0">
                <a:solidFill>
                  <a:schemeClr val="tx2"/>
                </a:solidFill>
              </a:rPr>
              <a:t> </a:t>
            </a:r>
            <a:r>
              <a:rPr lang="ru-RU" sz="3200" b="1" i="1" dirty="0" err="1">
                <a:solidFill>
                  <a:schemeClr val="tx2"/>
                </a:solidFill>
              </a:rPr>
              <a:t>щорічних</a:t>
            </a:r>
            <a:r>
              <a:rPr lang="ru-RU" sz="3200" b="1" i="1" dirty="0">
                <a:solidFill>
                  <a:schemeClr val="tx2"/>
                </a:solidFill>
              </a:rPr>
              <a:t> </a:t>
            </a:r>
            <a:r>
              <a:rPr lang="ru-RU" sz="3200" b="1" i="1" dirty="0" err="1" smtClean="0">
                <a:solidFill>
                  <a:schemeClr val="tx2"/>
                </a:solidFill>
              </a:rPr>
              <a:t>відпусток</a:t>
            </a:r>
            <a:r>
              <a:rPr lang="ru-RU" sz="3200" b="1" i="1" dirty="0" smtClean="0">
                <a:solidFill>
                  <a:schemeClr val="tx2"/>
                </a:solidFill>
              </a:rPr>
              <a:t> </a:t>
            </a:r>
            <a:endParaRPr lang="ru-RU" sz="3200" b="1" i="1" dirty="0">
              <a:solidFill>
                <a:schemeClr val="tx2"/>
              </a:solidFill>
            </a:endParaRPr>
          </a:p>
        </p:txBody>
      </p:sp>
    </p:spTree>
    <p:extLst>
      <p:ext uri="{BB962C8B-B14F-4D97-AF65-F5344CB8AC3E}">
        <p14:creationId xmlns:p14="http://schemas.microsoft.com/office/powerpoint/2010/main" val="26450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542" y="1680827"/>
            <a:ext cx="2781300" cy="2781300"/>
          </a:xfrm>
          <a:prstGeom prst="rect">
            <a:avLst/>
          </a:prstGeom>
          <a:ln>
            <a:noFill/>
          </a:ln>
          <a:effectLst>
            <a:softEdge rad="112500"/>
          </a:effec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762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51011" y="228600"/>
            <a:ext cx="9982201"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uk-UA" sz="1800" b="1" i="1" dirty="0">
                <a:solidFill>
                  <a:schemeClr val="tx2"/>
                </a:solidFill>
                <a:latin typeface="Times New Roman"/>
                <a:ea typeface="Times New Roman"/>
              </a:rPr>
              <a:t>Черговість надання відпусток визначається графіками</a:t>
            </a:r>
            <a:r>
              <a:rPr lang="uk-UA" sz="1800" i="1" dirty="0">
                <a:solidFill>
                  <a:schemeClr val="tx2"/>
                </a:solidFill>
                <a:latin typeface="Times New Roman"/>
                <a:ea typeface="Times New Roman"/>
              </a:rPr>
              <a:t>, які затверджуються власником або уповноваженим ним органом за погодженням з виборним органом первинної профспілкової організації (профспілковим представником), і доводиться до відома всіх працівників. При складанні графіків ураховуються інтереси виробництва, особисті інтереси працівників та можливості їх відпочинку</a:t>
            </a:r>
            <a:r>
              <a:rPr lang="uk-UA" sz="1800" i="1" dirty="0" smtClean="0">
                <a:solidFill>
                  <a:schemeClr val="tx2"/>
                </a:solidFill>
                <a:latin typeface="Times New Roman"/>
                <a:ea typeface="Times New Roman"/>
              </a:rPr>
              <a:t>.</a:t>
            </a:r>
            <a:endParaRPr lang="ru-RU" sz="1100" dirty="0">
              <a:solidFill>
                <a:schemeClr val="tx2"/>
              </a:solidFill>
              <a:latin typeface="Times New Roman"/>
              <a:ea typeface="Times New Roman"/>
            </a:endParaRPr>
          </a:p>
        </p:txBody>
      </p:sp>
      <p:sp>
        <p:nvSpPr>
          <p:cNvPr id="5" name="Прямоугольник 4"/>
          <p:cNvSpPr/>
          <p:nvPr/>
        </p:nvSpPr>
        <p:spPr>
          <a:xfrm>
            <a:off x="455612" y="2133600"/>
            <a:ext cx="6092825"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just"/>
            <a:r>
              <a:rPr lang="uk-UA" sz="1800" i="1" dirty="0">
                <a:solidFill>
                  <a:srgbClr val="C00000"/>
                </a:solidFill>
                <a:latin typeface="Times New Roman"/>
                <a:ea typeface="Times New Roman"/>
              </a:rPr>
              <a:t>Конкретний період надання щорічних відпусток </a:t>
            </a:r>
            <a:r>
              <a:rPr lang="uk-UA" sz="1800" i="1" dirty="0">
                <a:solidFill>
                  <a:srgbClr val="000000"/>
                </a:solidFill>
                <a:latin typeface="Times New Roman"/>
                <a:ea typeface="Times New Roman"/>
              </a:rPr>
              <a:t>у межах, установлених графіком, </a:t>
            </a:r>
            <a:r>
              <a:rPr lang="uk-UA" sz="1800" b="1" i="1" dirty="0">
                <a:solidFill>
                  <a:srgbClr val="000000"/>
                </a:solidFill>
                <a:latin typeface="Times New Roman"/>
                <a:ea typeface="Times New Roman"/>
              </a:rPr>
              <a:t>узгоджується між працівником і власником або уповноваженим ним органом</a:t>
            </a:r>
            <a:r>
              <a:rPr lang="uk-UA" sz="1800" i="1" dirty="0">
                <a:solidFill>
                  <a:srgbClr val="000000"/>
                </a:solidFill>
                <a:latin typeface="Times New Roman"/>
                <a:ea typeface="Times New Roman"/>
              </a:rPr>
              <a:t>, який зобов'язаний письмово повідомити працівника про дату початку відпустки не пізніш як за два тижні до встановленого графіком терміну</a:t>
            </a:r>
            <a:r>
              <a:rPr lang="uk-UA" sz="1800" i="1" dirty="0" smtClean="0">
                <a:solidFill>
                  <a:srgbClr val="000000"/>
                </a:solidFill>
                <a:latin typeface="Times New Roman"/>
                <a:ea typeface="Times New Roman"/>
              </a:rPr>
              <a:t>.</a:t>
            </a:r>
            <a:endParaRPr lang="ru-RU" sz="1100" dirty="0">
              <a:solidFill>
                <a:srgbClr val="000000"/>
              </a:solidFill>
              <a:latin typeface="Times New Roman"/>
              <a:ea typeface="Times New Roman"/>
            </a:endParaRPr>
          </a:p>
        </p:txBody>
      </p:sp>
      <p:sp>
        <p:nvSpPr>
          <p:cNvPr id="6" name="Прямоугольник 5"/>
          <p:cNvSpPr/>
          <p:nvPr/>
        </p:nvSpPr>
        <p:spPr>
          <a:xfrm>
            <a:off x="730342" y="4114800"/>
            <a:ext cx="11006661" cy="2585323"/>
          </a:xfrm>
          <a:prstGeom prst="rect">
            <a:avLst/>
          </a:prstGeom>
        </p:spPr>
        <p:txBody>
          <a:bodyPr wrap="square">
            <a:spAutoFit/>
          </a:bodyPr>
          <a:lstStyle/>
          <a:p>
            <a:pPr lvl="0" algn="just"/>
            <a:r>
              <a:rPr lang="uk-UA" sz="1800" i="1" dirty="0">
                <a:solidFill>
                  <a:srgbClr val="000000"/>
                </a:solidFill>
                <a:latin typeface="Times New Roman"/>
                <a:ea typeface="Times New Roman"/>
              </a:rPr>
              <a:t>Поділ щорічної відпустки на частини будь-якої тривалості допускається на прохання працівника за умови, що </a:t>
            </a:r>
            <a:r>
              <a:rPr lang="uk-UA" sz="1800" b="1" i="1" dirty="0">
                <a:solidFill>
                  <a:srgbClr val="000000"/>
                </a:solidFill>
                <a:latin typeface="Times New Roman"/>
                <a:ea typeface="Times New Roman"/>
              </a:rPr>
              <a:t>основна безперервна її частина становитиме </a:t>
            </a:r>
            <a:r>
              <a:rPr lang="uk-UA" sz="1800" b="1" i="1" dirty="0">
                <a:solidFill>
                  <a:srgbClr val="C00000"/>
                </a:solidFill>
                <a:latin typeface="Times New Roman"/>
                <a:ea typeface="Times New Roman"/>
              </a:rPr>
              <a:t>не менше 14 календарних днів</a:t>
            </a:r>
            <a:r>
              <a:rPr lang="uk-UA" sz="1800" i="1" dirty="0">
                <a:solidFill>
                  <a:srgbClr val="000000"/>
                </a:solidFill>
                <a:latin typeface="Times New Roman"/>
                <a:ea typeface="Times New Roman"/>
              </a:rPr>
              <a:t>.</a:t>
            </a:r>
            <a:endParaRPr lang="ru-RU" sz="1100" dirty="0">
              <a:solidFill>
                <a:srgbClr val="000000"/>
              </a:solidFill>
              <a:latin typeface="Times New Roman"/>
              <a:ea typeface="Times New Roman"/>
            </a:endParaRPr>
          </a:p>
          <a:p>
            <a:pPr lvl="0" algn="just"/>
            <a:r>
              <a:rPr lang="uk-UA" sz="1800" b="1" i="1" dirty="0">
                <a:solidFill>
                  <a:srgbClr val="000000"/>
                </a:solidFill>
                <a:latin typeface="Times New Roman"/>
                <a:ea typeface="Times New Roman"/>
              </a:rPr>
              <a:t>Невикористана частина щорічної відпустки </a:t>
            </a:r>
            <a:r>
              <a:rPr lang="uk-UA" sz="1800" i="1" dirty="0">
                <a:solidFill>
                  <a:srgbClr val="000000"/>
                </a:solidFill>
                <a:latin typeface="Times New Roman"/>
                <a:ea typeface="Times New Roman"/>
              </a:rPr>
              <a:t>має бути надана працівнику, як правило, </a:t>
            </a:r>
            <a:r>
              <a:rPr lang="uk-UA" sz="1800" b="1" i="1" dirty="0">
                <a:solidFill>
                  <a:srgbClr val="C00000"/>
                </a:solidFill>
                <a:latin typeface="Times New Roman"/>
                <a:ea typeface="Times New Roman"/>
              </a:rPr>
              <a:t>до кінця робочого року, але не пізніше 12 місяців після закінчення робочого року</a:t>
            </a:r>
            <a:r>
              <a:rPr lang="uk-UA" sz="1800" i="1" dirty="0">
                <a:solidFill>
                  <a:srgbClr val="000000"/>
                </a:solidFill>
                <a:latin typeface="Times New Roman"/>
                <a:ea typeface="Times New Roman"/>
              </a:rPr>
              <a:t>, за який надається відпустка.</a:t>
            </a:r>
            <a:endParaRPr lang="ru-RU" sz="1100" dirty="0">
              <a:solidFill>
                <a:srgbClr val="000000"/>
              </a:solidFill>
              <a:latin typeface="Times New Roman"/>
              <a:ea typeface="Times New Roman"/>
            </a:endParaRPr>
          </a:p>
          <a:p>
            <a:pPr lvl="0" algn="just"/>
            <a:r>
              <a:rPr lang="uk-UA" sz="1800" i="1" dirty="0">
                <a:solidFill>
                  <a:srgbClr val="000000"/>
                </a:solidFill>
                <a:latin typeface="Times New Roman"/>
                <a:ea typeface="Times New Roman"/>
              </a:rPr>
              <a:t>Відкликання з щорічної відпустки допускається за згодою працівника лише для відвернення стихійного лиха, виробничої аварії або негайного усунення їх наслідків, для відвернення нещасних випадків, простою, загибелі або псування майна підприємства, установи, організації з додержанням вимог частини шостої цієї статті та в інших випадках, передбачених законодавством. У разі відкликання працівника з відпустки його працю оплачують з урахуванням тієї суми, що була нарахована на оплату невикористаної частини відпустки.</a:t>
            </a:r>
            <a:endParaRPr lang="ru-RU" sz="1100" dirty="0">
              <a:solidFill>
                <a:srgbClr val="000000"/>
              </a:solidFill>
              <a:latin typeface="Times New Roman"/>
              <a:ea typeface="Times New Roman"/>
            </a:endParaRPr>
          </a:p>
        </p:txBody>
      </p:sp>
    </p:spTree>
    <p:extLst>
      <p:ext uri="{BB962C8B-B14F-4D97-AF65-F5344CB8AC3E}">
        <p14:creationId xmlns:p14="http://schemas.microsoft.com/office/powerpoint/2010/main" val="110080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 y="762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4412" y="357008"/>
            <a:ext cx="93726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uk-UA" b="1" i="1" dirty="0">
                <a:solidFill>
                  <a:schemeClr val="tx2"/>
                </a:solidFill>
                <a:latin typeface="Times New Roman"/>
                <a:ea typeface="Times New Roman"/>
              </a:rPr>
              <a:t>Щорічна відпустка на вимогу працівника повинна бути перенесена</a:t>
            </a:r>
            <a:r>
              <a:rPr lang="uk-UA" i="1" dirty="0">
                <a:solidFill>
                  <a:schemeClr val="tx2"/>
                </a:solidFill>
                <a:latin typeface="Times New Roman"/>
                <a:ea typeface="Times New Roman"/>
              </a:rPr>
              <a:t> на інший період у разі:</a:t>
            </a:r>
            <a:endParaRPr lang="ru-RU" sz="1400" dirty="0">
              <a:solidFill>
                <a:schemeClr val="tx2"/>
              </a:solidFill>
              <a:effectLst/>
              <a:latin typeface="Times New Roman"/>
              <a:ea typeface="Times New Roman"/>
            </a:endParaRPr>
          </a:p>
        </p:txBody>
      </p:sp>
      <p:sp>
        <p:nvSpPr>
          <p:cNvPr id="5" name="Прямоугольник 4"/>
          <p:cNvSpPr/>
          <p:nvPr/>
        </p:nvSpPr>
        <p:spPr>
          <a:xfrm>
            <a:off x="4948723" y="1523104"/>
            <a:ext cx="6092825" cy="1938992"/>
          </a:xfrm>
          <a:prstGeom prst="rect">
            <a:avLst/>
          </a:prstGeom>
          <a:solidFill>
            <a:schemeClr val="tx1">
              <a:lumMod val="50000"/>
            </a:schemeClr>
          </a:solidFill>
        </p:spPr>
        <p:txBody>
          <a:bodyPr>
            <a:spAutoFit/>
          </a:bodyPr>
          <a:lstStyle/>
          <a:p>
            <a:pPr algn="just">
              <a:spcAft>
                <a:spcPts val="0"/>
              </a:spcAft>
            </a:pPr>
            <a:r>
              <a:rPr lang="uk-UA" dirty="0">
                <a:solidFill>
                  <a:schemeClr val="bg1"/>
                </a:solidFill>
                <a:latin typeface="Times New Roman"/>
                <a:ea typeface="Times New Roman"/>
              </a:rPr>
              <a:t>1) порушення власником або уповноваженим ним органом терміну письмового повідомлення працівника про час надання відпустки (частина п'ята статті 79 цього Кодексу</a:t>
            </a:r>
            <a:r>
              <a:rPr lang="uk-UA" dirty="0" smtClean="0">
                <a:solidFill>
                  <a:schemeClr val="bg1"/>
                </a:solidFill>
                <a:latin typeface="Times New Roman"/>
                <a:ea typeface="Times New Roman"/>
              </a:rPr>
              <a:t>);</a:t>
            </a:r>
            <a:endParaRPr lang="ru-RU" sz="1400" dirty="0">
              <a:solidFill>
                <a:schemeClr val="bg1"/>
              </a:solidFill>
              <a:latin typeface="Times New Roman"/>
              <a:ea typeface="Times New Roman"/>
            </a:endParaRPr>
          </a:p>
        </p:txBody>
      </p:sp>
      <p:sp>
        <p:nvSpPr>
          <p:cNvPr id="6" name="Прямоугольник 5"/>
          <p:cNvSpPr/>
          <p:nvPr/>
        </p:nvSpPr>
        <p:spPr>
          <a:xfrm>
            <a:off x="4948723" y="4191000"/>
            <a:ext cx="6092825" cy="1569660"/>
          </a:xfrm>
          <a:prstGeom prst="rect">
            <a:avLst/>
          </a:prstGeom>
          <a:solidFill>
            <a:schemeClr val="tx1">
              <a:lumMod val="50000"/>
            </a:schemeClr>
          </a:solidFill>
        </p:spPr>
        <p:txBody>
          <a:bodyPr>
            <a:spAutoFit/>
          </a:bodyPr>
          <a:lstStyle/>
          <a:p>
            <a:pPr lvl="0" algn="just"/>
            <a:r>
              <a:rPr lang="uk-UA" dirty="0">
                <a:solidFill>
                  <a:schemeClr val="bg1"/>
                </a:solidFill>
                <a:latin typeface="Times New Roman"/>
                <a:ea typeface="Times New Roman"/>
              </a:rPr>
              <a:t>2) несвоєчасної виплати власником або уповноваженим ним органом заробітної плати працівнику за час щорічної відпустки (частина третя статті 115 цього Кодексу).</a:t>
            </a:r>
            <a:endParaRPr lang="ru-RU" sz="1400" dirty="0">
              <a:solidFill>
                <a:schemeClr val="bg1"/>
              </a:solidFill>
              <a:latin typeface="Times New Roman"/>
              <a:ea typeface="Times New Roman"/>
            </a:endParaRPr>
          </a:p>
        </p:txBody>
      </p:sp>
      <p:cxnSp>
        <p:nvCxnSpPr>
          <p:cNvPr id="8" name="Прямая соединительная линия 7"/>
          <p:cNvCxnSpPr/>
          <p:nvPr/>
        </p:nvCxnSpPr>
        <p:spPr>
          <a:xfrm>
            <a:off x="3275012" y="1188005"/>
            <a:ext cx="0" cy="37878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3275011" y="4970869"/>
            <a:ext cx="16737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endCxn id="5" idx="1"/>
          </p:cNvCxnSpPr>
          <p:nvPr/>
        </p:nvCxnSpPr>
        <p:spPr>
          <a:xfrm>
            <a:off x="3275012" y="2492600"/>
            <a:ext cx="16737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val="0"/>
              </a:ext>
            </a:extLst>
          </a:blip>
          <a:srcRect t="7553" b="11193"/>
          <a:stretch/>
        </p:blipFill>
        <p:spPr>
          <a:xfrm>
            <a:off x="86471" y="5143948"/>
            <a:ext cx="3672798" cy="1678193"/>
          </a:xfrm>
          <a:prstGeom prst="rect">
            <a:avLst/>
          </a:prstGeom>
        </p:spPr>
      </p:pic>
    </p:spTree>
    <p:extLst>
      <p:ext uri="{BB962C8B-B14F-4D97-AF65-F5344CB8AC3E}">
        <p14:creationId xmlns:p14="http://schemas.microsoft.com/office/powerpoint/2010/main" val="262056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666" y="3505200"/>
            <a:ext cx="5257800" cy="3165634"/>
          </a:xfrm>
          <a:effectLst>
            <a:softEdge rad="317500"/>
          </a:effec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31965"/>
            <a:ext cx="152400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27013" y="2086531"/>
            <a:ext cx="103632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uk-UA" dirty="0" smtClean="0">
                <a:solidFill>
                  <a:schemeClr val="tx2"/>
                </a:solidFill>
                <a:latin typeface="Times New Roman"/>
                <a:ea typeface="Times New Roman"/>
              </a:rPr>
              <a:t>2</a:t>
            </a:r>
            <a:r>
              <a:rPr lang="uk-UA" dirty="0">
                <a:solidFill>
                  <a:schemeClr val="tx2"/>
                </a:solidFill>
                <a:latin typeface="Times New Roman"/>
                <a:ea typeface="Times New Roman"/>
              </a:rPr>
              <a:t>) виконання працівником державних або громадських обов'язків, якщо згідно із законодавством він підлягає звільненню на цей час від основної роботи із збереженням заробітної плати</a:t>
            </a:r>
            <a:r>
              <a:rPr lang="uk-UA" dirty="0" smtClean="0">
                <a:solidFill>
                  <a:schemeClr val="tx2"/>
                </a:solidFill>
                <a:latin typeface="Times New Roman"/>
                <a:ea typeface="Times New Roman"/>
              </a:rPr>
              <a:t>;</a:t>
            </a:r>
            <a:endParaRPr lang="ru-RU" sz="1400" dirty="0">
              <a:solidFill>
                <a:schemeClr val="tx2"/>
              </a:solidFill>
              <a:latin typeface="Times New Roman"/>
              <a:ea typeface="Times New Roman"/>
            </a:endParaRPr>
          </a:p>
        </p:txBody>
      </p:sp>
      <p:sp>
        <p:nvSpPr>
          <p:cNvPr id="7" name="Прямоугольник 6"/>
          <p:cNvSpPr/>
          <p:nvPr/>
        </p:nvSpPr>
        <p:spPr>
          <a:xfrm>
            <a:off x="3503612" y="1091253"/>
            <a:ext cx="6092825" cy="83099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just"/>
            <a:r>
              <a:rPr lang="uk-UA" dirty="0">
                <a:solidFill>
                  <a:schemeClr val="tx2"/>
                </a:solidFill>
                <a:latin typeface="Times New Roman"/>
                <a:ea typeface="Times New Roman"/>
              </a:rPr>
              <a:t>1) тимчасової непрацездатності працівника, засвідченої у встановленому порядку;</a:t>
            </a:r>
            <a:endParaRPr lang="ru-RU" sz="1400" dirty="0">
              <a:solidFill>
                <a:schemeClr val="tx2"/>
              </a:solidFill>
              <a:latin typeface="Times New Roman"/>
              <a:ea typeface="Times New Roman"/>
            </a:endParaRPr>
          </a:p>
        </p:txBody>
      </p:sp>
      <p:sp>
        <p:nvSpPr>
          <p:cNvPr id="8" name="Прямоугольник 7"/>
          <p:cNvSpPr/>
          <p:nvPr/>
        </p:nvSpPr>
        <p:spPr>
          <a:xfrm>
            <a:off x="5633831" y="3733800"/>
            <a:ext cx="533738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uk-UA" dirty="0">
                <a:solidFill>
                  <a:srgbClr val="000000"/>
                </a:solidFill>
                <a:latin typeface="Times New Roman"/>
                <a:ea typeface="Times New Roman"/>
              </a:rPr>
              <a:t>3) настання строку відпустки у зв'язку з вагітністю та пологами</a:t>
            </a:r>
            <a:r>
              <a:rPr lang="uk-UA" dirty="0" smtClean="0">
                <a:solidFill>
                  <a:srgbClr val="000000"/>
                </a:solidFill>
                <a:latin typeface="Times New Roman"/>
                <a:ea typeface="Times New Roman"/>
              </a:rPr>
              <a:t>;</a:t>
            </a:r>
            <a:endParaRPr lang="ru-RU" sz="1400" dirty="0">
              <a:solidFill>
                <a:srgbClr val="000000"/>
              </a:solidFill>
              <a:latin typeface="Times New Roman"/>
              <a:ea typeface="Times New Roman"/>
            </a:endParaRPr>
          </a:p>
        </p:txBody>
      </p:sp>
      <p:sp>
        <p:nvSpPr>
          <p:cNvPr id="9" name="Прямоугольник 8"/>
          <p:cNvSpPr/>
          <p:nvPr/>
        </p:nvSpPr>
        <p:spPr>
          <a:xfrm>
            <a:off x="5633831" y="5105400"/>
            <a:ext cx="6092825" cy="83099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just"/>
            <a:r>
              <a:rPr lang="uk-UA" dirty="0">
                <a:solidFill>
                  <a:srgbClr val="000000"/>
                </a:solidFill>
                <a:latin typeface="Times New Roman"/>
                <a:ea typeface="Times New Roman"/>
              </a:rPr>
              <a:t>4) збігу щорічної відпустки з відпусткою у зв'язку з навчанням.</a:t>
            </a:r>
            <a:endParaRPr lang="ru-RU" sz="1400" dirty="0">
              <a:solidFill>
                <a:srgbClr val="000000"/>
              </a:solidFill>
              <a:latin typeface="Times New Roman"/>
              <a:ea typeface="Times New Roman"/>
            </a:endParaRPr>
          </a:p>
        </p:txBody>
      </p:sp>
      <p:cxnSp>
        <p:nvCxnSpPr>
          <p:cNvPr id="11" name="Прямая со стрелкой 10"/>
          <p:cNvCxnSpPr/>
          <p:nvPr/>
        </p:nvCxnSpPr>
        <p:spPr>
          <a:xfrm>
            <a:off x="11428412" y="939895"/>
            <a:ext cx="0" cy="41655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9596437" y="939895"/>
            <a:ext cx="1831976" cy="7873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10666413" y="769358"/>
            <a:ext cx="838199" cy="1745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a:off x="10971216" y="939895"/>
            <a:ext cx="457196" cy="27177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2284410" y="108898"/>
            <a:ext cx="9672637" cy="830997"/>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a:spAutoFit/>
          </a:bodyPr>
          <a:lstStyle/>
          <a:p>
            <a:pPr algn="ctr"/>
            <a:r>
              <a:rPr lang="ru-RU" b="1" dirty="0" err="1">
                <a:solidFill>
                  <a:schemeClr val="tx2"/>
                </a:solidFill>
              </a:rPr>
              <a:t>Щорічна</a:t>
            </a:r>
            <a:r>
              <a:rPr lang="ru-RU" b="1" dirty="0">
                <a:solidFill>
                  <a:schemeClr val="tx2"/>
                </a:solidFill>
              </a:rPr>
              <a:t> </a:t>
            </a:r>
            <a:r>
              <a:rPr lang="ru-RU" b="1" dirty="0" err="1">
                <a:solidFill>
                  <a:schemeClr val="tx2"/>
                </a:solidFill>
              </a:rPr>
              <a:t>відпустка</a:t>
            </a:r>
            <a:r>
              <a:rPr lang="ru-RU" b="1" dirty="0">
                <a:solidFill>
                  <a:schemeClr val="tx2"/>
                </a:solidFill>
              </a:rPr>
              <a:t> повинна бути перенесена на </a:t>
            </a:r>
            <a:r>
              <a:rPr lang="ru-RU" b="1" dirty="0" err="1">
                <a:solidFill>
                  <a:schemeClr val="tx2"/>
                </a:solidFill>
              </a:rPr>
              <a:t>інший</a:t>
            </a:r>
            <a:r>
              <a:rPr lang="ru-RU" b="1" dirty="0">
                <a:solidFill>
                  <a:schemeClr val="tx2"/>
                </a:solidFill>
              </a:rPr>
              <a:t> </a:t>
            </a:r>
            <a:r>
              <a:rPr lang="ru-RU" b="1" dirty="0" err="1">
                <a:solidFill>
                  <a:schemeClr val="tx2"/>
                </a:solidFill>
              </a:rPr>
              <a:t>період</a:t>
            </a:r>
            <a:r>
              <a:rPr lang="ru-RU" b="1" dirty="0">
                <a:solidFill>
                  <a:schemeClr val="tx2"/>
                </a:solidFill>
              </a:rPr>
              <a:t> </a:t>
            </a:r>
            <a:r>
              <a:rPr lang="ru-RU" b="1" dirty="0" err="1">
                <a:solidFill>
                  <a:schemeClr val="tx2"/>
                </a:solidFill>
              </a:rPr>
              <a:t>або</a:t>
            </a:r>
            <a:r>
              <a:rPr lang="ru-RU" b="1" dirty="0">
                <a:solidFill>
                  <a:schemeClr val="tx2"/>
                </a:solidFill>
              </a:rPr>
              <a:t> </a:t>
            </a:r>
            <a:r>
              <a:rPr lang="ru-RU" b="1" dirty="0" err="1">
                <a:solidFill>
                  <a:schemeClr val="tx2"/>
                </a:solidFill>
              </a:rPr>
              <a:t>продовжена</a:t>
            </a:r>
            <a:r>
              <a:rPr lang="ru-RU" b="1" dirty="0">
                <a:solidFill>
                  <a:schemeClr val="tx2"/>
                </a:solidFill>
              </a:rPr>
              <a:t> у </a:t>
            </a:r>
            <a:r>
              <a:rPr lang="ru-RU" b="1" dirty="0" err="1">
                <a:solidFill>
                  <a:schemeClr val="tx2"/>
                </a:solidFill>
              </a:rPr>
              <a:t>разі</a:t>
            </a:r>
            <a:r>
              <a:rPr lang="ru-RU" b="1" dirty="0">
                <a:solidFill>
                  <a:schemeClr val="tx2"/>
                </a:solidFill>
              </a:rPr>
              <a:t>:</a:t>
            </a:r>
          </a:p>
        </p:txBody>
      </p:sp>
    </p:spTree>
    <p:extLst>
      <p:ext uri="{BB962C8B-B14F-4D97-AF65-F5344CB8AC3E}">
        <p14:creationId xmlns:p14="http://schemas.microsoft.com/office/powerpoint/2010/main" val="31938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7000"/>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65"/>
            <a:ext cx="152400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6829" y="4549676"/>
            <a:ext cx="12205653"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uk-UA" sz="1800" dirty="0" smtClean="0">
                <a:solidFill>
                  <a:schemeClr val="tx2"/>
                </a:solidFill>
                <a:latin typeface="Times New Roman"/>
                <a:ea typeface="Times New Roman"/>
              </a:rPr>
              <a:t>У </a:t>
            </a:r>
            <a:r>
              <a:rPr lang="uk-UA" sz="1800" dirty="0">
                <a:solidFill>
                  <a:schemeClr val="tx2"/>
                </a:solidFill>
                <a:latin typeface="Times New Roman"/>
                <a:ea typeface="Times New Roman"/>
              </a:rPr>
              <a:t>разі перенесення щорічної відпустки </a:t>
            </a:r>
            <a:r>
              <a:rPr lang="uk-UA" sz="1800" b="1" dirty="0">
                <a:solidFill>
                  <a:schemeClr val="tx2"/>
                </a:solidFill>
                <a:latin typeface="Times New Roman"/>
                <a:ea typeface="Times New Roman"/>
              </a:rPr>
              <a:t>новий термін її надання встановлюється за згодою між працівником і власником або уповноваженим ним органом. </a:t>
            </a:r>
            <a:r>
              <a:rPr lang="uk-UA" sz="1800" dirty="0">
                <a:solidFill>
                  <a:schemeClr val="tx2"/>
                </a:solidFill>
                <a:latin typeface="Times New Roman"/>
                <a:ea typeface="Times New Roman"/>
              </a:rPr>
              <a:t>Якщо причини, що зумовили перенесення відпустки на інший період, настали під час її використання, то невикористана частина щорічної відпустки надається після закінчення дії причин, які її перервали, або за згодою сторін переноситься на інший період з додержанням вимог статті 12 Закону України "Про відпустки".</a:t>
            </a:r>
            <a:endParaRPr lang="ru-RU" sz="1100" dirty="0">
              <a:solidFill>
                <a:schemeClr val="tx2"/>
              </a:solidFill>
              <a:latin typeface="Times New Roman"/>
              <a:ea typeface="Times New Roman"/>
            </a:endParaRPr>
          </a:p>
          <a:p>
            <a:pPr algn="just">
              <a:spcAft>
                <a:spcPts val="0"/>
              </a:spcAft>
            </a:pPr>
            <a:r>
              <a:rPr lang="uk-UA" sz="1800" b="1" dirty="0">
                <a:solidFill>
                  <a:srgbClr val="C00000"/>
                </a:solidFill>
                <a:latin typeface="Times New Roman"/>
                <a:ea typeface="Times New Roman"/>
              </a:rPr>
              <a:t>Забороняється ненадання щорічних відпусток повної тривалості протягом двох років підряд</a:t>
            </a:r>
            <a:r>
              <a:rPr lang="uk-UA" sz="1800" dirty="0">
                <a:solidFill>
                  <a:schemeClr val="tx2"/>
                </a:solidFill>
                <a:latin typeface="Times New Roman"/>
                <a:ea typeface="Times New Roman"/>
              </a:rPr>
              <a:t>, а також ненадання їх протягом робочого року особам віком до вісімнадцяти років та працівникам, які мають право на щорічні додаткові відпустки за роботу із шкідливими і важкими умовами чи з особливим характером праці.</a:t>
            </a:r>
            <a:endParaRPr lang="ru-RU" sz="1100" dirty="0">
              <a:solidFill>
                <a:schemeClr val="tx2"/>
              </a:solidFill>
              <a:effectLst/>
              <a:latin typeface="Times New Roman"/>
              <a:ea typeface="Times New Roman"/>
            </a:endParaRPr>
          </a:p>
        </p:txBody>
      </p:sp>
      <p:sp>
        <p:nvSpPr>
          <p:cNvPr id="5" name="Прямоугольник 4"/>
          <p:cNvSpPr/>
          <p:nvPr/>
        </p:nvSpPr>
        <p:spPr>
          <a:xfrm>
            <a:off x="1674812" y="457200"/>
            <a:ext cx="10361612"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uk-UA" sz="1800" dirty="0">
                <a:solidFill>
                  <a:schemeClr val="tx2"/>
                </a:solidFill>
                <a:latin typeface="Times New Roman"/>
                <a:ea typeface="Times New Roman"/>
              </a:rPr>
              <a:t>Щорічна відпустка за ініціативою власника або уповноваженого ним органу, як виняток, </a:t>
            </a:r>
            <a:r>
              <a:rPr lang="uk-UA" sz="1800" b="1" dirty="0">
                <a:solidFill>
                  <a:schemeClr val="tx2"/>
                </a:solidFill>
                <a:latin typeface="Times New Roman"/>
                <a:ea typeface="Times New Roman"/>
              </a:rPr>
              <a:t>може бути перенесена на інший період </a:t>
            </a:r>
            <a:r>
              <a:rPr lang="uk-UA" sz="1800" dirty="0">
                <a:solidFill>
                  <a:schemeClr val="tx2"/>
                </a:solidFill>
                <a:latin typeface="Times New Roman"/>
                <a:ea typeface="Times New Roman"/>
              </a:rPr>
              <a:t>тільки за </a:t>
            </a:r>
            <a:r>
              <a:rPr lang="uk-UA" sz="1800" b="1" dirty="0">
                <a:solidFill>
                  <a:schemeClr val="tx2"/>
                </a:solidFill>
                <a:latin typeface="Times New Roman"/>
                <a:ea typeface="Times New Roman"/>
              </a:rPr>
              <a:t>письмовою згодою працівника та за погодженням з виборним органом первинної профспілкової організації</a:t>
            </a:r>
            <a:r>
              <a:rPr lang="uk-UA" sz="1800" dirty="0">
                <a:solidFill>
                  <a:schemeClr val="tx2"/>
                </a:solidFill>
                <a:latin typeface="Times New Roman"/>
                <a:ea typeface="Times New Roman"/>
              </a:rPr>
              <a:t> (профспілковим представником) у разі, коли надання щорічної відпустки в раніше обумовлений період може несприятливо відбитися на нормальному ході роботи підприємства, установи, організації, та за умови, що частина відпустки тривалістю не менше 24 календарних днів буде використана в поточному робочому році</a:t>
            </a:r>
            <a:endParaRPr lang="ru-RU" dirty="0">
              <a:solidFill>
                <a:schemeClr val="tx2"/>
              </a:solidFill>
            </a:endParaRPr>
          </a:p>
        </p:txBody>
      </p:sp>
    </p:spTree>
    <p:extLst>
      <p:ext uri="{BB962C8B-B14F-4D97-AF65-F5344CB8AC3E}">
        <p14:creationId xmlns:p14="http://schemas.microsoft.com/office/powerpoint/2010/main" val="5486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524000"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227012" y="3581400"/>
            <a:ext cx="5181600" cy="1752600"/>
          </a:xfr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pPr algn="ctr">
              <a:spcAft>
                <a:spcPts val="0"/>
              </a:spcAft>
            </a:pPr>
            <a:r>
              <a:rPr lang="uk-UA" b="1" smtClean="0">
                <a:solidFill>
                  <a:schemeClr val="tx2"/>
                </a:solidFill>
                <a:latin typeface="Times New Roman"/>
                <a:ea typeface="Times New Roman"/>
              </a:rPr>
              <a:t>3.Соціальні відпустки та порядок їх надання.</a:t>
            </a:r>
            <a:endParaRPr lang="ru-RU" dirty="0">
              <a:solidFill>
                <a:schemeClr val="tx2"/>
              </a:solidFill>
            </a:endParaRPr>
          </a:p>
        </p:txBody>
      </p:sp>
    </p:spTree>
    <p:extLst>
      <p:ext uri="{BB962C8B-B14F-4D97-AF65-F5344CB8AC3E}">
        <p14:creationId xmlns:p14="http://schemas.microsoft.com/office/powerpoint/2010/main" val="130372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130175"/>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303212" y="1845683"/>
            <a:ext cx="2286000" cy="1293084"/>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i="1" dirty="0">
                <a:latin typeface="Times New Roman"/>
                <a:ea typeface="Times New Roman"/>
              </a:rPr>
              <a:t>у зв'язку з вагітністю та пологами</a:t>
            </a:r>
            <a:endParaRPr lang="ru-RU" dirty="0"/>
          </a:p>
        </p:txBody>
      </p:sp>
      <p:sp>
        <p:nvSpPr>
          <p:cNvPr id="6" name="Скругленный прямоугольник 5"/>
          <p:cNvSpPr/>
          <p:nvPr/>
        </p:nvSpPr>
        <p:spPr>
          <a:xfrm>
            <a:off x="4226988" y="2209800"/>
            <a:ext cx="3429000" cy="129540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i="1" dirty="0">
                <a:latin typeface="Times New Roman"/>
                <a:ea typeface="Times New Roman"/>
              </a:rPr>
              <a:t>для догляду за дитиною до досягнення нею трирічного віку</a:t>
            </a:r>
            <a:endParaRPr lang="ru-RU" dirty="0"/>
          </a:p>
        </p:txBody>
      </p:sp>
      <p:sp>
        <p:nvSpPr>
          <p:cNvPr id="7" name="Скругленный прямоугольник 6"/>
          <p:cNvSpPr/>
          <p:nvPr/>
        </p:nvSpPr>
        <p:spPr>
          <a:xfrm>
            <a:off x="8685212" y="130175"/>
            <a:ext cx="2971800" cy="114300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i="1" dirty="0" smtClean="0">
                <a:latin typeface="Times New Roman"/>
              </a:rPr>
              <a:t>«батьківська відпустка»</a:t>
            </a:r>
            <a:endParaRPr lang="ru-RU" dirty="0"/>
          </a:p>
        </p:txBody>
      </p:sp>
      <p:cxnSp>
        <p:nvCxnSpPr>
          <p:cNvPr id="9" name="Прямая со стрелкой 8"/>
          <p:cNvCxnSpPr>
            <a:stCxn id="4" idx="4"/>
          </p:cNvCxnSpPr>
          <p:nvPr/>
        </p:nvCxnSpPr>
        <p:spPr>
          <a:xfrm flipH="1">
            <a:off x="2665412" y="1281878"/>
            <a:ext cx="2254445" cy="9279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4" idx="4"/>
          </p:cNvCxnSpPr>
          <p:nvPr/>
        </p:nvCxnSpPr>
        <p:spPr>
          <a:xfrm>
            <a:off x="4919857" y="1281878"/>
            <a:ext cx="336355" cy="8034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4" idx="4"/>
          </p:cNvCxnSpPr>
          <p:nvPr/>
        </p:nvCxnSpPr>
        <p:spPr>
          <a:xfrm>
            <a:off x="4919857" y="1281878"/>
            <a:ext cx="3003355" cy="4639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 name="Овал 3"/>
          <p:cNvSpPr/>
          <p:nvPr/>
        </p:nvSpPr>
        <p:spPr>
          <a:xfrm>
            <a:off x="2175863" y="62678"/>
            <a:ext cx="5487988" cy="1219200"/>
          </a:xfrm>
          <a:prstGeom prst="ellipse">
            <a:avLst/>
          </a:prstGeom>
          <a:solidFill>
            <a:schemeClr val="accent1">
              <a:lumMod val="20000"/>
              <a:lumOff val="80000"/>
            </a:schemeClr>
          </a:solidFill>
          <a:ln w="57150"/>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k-UA" dirty="0">
                <a:solidFill>
                  <a:srgbClr val="000000"/>
                </a:solidFill>
                <a:latin typeface="Times New Roman"/>
                <a:ea typeface="Times New Roman"/>
              </a:rPr>
              <a:t>Законодавством передбачено наступні види соціальних відпусток: </a:t>
            </a:r>
            <a:endParaRPr lang="ru-RU" dirty="0">
              <a:solidFill>
                <a:srgbClr val="000000"/>
              </a:solidFill>
            </a:endParaRPr>
          </a:p>
        </p:txBody>
      </p:sp>
      <p:sp>
        <p:nvSpPr>
          <p:cNvPr id="19" name="Прямоугольник 18"/>
          <p:cNvSpPr/>
          <p:nvPr/>
        </p:nvSpPr>
        <p:spPr>
          <a:xfrm>
            <a:off x="271144" y="3886200"/>
            <a:ext cx="11690668" cy="2677656"/>
          </a:xfrm>
          <a:prstGeom prst="rect">
            <a:avLst/>
          </a:prstGeom>
        </p:spPr>
        <p:txBody>
          <a:bodyPr wrap="square">
            <a:spAutoFit/>
          </a:bodyPr>
          <a:lstStyle/>
          <a:p>
            <a:pPr algn="ctr">
              <a:spcAft>
                <a:spcPts val="0"/>
              </a:spcAft>
            </a:pPr>
            <a:r>
              <a:rPr lang="uk-UA" dirty="0">
                <a:solidFill>
                  <a:schemeClr val="tx2"/>
                </a:solidFill>
                <a:latin typeface="Times New Roman"/>
                <a:ea typeface="Times New Roman"/>
              </a:rPr>
              <a:t>На підставі медичного висновку </a:t>
            </a:r>
            <a:r>
              <a:rPr lang="uk-UA" b="1" dirty="0">
                <a:solidFill>
                  <a:srgbClr val="C00000"/>
                </a:solidFill>
                <a:latin typeface="Times New Roman"/>
                <a:ea typeface="Times New Roman"/>
              </a:rPr>
              <a:t>жінкам надається відпустка у зв'язку з вагітністю та пологами </a:t>
            </a:r>
            <a:r>
              <a:rPr lang="uk-UA" b="1" dirty="0">
                <a:solidFill>
                  <a:schemeClr val="tx2"/>
                </a:solidFill>
                <a:latin typeface="Times New Roman"/>
                <a:ea typeface="Times New Roman"/>
              </a:rPr>
              <a:t>тривалістю 70 календарних днів до пологів і 56 календарних днів після пологів.</a:t>
            </a:r>
            <a:r>
              <a:rPr lang="uk-UA" dirty="0">
                <a:solidFill>
                  <a:schemeClr val="tx2"/>
                </a:solidFill>
                <a:latin typeface="Times New Roman"/>
                <a:ea typeface="Times New Roman"/>
              </a:rPr>
              <a:t> </a:t>
            </a:r>
            <a:r>
              <a:rPr lang="uk-UA" b="1" dirty="0">
                <a:solidFill>
                  <a:srgbClr val="C00000"/>
                </a:solidFill>
                <a:latin typeface="Times New Roman"/>
                <a:ea typeface="Times New Roman"/>
              </a:rPr>
              <a:t>У разі народження двох і більше дітей, а також при ускладнених пологах </a:t>
            </a:r>
            <a:r>
              <a:rPr lang="uk-UA" dirty="0">
                <a:solidFill>
                  <a:schemeClr val="tx2"/>
                </a:solidFill>
                <a:latin typeface="Times New Roman"/>
                <a:ea typeface="Times New Roman"/>
              </a:rPr>
              <a:t>тривалість післяпологової відпустки </a:t>
            </a:r>
            <a:r>
              <a:rPr lang="uk-UA" b="1" dirty="0">
                <a:solidFill>
                  <a:schemeClr val="tx2"/>
                </a:solidFill>
                <a:latin typeface="Times New Roman"/>
                <a:ea typeface="Times New Roman"/>
              </a:rPr>
              <a:t>становить 70 календарних днів</a:t>
            </a:r>
            <a:r>
              <a:rPr lang="uk-UA" dirty="0">
                <a:solidFill>
                  <a:schemeClr val="tx2"/>
                </a:solidFill>
                <a:latin typeface="Times New Roman"/>
                <a:ea typeface="Times New Roman"/>
              </a:rPr>
              <a:t>. </a:t>
            </a:r>
            <a:r>
              <a:rPr lang="uk-UA" b="1" dirty="0">
                <a:solidFill>
                  <a:srgbClr val="C00000"/>
                </a:solidFill>
                <a:latin typeface="Times New Roman"/>
                <a:ea typeface="Times New Roman"/>
              </a:rPr>
              <a:t>Працюючим жінкам, які віднесенні до 1—4 категорій осіб</a:t>
            </a:r>
            <a:r>
              <a:rPr lang="uk-UA" dirty="0">
                <a:solidFill>
                  <a:schemeClr val="tx2"/>
                </a:solidFill>
                <a:latin typeface="Times New Roman"/>
                <a:ea typeface="Times New Roman"/>
              </a:rPr>
              <a:t>, </a:t>
            </a:r>
            <a:r>
              <a:rPr lang="uk-UA" b="1" dirty="0">
                <a:solidFill>
                  <a:srgbClr val="C00000"/>
                </a:solidFill>
                <a:latin typeface="Times New Roman"/>
                <a:ea typeface="Times New Roman"/>
              </a:rPr>
              <a:t>що постраждали внаслідок Чорнобильської катастрофи, </a:t>
            </a:r>
            <a:r>
              <a:rPr lang="uk-UA" dirty="0">
                <a:solidFill>
                  <a:schemeClr val="tx2"/>
                </a:solidFill>
                <a:latin typeface="Times New Roman"/>
                <a:ea typeface="Times New Roman"/>
              </a:rPr>
              <a:t>соціальна відпустка надається </a:t>
            </a:r>
            <a:r>
              <a:rPr lang="uk-UA" b="1" dirty="0">
                <a:solidFill>
                  <a:schemeClr val="tx2"/>
                </a:solidFill>
                <a:latin typeface="Times New Roman"/>
                <a:ea typeface="Times New Roman"/>
              </a:rPr>
              <a:t>тривалістю по 90 календарних днів до і після пологів.</a:t>
            </a:r>
            <a:endParaRPr lang="ru-RU" sz="1400" b="1" dirty="0">
              <a:solidFill>
                <a:schemeClr val="tx2"/>
              </a:solidFill>
              <a:effectLst/>
              <a:latin typeface="Times New Roman"/>
              <a:ea typeface="Times New Roman"/>
            </a:endParaRPr>
          </a:p>
        </p:txBody>
      </p:sp>
      <p:sp>
        <p:nvSpPr>
          <p:cNvPr id="12" name="Скругленный прямоугольник 11"/>
          <p:cNvSpPr/>
          <p:nvPr/>
        </p:nvSpPr>
        <p:spPr>
          <a:xfrm>
            <a:off x="8075612" y="1525769"/>
            <a:ext cx="2971800" cy="1143000"/>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i="1" dirty="0">
                <a:latin typeface="Times New Roman"/>
                <a:ea typeface="Times New Roman"/>
              </a:rPr>
              <a:t>працівникам, які мають дітей</a:t>
            </a:r>
            <a:endParaRPr lang="ru-RU" dirty="0"/>
          </a:p>
        </p:txBody>
      </p:sp>
      <p:cxnSp>
        <p:nvCxnSpPr>
          <p:cNvPr id="14" name="Прямая со стрелкой 13"/>
          <p:cNvCxnSpPr>
            <a:stCxn id="4" idx="6"/>
          </p:cNvCxnSpPr>
          <p:nvPr/>
        </p:nvCxnSpPr>
        <p:spPr>
          <a:xfrm>
            <a:off x="7663851" y="672278"/>
            <a:ext cx="102136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88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24825"/>
          <a:stretch/>
        </p:blipFill>
        <p:spPr>
          <a:xfrm rot="16200000">
            <a:off x="-1623235" y="1979039"/>
            <a:ext cx="6503989" cy="3257518"/>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522412" y="14344"/>
            <a:ext cx="10632552" cy="6843656"/>
          </a:xfrm>
        </p:spPr>
        <p:style>
          <a:lnRef idx="2">
            <a:schemeClr val="dk1"/>
          </a:lnRef>
          <a:fillRef idx="1">
            <a:schemeClr val="lt1"/>
          </a:fillRef>
          <a:effectRef idx="0">
            <a:schemeClr val="dk1"/>
          </a:effectRef>
          <a:fontRef idx="minor">
            <a:schemeClr val="dk1"/>
          </a:fontRef>
        </p:style>
        <p:txBody>
          <a:bodyPr>
            <a:noAutofit/>
          </a:bodyPr>
          <a:lstStyle/>
          <a:p>
            <a:pPr algn="just">
              <a:spcAft>
                <a:spcPts val="0"/>
              </a:spcAft>
            </a:pPr>
            <a:r>
              <a:rPr lang="uk-UA" sz="2000" dirty="0">
                <a:solidFill>
                  <a:schemeClr val="tx2"/>
                </a:solidFill>
                <a:latin typeface="Times New Roman"/>
                <a:ea typeface="Times New Roman"/>
              </a:rPr>
              <a:t>Тривалість відпустки у зв'язку з вагітністю та пологами обчислюється сумарно від кількості днів, фактично використаних до пологів. Жінкам, які народили двох і більше дітей, та в разі ускладнення пологів тривалість відпустки становить 140 календарних днів, а жінкам, які постраждали внаслідок Чорнобильської катастрофи, — 180 календарних днів незалежно від кількості днів, фактично використаних до пологів.</a:t>
            </a:r>
            <a:endParaRPr lang="ru-RU" sz="1200" dirty="0">
              <a:solidFill>
                <a:schemeClr val="tx2"/>
              </a:solidFill>
              <a:latin typeface="Times New Roman"/>
              <a:ea typeface="Times New Roman"/>
            </a:endParaRPr>
          </a:p>
          <a:p>
            <a:pPr algn="just">
              <a:spcAft>
                <a:spcPts val="0"/>
              </a:spcAft>
            </a:pPr>
            <a:r>
              <a:rPr lang="uk-UA" sz="2000" dirty="0">
                <a:solidFill>
                  <a:schemeClr val="tx2"/>
                </a:solidFill>
                <a:latin typeface="Times New Roman"/>
                <a:ea typeface="Times New Roman"/>
              </a:rPr>
              <a:t>До відпусток у зв'язку з вагітністю та пологами роботодавець зобов'язаний за заявою жінки приєднати щорічну відпустку незалежно від тривалості її роботи в поточному робочому році.</a:t>
            </a:r>
            <a:endParaRPr lang="ru-RU" sz="1200" dirty="0">
              <a:solidFill>
                <a:schemeClr val="tx2"/>
              </a:solidFill>
              <a:latin typeface="Times New Roman"/>
              <a:ea typeface="Times New Roman"/>
            </a:endParaRPr>
          </a:p>
          <a:p>
            <a:pPr algn="just">
              <a:spcAft>
                <a:spcPts val="0"/>
              </a:spcAft>
            </a:pPr>
            <a:r>
              <a:rPr lang="uk-UA" sz="2000" dirty="0">
                <a:solidFill>
                  <a:schemeClr val="tx2"/>
                </a:solidFill>
                <a:latin typeface="Times New Roman"/>
                <a:ea typeface="Times New Roman"/>
              </a:rPr>
              <a:t>Жінці, яка перебуває у відпустці у зв'язку з вагітністю та пологами, виплачується соціальна допомога у розмірі 100% заробітку незалежно від стажу її роботи.</a:t>
            </a:r>
            <a:endParaRPr lang="ru-RU" sz="1200" dirty="0">
              <a:solidFill>
                <a:schemeClr val="tx2"/>
              </a:solidFill>
              <a:latin typeface="Times New Roman"/>
              <a:ea typeface="Times New Roman"/>
            </a:endParaRPr>
          </a:p>
          <a:p>
            <a:pPr algn="just">
              <a:spcAft>
                <a:spcPts val="0"/>
              </a:spcAft>
            </a:pPr>
            <a:r>
              <a:rPr lang="uk-UA" sz="2000" dirty="0">
                <a:solidFill>
                  <a:schemeClr val="tx2"/>
                </a:solidFill>
                <a:latin typeface="Times New Roman"/>
                <a:ea typeface="Times New Roman"/>
              </a:rPr>
              <a:t>За бажанням жінки, після закінчення відпустки у зв'язку з вагітністю та пологами їй надається відпустка для догляду за дитиною до досягнення нею 3-річного віку. Якщо дитина потребує домашнього догляду і після досягнення нею 3-річного віку, жінці за її бажанням надається відпустка без збереження заробітної плати тривалістю, що визначена у медичному висновку,</a:t>
            </a:r>
            <a:endParaRPr lang="ru-RU" sz="1200" dirty="0">
              <a:solidFill>
                <a:schemeClr val="tx2"/>
              </a:solidFill>
              <a:latin typeface="Times New Roman"/>
              <a:ea typeface="Times New Roman"/>
            </a:endParaRPr>
          </a:p>
          <a:p>
            <a:pPr algn="just">
              <a:spcAft>
                <a:spcPts val="0"/>
              </a:spcAft>
            </a:pPr>
            <a:r>
              <a:rPr lang="uk-UA" sz="2000" dirty="0">
                <a:solidFill>
                  <a:schemeClr val="tx2"/>
                </a:solidFill>
                <a:latin typeface="Times New Roman"/>
                <a:ea typeface="Times New Roman"/>
              </a:rPr>
              <a:t>але не більше як до досягнення дитиною </a:t>
            </a:r>
            <a:r>
              <a:rPr lang="uk-UA" sz="2000" b="1" dirty="0">
                <a:solidFill>
                  <a:schemeClr val="tx2"/>
                </a:solidFill>
                <a:latin typeface="Times New Roman"/>
                <a:ea typeface="Times New Roman"/>
              </a:rPr>
              <a:t>6-річного</a:t>
            </a:r>
            <a:r>
              <a:rPr lang="uk-UA" sz="2000" dirty="0">
                <a:solidFill>
                  <a:schemeClr val="tx2"/>
                </a:solidFill>
                <a:latin typeface="Times New Roman"/>
                <a:ea typeface="Times New Roman"/>
              </a:rPr>
              <a:t> віку. Закон передбачає можливість закріплення у колективному договорі надання частково оплачуваної відпустки та відпустки без збереження заробітної плати для догляду за дитиною більшої тривалості за рахунок коштів підприємства. Вказана відпустка надається за заявою жінки та оформляється наказом</a:t>
            </a:r>
            <a:r>
              <a:rPr lang="uk-UA" sz="2000" dirty="0" smtClean="0">
                <a:solidFill>
                  <a:schemeClr val="tx2"/>
                </a:solidFill>
                <a:latin typeface="Times New Roman"/>
                <a:ea typeface="Times New Roman"/>
              </a:rPr>
              <a:t>.</a:t>
            </a:r>
            <a:endParaRPr lang="ru-RU" sz="1200" dirty="0">
              <a:solidFill>
                <a:schemeClr val="tx2"/>
              </a:solidFill>
              <a:latin typeface="Times New Roman"/>
              <a:ea typeface="Times New Roman"/>
            </a:endParaRPr>
          </a:p>
        </p:txBody>
      </p:sp>
    </p:spTree>
    <p:extLst>
      <p:ext uri="{BB962C8B-B14F-4D97-AF65-F5344CB8AC3E}">
        <p14:creationId xmlns:p14="http://schemas.microsoft.com/office/powerpoint/2010/main" val="42404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8" y="34065"/>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51012" y="353578"/>
            <a:ext cx="1011846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uk-UA" b="1" i="1" dirty="0">
                <a:solidFill>
                  <a:srgbClr val="C00000"/>
                </a:solidFill>
                <a:latin typeface="Times New Roman"/>
                <a:ea typeface="Times New Roman"/>
              </a:rPr>
              <a:t>Право на додаткову відпустку </a:t>
            </a:r>
            <a:r>
              <a:rPr lang="uk-UA" i="1" dirty="0">
                <a:solidFill>
                  <a:schemeClr val="tx2"/>
                </a:solidFill>
                <a:latin typeface="Times New Roman"/>
                <a:ea typeface="Times New Roman"/>
              </a:rPr>
              <a:t>надається матерям, які мають двох і більше дітей віком до 15 років або дитину-інваліда. </a:t>
            </a:r>
            <a:endParaRPr lang="ru-RU" sz="1400" dirty="0">
              <a:solidFill>
                <a:schemeClr val="tx2"/>
              </a:solidFill>
              <a:latin typeface="Times New Roman"/>
              <a:ea typeface="Times New Roman"/>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473" y="1402140"/>
            <a:ext cx="6474099" cy="4858657"/>
          </a:xfrm>
          <a:prstGeom prst="rect">
            <a:avLst/>
          </a:prstGeom>
        </p:spPr>
      </p:pic>
      <p:sp>
        <p:nvSpPr>
          <p:cNvPr id="5" name="Прямоугольник 4"/>
          <p:cNvSpPr/>
          <p:nvPr/>
        </p:nvSpPr>
        <p:spPr>
          <a:xfrm>
            <a:off x="150812" y="5722188"/>
            <a:ext cx="11887200" cy="1077218"/>
          </a:xfrm>
          <a:prstGeom prst="rect">
            <a:avLst/>
          </a:prstGeom>
        </p:spPr>
        <p:txBody>
          <a:bodyPr wrap="square">
            <a:spAutoFit/>
          </a:bodyPr>
          <a:lstStyle/>
          <a:p>
            <a:pPr lvl="0" algn="ctr"/>
            <a:r>
              <a:rPr lang="uk-UA" sz="3200" b="1" dirty="0">
                <a:solidFill>
                  <a:srgbClr val="C00000"/>
                </a:solidFill>
                <a:latin typeface="Times New Roman"/>
                <a:ea typeface="Times New Roman"/>
              </a:rPr>
              <a:t>Зазначена відпустка оплачується в розмірі 100% заробітної плати незалежно від стажу </a:t>
            </a:r>
            <a:r>
              <a:rPr lang="uk-UA" sz="3200" b="1" dirty="0" smtClean="0">
                <a:solidFill>
                  <a:srgbClr val="C00000"/>
                </a:solidFill>
                <a:latin typeface="Times New Roman"/>
                <a:ea typeface="Times New Roman"/>
              </a:rPr>
              <a:t>роботи</a:t>
            </a:r>
            <a:endParaRPr lang="ru-RU" sz="1800" b="1" dirty="0">
              <a:solidFill>
                <a:srgbClr val="C00000"/>
              </a:solidFill>
              <a:latin typeface="Times New Roman"/>
              <a:ea typeface="Times New Roman"/>
            </a:endParaRPr>
          </a:p>
        </p:txBody>
      </p:sp>
      <p:sp>
        <p:nvSpPr>
          <p:cNvPr id="6" name="Прямоугольник 5"/>
          <p:cNvSpPr/>
          <p:nvPr/>
        </p:nvSpPr>
        <p:spPr>
          <a:xfrm>
            <a:off x="14548" y="1676400"/>
            <a:ext cx="2970212" cy="37856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uk-UA" i="1" dirty="0">
                <a:solidFill>
                  <a:schemeClr val="tx2"/>
                </a:solidFill>
                <a:latin typeface="Times New Roman"/>
                <a:ea typeface="Times New Roman"/>
              </a:rPr>
              <a:t>Тривалість цієї відпустки — </a:t>
            </a:r>
            <a:r>
              <a:rPr lang="uk-UA" i="1" dirty="0" smtClean="0">
                <a:solidFill>
                  <a:schemeClr val="tx2"/>
                </a:solidFill>
                <a:latin typeface="Times New Roman"/>
                <a:ea typeface="Times New Roman"/>
              </a:rPr>
              <a:t>10 календарних </a:t>
            </a:r>
            <a:r>
              <a:rPr lang="uk-UA" i="1" dirty="0">
                <a:solidFill>
                  <a:schemeClr val="tx2"/>
                </a:solidFill>
                <a:latin typeface="Times New Roman"/>
                <a:ea typeface="Times New Roman"/>
              </a:rPr>
              <a:t>днів без врахування вихідних днів, визначених законодавством або правилами внутрішнього трудового </a:t>
            </a:r>
            <a:r>
              <a:rPr lang="uk-UA" i="1" dirty="0" smtClean="0">
                <a:solidFill>
                  <a:schemeClr val="tx2"/>
                </a:solidFill>
                <a:latin typeface="Times New Roman"/>
                <a:ea typeface="Times New Roman"/>
              </a:rPr>
              <a:t>розпорядку.</a:t>
            </a:r>
            <a:endParaRPr lang="ru-RU" sz="1400" dirty="0">
              <a:solidFill>
                <a:schemeClr val="tx2"/>
              </a:solidFill>
              <a:latin typeface="Times New Roman"/>
              <a:ea typeface="Times New Roman"/>
            </a:endParaRPr>
          </a:p>
        </p:txBody>
      </p:sp>
      <p:sp>
        <p:nvSpPr>
          <p:cNvPr id="7" name="Прямоугольник 6"/>
          <p:cNvSpPr/>
          <p:nvPr/>
        </p:nvSpPr>
        <p:spPr>
          <a:xfrm>
            <a:off x="9153784" y="1504090"/>
            <a:ext cx="2884228"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i="1" dirty="0">
                <a:solidFill>
                  <a:schemeClr val="tx2"/>
                </a:solidFill>
                <a:latin typeface="Times New Roman"/>
                <a:ea typeface="Times New Roman"/>
              </a:rPr>
              <a:t>Отримати цю відпустку може батько, якщо він виховує дитину без матері, у тому числі й у разі тривалого перебування матері у лікувальному закладі</a:t>
            </a:r>
            <a:endParaRPr lang="ru-RU" dirty="0">
              <a:solidFill>
                <a:schemeClr val="tx2"/>
              </a:solidFill>
            </a:endParaRPr>
          </a:p>
        </p:txBody>
      </p:sp>
      <p:sp>
        <p:nvSpPr>
          <p:cNvPr id="8" name="Стрелка вниз 7"/>
          <p:cNvSpPr/>
          <p:nvPr/>
        </p:nvSpPr>
        <p:spPr>
          <a:xfrm>
            <a:off x="1751012" y="1184575"/>
            <a:ext cx="609600" cy="49182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9" name="Стрелка вниз 8"/>
          <p:cNvSpPr/>
          <p:nvPr/>
        </p:nvSpPr>
        <p:spPr>
          <a:xfrm>
            <a:off x="10595898" y="1184574"/>
            <a:ext cx="680114" cy="31951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427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1" y="3586"/>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778625" y="1104280"/>
            <a:ext cx="5027612" cy="15696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Aft>
                <a:spcPts val="0"/>
              </a:spcAft>
            </a:pPr>
            <a:r>
              <a:rPr lang="uk-UA" sz="3200" b="1" dirty="0">
                <a:solidFill>
                  <a:schemeClr val="tx2"/>
                </a:solidFill>
                <a:latin typeface="Times New Roman"/>
                <a:ea typeface="Times New Roman"/>
              </a:rPr>
              <a:t>Додаткові відпустки працівникам у зв'язку з навчанням</a:t>
            </a:r>
            <a:endParaRPr lang="ru-RU" sz="1800" dirty="0">
              <a:solidFill>
                <a:schemeClr val="tx2"/>
              </a:solidFill>
              <a:effectLst/>
              <a:latin typeface="Times New Roman"/>
              <a:ea typeface="Times New Roman"/>
            </a:endParaRPr>
          </a:p>
        </p:txBody>
      </p:sp>
      <p:sp>
        <p:nvSpPr>
          <p:cNvPr id="3" name="Прямоугольник 2"/>
          <p:cNvSpPr/>
          <p:nvPr/>
        </p:nvSpPr>
        <p:spPr>
          <a:xfrm>
            <a:off x="2192280" y="323099"/>
            <a:ext cx="38846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0"/>
              </a:spcAft>
            </a:pPr>
            <a:r>
              <a:rPr lang="uk-UA" b="1" dirty="0" smtClean="0">
                <a:solidFill>
                  <a:srgbClr val="C00000"/>
                </a:solidFill>
                <a:latin typeface="Times New Roman"/>
                <a:ea typeface="Times New Roman"/>
              </a:rPr>
              <a:t>Закон </a:t>
            </a:r>
            <a:r>
              <a:rPr lang="uk-UA" b="1" dirty="0">
                <a:solidFill>
                  <a:srgbClr val="C00000"/>
                </a:solidFill>
                <a:latin typeface="Times New Roman"/>
                <a:ea typeface="Times New Roman"/>
              </a:rPr>
              <a:t>України "Про освіту</a:t>
            </a:r>
            <a:r>
              <a:rPr lang="uk-UA" b="1" dirty="0" smtClean="0">
                <a:solidFill>
                  <a:srgbClr val="C00000"/>
                </a:solidFill>
                <a:latin typeface="Times New Roman"/>
                <a:ea typeface="Times New Roman"/>
              </a:rPr>
              <a:t>"</a:t>
            </a:r>
            <a:endParaRPr lang="ru-RU" sz="1400" b="1" dirty="0">
              <a:solidFill>
                <a:srgbClr val="C00000"/>
              </a:solidFill>
              <a:effectLst/>
              <a:latin typeface="Times New Roman"/>
              <a:ea typeface="Times New Roman"/>
            </a:endParaRPr>
          </a:p>
        </p:txBody>
      </p:sp>
      <p:sp>
        <p:nvSpPr>
          <p:cNvPr id="4" name="Прямоугольник 3"/>
          <p:cNvSpPr/>
          <p:nvPr/>
        </p:nvSpPr>
        <p:spPr>
          <a:xfrm>
            <a:off x="670276" y="1473611"/>
            <a:ext cx="5392477" cy="1200329"/>
          </a:xfrm>
          <a:prstGeom prst="rect">
            <a:avLst/>
          </a:prstGeom>
        </p:spPr>
        <p:txBody>
          <a:bodyPr wrap="square">
            <a:spAutoFit/>
          </a:bodyPr>
          <a:lstStyle/>
          <a:p>
            <a:pPr lvl="0" algn="ctr"/>
            <a:r>
              <a:rPr lang="uk-UA" i="1" dirty="0">
                <a:solidFill>
                  <a:schemeClr val="tx2"/>
                </a:solidFill>
                <a:latin typeface="Times New Roman"/>
                <a:ea typeface="Times New Roman"/>
              </a:rPr>
              <a:t>працівники, що поєднують роботу з навчанням, користуються правом на додаткову відпустку за місцем роботи.</a:t>
            </a:r>
            <a:endParaRPr lang="ru-RU" sz="1400" dirty="0">
              <a:solidFill>
                <a:schemeClr val="tx2"/>
              </a:solidFill>
              <a:latin typeface="Times New Roman"/>
              <a:ea typeface="Times New Roman"/>
            </a:endParaRPr>
          </a:p>
        </p:txBody>
      </p:sp>
      <p:sp>
        <p:nvSpPr>
          <p:cNvPr id="5" name="Стрелка вниз 4"/>
          <p:cNvSpPr/>
          <p:nvPr/>
        </p:nvSpPr>
        <p:spPr>
          <a:xfrm>
            <a:off x="5484812" y="1154096"/>
            <a:ext cx="457200" cy="319515"/>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57031" y="3183887"/>
            <a:ext cx="4009708"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sz="2000" dirty="0" err="1">
                <a:solidFill>
                  <a:schemeClr val="tx2"/>
                </a:solidFill>
                <a:latin typeface="Times New Roman" pitchFamily="18" charset="0"/>
                <a:cs typeface="Times New Roman" pitchFamily="18" charset="0"/>
              </a:rPr>
              <a:t>Працівникам</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що</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здобувають</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загальну</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середню</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освіту</a:t>
            </a:r>
            <a:r>
              <a:rPr lang="ru-RU" sz="2000" dirty="0">
                <a:solidFill>
                  <a:schemeClr val="tx2"/>
                </a:solidFill>
                <a:latin typeface="Times New Roman" pitchFamily="18" charset="0"/>
                <a:cs typeface="Times New Roman" pitchFamily="18" charset="0"/>
              </a:rPr>
              <a:t> в </a:t>
            </a:r>
            <a:r>
              <a:rPr lang="ru-RU" sz="2000" dirty="0" err="1">
                <a:solidFill>
                  <a:schemeClr val="tx2"/>
                </a:solidFill>
                <a:latin typeface="Times New Roman" pitchFamily="18" charset="0"/>
                <a:cs typeface="Times New Roman" pitchFamily="18" charset="0"/>
              </a:rPr>
              <a:t>середніх</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загальноосвітніх</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вечірніх</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змінних</a:t>
            </a:r>
            <a:r>
              <a:rPr lang="ru-RU" sz="2000" dirty="0">
                <a:solidFill>
                  <a:schemeClr val="tx2"/>
                </a:solidFill>
                <a:latin typeface="Times New Roman" pitchFamily="18" charset="0"/>
                <a:cs typeface="Times New Roman" pitchFamily="18" charset="0"/>
              </a:rPr>
              <a:t>) школах, </a:t>
            </a:r>
            <a:r>
              <a:rPr lang="ru-RU" sz="2000" dirty="0" err="1">
                <a:solidFill>
                  <a:schemeClr val="tx2"/>
                </a:solidFill>
                <a:latin typeface="Times New Roman" pitchFamily="18" charset="0"/>
                <a:cs typeface="Times New Roman" pitchFamily="18" charset="0"/>
              </a:rPr>
              <a:t>класах</a:t>
            </a:r>
            <a:r>
              <a:rPr lang="ru-RU" sz="2000" dirty="0">
                <a:solidFill>
                  <a:schemeClr val="tx2"/>
                </a:solidFill>
                <a:latin typeface="Times New Roman" pitchFamily="18" charset="0"/>
                <a:cs typeface="Times New Roman" pitchFamily="18" charset="0"/>
              </a:rPr>
              <a:t>, </a:t>
            </a:r>
            <a:r>
              <a:rPr lang="ru-RU" sz="2000" dirty="0" err="1">
                <a:solidFill>
                  <a:schemeClr val="tx2"/>
                </a:solidFill>
                <a:latin typeface="Times New Roman" pitchFamily="18" charset="0"/>
                <a:cs typeface="Times New Roman" pitchFamily="18" charset="0"/>
              </a:rPr>
              <a:t>групах</a:t>
            </a:r>
            <a:r>
              <a:rPr lang="ru-RU" sz="2000" dirty="0">
                <a:solidFill>
                  <a:schemeClr val="tx2"/>
                </a:solidFill>
                <a:latin typeface="Times New Roman" pitchFamily="18" charset="0"/>
                <a:cs typeface="Times New Roman" pitchFamily="18" charset="0"/>
              </a:rPr>
              <a:t> з очною, заочною формами </a:t>
            </a:r>
            <a:r>
              <a:rPr lang="ru-RU" sz="2000" dirty="0" err="1">
                <a:solidFill>
                  <a:schemeClr val="tx2"/>
                </a:solidFill>
                <a:latin typeface="Times New Roman" pitchFamily="18" charset="0"/>
                <a:cs typeface="Times New Roman" pitchFamily="18" charset="0"/>
              </a:rPr>
              <a:t>навчання</a:t>
            </a:r>
            <a:r>
              <a:rPr lang="ru-RU" sz="2000" dirty="0">
                <a:solidFill>
                  <a:schemeClr val="tx2"/>
                </a:solidFill>
                <a:latin typeface="Times New Roman" pitchFamily="18" charset="0"/>
                <a:cs typeface="Times New Roman" pitchFamily="18" charset="0"/>
              </a:rPr>
              <a:t> при </a:t>
            </a:r>
            <a:r>
              <a:rPr lang="ru-RU" sz="2000" dirty="0" err="1">
                <a:solidFill>
                  <a:schemeClr val="tx2"/>
                </a:solidFill>
                <a:latin typeface="Times New Roman" pitchFamily="18" charset="0"/>
                <a:cs typeface="Times New Roman" pitchFamily="18" charset="0"/>
              </a:rPr>
              <a:t>загальноосвітніх</a:t>
            </a:r>
            <a:r>
              <a:rPr lang="ru-RU" sz="2000" dirty="0">
                <a:solidFill>
                  <a:schemeClr val="tx2"/>
                </a:solidFill>
                <a:latin typeface="Times New Roman" pitchFamily="18" charset="0"/>
                <a:cs typeface="Times New Roman" pitchFamily="18" charset="0"/>
              </a:rPr>
              <a:t> школах, </a:t>
            </a:r>
            <a:r>
              <a:rPr lang="ru-RU" sz="2000" dirty="0" err="1">
                <a:solidFill>
                  <a:schemeClr val="tx2"/>
                </a:solidFill>
                <a:latin typeface="Times New Roman" pitchFamily="18" charset="0"/>
                <a:cs typeface="Times New Roman" pitchFamily="18" charset="0"/>
              </a:rPr>
              <a:t>надається</a:t>
            </a:r>
            <a:r>
              <a:rPr lang="ru-RU" sz="2000" dirty="0">
                <a:solidFill>
                  <a:schemeClr val="tx2"/>
                </a:solidFill>
                <a:latin typeface="Times New Roman" pitchFamily="18" charset="0"/>
                <a:cs typeface="Times New Roman" pitchFamily="18" charset="0"/>
              </a:rPr>
              <a:t> </a:t>
            </a:r>
            <a:r>
              <a:rPr lang="ru-RU" sz="2000" b="1" dirty="0" err="1">
                <a:solidFill>
                  <a:schemeClr val="tx2"/>
                </a:solidFill>
                <a:latin typeface="Times New Roman" pitchFamily="18" charset="0"/>
                <a:cs typeface="Times New Roman" pitchFamily="18" charset="0"/>
              </a:rPr>
              <a:t>додаткова</a:t>
            </a:r>
            <a:r>
              <a:rPr lang="ru-RU" sz="2000" b="1" dirty="0">
                <a:solidFill>
                  <a:schemeClr val="tx2"/>
                </a:solidFill>
                <a:latin typeface="Times New Roman" pitchFamily="18" charset="0"/>
                <a:cs typeface="Times New Roman" pitchFamily="18" charset="0"/>
              </a:rPr>
              <a:t> </a:t>
            </a:r>
            <a:r>
              <a:rPr lang="ru-RU" sz="2000" b="1" dirty="0" err="1">
                <a:solidFill>
                  <a:schemeClr val="tx2"/>
                </a:solidFill>
                <a:latin typeface="Times New Roman" pitchFamily="18" charset="0"/>
                <a:cs typeface="Times New Roman" pitchFamily="18" charset="0"/>
              </a:rPr>
              <a:t>оплачувана</a:t>
            </a:r>
            <a:r>
              <a:rPr lang="ru-RU" sz="2000" b="1" dirty="0">
                <a:solidFill>
                  <a:schemeClr val="tx2"/>
                </a:solidFill>
                <a:latin typeface="Times New Roman" pitchFamily="18" charset="0"/>
                <a:cs typeface="Times New Roman" pitchFamily="18" charset="0"/>
              </a:rPr>
              <a:t> </a:t>
            </a:r>
            <a:r>
              <a:rPr lang="ru-RU" sz="2000" b="1" dirty="0" err="1">
                <a:solidFill>
                  <a:schemeClr val="tx2"/>
                </a:solidFill>
                <a:latin typeface="Times New Roman" pitchFamily="18" charset="0"/>
                <a:cs typeface="Times New Roman" pitchFamily="18" charset="0"/>
              </a:rPr>
              <a:t>відпустка</a:t>
            </a:r>
            <a:r>
              <a:rPr lang="ru-RU" sz="2000" b="1" dirty="0">
                <a:solidFill>
                  <a:schemeClr val="tx2"/>
                </a:solidFill>
                <a:latin typeface="Times New Roman" pitchFamily="18" charset="0"/>
                <a:cs typeface="Times New Roman" pitchFamily="18" charset="0"/>
              </a:rPr>
              <a:t> на </a:t>
            </a:r>
            <a:r>
              <a:rPr lang="ru-RU" sz="2000" b="1" dirty="0" err="1">
                <a:solidFill>
                  <a:schemeClr val="tx2"/>
                </a:solidFill>
                <a:latin typeface="Times New Roman" pitchFamily="18" charset="0"/>
                <a:cs typeface="Times New Roman" pitchFamily="18" charset="0"/>
              </a:rPr>
              <a:t>період</a:t>
            </a:r>
            <a:r>
              <a:rPr lang="ru-RU" sz="2000" b="1" dirty="0">
                <a:solidFill>
                  <a:schemeClr val="tx2"/>
                </a:solidFill>
                <a:latin typeface="Times New Roman" pitchFamily="18" charset="0"/>
                <a:cs typeface="Times New Roman" pitchFamily="18" charset="0"/>
              </a:rPr>
              <a:t> </a:t>
            </a:r>
            <a:r>
              <a:rPr lang="ru-RU" sz="2000" b="1" dirty="0" err="1">
                <a:solidFill>
                  <a:schemeClr val="tx2"/>
                </a:solidFill>
                <a:latin typeface="Times New Roman" pitchFamily="18" charset="0"/>
                <a:cs typeface="Times New Roman" pitchFamily="18" charset="0"/>
              </a:rPr>
              <a:t>складання</a:t>
            </a:r>
            <a:r>
              <a:rPr lang="ru-RU" sz="2000" dirty="0">
                <a:solidFill>
                  <a:schemeClr val="tx2"/>
                </a:solidFill>
                <a:latin typeface="Times New Roman" pitchFamily="18" charset="0"/>
                <a:cs typeface="Times New Roman" pitchFamily="18" charset="0"/>
              </a:rPr>
              <a:t>:</a:t>
            </a:r>
          </a:p>
        </p:txBody>
      </p:sp>
      <p:sp>
        <p:nvSpPr>
          <p:cNvPr id="7" name="Прямоугольник 6"/>
          <p:cNvSpPr/>
          <p:nvPr/>
        </p:nvSpPr>
        <p:spPr>
          <a:xfrm>
            <a:off x="5713412" y="3158074"/>
            <a:ext cx="6092825" cy="2677656"/>
          </a:xfrm>
          <a:prstGeom prst="rect">
            <a:avLst/>
          </a:prstGeom>
        </p:spPr>
        <p:txBody>
          <a:bodyPr>
            <a:spAutoFit/>
          </a:bodyPr>
          <a:lstStyle/>
          <a:p>
            <a:pPr algn="just">
              <a:spcAft>
                <a:spcPts val="0"/>
              </a:spcAft>
            </a:pPr>
            <a:r>
              <a:rPr lang="uk-UA" b="1" i="1" dirty="0">
                <a:solidFill>
                  <a:schemeClr val="tx2"/>
                </a:solidFill>
                <a:latin typeface="Times New Roman"/>
                <a:ea typeface="Times New Roman"/>
              </a:rPr>
              <a:t>1) випускних іспитів в основній школі </a:t>
            </a:r>
            <a:r>
              <a:rPr lang="uk-UA" i="1" dirty="0">
                <a:solidFill>
                  <a:schemeClr val="tx2"/>
                </a:solidFill>
                <a:latin typeface="Times New Roman"/>
                <a:ea typeface="Times New Roman"/>
              </a:rPr>
              <a:t>— тривалістю 10 календарних днів;</a:t>
            </a:r>
            <a:endParaRPr lang="ru-RU" sz="1400" dirty="0">
              <a:solidFill>
                <a:schemeClr val="tx2"/>
              </a:solidFill>
              <a:latin typeface="Times New Roman"/>
              <a:ea typeface="Times New Roman"/>
            </a:endParaRPr>
          </a:p>
          <a:p>
            <a:pPr algn="just">
              <a:spcAft>
                <a:spcPts val="0"/>
              </a:spcAft>
            </a:pPr>
            <a:r>
              <a:rPr lang="uk-UA" b="1" i="1" dirty="0">
                <a:solidFill>
                  <a:schemeClr val="tx2"/>
                </a:solidFill>
                <a:latin typeface="Times New Roman"/>
                <a:ea typeface="Times New Roman"/>
              </a:rPr>
              <a:t>2) випускних іспитів у старшій школі </a:t>
            </a:r>
            <a:r>
              <a:rPr lang="uk-UA" i="1" dirty="0">
                <a:solidFill>
                  <a:schemeClr val="tx2"/>
                </a:solidFill>
                <a:latin typeface="Times New Roman"/>
                <a:ea typeface="Times New Roman"/>
              </a:rPr>
              <a:t>— тривалістю 23 календарних дні;</a:t>
            </a:r>
            <a:endParaRPr lang="ru-RU" sz="1400" dirty="0">
              <a:solidFill>
                <a:schemeClr val="tx2"/>
              </a:solidFill>
              <a:latin typeface="Times New Roman"/>
              <a:ea typeface="Times New Roman"/>
            </a:endParaRPr>
          </a:p>
          <a:p>
            <a:pPr algn="just">
              <a:spcAft>
                <a:spcPts val="0"/>
              </a:spcAft>
            </a:pPr>
            <a:r>
              <a:rPr lang="uk-UA" b="1" i="1" dirty="0">
                <a:solidFill>
                  <a:schemeClr val="tx2"/>
                </a:solidFill>
                <a:latin typeface="Times New Roman"/>
                <a:ea typeface="Times New Roman"/>
              </a:rPr>
              <a:t>3) перевідних іспитів в основній та старшій школах</a:t>
            </a:r>
            <a:r>
              <a:rPr lang="uk-UA" i="1" dirty="0">
                <a:solidFill>
                  <a:schemeClr val="tx2"/>
                </a:solidFill>
                <a:latin typeface="Times New Roman"/>
                <a:ea typeface="Times New Roman"/>
              </a:rPr>
              <a:t> — від 4 до 6 календарних днів без урахування вихідних.</a:t>
            </a:r>
            <a:endParaRPr lang="ru-RU" sz="1400" dirty="0">
              <a:solidFill>
                <a:schemeClr val="tx2"/>
              </a:solidFill>
              <a:effectLst/>
              <a:latin typeface="Times New Roman"/>
              <a:ea typeface="Times New Roman"/>
            </a:endParaRPr>
          </a:p>
        </p:txBody>
      </p:sp>
      <p:cxnSp>
        <p:nvCxnSpPr>
          <p:cNvPr id="9" name="Прямая со стрелкой 8"/>
          <p:cNvCxnSpPr>
            <a:stCxn id="6" idx="3"/>
          </p:cNvCxnSpPr>
          <p:nvPr/>
        </p:nvCxnSpPr>
        <p:spPr>
          <a:xfrm flipV="1">
            <a:off x="4766739" y="3505200"/>
            <a:ext cx="946673" cy="11098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6" idx="3"/>
          </p:cNvCxnSpPr>
          <p:nvPr/>
        </p:nvCxnSpPr>
        <p:spPr>
          <a:xfrm flipV="1">
            <a:off x="4766739" y="4191000"/>
            <a:ext cx="946673" cy="424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6" idx="3"/>
          </p:cNvCxnSpPr>
          <p:nvPr/>
        </p:nvCxnSpPr>
        <p:spPr>
          <a:xfrm>
            <a:off x="4766739" y="4615048"/>
            <a:ext cx="946673" cy="261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41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612" y="1752600"/>
            <a:ext cx="6629400" cy="15240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a:normAutofit/>
          </a:bodyPr>
          <a:lstStyle/>
          <a:p>
            <a:pPr algn="ctr"/>
            <a:r>
              <a:rPr lang="ru-RU" sz="5400" b="1" dirty="0" smtClean="0">
                <a:solidFill>
                  <a:schemeClr val="tx2"/>
                </a:solidFill>
              </a:rPr>
              <a:t>1.Поняття </a:t>
            </a:r>
            <a:r>
              <a:rPr lang="ru-RU" sz="5400" b="1" dirty="0">
                <a:solidFill>
                  <a:schemeClr val="tx2"/>
                </a:solidFill>
              </a:rPr>
              <a:t>та </a:t>
            </a:r>
            <a:r>
              <a:rPr lang="ru-RU" sz="5400" b="1" dirty="0" err="1">
                <a:solidFill>
                  <a:schemeClr val="tx2"/>
                </a:solidFill>
              </a:rPr>
              <a:t>види</a:t>
            </a:r>
            <a:r>
              <a:rPr lang="ru-RU" sz="5400" b="1" dirty="0">
                <a:solidFill>
                  <a:schemeClr val="tx2"/>
                </a:solidFill>
              </a:rPr>
              <a:t> часу </a:t>
            </a:r>
            <a:r>
              <a:rPr lang="ru-RU" sz="5400" b="1" dirty="0" err="1">
                <a:solidFill>
                  <a:schemeClr val="tx2"/>
                </a:solidFill>
              </a:rPr>
              <a:t>відпочинку</a:t>
            </a:r>
            <a:r>
              <a:rPr lang="ru-RU" sz="5400" b="1" dirty="0">
                <a:solidFill>
                  <a:schemeClr val="tx2"/>
                </a:solidFill>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39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631" y="2090851"/>
            <a:ext cx="6799492" cy="2204523"/>
          </a:xfrm>
          <a:prstGeom prst="rect">
            <a:avLst/>
          </a:prstGeom>
          <a:effectLst>
            <a:softEdge rad="317500"/>
          </a:effec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8" y="26894"/>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Выгнутая вниз стрелка 5"/>
          <p:cNvSpPr/>
          <p:nvPr/>
        </p:nvSpPr>
        <p:spPr>
          <a:xfrm flipH="1">
            <a:off x="5408612" y="1371600"/>
            <a:ext cx="2209800" cy="686978"/>
          </a:xfrm>
          <a:prstGeom prst="curved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 name="Куб 2"/>
          <p:cNvSpPr/>
          <p:nvPr/>
        </p:nvSpPr>
        <p:spPr>
          <a:xfrm>
            <a:off x="6588125" y="199632"/>
            <a:ext cx="5105400" cy="1295400"/>
          </a:xfrm>
          <a:prstGeom prst="cube">
            <a:avLst/>
          </a:prstGeom>
          <a:solidFill>
            <a:schemeClr val="accent2">
              <a:lumMod val="5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itchFamily="18" charset="0"/>
                <a:cs typeface="Times New Roman" pitchFamily="18" charset="0"/>
              </a:rPr>
              <a:t>Особам, </a:t>
            </a:r>
            <a:r>
              <a:rPr lang="ru-RU" sz="2000" b="1" dirty="0" err="1">
                <a:latin typeface="Times New Roman" pitchFamily="18" charset="0"/>
                <a:cs typeface="Times New Roman" pitchFamily="18" charset="0"/>
              </a:rPr>
              <a:t>які</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складають</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іспити</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екстерном</a:t>
            </a:r>
            <a:r>
              <a:rPr lang="ru-RU" sz="2000" b="1" dirty="0">
                <a:latin typeface="Times New Roman" pitchFamily="18" charset="0"/>
                <a:cs typeface="Times New Roman" pitchFamily="18" charset="0"/>
              </a:rPr>
              <a:t> за </a:t>
            </a:r>
            <a:r>
              <a:rPr lang="ru-RU" sz="2000" b="1" dirty="0" err="1">
                <a:latin typeface="Times New Roman" pitchFamily="18" charset="0"/>
                <a:cs typeface="Times New Roman" pitchFamily="18" charset="0"/>
              </a:rPr>
              <a:t>основну</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або</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старшу</a:t>
            </a:r>
            <a:r>
              <a:rPr lang="ru-RU" sz="2000" b="1" dirty="0">
                <a:latin typeface="Times New Roman" pitchFamily="18" charset="0"/>
                <a:cs typeface="Times New Roman" pitchFamily="18" charset="0"/>
              </a:rPr>
              <a:t> школу</a:t>
            </a:r>
          </a:p>
        </p:txBody>
      </p:sp>
      <p:sp>
        <p:nvSpPr>
          <p:cNvPr id="4" name="Прямоугольник 3"/>
          <p:cNvSpPr/>
          <p:nvPr/>
        </p:nvSpPr>
        <p:spPr>
          <a:xfrm>
            <a:off x="1674812" y="188449"/>
            <a:ext cx="4570412" cy="1569660"/>
          </a:xfrm>
          <a:prstGeom prst="rect">
            <a:avLst/>
          </a:prstGeom>
        </p:spPr>
        <p:txBody>
          <a:bodyPr wrap="square">
            <a:spAutoFit/>
          </a:bodyPr>
          <a:lstStyle/>
          <a:p>
            <a:pPr algn="ctr"/>
            <a:r>
              <a:rPr lang="uk-UA" i="1" dirty="0">
                <a:solidFill>
                  <a:schemeClr val="tx2"/>
                </a:solidFill>
                <a:latin typeface="Times New Roman"/>
                <a:ea typeface="Times New Roman"/>
              </a:rPr>
              <a:t>надається додаткова оплачувана відпустка тривалістю відповідно 21 чи 28 календарних дні</a:t>
            </a:r>
            <a:endParaRPr lang="ru-RU" dirty="0">
              <a:solidFill>
                <a:schemeClr val="tx2"/>
              </a:solidFill>
            </a:endParaRPr>
          </a:p>
        </p:txBody>
      </p:sp>
      <p:sp>
        <p:nvSpPr>
          <p:cNvPr id="5" name="Прямоугольник 4"/>
          <p:cNvSpPr/>
          <p:nvPr/>
        </p:nvSpPr>
        <p:spPr>
          <a:xfrm>
            <a:off x="172532" y="1826726"/>
            <a:ext cx="5029200" cy="2246769"/>
          </a:xfrm>
          <a:prstGeom prst="rect">
            <a:avLst/>
          </a:prstGeom>
          <a:solidFill>
            <a:schemeClr val="accent4">
              <a:lumMod val="20000"/>
              <a:lumOff val="80000"/>
            </a:schemeClr>
          </a:solidFill>
        </p:spPr>
        <p:txBody>
          <a:bodyPr wrap="square">
            <a:spAutoFit/>
          </a:bodyPr>
          <a:lstStyle/>
          <a:p>
            <a:pPr lvl="0" algn="ctr"/>
            <a:r>
              <a:rPr lang="uk-UA" sz="2000" dirty="0">
                <a:solidFill>
                  <a:schemeClr val="tx2"/>
                </a:solidFill>
                <a:latin typeface="Times New Roman"/>
                <a:ea typeface="Times New Roman"/>
              </a:rPr>
              <a:t>Тим працівникам, які успішно навчаються на вечірніх відділеннях професійно-технічних закладів освіти, надається </a:t>
            </a:r>
            <a:r>
              <a:rPr lang="uk-UA" sz="2000" b="1" dirty="0">
                <a:solidFill>
                  <a:schemeClr val="tx2"/>
                </a:solidFill>
                <a:latin typeface="Times New Roman"/>
                <a:ea typeface="Times New Roman"/>
              </a:rPr>
              <a:t>додаткова оплачувана відпустка для підготовки та складання іспитів загальною тривалістю 35 календарних днів протягом року.</a:t>
            </a:r>
            <a:endParaRPr lang="ru-RU" sz="1200" b="1" dirty="0">
              <a:solidFill>
                <a:schemeClr val="tx2"/>
              </a:solidFill>
              <a:latin typeface="Times New Roman"/>
              <a:ea typeface="Times New Roman"/>
            </a:endParaRPr>
          </a:p>
        </p:txBody>
      </p:sp>
      <p:sp>
        <p:nvSpPr>
          <p:cNvPr id="7" name="Прямоугольник 6"/>
          <p:cNvSpPr/>
          <p:nvPr/>
        </p:nvSpPr>
        <p:spPr>
          <a:xfrm>
            <a:off x="5408612" y="4645601"/>
            <a:ext cx="6092825" cy="1569660"/>
          </a:xfrm>
          <a:prstGeom prst="rect">
            <a:avLst/>
          </a:prstGeom>
        </p:spPr>
        <p:txBody>
          <a:bodyPr>
            <a:spAutoFit/>
          </a:bodyPr>
          <a:lstStyle/>
          <a:p>
            <a:r>
              <a:rPr lang="uk-UA" i="1" dirty="0">
                <a:solidFill>
                  <a:schemeClr val="tx2"/>
                </a:solidFill>
                <a:latin typeface="Times New Roman"/>
                <a:ea typeface="Times New Roman"/>
              </a:rPr>
              <a:t>Окремо виділяються відпустки працівникам, які навчаються у вищих закладах освіти різних рівнів акредитації згідно з Законом "Про освіту".</a:t>
            </a:r>
            <a:endParaRPr lang="ru-RU" dirty="0">
              <a:solidFill>
                <a:schemeClr val="tx2"/>
              </a:solidFill>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64" y="4020791"/>
            <a:ext cx="4228095" cy="2819280"/>
          </a:xfrm>
          <a:prstGeom prst="rect">
            <a:avLst/>
          </a:prstGeom>
          <a:effectLst>
            <a:softEdge rad="317500"/>
          </a:effectLst>
        </p:spPr>
      </p:pic>
    </p:spTree>
    <p:extLst>
      <p:ext uri="{BB962C8B-B14F-4D97-AF65-F5344CB8AC3E}">
        <p14:creationId xmlns:p14="http://schemas.microsoft.com/office/powerpoint/2010/main" val="17390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55812" y="78703"/>
            <a:ext cx="9904413" cy="707886"/>
          </a:xfrm>
          <a:prstGeom prst="rect">
            <a:avLst/>
          </a:prstGeom>
          <a:solidFill>
            <a:schemeClr val="accent6">
              <a:lumMod val="20000"/>
              <a:lumOff val="80000"/>
            </a:schemeClr>
          </a:solidFill>
          <a:ln w="28575">
            <a:solidFill>
              <a:schemeClr val="tx2"/>
            </a:solidFill>
          </a:ln>
          <a:scene3d>
            <a:camera prst="orthographicFront"/>
            <a:lightRig rig="threePt" dir="t"/>
          </a:scene3d>
          <a:sp3d>
            <a:bevelT prst="angle"/>
          </a:sp3d>
        </p:spPr>
        <p:txBody>
          <a:bodyPr wrap="square">
            <a:spAutoFit/>
          </a:bodyPr>
          <a:lstStyle/>
          <a:p>
            <a:pPr algn="just">
              <a:spcAft>
                <a:spcPts val="0"/>
              </a:spcAft>
            </a:pPr>
            <a:r>
              <a:rPr lang="uk-UA" sz="2000" dirty="0">
                <a:solidFill>
                  <a:schemeClr val="tx2"/>
                </a:solidFill>
                <a:latin typeface="Times New Roman"/>
                <a:ea typeface="Times New Roman"/>
              </a:rPr>
              <a:t>Особам, які успішно навчаються без відриву від виробництва у вищих закладах освіти з вечірньою та заочною формами навчання, надаються додаткові оплачувані відпустки:</a:t>
            </a:r>
            <a:endParaRPr lang="ru-RU" sz="1200" dirty="0">
              <a:solidFill>
                <a:schemeClr val="tx2"/>
              </a:solidFill>
              <a:effectLst/>
              <a:latin typeface="Times New Roman"/>
              <a:ea typeface="Times New Roman"/>
            </a:endParaRPr>
          </a:p>
        </p:txBody>
      </p:sp>
      <p:sp>
        <p:nvSpPr>
          <p:cNvPr id="4" name="Прямоугольник 3"/>
          <p:cNvSpPr/>
          <p:nvPr/>
        </p:nvSpPr>
        <p:spPr>
          <a:xfrm>
            <a:off x="1824793" y="964602"/>
            <a:ext cx="9245301" cy="707886"/>
          </a:xfrm>
          <a:prstGeom prst="rect">
            <a:avLst/>
          </a:prstGeom>
          <a:solidFill>
            <a:schemeClr val="accent2">
              <a:lumMod val="20000"/>
              <a:lumOff val="80000"/>
            </a:schemeClr>
          </a:solidFill>
          <a:ln w="38100">
            <a:solidFill>
              <a:schemeClr val="tx2"/>
            </a:solidFill>
          </a:ln>
        </p:spPr>
        <p:txBody>
          <a:bodyPr wrap="square">
            <a:spAutoFit/>
          </a:bodyPr>
          <a:lstStyle/>
          <a:p>
            <a:pPr lvl="0" algn="just"/>
            <a:r>
              <a:rPr lang="uk-UA" sz="2000" dirty="0">
                <a:solidFill>
                  <a:schemeClr val="tx2"/>
                </a:solidFill>
                <a:latin typeface="Times New Roman"/>
                <a:ea typeface="Times New Roman"/>
              </a:rPr>
              <a:t>1) на період </a:t>
            </a:r>
            <a:r>
              <a:rPr lang="uk-UA" sz="2000" dirty="0" err="1">
                <a:solidFill>
                  <a:schemeClr val="tx2"/>
                </a:solidFill>
                <a:latin typeface="Times New Roman"/>
                <a:ea typeface="Times New Roman"/>
              </a:rPr>
              <a:t>настановчих</a:t>
            </a:r>
            <a:r>
              <a:rPr lang="uk-UA" sz="2000" dirty="0">
                <a:solidFill>
                  <a:schemeClr val="tx2"/>
                </a:solidFill>
                <a:latin typeface="Times New Roman"/>
                <a:ea typeface="Times New Roman"/>
              </a:rPr>
              <a:t> занять, виконання лабораторних робіт, складання заліків та іспитів для тих, хто навчається на 1 та 2 курсах у вищих закладах освіти:</a:t>
            </a:r>
            <a:endParaRPr lang="ru-RU" sz="1200" dirty="0">
              <a:solidFill>
                <a:schemeClr val="tx2"/>
              </a:solidFill>
              <a:latin typeface="Times New Roman"/>
              <a:ea typeface="Times New Roman"/>
            </a:endParaRPr>
          </a:p>
        </p:txBody>
      </p:sp>
      <p:sp>
        <p:nvSpPr>
          <p:cNvPr id="5" name="Прямоугольник 4"/>
          <p:cNvSpPr/>
          <p:nvPr/>
        </p:nvSpPr>
        <p:spPr>
          <a:xfrm>
            <a:off x="227012" y="1905000"/>
            <a:ext cx="3733800" cy="923330"/>
          </a:xfrm>
          <a:prstGeom prst="rect">
            <a:avLst/>
          </a:prstGeom>
        </p:spPr>
        <p:txBody>
          <a:bodyPr wrap="square">
            <a:spAutoFit/>
          </a:bodyPr>
          <a:lstStyle/>
          <a:p>
            <a:pPr algn="ctr"/>
            <a:r>
              <a:rPr lang="uk-UA" sz="1800" i="1" dirty="0">
                <a:solidFill>
                  <a:schemeClr val="tx2"/>
                </a:solidFill>
                <a:latin typeface="Times New Roman"/>
                <a:ea typeface="Times New Roman"/>
              </a:rPr>
              <a:t>І та II рівнів акредитації з вечірньою формою навчання — 10 календарних днів щорічно</a:t>
            </a:r>
            <a:endParaRPr lang="ru-RU" sz="1800" dirty="0">
              <a:solidFill>
                <a:schemeClr val="tx2"/>
              </a:solidFill>
            </a:endParaRPr>
          </a:p>
        </p:txBody>
      </p:sp>
      <p:sp>
        <p:nvSpPr>
          <p:cNvPr id="6" name="Прямоугольник 5"/>
          <p:cNvSpPr/>
          <p:nvPr/>
        </p:nvSpPr>
        <p:spPr>
          <a:xfrm>
            <a:off x="4189412" y="1905896"/>
            <a:ext cx="3276600" cy="923330"/>
          </a:xfrm>
          <a:prstGeom prst="rect">
            <a:avLst/>
          </a:prstGeom>
        </p:spPr>
        <p:txBody>
          <a:bodyPr wrap="square">
            <a:spAutoFit/>
          </a:bodyPr>
          <a:lstStyle/>
          <a:p>
            <a:pPr algn="ctr"/>
            <a:r>
              <a:rPr lang="uk-UA" sz="1800" i="1" dirty="0">
                <a:solidFill>
                  <a:schemeClr val="tx2"/>
                </a:solidFill>
                <a:latin typeface="Times New Roman"/>
                <a:ea typeface="Times New Roman"/>
              </a:rPr>
              <a:t>III та IV рівнів акредитації з вечірньою формою навчання — 20 календарних днів щорічно</a:t>
            </a:r>
            <a:endParaRPr lang="ru-RU" sz="1800" i="1" dirty="0">
              <a:solidFill>
                <a:schemeClr val="tx2"/>
              </a:solidFill>
            </a:endParaRPr>
          </a:p>
        </p:txBody>
      </p:sp>
      <p:sp>
        <p:nvSpPr>
          <p:cNvPr id="7" name="Прямоугольник 6"/>
          <p:cNvSpPr/>
          <p:nvPr/>
        </p:nvSpPr>
        <p:spPr>
          <a:xfrm>
            <a:off x="7831080" y="1905000"/>
            <a:ext cx="3615531" cy="923330"/>
          </a:xfrm>
          <a:prstGeom prst="rect">
            <a:avLst/>
          </a:prstGeom>
        </p:spPr>
        <p:txBody>
          <a:bodyPr wrap="square">
            <a:spAutoFit/>
          </a:bodyPr>
          <a:lstStyle/>
          <a:p>
            <a:pPr lvl="0" algn="ctr"/>
            <a:r>
              <a:rPr lang="uk-UA" sz="1800" i="1" dirty="0">
                <a:solidFill>
                  <a:schemeClr val="tx2"/>
                </a:solidFill>
                <a:latin typeface="Times New Roman"/>
                <a:ea typeface="Times New Roman"/>
              </a:rPr>
              <a:t>незалежно від рівня акредитації з заочною формою навчання — ЗО календарних днів щорічно</a:t>
            </a:r>
            <a:endParaRPr lang="ru-RU" sz="1800" dirty="0">
              <a:solidFill>
                <a:schemeClr val="tx2"/>
              </a:solidFill>
            </a:endParaRPr>
          </a:p>
        </p:txBody>
      </p:sp>
      <p:sp>
        <p:nvSpPr>
          <p:cNvPr id="8" name="Стрелка вниз 7"/>
          <p:cNvSpPr/>
          <p:nvPr/>
        </p:nvSpPr>
        <p:spPr>
          <a:xfrm>
            <a:off x="2513012" y="1672488"/>
            <a:ext cx="457200" cy="233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a:off x="5637212" y="1672488"/>
            <a:ext cx="457200" cy="232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9371012" y="1672488"/>
            <a:ext cx="457200" cy="233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989011" y="2895600"/>
            <a:ext cx="10081083" cy="646331"/>
          </a:xfrm>
          <a:prstGeom prst="rect">
            <a:avLst/>
          </a:prstGeom>
          <a:solidFill>
            <a:schemeClr val="accent2">
              <a:lumMod val="20000"/>
              <a:lumOff val="80000"/>
            </a:schemeClr>
          </a:solidFill>
          <a:ln w="38100">
            <a:solidFill>
              <a:schemeClr val="tx2"/>
            </a:solidFill>
          </a:ln>
        </p:spPr>
        <p:txBody>
          <a:bodyPr wrap="square">
            <a:spAutoFit/>
          </a:bodyPr>
          <a:lstStyle/>
          <a:p>
            <a:pPr algn="just">
              <a:spcAft>
                <a:spcPts val="0"/>
              </a:spcAft>
            </a:pPr>
            <a:r>
              <a:rPr lang="uk-UA" sz="1800" dirty="0">
                <a:solidFill>
                  <a:schemeClr val="tx2"/>
                </a:solidFill>
                <a:latin typeface="Times New Roman"/>
                <a:ea typeface="Times New Roman"/>
              </a:rPr>
              <a:t>2) на період </a:t>
            </a:r>
            <a:r>
              <a:rPr lang="uk-UA" sz="1800" dirty="0" err="1">
                <a:solidFill>
                  <a:schemeClr val="tx2"/>
                </a:solidFill>
                <a:latin typeface="Times New Roman"/>
                <a:ea typeface="Times New Roman"/>
              </a:rPr>
              <a:t>настановчих</a:t>
            </a:r>
            <a:r>
              <a:rPr lang="uk-UA" sz="1800" dirty="0">
                <a:solidFill>
                  <a:schemeClr val="tx2"/>
                </a:solidFill>
                <a:latin typeface="Times New Roman"/>
                <a:ea typeface="Times New Roman"/>
              </a:rPr>
              <a:t> занять, виконання лабораторних робіт, складання заліків та іспитів для тих, хто навчається на З і наступних курсах у вищих закладах освіти</a:t>
            </a:r>
            <a:r>
              <a:rPr lang="uk-UA" sz="1800" dirty="0" smtClean="0">
                <a:solidFill>
                  <a:schemeClr val="tx2"/>
                </a:solidFill>
                <a:latin typeface="Times New Roman"/>
                <a:ea typeface="Times New Roman"/>
              </a:rPr>
              <a:t>:</a:t>
            </a:r>
            <a:endParaRPr lang="ru-RU" sz="1100" dirty="0">
              <a:solidFill>
                <a:schemeClr val="tx2"/>
              </a:solidFill>
              <a:latin typeface="Times New Roman"/>
              <a:ea typeface="Times New Roman"/>
            </a:endParaRPr>
          </a:p>
        </p:txBody>
      </p:sp>
      <p:sp>
        <p:nvSpPr>
          <p:cNvPr id="12" name="Прямоугольник 11"/>
          <p:cNvSpPr/>
          <p:nvPr/>
        </p:nvSpPr>
        <p:spPr>
          <a:xfrm>
            <a:off x="34093" y="3785746"/>
            <a:ext cx="3581400" cy="923330"/>
          </a:xfrm>
          <a:prstGeom prst="rect">
            <a:avLst/>
          </a:prstGeom>
        </p:spPr>
        <p:txBody>
          <a:bodyPr wrap="square">
            <a:spAutoFit/>
          </a:bodyPr>
          <a:lstStyle/>
          <a:p>
            <a:pPr algn="ctr"/>
            <a:r>
              <a:rPr lang="uk-UA" sz="1800" i="1" dirty="0">
                <a:solidFill>
                  <a:srgbClr val="000000"/>
                </a:solidFill>
                <a:latin typeface="Times New Roman"/>
                <a:ea typeface="Times New Roman"/>
              </a:rPr>
              <a:t>І та II рівнів акредитації з вечірньою формою навчання — 20 календарних днів щорічно</a:t>
            </a:r>
            <a:endParaRPr lang="ru-RU" dirty="0"/>
          </a:p>
        </p:txBody>
      </p:sp>
      <p:cxnSp>
        <p:nvCxnSpPr>
          <p:cNvPr id="21" name="Прямая соединительная линия 20"/>
          <p:cNvCxnSpPr/>
          <p:nvPr/>
        </p:nvCxnSpPr>
        <p:spPr>
          <a:xfrm>
            <a:off x="11733212" y="786589"/>
            <a:ext cx="0" cy="538018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7466012" y="3785746"/>
            <a:ext cx="3923845" cy="923330"/>
          </a:xfrm>
          <a:prstGeom prst="rect">
            <a:avLst/>
          </a:prstGeom>
        </p:spPr>
        <p:txBody>
          <a:bodyPr wrap="square">
            <a:spAutoFit/>
          </a:bodyPr>
          <a:lstStyle/>
          <a:p>
            <a:pPr algn="ctr"/>
            <a:r>
              <a:rPr lang="uk-UA" sz="1800" i="1" dirty="0" smtClean="0">
                <a:solidFill>
                  <a:srgbClr val="000000"/>
                </a:solidFill>
                <a:latin typeface="Times New Roman"/>
                <a:ea typeface="Times New Roman"/>
              </a:rPr>
              <a:t>незалежно </a:t>
            </a:r>
            <a:r>
              <a:rPr lang="uk-UA" sz="1800" i="1" dirty="0">
                <a:solidFill>
                  <a:srgbClr val="000000"/>
                </a:solidFill>
                <a:latin typeface="Times New Roman"/>
                <a:ea typeface="Times New Roman"/>
              </a:rPr>
              <a:t>від рівня акредитації з заочною формою навчання — 40 календарних днів щорічно</a:t>
            </a:r>
            <a:endParaRPr lang="ru-RU" dirty="0"/>
          </a:p>
        </p:txBody>
      </p:sp>
      <p:sp>
        <p:nvSpPr>
          <p:cNvPr id="14" name="Прямоугольник 13"/>
          <p:cNvSpPr/>
          <p:nvPr/>
        </p:nvSpPr>
        <p:spPr>
          <a:xfrm>
            <a:off x="599014" y="5705104"/>
            <a:ext cx="10457395" cy="923330"/>
          </a:xfrm>
          <a:prstGeom prst="rect">
            <a:avLst/>
          </a:prstGeom>
          <a:solidFill>
            <a:schemeClr val="accent2">
              <a:lumMod val="20000"/>
              <a:lumOff val="80000"/>
            </a:schemeClr>
          </a:solidFill>
          <a:ln w="38100">
            <a:solidFill>
              <a:schemeClr val="tx2"/>
            </a:solidFill>
          </a:ln>
        </p:spPr>
        <p:txBody>
          <a:bodyPr wrap="square">
            <a:spAutoFit/>
          </a:bodyPr>
          <a:lstStyle/>
          <a:p>
            <a:pPr lvl="0" algn="just"/>
            <a:r>
              <a:rPr lang="uk-UA" sz="1800" dirty="0" smtClean="0">
                <a:solidFill>
                  <a:schemeClr val="tx2"/>
                </a:solidFill>
                <a:latin typeface="Times New Roman"/>
                <a:ea typeface="Times New Roman"/>
              </a:rPr>
              <a:t>4</a:t>
            </a:r>
            <a:r>
              <a:rPr lang="uk-UA" sz="1800" dirty="0">
                <a:solidFill>
                  <a:schemeClr val="tx2"/>
                </a:solidFill>
                <a:latin typeface="Times New Roman"/>
                <a:ea typeface="Times New Roman"/>
              </a:rPr>
              <a:t>) на період підготовки та захисту дипломного проекту (роботи) </a:t>
            </a:r>
            <a:r>
              <a:rPr lang="uk-UA" sz="1800" b="1" dirty="0">
                <a:solidFill>
                  <a:schemeClr val="tx2"/>
                </a:solidFill>
                <a:latin typeface="Times New Roman"/>
                <a:ea typeface="Times New Roman"/>
              </a:rPr>
              <a:t>студентам, які навчаються у вищих закладах освіти з вечірньою та заочною формами навчання І та II рівнів акредитації — 2 місяці, а у вищих закладах освіти III і IV рівнів акредитації — 4 місяці.</a:t>
            </a:r>
            <a:endParaRPr lang="ru-RU" sz="1100" b="1" dirty="0">
              <a:solidFill>
                <a:schemeClr val="tx2"/>
              </a:solidFill>
              <a:latin typeface="Times New Roman"/>
              <a:ea typeface="Times New Roman"/>
            </a:endParaRPr>
          </a:p>
        </p:txBody>
      </p:sp>
      <p:sp>
        <p:nvSpPr>
          <p:cNvPr id="15" name="Прямоугольник 14"/>
          <p:cNvSpPr/>
          <p:nvPr/>
        </p:nvSpPr>
        <p:spPr>
          <a:xfrm>
            <a:off x="3928142" y="3804488"/>
            <a:ext cx="3418140" cy="923330"/>
          </a:xfrm>
          <a:prstGeom prst="rect">
            <a:avLst/>
          </a:prstGeom>
        </p:spPr>
        <p:txBody>
          <a:bodyPr wrap="square">
            <a:spAutoFit/>
          </a:bodyPr>
          <a:lstStyle/>
          <a:p>
            <a:pPr algn="ctr"/>
            <a:r>
              <a:rPr lang="uk-UA" sz="1800" i="1" dirty="0">
                <a:solidFill>
                  <a:srgbClr val="000000"/>
                </a:solidFill>
                <a:latin typeface="Times New Roman"/>
                <a:ea typeface="Times New Roman"/>
              </a:rPr>
              <a:t>III та IV рівнів акредитації з вечірньою формою навчання — 30 календарних днів щорічно</a:t>
            </a:r>
            <a:endParaRPr lang="ru-RU" dirty="0"/>
          </a:p>
        </p:txBody>
      </p:sp>
      <p:sp>
        <p:nvSpPr>
          <p:cNvPr id="16" name="Прямоугольник 15"/>
          <p:cNvSpPr/>
          <p:nvPr/>
        </p:nvSpPr>
        <p:spPr>
          <a:xfrm>
            <a:off x="995696" y="4709076"/>
            <a:ext cx="10074398" cy="646331"/>
          </a:xfrm>
          <a:prstGeom prst="rect">
            <a:avLst/>
          </a:prstGeom>
          <a:solidFill>
            <a:schemeClr val="accent2">
              <a:lumMod val="20000"/>
              <a:lumOff val="80000"/>
            </a:schemeClr>
          </a:solidFill>
          <a:ln w="38100">
            <a:solidFill>
              <a:schemeClr val="tx2"/>
            </a:solidFill>
          </a:ln>
        </p:spPr>
        <p:txBody>
          <a:bodyPr wrap="square">
            <a:spAutoFit/>
          </a:bodyPr>
          <a:lstStyle/>
          <a:p>
            <a:r>
              <a:rPr lang="uk-UA" sz="1800" dirty="0">
                <a:solidFill>
                  <a:schemeClr val="tx2"/>
                </a:solidFill>
                <a:latin typeface="Times New Roman"/>
                <a:ea typeface="Times New Roman"/>
              </a:rPr>
              <a:t>3) на період складання державних іспитів у вищих закладах освіти незалежно від рівня акредитації — 30 календарних днів</a:t>
            </a:r>
            <a:endParaRPr lang="ru-RU" dirty="0">
              <a:solidFill>
                <a:schemeClr val="tx2"/>
              </a:solidFill>
            </a:endParaRPr>
          </a:p>
        </p:txBody>
      </p:sp>
      <p:sp>
        <p:nvSpPr>
          <p:cNvPr id="17" name="Стрелка вниз 16"/>
          <p:cNvSpPr/>
          <p:nvPr/>
        </p:nvSpPr>
        <p:spPr>
          <a:xfrm>
            <a:off x="1824793" y="3541931"/>
            <a:ext cx="459619" cy="243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a:off x="5256212" y="3541931"/>
            <a:ext cx="457200" cy="243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p:cNvSpPr/>
          <p:nvPr/>
        </p:nvSpPr>
        <p:spPr>
          <a:xfrm>
            <a:off x="8990012" y="3541931"/>
            <a:ext cx="437922" cy="262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3" name="Прямая со стрелкой 22"/>
          <p:cNvCxnSpPr>
            <a:endCxn id="4" idx="3"/>
          </p:cNvCxnSpPr>
          <p:nvPr/>
        </p:nvCxnSpPr>
        <p:spPr>
          <a:xfrm flipH="1">
            <a:off x="11070094" y="1318545"/>
            <a:ext cx="6631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endCxn id="11" idx="3"/>
          </p:cNvCxnSpPr>
          <p:nvPr/>
        </p:nvCxnSpPr>
        <p:spPr>
          <a:xfrm flipH="1">
            <a:off x="11070094" y="3218765"/>
            <a:ext cx="66311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endCxn id="16" idx="3"/>
          </p:cNvCxnSpPr>
          <p:nvPr/>
        </p:nvCxnSpPr>
        <p:spPr>
          <a:xfrm flipH="1">
            <a:off x="11070094" y="5032241"/>
            <a:ext cx="66311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endCxn id="14" idx="3"/>
          </p:cNvCxnSpPr>
          <p:nvPr/>
        </p:nvCxnSpPr>
        <p:spPr>
          <a:xfrm flipH="1">
            <a:off x="11056409" y="6166769"/>
            <a:ext cx="67680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5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812" y="1576412"/>
            <a:ext cx="3959225" cy="1384995"/>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0"/>
              </a:spcAft>
            </a:pPr>
            <a:r>
              <a:rPr lang="uk-UA" sz="2800" b="1" dirty="0">
                <a:solidFill>
                  <a:schemeClr val="tx2"/>
                </a:solidFill>
                <a:latin typeface="Times New Roman"/>
                <a:ea typeface="Times New Roman"/>
              </a:rPr>
              <a:t>Відпустки без збереження заробітної плати</a:t>
            </a:r>
            <a:endParaRPr lang="ru-RU" sz="1600" b="1" dirty="0">
              <a:solidFill>
                <a:schemeClr val="tx2"/>
              </a:solidFill>
              <a:effectLst/>
              <a:latin typeface="Times New Roman"/>
              <a:ea typeface="Times New Roman"/>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674812" y="411749"/>
            <a:ext cx="6614311" cy="584775"/>
          </a:xfrm>
          <a:prstGeom prst="rect">
            <a:avLst/>
          </a:prstGeom>
        </p:spPr>
        <p:txBody>
          <a:bodyPr wrap="none">
            <a:spAutoFit/>
          </a:bodyPr>
          <a:lstStyle/>
          <a:p>
            <a:pPr algn="ctr"/>
            <a:r>
              <a:rPr lang="ru-RU" sz="3200" b="1" dirty="0" smtClean="0">
                <a:solidFill>
                  <a:srgbClr val="C00000"/>
                </a:solidFill>
              </a:rPr>
              <a:t>Закон </a:t>
            </a:r>
            <a:r>
              <a:rPr lang="ru-RU" sz="3200" b="1" dirty="0" err="1">
                <a:solidFill>
                  <a:srgbClr val="C00000"/>
                </a:solidFill>
              </a:rPr>
              <a:t>України</a:t>
            </a:r>
            <a:r>
              <a:rPr lang="ru-RU" sz="3200" b="1" dirty="0">
                <a:solidFill>
                  <a:srgbClr val="C00000"/>
                </a:solidFill>
              </a:rPr>
              <a:t> "Про </a:t>
            </a:r>
            <a:r>
              <a:rPr lang="ru-RU" sz="3200" b="1" dirty="0" err="1">
                <a:solidFill>
                  <a:srgbClr val="C00000"/>
                </a:solidFill>
              </a:rPr>
              <a:t>відпустки</a:t>
            </a:r>
            <a:r>
              <a:rPr lang="ru-RU" sz="3200" b="1" dirty="0">
                <a:solidFill>
                  <a:srgbClr val="C00000"/>
                </a:solidFill>
              </a:rPr>
              <a:t>" </a:t>
            </a:r>
          </a:p>
        </p:txBody>
      </p:sp>
      <p:sp>
        <p:nvSpPr>
          <p:cNvPr id="5" name="Прямоугольник 4"/>
          <p:cNvSpPr/>
          <p:nvPr/>
        </p:nvSpPr>
        <p:spPr>
          <a:xfrm>
            <a:off x="5256212" y="1295400"/>
            <a:ext cx="434022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b="1" dirty="0">
                <a:solidFill>
                  <a:schemeClr val="tx2"/>
                </a:solidFill>
                <a:latin typeface="Times New Roman"/>
                <a:ea typeface="Times New Roman"/>
              </a:rPr>
              <a:t>види відпусток без збереження заробітної плати</a:t>
            </a:r>
            <a:endParaRPr lang="ru-RU" b="1" dirty="0">
              <a:solidFill>
                <a:schemeClr val="tx2"/>
              </a:solidFill>
            </a:endParaRPr>
          </a:p>
        </p:txBody>
      </p:sp>
      <p:sp>
        <p:nvSpPr>
          <p:cNvPr id="6" name="Прямоугольник 5"/>
          <p:cNvSpPr/>
          <p:nvPr/>
        </p:nvSpPr>
        <p:spPr>
          <a:xfrm>
            <a:off x="5865812" y="2315530"/>
            <a:ext cx="6092825" cy="1569660"/>
          </a:xfrm>
          <a:prstGeom prst="rect">
            <a:avLst/>
          </a:prstGeom>
          <a:solidFill>
            <a:schemeClr val="tx1">
              <a:lumMod val="20000"/>
              <a:lumOff val="80000"/>
            </a:schemeClr>
          </a:solidFill>
        </p:spPr>
        <p:txBody>
          <a:bodyPr>
            <a:spAutoFit/>
          </a:bodyPr>
          <a:lstStyle/>
          <a:p>
            <a:r>
              <a:rPr lang="uk-UA" i="1" dirty="0">
                <a:solidFill>
                  <a:schemeClr val="tx2"/>
                </a:solidFill>
                <a:latin typeface="Times New Roman"/>
                <a:ea typeface="Times New Roman"/>
              </a:rPr>
              <a:t>відпустки, які надаються працівникам за їхнім бажанням в обов'язковому порядку внаслідок суб'єктивного права, що належить їм за законом</a:t>
            </a:r>
            <a:endParaRPr lang="ru-RU" dirty="0">
              <a:solidFill>
                <a:schemeClr val="tx2"/>
              </a:solidFill>
            </a:endParaRPr>
          </a:p>
        </p:txBody>
      </p:sp>
      <p:sp>
        <p:nvSpPr>
          <p:cNvPr id="7" name="Прямоугольник 6"/>
          <p:cNvSpPr/>
          <p:nvPr/>
        </p:nvSpPr>
        <p:spPr>
          <a:xfrm>
            <a:off x="5861329" y="4168588"/>
            <a:ext cx="6092825" cy="1569660"/>
          </a:xfrm>
          <a:prstGeom prst="rect">
            <a:avLst/>
          </a:prstGeom>
          <a:solidFill>
            <a:schemeClr val="tx1">
              <a:lumMod val="20000"/>
              <a:lumOff val="80000"/>
            </a:schemeClr>
          </a:solidFill>
        </p:spPr>
        <p:txBody>
          <a:bodyPr>
            <a:spAutoFit/>
          </a:bodyPr>
          <a:lstStyle/>
          <a:p>
            <a:pPr lvl="0" algn="just"/>
            <a:r>
              <a:rPr lang="uk-UA" i="1" dirty="0">
                <a:solidFill>
                  <a:schemeClr val="tx2"/>
                </a:solidFill>
                <a:latin typeface="Times New Roman"/>
                <a:ea typeface="Times New Roman"/>
              </a:rPr>
              <a:t>відпустки без збереження заробітної плати, які надаються за погодженням сторін трудового договору, за сімейними обставинами.</a:t>
            </a:r>
            <a:endParaRPr lang="ru-RU" sz="1400" dirty="0">
              <a:solidFill>
                <a:schemeClr val="tx2"/>
              </a:solidFill>
              <a:latin typeface="Times New Roman"/>
              <a:ea typeface="Times New Roman"/>
            </a:endParaRPr>
          </a:p>
        </p:txBody>
      </p:sp>
      <p:sp>
        <p:nvSpPr>
          <p:cNvPr id="8" name="Стрелка углом вверх 7"/>
          <p:cNvSpPr/>
          <p:nvPr/>
        </p:nvSpPr>
        <p:spPr>
          <a:xfrm rot="5400000">
            <a:off x="4617682" y="1046768"/>
            <a:ext cx="609600" cy="533400"/>
          </a:xfrm>
          <a:prstGeom prst="bentUpArrow">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9" name="Стрелка углом вверх 8"/>
          <p:cNvSpPr/>
          <p:nvPr/>
        </p:nvSpPr>
        <p:spPr>
          <a:xfrm rot="5400000">
            <a:off x="4212354" y="3307824"/>
            <a:ext cx="2827021" cy="46416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5484812" y="2819400"/>
            <a:ext cx="373136" cy="280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556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761" y="29584"/>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4612" y="76199"/>
            <a:ext cx="10437813"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uk-UA" dirty="0">
                <a:solidFill>
                  <a:schemeClr val="bg1"/>
                </a:solidFill>
                <a:latin typeface="Times New Roman"/>
                <a:ea typeface="Times New Roman"/>
              </a:rPr>
              <a:t>Відпустка без збереження заробітної плати за бажанням працівника надається в обов'язковому порядку</a:t>
            </a:r>
            <a:endParaRPr lang="ru-RU" dirty="0">
              <a:solidFill>
                <a:schemeClr val="bg1"/>
              </a:solidFill>
            </a:endParaRPr>
          </a:p>
        </p:txBody>
      </p:sp>
      <p:sp>
        <p:nvSpPr>
          <p:cNvPr id="3" name="Прямоугольник 2"/>
          <p:cNvSpPr/>
          <p:nvPr/>
        </p:nvSpPr>
        <p:spPr>
          <a:xfrm>
            <a:off x="379412" y="1037944"/>
            <a:ext cx="1022534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dirty="0">
                <a:solidFill>
                  <a:schemeClr val="tx2"/>
                </a:solidFill>
                <a:latin typeface="Times New Roman"/>
                <a:ea typeface="Times New Roman"/>
              </a:rPr>
              <a:t>1) матері або батьку, який виховує дітей без матері (в тому числі й у разі тривалого перебування матері в лікувальному закладі), що має двох і більше дітей віком до 15 років або дитину-інваліда — тривалістю до 14 календарних днів щорічно;</a:t>
            </a:r>
            <a:endParaRPr lang="ru-RU" sz="1800" dirty="0">
              <a:solidFill>
                <a:schemeClr val="tx2"/>
              </a:solidFill>
            </a:endParaRPr>
          </a:p>
        </p:txBody>
      </p:sp>
      <p:sp>
        <p:nvSpPr>
          <p:cNvPr id="4" name="Прямоугольник 3"/>
          <p:cNvSpPr/>
          <p:nvPr/>
        </p:nvSpPr>
        <p:spPr>
          <a:xfrm>
            <a:off x="379412" y="2057400"/>
            <a:ext cx="1022534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dirty="0">
                <a:solidFill>
                  <a:schemeClr val="tx2"/>
                </a:solidFill>
                <a:latin typeface="Times New Roman"/>
                <a:ea typeface="Times New Roman"/>
              </a:rPr>
              <a:t>2) чоловікові, дружина якого перебуває у післяпологовій відпустці — тривалістю до 14 календарних днів; </a:t>
            </a:r>
            <a:endParaRPr lang="ru-RU" sz="1800" dirty="0">
              <a:solidFill>
                <a:schemeClr val="tx2"/>
              </a:solidFill>
            </a:endParaRPr>
          </a:p>
        </p:txBody>
      </p:sp>
      <p:sp>
        <p:nvSpPr>
          <p:cNvPr id="5" name="Прямоугольник 4"/>
          <p:cNvSpPr/>
          <p:nvPr/>
        </p:nvSpPr>
        <p:spPr>
          <a:xfrm>
            <a:off x="373341" y="3865546"/>
            <a:ext cx="1022534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uk-UA" sz="1800" dirty="0">
                <a:solidFill>
                  <a:schemeClr val="tx2"/>
                </a:solidFill>
                <a:latin typeface="Times New Roman"/>
                <a:ea typeface="Times New Roman"/>
              </a:rPr>
              <a:t>4) ветеранам війни, особам, які мають особливі заслуги перед Батьківщиною, та особам, на яких поширюється чинність Закону України "Про статус ветеранів війни, гарантії їх соціального захисту" — тривалістю до 14 календарних днів щорічно;</a:t>
            </a:r>
            <a:endParaRPr lang="ru-RU" sz="1800" dirty="0">
              <a:solidFill>
                <a:schemeClr val="tx2"/>
              </a:solidFill>
            </a:endParaRPr>
          </a:p>
        </p:txBody>
      </p:sp>
      <p:sp>
        <p:nvSpPr>
          <p:cNvPr id="6" name="Прямоугольник 5"/>
          <p:cNvSpPr/>
          <p:nvPr/>
        </p:nvSpPr>
        <p:spPr>
          <a:xfrm>
            <a:off x="379412" y="2828836"/>
            <a:ext cx="1022534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uk-UA" sz="1800" dirty="0">
                <a:solidFill>
                  <a:srgbClr val="000000"/>
                </a:solidFill>
                <a:latin typeface="Times New Roman"/>
                <a:ea typeface="Times New Roman"/>
              </a:rPr>
              <a:t>3) матері або іншим особам, які здійснюють догляд за дитиною, у разі якщо дитина потребує домашнього догляду — тривалістю, визначеною у медичному висновку, але не більш як до досягнення дитиною 6-річного віку; </a:t>
            </a:r>
            <a:endParaRPr lang="ru-RU" sz="1800" dirty="0">
              <a:solidFill>
                <a:srgbClr val="000000"/>
              </a:solidFill>
            </a:endParaRPr>
          </a:p>
        </p:txBody>
      </p:sp>
      <p:sp>
        <p:nvSpPr>
          <p:cNvPr id="7" name="Прямоугольник 6"/>
          <p:cNvSpPr/>
          <p:nvPr/>
        </p:nvSpPr>
        <p:spPr>
          <a:xfrm>
            <a:off x="379411" y="4953000"/>
            <a:ext cx="1022535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dirty="0">
                <a:solidFill>
                  <a:schemeClr val="tx2"/>
                </a:solidFill>
                <a:latin typeface="Times New Roman"/>
                <a:ea typeface="Times New Roman"/>
              </a:rPr>
              <a:t>5) особам, які мають особливі трудові заслуги перед Батьківщиною — тривалістю до 21 календарного дня щорічно; </a:t>
            </a:r>
            <a:endParaRPr lang="ru-RU" sz="1800" dirty="0">
              <a:solidFill>
                <a:schemeClr val="tx2"/>
              </a:solidFill>
            </a:endParaRPr>
          </a:p>
        </p:txBody>
      </p:sp>
      <p:sp>
        <p:nvSpPr>
          <p:cNvPr id="8" name="Прямоугольник 7"/>
          <p:cNvSpPr/>
          <p:nvPr/>
        </p:nvSpPr>
        <p:spPr>
          <a:xfrm>
            <a:off x="379412" y="5728447"/>
            <a:ext cx="1022534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uk-UA" sz="1800" dirty="0">
                <a:solidFill>
                  <a:srgbClr val="000000"/>
                </a:solidFill>
                <a:latin typeface="Times New Roman"/>
                <a:ea typeface="Times New Roman"/>
              </a:rPr>
              <a:t>6) пенсіонерам за віком та інвалідам III групи — тривалістю до 30 календарних днів щорічно; </a:t>
            </a:r>
            <a:endParaRPr lang="ru-RU" sz="1800" dirty="0">
              <a:solidFill>
                <a:srgbClr val="000000"/>
              </a:solidFill>
            </a:endParaRPr>
          </a:p>
        </p:txBody>
      </p:sp>
      <p:sp>
        <p:nvSpPr>
          <p:cNvPr id="9" name="Прямоугольник 8"/>
          <p:cNvSpPr/>
          <p:nvPr/>
        </p:nvSpPr>
        <p:spPr>
          <a:xfrm>
            <a:off x="411890" y="6248400"/>
            <a:ext cx="10192871"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uk-UA" sz="1800" dirty="0">
                <a:solidFill>
                  <a:srgbClr val="000000"/>
                </a:solidFill>
                <a:latin typeface="Times New Roman"/>
                <a:ea typeface="Times New Roman"/>
              </a:rPr>
              <a:t>7) інвалідам І та II груп — тривалістю до 60 календарних днів щорічно;</a:t>
            </a:r>
            <a:endParaRPr lang="ru-RU" sz="1800" dirty="0">
              <a:solidFill>
                <a:srgbClr val="000000"/>
              </a:solidFill>
            </a:endParaRPr>
          </a:p>
        </p:txBody>
      </p:sp>
      <p:cxnSp>
        <p:nvCxnSpPr>
          <p:cNvPr id="11" name="Прямая соединительная линия 10"/>
          <p:cNvCxnSpPr/>
          <p:nvPr/>
        </p:nvCxnSpPr>
        <p:spPr>
          <a:xfrm>
            <a:off x="150812" y="907196"/>
            <a:ext cx="0" cy="595080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stCxn id="3" idx="1"/>
          </p:cNvCxnSpPr>
          <p:nvPr/>
        </p:nvCxnSpPr>
        <p:spPr>
          <a:xfrm flipH="1">
            <a:off x="150812" y="1499609"/>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a:stCxn id="6" idx="1"/>
          </p:cNvCxnSpPr>
          <p:nvPr/>
        </p:nvCxnSpPr>
        <p:spPr>
          <a:xfrm flipH="1">
            <a:off x="150812" y="3290501"/>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4" idx="1"/>
          </p:cNvCxnSpPr>
          <p:nvPr/>
        </p:nvCxnSpPr>
        <p:spPr>
          <a:xfrm flipH="1" flipV="1">
            <a:off x="150812" y="2380565"/>
            <a:ext cx="2286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5" idx="1"/>
          </p:cNvCxnSpPr>
          <p:nvPr/>
        </p:nvCxnSpPr>
        <p:spPr>
          <a:xfrm flipH="1">
            <a:off x="150812" y="4327211"/>
            <a:ext cx="2225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stCxn id="7" idx="1"/>
          </p:cNvCxnSpPr>
          <p:nvPr/>
        </p:nvCxnSpPr>
        <p:spPr>
          <a:xfrm flipH="1" flipV="1">
            <a:off x="150812" y="5276165"/>
            <a:ext cx="22859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8" idx="1"/>
          </p:cNvCxnSpPr>
          <p:nvPr/>
        </p:nvCxnSpPr>
        <p:spPr>
          <a:xfrm flipH="1">
            <a:off x="150812" y="5913113"/>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a:stCxn id="9" idx="1"/>
          </p:cNvCxnSpPr>
          <p:nvPr/>
        </p:nvCxnSpPr>
        <p:spPr>
          <a:xfrm flipH="1">
            <a:off x="150812" y="6433066"/>
            <a:ext cx="261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98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479" y="0"/>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08012" y="228600"/>
            <a:ext cx="1004446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0"/>
              </a:spcAft>
            </a:pPr>
            <a:r>
              <a:rPr lang="uk-UA" sz="1800" dirty="0">
                <a:solidFill>
                  <a:schemeClr val="tx2"/>
                </a:solidFill>
                <a:latin typeface="Times New Roman"/>
                <a:ea typeface="Times New Roman"/>
              </a:rPr>
              <a:t>8) особам, які одружуються — тривалістю до 10 календарних днів; </a:t>
            </a:r>
            <a:endParaRPr lang="ru-RU" sz="1100" dirty="0">
              <a:solidFill>
                <a:schemeClr val="tx2"/>
              </a:solidFill>
              <a:effectLst/>
              <a:latin typeface="Times New Roman"/>
              <a:ea typeface="Times New Roman"/>
            </a:endParaRPr>
          </a:p>
        </p:txBody>
      </p:sp>
      <p:sp>
        <p:nvSpPr>
          <p:cNvPr id="5" name="Прямоугольник 4"/>
          <p:cNvSpPr/>
          <p:nvPr/>
        </p:nvSpPr>
        <p:spPr>
          <a:xfrm>
            <a:off x="608011" y="744734"/>
            <a:ext cx="1004446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uk-UA" sz="1800" dirty="0">
                <a:solidFill>
                  <a:srgbClr val="000000"/>
                </a:solidFill>
                <a:latin typeface="Times New Roman"/>
                <a:ea typeface="Times New Roman"/>
              </a:rPr>
              <a:t>9) працівникам у разі смерті рідних по крові або по шлюбу — чоловіка (дружини), батьків (вітчима, мачухи), дитини (пасинка, </a:t>
            </a:r>
            <a:r>
              <a:rPr lang="uk-UA" sz="1800" dirty="0" err="1">
                <a:solidFill>
                  <a:srgbClr val="000000"/>
                </a:solidFill>
                <a:latin typeface="Times New Roman"/>
                <a:ea typeface="Times New Roman"/>
              </a:rPr>
              <a:t>падчірки</a:t>
            </a:r>
            <a:r>
              <a:rPr lang="uk-UA" sz="1800" dirty="0">
                <a:solidFill>
                  <a:srgbClr val="000000"/>
                </a:solidFill>
                <a:latin typeface="Times New Roman"/>
                <a:ea typeface="Times New Roman"/>
              </a:rPr>
              <a:t>), братів, сестер — тривалістю до 7 календарних днів без урахування часу, необхідного для проїзду до місця поховання та назад; інших рідних — тривалістю до 3 календарних днів без урахування часу, необхідного для проїзду до місця поховання та назад</a:t>
            </a:r>
            <a:endParaRPr lang="ru-RU" dirty="0"/>
          </a:p>
        </p:txBody>
      </p:sp>
      <p:sp>
        <p:nvSpPr>
          <p:cNvPr id="6" name="Прямоугольник 5"/>
          <p:cNvSpPr/>
          <p:nvPr/>
        </p:nvSpPr>
        <p:spPr>
          <a:xfrm>
            <a:off x="600838" y="2133600"/>
            <a:ext cx="11430001"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uk-UA" sz="1800" dirty="0" smtClean="0">
                <a:solidFill>
                  <a:srgbClr val="000000"/>
                </a:solidFill>
                <a:latin typeface="Times New Roman"/>
                <a:ea typeface="Times New Roman"/>
              </a:rPr>
              <a:t>10) </a:t>
            </a:r>
            <a:r>
              <a:rPr lang="uk-UA" sz="1800" dirty="0">
                <a:solidFill>
                  <a:srgbClr val="000000"/>
                </a:solidFill>
                <a:latin typeface="Times New Roman"/>
                <a:ea typeface="Times New Roman"/>
              </a:rPr>
              <a:t>працівникам для догляду за хворим рідним по крові або по шлюбу, який за висновком медичного закладу потребує постійного стороннього догляду — тривалістю, визначеною у медичному висновку, але не більше 30 календарних днів; </a:t>
            </a:r>
            <a:endParaRPr lang="ru-RU" dirty="0"/>
          </a:p>
        </p:txBody>
      </p:sp>
      <p:sp>
        <p:nvSpPr>
          <p:cNvPr id="7" name="Прямоугольник 6"/>
          <p:cNvSpPr/>
          <p:nvPr/>
        </p:nvSpPr>
        <p:spPr>
          <a:xfrm>
            <a:off x="608011" y="3276600"/>
            <a:ext cx="1143000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uk-UA" sz="1800" dirty="0" smtClean="0">
                <a:solidFill>
                  <a:srgbClr val="000000"/>
                </a:solidFill>
                <a:latin typeface="Times New Roman"/>
                <a:ea typeface="Times New Roman"/>
              </a:rPr>
              <a:t>11) </a:t>
            </a:r>
            <a:r>
              <a:rPr lang="uk-UA" sz="1800" dirty="0">
                <a:solidFill>
                  <a:srgbClr val="000000"/>
                </a:solidFill>
                <a:latin typeface="Times New Roman"/>
                <a:ea typeface="Times New Roman"/>
              </a:rPr>
              <a:t>працівникам для завершення санаторно-курортного лікування — тривалістю, визначеною у медичному висновку; </a:t>
            </a:r>
            <a:endParaRPr lang="ru-RU" dirty="0"/>
          </a:p>
        </p:txBody>
      </p:sp>
      <p:sp>
        <p:nvSpPr>
          <p:cNvPr id="8" name="Прямоугольник 7"/>
          <p:cNvSpPr/>
          <p:nvPr/>
        </p:nvSpPr>
        <p:spPr>
          <a:xfrm>
            <a:off x="615183" y="4225429"/>
            <a:ext cx="11415656"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uk-UA" sz="1800" dirty="0">
                <a:solidFill>
                  <a:srgbClr val="000000"/>
                </a:solidFill>
                <a:latin typeface="Times New Roman"/>
                <a:ea typeface="Times New Roman"/>
              </a:rPr>
              <a:t>12) працівникам, допущеним до вступних іспитів у вищі навчальні заклади — тривалістю 15 календарних днів без урахування часу, необхідного для проїзду до місцезнаходження навчального закладу та назад; </a:t>
            </a:r>
            <a:endParaRPr lang="ru-RU" dirty="0"/>
          </a:p>
        </p:txBody>
      </p:sp>
      <p:sp>
        <p:nvSpPr>
          <p:cNvPr id="9" name="Прямоугольник 8"/>
          <p:cNvSpPr/>
          <p:nvPr/>
        </p:nvSpPr>
        <p:spPr>
          <a:xfrm>
            <a:off x="608011" y="5190945"/>
            <a:ext cx="1140131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dirty="0">
                <a:solidFill>
                  <a:srgbClr val="000000"/>
                </a:solidFill>
                <a:latin typeface="Times New Roman"/>
                <a:ea typeface="Times New Roman"/>
              </a:rPr>
              <a:t>13) працівникам, допущеним до складання вступних іспитів в аспірантуру з відривом або без відриву від виробництва, а також працівникам, які навчаються без відриву від виробництва в аспірантурі та успішно виконують індивідуальний план підготовки — тривалістю, необхідною для проїзду до місцезнаходження вищого навчального закладу або закладу науки і назад;</a:t>
            </a:r>
            <a:endParaRPr lang="ru-RU" dirty="0"/>
          </a:p>
        </p:txBody>
      </p:sp>
      <p:cxnSp>
        <p:nvCxnSpPr>
          <p:cNvPr id="11" name="Прямая соединительная линия 10"/>
          <p:cNvCxnSpPr/>
          <p:nvPr/>
        </p:nvCxnSpPr>
        <p:spPr>
          <a:xfrm>
            <a:off x="227012" y="0"/>
            <a:ext cx="0" cy="6858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stCxn id="2" idx="1"/>
          </p:cNvCxnSpPr>
          <p:nvPr/>
        </p:nvCxnSpPr>
        <p:spPr>
          <a:xfrm flipH="1">
            <a:off x="227012" y="413266"/>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a:stCxn id="5" idx="1"/>
          </p:cNvCxnSpPr>
          <p:nvPr/>
        </p:nvCxnSpPr>
        <p:spPr>
          <a:xfrm flipH="1" flipV="1">
            <a:off x="227012" y="1344898"/>
            <a:ext cx="38099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6" idx="1"/>
          </p:cNvCxnSpPr>
          <p:nvPr/>
        </p:nvCxnSpPr>
        <p:spPr>
          <a:xfrm flipH="1">
            <a:off x="227012" y="2595265"/>
            <a:ext cx="3738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7" idx="1"/>
          </p:cNvCxnSpPr>
          <p:nvPr/>
        </p:nvCxnSpPr>
        <p:spPr>
          <a:xfrm flipH="1" flipV="1">
            <a:off x="227012" y="3599765"/>
            <a:ext cx="38099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stCxn id="8" idx="1"/>
          </p:cNvCxnSpPr>
          <p:nvPr/>
        </p:nvCxnSpPr>
        <p:spPr>
          <a:xfrm flipH="1" flipV="1">
            <a:off x="227012" y="4548594"/>
            <a:ext cx="38817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9" idx="1"/>
          </p:cNvCxnSpPr>
          <p:nvPr/>
        </p:nvCxnSpPr>
        <p:spPr>
          <a:xfrm flipH="1" flipV="1">
            <a:off x="227012" y="5791109"/>
            <a:ext cx="380999"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53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032" y="850750"/>
            <a:ext cx="968278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uk-UA" sz="1800" dirty="0" smtClean="0">
                <a:solidFill>
                  <a:srgbClr val="000000"/>
                </a:solidFill>
                <a:latin typeface="Times New Roman"/>
                <a:ea typeface="Times New Roman"/>
              </a:rPr>
              <a:t>15) </a:t>
            </a:r>
            <a:r>
              <a:rPr lang="uk-UA" sz="1800" dirty="0">
                <a:solidFill>
                  <a:srgbClr val="000000"/>
                </a:solidFill>
                <a:latin typeface="Times New Roman"/>
                <a:ea typeface="Times New Roman"/>
              </a:rPr>
              <a:t>ветеранам праці — тривалістю до 14 календарних днів щорічно; </a:t>
            </a:r>
            <a:endParaRPr lang="ru-RU" dirty="0"/>
          </a:p>
        </p:txBody>
      </p:sp>
      <p:sp>
        <p:nvSpPr>
          <p:cNvPr id="3" name="Прямоугольник 2"/>
          <p:cNvSpPr/>
          <p:nvPr/>
        </p:nvSpPr>
        <p:spPr>
          <a:xfrm>
            <a:off x="760412" y="228600"/>
            <a:ext cx="96774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uk-UA" sz="1800" dirty="0" smtClean="0">
                <a:solidFill>
                  <a:srgbClr val="000000"/>
                </a:solidFill>
                <a:latin typeface="Times New Roman"/>
                <a:ea typeface="Times New Roman"/>
              </a:rPr>
              <a:t>14) </a:t>
            </a:r>
            <a:r>
              <a:rPr lang="uk-UA" sz="1800" dirty="0">
                <a:solidFill>
                  <a:srgbClr val="000000"/>
                </a:solidFill>
                <a:latin typeface="Times New Roman"/>
                <a:ea typeface="Times New Roman"/>
              </a:rPr>
              <a:t>сумісникам — на термін до закінчення відпустки за основним місцем роботи; </a:t>
            </a:r>
            <a:endParaRPr lang="ru-RU"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4825" y="0"/>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60412" y="1486162"/>
            <a:ext cx="96774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r>
              <a:rPr lang="uk-UA" sz="1800" dirty="0">
                <a:solidFill>
                  <a:srgbClr val="000000"/>
                </a:solidFill>
                <a:latin typeface="Times New Roman"/>
                <a:ea typeface="Times New Roman"/>
              </a:rPr>
              <a:t>16) працівникам, які не використали за попереднім місцем роботи щорічну основну та додаткові відпустки повністю або частково і одержали за них грошову компенсацію — тривалістю до 24 календарних днів у перший рік роботи на даному підприємстві до настання 6-місячного терміну безперервної роботи.</a:t>
            </a:r>
            <a:endParaRPr lang="ru-RU" dirty="0">
              <a:solidFill>
                <a:srgbClr val="374C81"/>
              </a:solidFill>
            </a:endParaRPr>
          </a:p>
        </p:txBody>
      </p:sp>
      <p:cxnSp>
        <p:nvCxnSpPr>
          <p:cNvPr id="6" name="Прямая соединительная линия 5"/>
          <p:cNvCxnSpPr/>
          <p:nvPr/>
        </p:nvCxnSpPr>
        <p:spPr>
          <a:xfrm>
            <a:off x="379412" y="0"/>
            <a:ext cx="0" cy="208632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392614" y="2086326"/>
            <a:ext cx="381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a:stCxn id="2" idx="1"/>
          </p:cNvCxnSpPr>
          <p:nvPr/>
        </p:nvCxnSpPr>
        <p:spPr>
          <a:xfrm flipH="1">
            <a:off x="379412" y="1035416"/>
            <a:ext cx="3756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a:stCxn id="3" idx="1"/>
          </p:cNvCxnSpPr>
          <p:nvPr/>
        </p:nvCxnSpPr>
        <p:spPr>
          <a:xfrm flipH="1">
            <a:off x="379412" y="413266"/>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878258" y="2705086"/>
            <a:ext cx="10217767" cy="3970318"/>
          </a:xfrm>
          <a:prstGeom prst="rect">
            <a:avLst/>
          </a:prstGeom>
        </p:spPr>
        <p:txBody>
          <a:bodyPr wrap="square">
            <a:spAutoFit/>
          </a:bodyPr>
          <a:lstStyle/>
          <a:p>
            <a:pPr algn="ctr">
              <a:spcAft>
                <a:spcPts val="0"/>
              </a:spcAft>
            </a:pPr>
            <a:r>
              <a:rPr lang="uk-UA" sz="2800" i="1" dirty="0">
                <a:solidFill>
                  <a:schemeClr val="tx2"/>
                </a:solidFill>
                <a:latin typeface="Times New Roman"/>
                <a:ea typeface="Times New Roman"/>
              </a:rPr>
              <a:t>Працівникам, які навчаються без відриву від виробництва в аспірантурі, протягом четвертого року навчання надається за їх бажанням 1 вільний від роботи день на тиждень без збереження заробітної плати.</a:t>
            </a:r>
            <a:endParaRPr lang="ru-RU" sz="1600" dirty="0">
              <a:solidFill>
                <a:schemeClr val="tx2"/>
              </a:solidFill>
              <a:latin typeface="Times New Roman"/>
              <a:ea typeface="Times New Roman"/>
            </a:endParaRPr>
          </a:p>
          <a:p>
            <a:pPr algn="ctr">
              <a:spcAft>
                <a:spcPts val="0"/>
              </a:spcAft>
            </a:pPr>
            <a:r>
              <a:rPr lang="uk-UA" sz="2800" i="1" dirty="0">
                <a:solidFill>
                  <a:schemeClr val="tx2"/>
                </a:solidFill>
                <a:latin typeface="Times New Roman"/>
                <a:ea typeface="Times New Roman"/>
              </a:rPr>
              <a:t>За сімейними обставинами та з інших причин працівнику може надаватися відпустка без збереження заробітної плати на термін, обумовлений угодою між працівником та власником або уповноваженим ним органом, але не більше 15 календарних днів на рік.</a:t>
            </a:r>
            <a:endParaRPr lang="ru-RU" sz="1600" dirty="0">
              <a:solidFill>
                <a:schemeClr val="tx2"/>
              </a:solidFill>
              <a:effectLst/>
              <a:latin typeface="Times New Roman"/>
              <a:ea typeface="Times New Roman"/>
            </a:endParaRPr>
          </a:p>
        </p:txBody>
      </p:sp>
    </p:spTree>
    <p:extLst>
      <p:ext uri="{BB962C8B-B14F-4D97-AF65-F5344CB8AC3E}">
        <p14:creationId xmlns:p14="http://schemas.microsoft.com/office/powerpoint/2010/main" val="316109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4812" y="379412"/>
            <a:ext cx="10157354" cy="711200"/>
          </a:xfr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ru-RU" sz="4300" b="1" dirty="0" err="1">
                <a:solidFill>
                  <a:srgbClr val="FFFFFF"/>
                </a:solidFill>
              </a:rPr>
              <a:t>Перелік</a:t>
            </a:r>
            <a:r>
              <a:rPr lang="ru-RU" sz="4300" b="1" dirty="0">
                <a:solidFill>
                  <a:srgbClr val="FFFFFF"/>
                </a:solidFill>
              </a:rPr>
              <a:t> </a:t>
            </a:r>
            <a:r>
              <a:rPr lang="ru-RU" sz="4300" b="1" dirty="0" err="1">
                <a:solidFill>
                  <a:srgbClr val="FFFFFF"/>
                </a:solidFill>
              </a:rPr>
              <a:t>Використаних</a:t>
            </a:r>
            <a:r>
              <a:rPr lang="ru-RU" sz="4300" b="1" dirty="0">
                <a:solidFill>
                  <a:srgbClr val="FFFFFF"/>
                </a:solidFill>
              </a:rPr>
              <a:t> </a:t>
            </a:r>
            <a:r>
              <a:rPr lang="ru-RU" sz="4300" b="1" dirty="0" err="1">
                <a:solidFill>
                  <a:srgbClr val="FFFFFF"/>
                </a:solidFill>
              </a:rPr>
              <a:t>джерел</a:t>
            </a:r>
            <a:endParaRPr lang="ru-RU" dirty="0"/>
          </a:p>
        </p:txBody>
      </p:sp>
      <p:sp>
        <p:nvSpPr>
          <p:cNvPr id="3" name="Объект 2"/>
          <p:cNvSpPr>
            <a:spLocks noGrp="1"/>
          </p:cNvSpPr>
          <p:nvPr>
            <p:ph idx="1"/>
          </p:nvPr>
        </p:nvSpPr>
        <p:spPr>
          <a:xfrm>
            <a:off x="1141412" y="1981200"/>
            <a:ext cx="10157354" cy="3022600"/>
          </a:xfrm>
        </p:spPr>
        <p:style>
          <a:lnRef idx="2">
            <a:schemeClr val="accent1"/>
          </a:lnRef>
          <a:fillRef idx="1">
            <a:schemeClr val="lt1"/>
          </a:fillRef>
          <a:effectRef idx="0">
            <a:schemeClr val="accent1"/>
          </a:effectRef>
          <a:fontRef idx="minor">
            <a:schemeClr val="dk1"/>
          </a:fontRef>
        </p:style>
        <p:txBody>
          <a:bodyPr/>
          <a:lstStyle/>
          <a:p>
            <a:pPr marL="514350" lvl="0" indent="-514350">
              <a:buFont typeface="+mj-lt"/>
              <a:buAutoNum type="arabicPeriod"/>
            </a:pPr>
            <a:r>
              <a:rPr lang="ru-RU" dirty="0">
                <a:solidFill>
                  <a:srgbClr val="000000"/>
                </a:solidFill>
              </a:rPr>
              <a:t>Кодекс </a:t>
            </a:r>
            <a:r>
              <a:rPr lang="ru-RU" dirty="0" err="1">
                <a:solidFill>
                  <a:srgbClr val="000000"/>
                </a:solidFill>
              </a:rPr>
              <a:t>законів</a:t>
            </a:r>
            <a:r>
              <a:rPr lang="ru-RU" dirty="0">
                <a:solidFill>
                  <a:srgbClr val="000000"/>
                </a:solidFill>
              </a:rPr>
              <a:t> про </a:t>
            </a:r>
            <a:r>
              <a:rPr lang="ru-RU" dirty="0" err="1">
                <a:solidFill>
                  <a:srgbClr val="000000"/>
                </a:solidFill>
              </a:rPr>
              <a:t>працю</a:t>
            </a:r>
            <a:r>
              <a:rPr lang="ru-RU" dirty="0">
                <a:solidFill>
                  <a:srgbClr val="000000"/>
                </a:solidFill>
              </a:rPr>
              <a:t> </a:t>
            </a:r>
            <a:r>
              <a:rPr lang="ru-RU" dirty="0" err="1">
                <a:solidFill>
                  <a:srgbClr val="000000"/>
                </a:solidFill>
              </a:rPr>
              <a:t>України</a:t>
            </a:r>
            <a:r>
              <a:rPr lang="ru-RU" dirty="0">
                <a:solidFill>
                  <a:srgbClr val="000000"/>
                </a:solidFill>
              </a:rPr>
              <a:t> </a:t>
            </a:r>
            <a:r>
              <a:rPr lang="ru-RU" dirty="0" err="1">
                <a:solidFill>
                  <a:srgbClr val="000000"/>
                </a:solidFill>
              </a:rPr>
              <a:t>від</a:t>
            </a:r>
            <a:r>
              <a:rPr lang="ru-RU" dirty="0">
                <a:solidFill>
                  <a:srgbClr val="000000"/>
                </a:solidFill>
              </a:rPr>
              <a:t> 10.12.1971 № 322-VIII</a:t>
            </a:r>
            <a:br>
              <a:rPr lang="ru-RU" dirty="0">
                <a:solidFill>
                  <a:srgbClr val="000000"/>
                </a:solidFill>
              </a:rPr>
            </a:br>
            <a:r>
              <a:rPr lang="en-US" dirty="0">
                <a:solidFill>
                  <a:srgbClr val="000000"/>
                </a:solidFill>
                <a:hlinkClick r:id="rId2">
                  <a:extLst>
                    <a:ext uri="{A12FA001-AC4F-418D-AE19-62706E023703}">
                      <ahyp:hlinkClr xmlns:lc="http://schemas.openxmlformats.org/drawingml/2006/lockedCanvas" xmlns:ahyp="http://schemas.microsoft.com/office/drawing/2018/hyperlinkcolor" xmlns="" val="tx"/>
                    </a:ext>
                  </a:extLst>
                </a:hlinkClick>
              </a:rPr>
              <a:t>https://zakon.rada.gov.ua/laws/show/322-08#Text</a:t>
            </a:r>
            <a:r>
              <a:rPr lang="uk-UA" dirty="0">
                <a:solidFill>
                  <a:srgbClr val="000000"/>
                </a:solidFill>
              </a:rPr>
              <a:t> </a:t>
            </a:r>
          </a:p>
          <a:p>
            <a:pPr marL="457200" indent="-457200">
              <a:buFont typeface="+mj-lt"/>
              <a:buAutoNum type="arabicPeriod"/>
            </a:pPr>
            <a:r>
              <a:rPr lang="ru-RU" dirty="0">
                <a:solidFill>
                  <a:schemeClr val="tx2"/>
                </a:solidFill>
              </a:rPr>
              <a:t>Про </a:t>
            </a:r>
            <a:r>
              <a:rPr lang="ru-RU" dirty="0" err="1" smtClean="0">
                <a:solidFill>
                  <a:schemeClr val="tx2"/>
                </a:solidFill>
              </a:rPr>
              <a:t>відпустки</a:t>
            </a:r>
            <a:r>
              <a:rPr lang="ru-RU" dirty="0" smtClean="0">
                <a:solidFill>
                  <a:schemeClr val="tx2"/>
                </a:solidFill>
              </a:rPr>
              <a:t>: Закон </a:t>
            </a:r>
            <a:r>
              <a:rPr lang="ru-RU" dirty="0" err="1">
                <a:solidFill>
                  <a:schemeClr val="tx2"/>
                </a:solidFill>
              </a:rPr>
              <a:t>України</a:t>
            </a:r>
            <a:r>
              <a:rPr lang="ru-RU" dirty="0">
                <a:solidFill>
                  <a:schemeClr val="tx2"/>
                </a:solidFill>
              </a:rPr>
              <a:t> </a:t>
            </a:r>
            <a:r>
              <a:rPr lang="ru-RU" dirty="0" err="1">
                <a:solidFill>
                  <a:schemeClr val="tx2"/>
                </a:solidFill>
              </a:rPr>
              <a:t>від</a:t>
            </a:r>
            <a:r>
              <a:rPr lang="ru-RU" dirty="0">
                <a:solidFill>
                  <a:schemeClr val="tx2"/>
                </a:solidFill>
              </a:rPr>
              <a:t> 15.11.1996 № </a:t>
            </a:r>
            <a:r>
              <a:rPr lang="ru-RU" dirty="0" smtClean="0">
                <a:solidFill>
                  <a:schemeClr val="tx2"/>
                </a:solidFill>
              </a:rPr>
              <a:t>504/96-ВР</a:t>
            </a:r>
            <a:br>
              <a:rPr lang="ru-RU" dirty="0" smtClean="0">
                <a:solidFill>
                  <a:schemeClr val="tx2"/>
                </a:solidFill>
              </a:rPr>
            </a:br>
            <a:r>
              <a:rPr lang="en-US" dirty="0">
                <a:solidFill>
                  <a:schemeClr val="tx2"/>
                </a:solidFill>
                <a:hlinkClick r:id="rId3"/>
              </a:rPr>
              <a:t>https://zakon.rada.gov.ua/laws/show/504/96-</a:t>
            </a:r>
            <a:r>
              <a:rPr lang="ru-RU" dirty="0" err="1">
                <a:solidFill>
                  <a:schemeClr val="tx2"/>
                </a:solidFill>
                <a:hlinkClick r:id="rId3"/>
              </a:rPr>
              <a:t>вр</a:t>
            </a:r>
            <a:r>
              <a:rPr lang="ru-RU" dirty="0">
                <a:solidFill>
                  <a:schemeClr val="tx2"/>
                </a:solidFill>
                <a:hlinkClick r:id="rId3"/>
              </a:rPr>
              <a:t>#</a:t>
            </a:r>
            <a:r>
              <a:rPr lang="en-US" dirty="0" smtClean="0">
                <a:solidFill>
                  <a:schemeClr val="tx2"/>
                </a:solidFill>
                <a:hlinkClick r:id="rId3"/>
              </a:rPr>
              <a:t>Text</a:t>
            </a:r>
            <a:r>
              <a:rPr lang="uk-UA" dirty="0" smtClean="0">
                <a:solidFill>
                  <a:schemeClr val="tx2"/>
                </a:solidFill>
              </a:rPr>
              <a:t> </a:t>
            </a:r>
          </a:p>
          <a:p>
            <a:pPr marL="457200" indent="-457200">
              <a:buFont typeface="+mj-lt"/>
              <a:buAutoNum type="arabicPeriod"/>
            </a:pPr>
            <a:r>
              <a:rPr lang="ru-RU" dirty="0">
                <a:solidFill>
                  <a:schemeClr val="tx2"/>
                </a:solidFill>
              </a:rPr>
              <a:t>Про </a:t>
            </a:r>
            <a:r>
              <a:rPr lang="ru-RU" dirty="0" err="1" smtClean="0">
                <a:solidFill>
                  <a:schemeClr val="tx2"/>
                </a:solidFill>
              </a:rPr>
              <a:t>освіту</a:t>
            </a:r>
            <a:r>
              <a:rPr lang="ru-RU" dirty="0" smtClean="0">
                <a:solidFill>
                  <a:schemeClr val="tx2"/>
                </a:solidFill>
              </a:rPr>
              <a:t>: Закон </a:t>
            </a:r>
            <a:r>
              <a:rPr lang="ru-RU" dirty="0" err="1">
                <a:solidFill>
                  <a:schemeClr val="tx2"/>
                </a:solidFill>
              </a:rPr>
              <a:t>України</a:t>
            </a:r>
            <a:r>
              <a:rPr lang="ru-RU" dirty="0">
                <a:solidFill>
                  <a:schemeClr val="tx2"/>
                </a:solidFill>
              </a:rPr>
              <a:t> </a:t>
            </a:r>
            <a:r>
              <a:rPr lang="ru-RU" dirty="0" err="1">
                <a:solidFill>
                  <a:schemeClr val="tx2"/>
                </a:solidFill>
              </a:rPr>
              <a:t>від</a:t>
            </a:r>
            <a:r>
              <a:rPr lang="ru-RU" dirty="0">
                <a:solidFill>
                  <a:schemeClr val="tx2"/>
                </a:solidFill>
              </a:rPr>
              <a:t> 05.09.2017 № </a:t>
            </a:r>
            <a:r>
              <a:rPr lang="ru-RU" dirty="0" smtClean="0">
                <a:solidFill>
                  <a:schemeClr val="tx2"/>
                </a:solidFill>
              </a:rPr>
              <a:t>2145-VIII</a:t>
            </a:r>
            <a:br>
              <a:rPr lang="ru-RU" dirty="0" smtClean="0">
                <a:solidFill>
                  <a:schemeClr val="tx2"/>
                </a:solidFill>
              </a:rPr>
            </a:br>
            <a:r>
              <a:rPr lang="en-US" dirty="0">
                <a:solidFill>
                  <a:schemeClr val="tx2"/>
                </a:solidFill>
                <a:hlinkClick r:id="rId4"/>
              </a:rPr>
              <a:t>https://</a:t>
            </a:r>
            <a:r>
              <a:rPr lang="en-US" dirty="0" smtClean="0">
                <a:solidFill>
                  <a:schemeClr val="tx2"/>
                </a:solidFill>
                <a:hlinkClick r:id="rId4"/>
              </a:rPr>
              <a:t>zakon.rada.gov.ua/laws/show/2145-19#Text</a:t>
            </a:r>
            <a:r>
              <a:rPr lang="uk-UA" dirty="0" smtClean="0">
                <a:solidFill>
                  <a:schemeClr val="tx2"/>
                </a:solidFill>
              </a:rPr>
              <a:t> </a:t>
            </a:r>
          </a:p>
          <a:p>
            <a:pPr marL="457200" indent="-457200">
              <a:buFont typeface="+mj-lt"/>
              <a:buAutoNum type="arabicPeriod"/>
            </a:pPr>
            <a:endParaRPr lang="ru-RU" dirty="0">
              <a:solidFill>
                <a:schemeClr val="tx2"/>
              </a:solidFill>
            </a:endParaRPr>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48" y="0"/>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1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A2D31-E658-4F34-AF04-CF9FB3E06FEB}"/>
              </a:ext>
            </a:extLst>
          </p:cNvPr>
          <p:cNvSpPr>
            <a:spLocks noGrp="1"/>
          </p:cNvSpPr>
          <p:nvPr>
            <p:ph type="title"/>
          </p:nvPr>
        </p:nvSpPr>
        <p:spPr>
          <a:xfrm>
            <a:off x="1674811" y="5105400"/>
            <a:ext cx="8763001" cy="863600"/>
          </a:xfr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ctr"/>
            <a:r>
              <a:rPr lang="uk-UA" sz="5600" b="1" dirty="0">
                <a:solidFill>
                  <a:schemeClr val="bg1"/>
                </a:solidFill>
                <a:effectLst>
                  <a:outerShdw blurRad="38100" dist="38100" dir="2700000" algn="tl">
                    <a:srgbClr val="000000">
                      <a:alpha val="43137"/>
                    </a:srgbClr>
                  </a:outerShdw>
                </a:effectLst>
              </a:rPr>
              <a:t>Дякуємо за увагу! </a:t>
            </a:r>
            <a:endParaRPr lang="en-US" sz="5600" b="1" dirty="0">
              <a:solidFill>
                <a:schemeClr val="bg1"/>
              </a:solidFill>
              <a:effectLst>
                <a:outerShdw blurRad="38100" dist="38100" dir="2700000" algn="tl">
                  <a:srgbClr val="000000">
                    <a:alpha val="43137"/>
                  </a:srgbClr>
                </a:outerShdw>
              </a:effectLst>
            </a:endParaRPr>
          </a:p>
        </p:txBody>
      </p:sp>
      <p:pic>
        <p:nvPicPr>
          <p:cNvPr id="5" name="Объект 4">
            <a:extLst>
              <a:ext uri="{FF2B5EF4-FFF2-40B4-BE49-F238E27FC236}">
                <a16:creationId xmlns="" xmlns:a16="http://schemas.microsoft.com/office/drawing/2014/main" id="{460A4ACF-F382-4194-9537-F2C0349274F7}"/>
              </a:ext>
            </a:extLst>
          </p:cNvPr>
          <p:cNvPicPr>
            <a:picLocks noChangeAspect="1"/>
          </p:cNvPicPr>
          <p:nvPr/>
        </p:nvPicPr>
        <p:blipFill>
          <a:blip r:embed="rId2"/>
          <a:stretch>
            <a:fillRect/>
          </a:stretch>
        </p:blipFill>
        <p:spPr>
          <a:xfrm>
            <a:off x="3960812" y="1005013"/>
            <a:ext cx="4191000" cy="3857020"/>
          </a:xfrm>
          <a:prstGeom prst="rect">
            <a:avLst/>
          </a:prstGeom>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524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4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7085012" y="228600"/>
            <a:ext cx="3810000" cy="152400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sz="3200" dirty="0"/>
              <a:t>Час </a:t>
            </a:r>
            <a:r>
              <a:rPr lang="ru-RU" sz="3200" dirty="0" err="1"/>
              <a:t>відпочинку</a:t>
            </a:r>
            <a:r>
              <a:rPr lang="ru-RU" sz="3200" dirty="0"/>
              <a:t> </a:t>
            </a:r>
          </a:p>
        </p:txBody>
      </p:sp>
      <p:sp>
        <p:nvSpPr>
          <p:cNvPr id="4" name="Прямоугольник 3"/>
          <p:cNvSpPr/>
          <p:nvPr/>
        </p:nvSpPr>
        <p:spPr>
          <a:xfrm>
            <a:off x="7618412" y="2286000"/>
            <a:ext cx="4187825"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dirty="0">
                <a:solidFill>
                  <a:schemeClr val="tx2"/>
                </a:solidFill>
                <a:latin typeface="Times New Roman" pitchFamily="18" charset="0"/>
                <a:cs typeface="Times New Roman" pitchFamily="18" charset="0"/>
              </a:rPr>
              <a:t>час, </a:t>
            </a:r>
            <a:r>
              <a:rPr lang="ru-RU" dirty="0" err="1">
                <a:solidFill>
                  <a:schemeClr val="tx2"/>
                </a:solidFill>
                <a:latin typeface="Times New Roman" pitchFamily="18" charset="0"/>
                <a:cs typeface="Times New Roman" pitchFamily="18" charset="0"/>
              </a:rPr>
              <a:t>протягом</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якого</a:t>
            </a:r>
            <a:r>
              <a:rPr lang="ru-RU" dirty="0">
                <a:solidFill>
                  <a:schemeClr val="tx2"/>
                </a:solidFill>
                <a:latin typeface="Times New Roman" pitchFamily="18" charset="0"/>
                <a:cs typeface="Times New Roman" pitchFamily="18" charset="0"/>
              </a:rPr>
              <a:t> </a:t>
            </a:r>
            <a:r>
              <a:rPr lang="ru-RU" dirty="0" err="1" smtClean="0">
                <a:solidFill>
                  <a:schemeClr val="tx2"/>
                </a:solidFill>
                <a:latin typeface="Times New Roman" pitchFamily="18" charset="0"/>
                <a:cs typeface="Times New Roman" pitchFamily="18" charset="0"/>
              </a:rPr>
              <a:t>працівник</a:t>
            </a:r>
            <a:r>
              <a:rPr lang="ru-RU" dirty="0" smtClean="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відповідно</a:t>
            </a:r>
            <a:r>
              <a:rPr lang="ru-RU" dirty="0">
                <a:solidFill>
                  <a:schemeClr val="tx2"/>
                </a:solidFill>
                <a:latin typeface="Times New Roman" pitchFamily="18" charset="0"/>
                <a:cs typeface="Times New Roman" pitchFamily="18" charset="0"/>
              </a:rPr>
              <a:t> до </a:t>
            </a:r>
            <a:r>
              <a:rPr lang="ru-RU" dirty="0" err="1">
                <a:solidFill>
                  <a:schemeClr val="tx2"/>
                </a:solidFill>
                <a:latin typeface="Times New Roman" pitchFamily="18" charset="0"/>
                <a:cs typeface="Times New Roman" pitchFamily="18" charset="0"/>
              </a:rPr>
              <a:t>діючого</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законодавства</a:t>
            </a:r>
            <a:r>
              <a:rPr lang="ru-RU" dirty="0">
                <a:solidFill>
                  <a:schemeClr val="tx2"/>
                </a:solidFill>
                <a:latin typeface="Times New Roman" pitchFamily="18" charset="0"/>
                <a:cs typeface="Times New Roman" pitchFamily="18" charset="0"/>
              </a:rPr>
              <a:t> та правил </a:t>
            </a:r>
            <a:r>
              <a:rPr lang="ru-RU" dirty="0" err="1">
                <a:solidFill>
                  <a:schemeClr val="tx2"/>
                </a:solidFill>
                <a:latin typeface="Times New Roman" pitchFamily="18" charset="0"/>
                <a:cs typeface="Times New Roman" pitchFamily="18" charset="0"/>
              </a:rPr>
              <a:t>внутрішнього</a:t>
            </a:r>
            <a:r>
              <a:rPr lang="ru-RU" dirty="0">
                <a:solidFill>
                  <a:schemeClr val="tx2"/>
                </a:solidFill>
                <a:latin typeface="Times New Roman" pitchFamily="18" charset="0"/>
                <a:cs typeface="Times New Roman" pitchFamily="18" charset="0"/>
              </a:rPr>
              <a:t> трудового </a:t>
            </a:r>
            <a:r>
              <a:rPr lang="ru-RU" dirty="0" err="1">
                <a:solidFill>
                  <a:schemeClr val="tx2"/>
                </a:solidFill>
                <a:latin typeface="Times New Roman" pitchFamily="18" charset="0"/>
                <a:cs typeface="Times New Roman" pitchFamily="18" charset="0"/>
              </a:rPr>
              <a:t>розпорядку</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звільняється</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від</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виконання</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своїх</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трудових</a:t>
            </a:r>
            <a:r>
              <a:rPr lang="ru-RU" dirty="0">
                <a:solidFill>
                  <a:schemeClr val="tx2"/>
                </a:solidFill>
                <a:latin typeface="Times New Roman" pitchFamily="18" charset="0"/>
                <a:cs typeface="Times New Roman" pitchFamily="18" charset="0"/>
              </a:rPr>
              <a:t> </a:t>
            </a:r>
            <a:r>
              <a:rPr lang="ru-RU" dirty="0" err="1">
                <a:solidFill>
                  <a:schemeClr val="tx2"/>
                </a:solidFill>
                <a:latin typeface="Times New Roman" pitchFamily="18" charset="0"/>
                <a:cs typeface="Times New Roman" pitchFamily="18" charset="0"/>
              </a:rPr>
              <a:t>обов’язків</a:t>
            </a:r>
            <a:r>
              <a:rPr lang="ru-RU" dirty="0">
                <a:solidFill>
                  <a:schemeClr val="tx2"/>
                </a:solidFill>
                <a:latin typeface="Times New Roman" pitchFamily="18" charset="0"/>
                <a:cs typeface="Times New Roman" pitchFamily="18" charset="0"/>
              </a:rPr>
              <a:t>.</a:t>
            </a:r>
          </a:p>
        </p:txBody>
      </p:sp>
      <p:sp>
        <p:nvSpPr>
          <p:cNvPr id="9" name="Стрелка вниз 8"/>
          <p:cNvSpPr/>
          <p:nvPr/>
        </p:nvSpPr>
        <p:spPr>
          <a:xfrm>
            <a:off x="8685212" y="1828800"/>
            <a:ext cx="455613"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055000" y="575101"/>
            <a:ext cx="441723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i="1" dirty="0" err="1">
                <a:solidFill>
                  <a:schemeClr val="tx2"/>
                </a:solidFill>
                <a:latin typeface="Times New Roman" pitchFamily="18" charset="0"/>
                <a:cs typeface="Times New Roman" pitchFamily="18" charset="0"/>
              </a:rPr>
              <a:t>Законодавством</a:t>
            </a:r>
            <a:r>
              <a:rPr lang="ru-RU" i="1" dirty="0">
                <a:solidFill>
                  <a:schemeClr val="tx2"/>
                </a:solidFill>
                <a:latin typeface="Times New Roman" pitchFamily="18" charset="0"/>
                <a:cs typeface="Times New Roman" pitchFamily="18" charset="0"/>
              </a:rPr>
              <a:t> </a:t>
            </a:r>
            <a:r>
              <a:rPr lang="ru-RU" i="1" dirty="0" err="1">
                <a:solidFill>
                  <a:schemeClr val="tx2"/>
                </a:solidFill>
                <a:latin typeface="Times New Roman" pitchFamily="18" charset="0"/>
                <a:cs typeface="Times New Roman" pitchFamily="18" charset="0"/>
              </a:rPr>
              <a:t>встановлено</a:t>
            </a:r>
            <a:r>
              <a:rPr lang="ru-RU" i="1" dirty="0">
                <a:solidFill>
                  <a:schemeClr val="tx2"/>
                </a:solidFill>
                <a:latin typeface="Times New Roman" pitchFamily="18" charset="0"/>
                <a:cs typeface="Times New Roman" pitchFamily="18" charset="0"/>
              </a:rPr>
              <a:t> </a:t>
            </a:r>
            <a:r>
              <a:rPr lang="ru-RU" i="1" dirty="0" err="1">
                <a:solidFill>
                  <a:schemeClr val="tx2"/>
                </a:solidFill>
                <a:latin typeface="Times New Roman" pitchFamily="18" charset="0"/>
                <a:cs typeface="Times New Roman" pitchFamily="18" charset="0"/>
              </a:rPr>
              <a:t>такі</a:t>
            </a:r>
            <a:r>
              <a:rPr lang="ru-RU" i="1" dirty="0">
                <a:solidFill>
                  <a:schemeClr val="tx2"/>
                </a:solidFill>
                <a:latin typeface="Times New Roman" pitchFamily="18" charset="0"/>
                <a:cs typeface="Times New Roman" pitchFamily="18" charset="0"/>
              </a:rPr>
              <a:t> </a:t>
            </a:r>
            <a:r>
              <a:rPr lang="ru-RU" i="1" dirty="0" err="1">
                <a:solidFill>
                  <a:schemeClr val="tx2"/>
                </a:solidFill>
                <a:latin typeface="Times New Roman" pitchFamily="18" charset="0"/>
                <a:cs typeface="Times New Roman" pitchFamily="18" charset="0"/>
              </a:rPr>
              <a:t>види</a:t>
            </a:r>
            <a:r>
              <a:rPr lang="ru-RU" i="1" dirty="0">
                <a:solidFill>
                  <a:schemeClr val="tx2"/>
                </a:solidFill>
                <a:latin typeface="Times New Roman" pitchFamily="18" charset="0"/>
                <a:cs typeface="Times New Roman" pitchFamily="18" charset="0"/>
              </a:rPr>
              <a:t> часу </a:t>
            </a:r>
            <a:r>
              <a:rPr lang="ru-RU" i="1" dirty="0" err="1">
                <a:solidFill>
                  <a:schemeClr val="tx2"/>
                </a:solidFill>
                <a:latin typeface="Times New Roman" pitchFamily="18" charset="0"/>
                <a:cs typeface="Times New Roman" pitchFamily="18" charset="0"/>
              </a:rPr>
              <a:t>відпочинку</a:t>
            </a:r>
            <a:r>
              <a:rPr lang="ru-RU" i="1" dirty="0">
                <a:solidFill>
                  <a:schemeClr val="tx2"/>
                </a:solidFill>
                <a:latin typeface="Times New Roman" pitchFamily="18" charset="0"/>
                <a:cs typeface="Times New Roman" pitchFamily="18" charset="0"/>
              </a:rPr>
              <a:t>:</a:t>
            </a:r>
          </a:p>
        </p:txBody>
      </p:sp>
      <p:sp>
        <p:nvSpPr>
          <p:cNvPr id="12" name="Прямоугольник 11"/>
          <p:cNvSpPr/>
          <p:nvPr/>
        </p:nvSpPr>
        <p:spPr>
          <a:xfrm>
            <a:off x="531812" y="1724091"/>
            <a:ext cx="3046376"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uk-UA" i="1" dirty="0">
                <a:solidFill>
                  <a:schemeClr val="tx2"/>
                </a:solidFill>
                <a:latin typeface="Times New Roman"/>
                <a:ea typeface="Times New Roman"/>
              </a:rPr>
              <a:t>перерви протягом робочого дня (зміни)</a:t>
            </a:r>
            <a:endParaRPr lang="ru-RU" dirty="0">
              <a:solidFill>
                <a:schemeClr val="tx2"/>
              </a:solidFill>
            </a:endParaRPr>
          </a:p>
        </p:txBody>
      </p:sp>
      <p:sp>
        <p:nvSpPr>
          <p:cNvPr id="15" name="Прямоугольник 14"/>
          <p:cNvSpPr/>
          <p:nvPr/>
        </p:nvSpPr>
        <p:spPr>
          <a:xfrm>
            <a:off x="5342506" y="5867400"/>
            <a:ext cx="1725152" cy="52322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uk-UA" sz="2800" i="1" dirty="0">
                <a:solidFill>
                  <a:schemeClr val="tx2"/>
                </a:solidFill>
                <a:latin typeface="Times New Roman"/>
                <a:ea typeface="Times New Roman"/>
              </a:rPr>
              <a:t>відпустки</a:t>
            </a:r>
            <a:endParaRPr lang="ru-RU" sz="2800" i="1" dirty="0">
              <a:solidFill>
                <a:schemeClr val="tx2"/>
              </a:solidFill>
            </a:endParaRPr>
          </a:p>
        </p:txBody>
      </p:sp>
      <p:sp>
        <p:nvSpPr>
          <p:cNvPr id="16" name="Прямоугольник 15"/>
          <p:cNvSpPr/>
          <p:nvPr/>
        </p:nvSpPr>
        <p:spPr>
          <a:xfrm>
            <a:off x="951406" y="2793831"/>
            <a:ext cx="304085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uk-UA" i="1" dirty="0">
                <a:solidFill>
                  <a:schemeClr val="tx2"/>
                </a:solidFill>
                <a:latin typeface="Times New Roman"/>
                <a:ea typeface="Times New Roman"/>
              </a:rPr>
              <a:t>щоденний відпочинок (міжзмінна перерва)</a:t>
            </a:r>
            <a:endParaRPr lang="ru-RU" dirty="0">
              <a:solidFill>
                <a:schemeClr val="tx2"/>
              </a:solidFill>
            </a:endParaRPr>
          </a:p>
        </p:txBody>
      </p:sp>
      <p:sp>
        <p:nvSpPr>
          <p:cNvPr id="17" name="Прямоугольник 16"/>
          <p:cNvSpPr/>
          <p:nvPr/>
        </p:nvSpPr>
        <p:spPr>
          <a:xfrm>
            <a:off x="1584786" y="3890075"/>
            <a:ext cx="3603105"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uk-UA" i="1" dirty="0">
                <a:solidFill>
                  <a:schemeClr val="tx2"/>
                </a:solidFill>
                <a:latin typeface="Times New Roman"/>
                <a:ea typeface="Times New Roman"/>
              </a:rPr>
              <a:t>вихідні дні (щотижневий відпочинок</a:t>
            </a:r>
            <a:r>
              <a:rPr lang="uk-UA" i="1" dirty="0" smtClean="0">
                <a:solidFill>
                  <a:schemeClr val="tx2"/>
                </a:solidFill>
                <a:latin typeface="Times New Roman"/>
                <a:ea typeface="Times New Roman"/>
              </a:rPr>
              <a:t>)</a:t>
            </a:r>
            <a:endParaRPr lang="ru-RU" sz="1400" dirty="0">
              <a:solidFill>
                <a:schemeClr val="tx2"/>
              </a:solidFill>
              <a:latin typeface="Times New Roman"/>
              <a:ea typeface="Times New Roman"/>
            </a:endParaRPr>
          </a:p>
        </p:txBody>
      </p:sp>
      <p:sp>
        <p:nvSpPr>
          <p:cNvPr id="18" name="Прямоугольник 17"/>
          <p:cNvSpPr/>
          <p:nvPr/>
        </p:nvSpPr>
        <p:spPr>
          <a:xfrm>
            <a:off x="2817812" y="5024735"/>
            <a:ext cx="3219407"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uk-UA" i="1" dirty="0">
                <a:solidFill>
                  <a:schemeClr val="tx2"/>
                </a:solidFill>
                <a:latin typeface="Times New Roman"/>
                <a:ea typeface="Times New Roman"/>
              </a:rPr>
              <a:t>святкові й неробочі дні</a:t>
            </a:r>
            <a:endParaRPr lang="ru-RU" dirty="0">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97" y="2286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Прямая со стрелкой 19"/>
          <p:cNvCxnSpPr/>
          <p:nvPr/>
        </p:nvCxnSpPr>
        <p:spPr>
          <a:xfrm flipH="1">
            <a:off x="3656012" y="1406098"/>
            <a:ext cx="2816225" cy="6513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H="1">
            <a:off x="4113212" y="1406098"/>
            <a:ext cx="2359025" cy="16419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5064124" y="1406098"/>
            <a:ext cx="1408113" cy="23277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H="1">
            <a:off x="5637212" y="1406098"/>
            <a:ext cx="835025" cy="3557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6472237" y="1406098"/>
            <a:ext cx="0" cy="43851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59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Прямая соединительная линия 13"/>
          <p:cNvCxnSpPr/>
          <p:nvPr/>
        </p:nvCxnSpPr>
        <p:spPr>
          <a:xfrm>
            <a:off x="4568824" y="4687614"/>
            <a:ext cx="0" cy="86176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V="1">
            <a:off x="7466012" y="2209800"/>
            <a:ext cx="0" cy="91440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387349"/>
            <a:ext cx="4038600" cy="133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0812" y="1905000"/>
            <a:ext cx="3288080"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ru-RU" b="1" dirty="0">
                <a:solidFill>
                  <a:srgbClr val="C00000"/>
                </a:solidFill>
              </a:rPr>
              <a:t>ст. 66 </a:t>
            </a:r>
            <a:r>
              <a:rPr lang="ru-RU" b="1" dirty="0" err="1">
                <a:solidFill>
                  <a:srgbClr val="C00000"/>
                </a:solidFill>
              </a:rPr>
              <a:t>КЗпП</a:t>
            </a:r>
            <a:r>
              <a:rPr lang="ru-RU" b="1" dirty="0">
                <a:solidFill>
                  <a:srgbClr val="C00000"/>
                </a:solidFill>
              </a:rPr>
              <a:t> </a:t>
            </a:r>
            <a:r>
              <a:rPr lang="ru-RU" b="1" dirty="0" err="1">
                <a:solidFill>
                  <a:srgbClr val="C00000"/>
                </a:solidFill>
              </a:rPr>
              <a:t>України</a:t>
            </a:r>
            <a:r>
              <a:rPr lang="ru-RU" b="1" dirty="0">
                <a:solidFill>
                  <a:srgbClr val="C00000"/>
                </a:solidFill>
              </a:rPr>
              <a:t> </a:t>
            </a:r>
          </a:p>
        </p:txBody>
      </p:sp>
      <p:sp>
        <p:nvSpPr>
          <p:cNvPr id="5" name="Прямоугольник 4"/>
          <p:cNvSpPr/>
          <p:nvPr/>
        </p:nvSpPr>
        <p:spPr>
          <a:xfrm>
            <a:off x="1522412" y="2895600"/>
            <a:ext cx="6092825"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just">
              <a:spcAft>
                <a:spcPts val="0"/>
              </a:spcAft>
            </a:pPr>
            <a:r>
              <a:rPr lang="uk-UA" i="1" dirty="0">
                <a:solidFill>
                  <a:schemeClr val="tx2"/>
                </a:solidFill>
                <a:latin typeface="Times New Roman"/>
                <a:ea typeface="Times New Roman"/>
              </a:rPr>
              <a:t>працівникам надається перерва для відпочинку і харчування тривалістю не більше двох годин. Час початку і закінчення перерви встановлюється правилами внутрішнього трудового розпорядку. </a:t>
            </a:r>
            <a:endParaRPr lang="ru-RU" sz="1400" i="1" dirty="0">
              <a:solidFill>
                <a:schemeClr val="tx2"/>
              </a:solidFill>
              <a:effectLst/>
              <a:latin typeface="Times New Roman"/>
              <a:ea typeface="Times New Roman"/>
            </a:endParaRPr>
          </a:p>
        </p:txBody>
      </p:sp>
      <p:sp>
        <p:nvSpPr>
          <p:cNvPr id="6" name="Прямоугольник 5"/>
          <p:cNvSpPr/>
          <p:nvPr/>
        </p:nvSpPr>
        <p:spPr>
          <a:xfrm>
            <a:off x="684212" y="5334000"/>
            <a:ext cx="6092825"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just"/>
            <a:r>
              <a:rPr lang="uk-UA" i="1" dirty="0">
                <a:solidFill>
                  <a:srgbClr val="000000"/>
                </a:solidFill>
                <a:latin typeface="Times New Roman"/>
                <a:ea typeface="Times New Roman"/>
              </a:rPr>
              <a:t>Працівники використовують час перерви на свій розсуд. На цей час вони можуть відлучатися з місця роботи.</a:t>
            </a:r>
            <a:endParaRPr lang="ru-RU" sz="1400" i="1" dirty="0">
              <a:solidFill>
                <a:srgbClr val="000000"/>
              </a:solidFill>
              <a:latin typeface="Times New Roman"/>
              <a:ea typeface="Times New Roman"/>
            </a:endParaRPr>
          </a:p>
        </p:txBody>
      </p:sp>
      <p:sp>
        <p:nvSpPr>
          <p:cNvPr id="9" name="Прямоугольник 8"/>
          <p:cNvSpPr/>
          <p:nvPr/>
        </p:nvSpPr>
        <p:spPr>
          <a:xfrm>
            <a:off x="7354065" y="387349"/>
            <a:ext cx="4568825"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uk-UA" i="1" dirty="0">
                <a:solidFill>
                  <a:srgbClr val="000000"/>
                </a:solidFill>
                <a:latin typeface="Times New Roman"/>
                <a:ea typeface="Times New Roman"/>
              </a:rPr>
              <a:t>Перерва не включається в робочий час і не оплачується. Перерва для відпочинку і харчування повинна надаватись, як правило, через чотири години після початку роботи. </a:t>
            </a:r>
            <a:endParaRPr lang="ru-RU" sz="1400" i="1" dirty="0">
              <a:solidFill>
                <a:srgbClr val="000000"/>
              </a:solidFill>
              <a:latin typeface="Times New Roman"/>
              <a:ea typeface="Times New Roman"/>
            </a:endParaRPr>
          </a:p>
        </p:txBody>
      </p:sp>
      <p:sp>
        <p:nvSpPr>
          <p:cNvPr id="11" name="Стрелка вниз 10"/>
          <p:cNvSpPr/>
          <p:nvPr/>
        </p:nvSpPr>
        <p:spPr>
          <a:xfrm>
            <a:off x="2665412" y="2402088"/>
            <a:ext cx="609600" cy="493512"/>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pic>
        <p:nvPicPr>
          <p:cNvPr id="22" name="Рисунок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012" y="3272492"/>
            <a:ext cx="3332480" cy="3124200"/>
          </a:xfrm>
          <a:prstGeom prst="rect">
            <a:avLst/>
          </a:prstGeom>
        </p:spPr>
      </p:pic>
    </p:spTree>
    <p:extLst>
      <p:ext uri="{BB962C8B-B14F-4D97-AF65-F5344CB8AC3E}">
        <p14:creationId xmlns:p14="http://schemas.microsoft.com/office/powerpoint/2010/main" val="290684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951412" y="457200"/>
            <a:ext cx="5942013" cy="5693866"/>
          </a:xfrm>
          <a:prstGeom prst="rect">
            <a:avLst/>
          </a:prstGeom>
        </p:spPr>
        <p:txBody>
          <a:bodyPr wrap="square">
            <a:spAutoFit/>
          </a:bodyPr>
          <a:lstStyle/>
          <a:p>
            <a:pPr algn="ctr">
              <a:spcAft>
                <a:spcPts val="0"/>
              </a:spcAft>
            </a:pPr>
            <a:r>
              <a:rPr lang="uk-UA" sz="2800" dirty="0">
                <a:solidFill>
                  <a:schemeClr val="tx2"/>
                </a:solidFill>
                <a:latin typeface="Times New Roman"/>
                <a:ea typeface="Times New Roman"/>
              </a:rPr>
              <a:t>На тих роботах, де через умови виробництва перерву встановити не можна, </a:t>
            </a:r>
            <a:r>
              <a:rPr lang="uk-UA" sz="2800" b="1" dirty="0">
                <a:solidFill>
                  <a:schemeClr val="tx2"/>
                </a:solidFill>
                <a:latin typeface="Times New Roman"/>
                <a:ea typeface="Times New Roman"/>
              </a:rPr>
              <a:t>працівникові повинна бути надана можливість приймання їжі протягом робочого часу. </a:t>
            </a:r>
            <a:r>
              <a:rPr lang="uk-UA" sz="2800" dirty="0">
                <a:solidFill>
                  <a:schemeClr val="tx2"/>
                </a:solidFill>
                <a:latin typeface="Times New Roman"/>
                <a:ea typeface="Times New Roman"/>
              </a:rPr>
              <a:t>Перелік таких робіт, порядок і місце приймання їжі встановлюються власником або уповноваженим ним органом за погодженням з виборним органом первинної профспілкової організації (профспілковим представником) підприємства, установи, організації.</a:t>
            </a:r>
            <a:endParaRPr lang="ru-RU" sz="1600" dirty="0">
              <a:solidFill>
                <a:schemeClr val="tx2"/>
              </a:solidFill>
              <a:effectLst/>
              <a:latin typeface="Times New Roman"/>
              <a:ea typeface="Times New Roman"/>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54" y="1804452"/>
            <a:ext cx="4291584" cy="4876800"/>
          </a:xfrm>
          <a:prstGeom prst="rect">
            <a:avLst/>
          </a:prstGeom>
        </p:spPr>
      </p:pic>
    </p:spTree>
    <p:extLst>
      <p:ext uri="{BB962C8B-B14F-4D97-AF65-F5344CB8AC3E}">
        <p14:creationId xmlns:p14="http://schemas.microsoft.com/office/powerpoint/2010/main" val="21824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F052C0-E483-4519-A8B7-88C35E02BE73}"/>
              </a:ext>
            </a:extLst>
          </p:cNvPr>
          <p:cNvSpPr>
            <a:spLocks noGrp="1"/>
          </p:cNvSpPr>
          <p:nvPr>
            <p:ph type="title"/>
          </p:nvPr>
        </p:nvSpPr>
        <p:spPr>
          <a:xfrm>
            <a:off x="5484812" y="152400"/>
            <a:ext cx="6526476" cy="511968"/>
          </a:xfrm>
          <a:solidFill>
            <a:schemeClr val="accent5">
              <a:lumMod val="20000"/>
              <a:lumOff val="80000"/>
            </a:schemeClr>
          </a:solidFill>
          <a:effectLst>
            <a:glow rad="228600">
              <a:schemeClr val="accent6">
                <a:satMod val="175000"/>
                <a:alpha val="40000"/>
              </a:schemeClr>
            </a:glow>
          </a:effectLst>
        </p:spPr>
        <p:txBody>
          <a:bodyPr>
            <a:noAutofit/>
          </a:bodyPr>
          <a:lstStyle/>
          <a:p>
            <a:pPr algn="ctr"/>
            <a:r>
              <a:rPr lang="ru-RU" sz="3200" i="1" dirty="0" err="1">
                <a:solidFill>
                  <a:schemeClr val="tx2"/>
                </a:solidFill>
              </a:rPr>
              <a:t>Спеціальні</a:t>
            </a:r>
            <a:r>
              <a:rPr lang="ru-RU" sz="3200" i="1" dirty="0">
                <a:solidFill>
                  <a:schemeClr val="tx2"/>
                </a:solidFill>
              </a:rPr>
              <a:t> </a:t>
            </a:r>
            <a:r>
              <a:rPr lang="ru-RU" sz="3200" i="1" dirty="0" smtClean="0">
                <a:solidFill>
                  <a:schemeClr val="tx2"/>
                </a:solidFill>
              </a:rPr>
              <a:t>перерви</a:t>
            </a:r>
            <a:endParaRPr lang="ru-RU" sz="3200" i="1" dirty="0">
              <a:solidFill>
                <a:schemeClr val="tx2"/>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10"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08212" y="802540"/>
            <a:ext cx="9980612" cy="830997"/>
          </a:xfrm>
          <a:prstGeom prst="rect">
            <a:avLst/>
          </a:prstGeom>
          <a:solidFill>
            <a:schemeClr val="accent6">
              <a:lumMod val="40000"/>
              <a:lumOff val="60000"/>
            </a:schemeClr>
          </a:solidFill>
        </p:spPr>
        <p:txBody>
          <a:bodyPr wrap="square">
            <a:spAutoFit/>
          </a:bodyPr>
          <a:lstStyle/>
          <a:p>
            <a:pPr algn="ctr">
              <a:spcAft>
                <a:spcPts val="0"/>
              </a:spcAft>
            </a:pPr>
            <a:r>
              <a:rPr lang="uk-UA" i="1" dirty="0">
                <a:solidFill>
                  <a:schemeClr val="tx2"/>
                </a:solidFill>
                <a:latin typeface="Times New Roman"/>
                <a:ea typeface="Times New Roman"/>
              </a:rPr>
              <a:t>Для окремих категорій працівників передбачаються наступні спеціальні види перерв</a:t>
            </a:r>
            <a:r>
              <a:rPr lang="uk-UA" i="1" dirty="0" smtClean="0">
                <a:solidFill>
                  <a:schemeClr val="tx2"/>
                </a:solidFill>
                <a:latin typeface="Times New Roman"/>
                <a:ea typeface="Times New Roman"/>
              </a:rPr>
              <a:t>:</a:t>
            </a:r>
            <a:endParaRPr lang="ru-RU" sz="1400" dirty="0">
              <a:solidFill>
                <a:schemeClr val="tx2"/>
              </a:solidFill>
              <a:effectLst/>
              <a:latin typeface="Times New Roman"/>
              <a:ea typeface="Times New Roman"/>
            </a:endParaRPr>
          </a:p>
        </p:txBody>
      </p:sp>
      <p:sp>
        <p:nvSpPr>
          <p:cNvPr id="4" name="Прямоугольник 3"/>
          <p:cNvSpPr/>
          <p:nvPr/>
        </p:nvSpPr>
        <p:spPr>
          <a:xfrm>
            <a:off x="503948" y="1752600"/>
            <a:ext cx="10924464"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b="1" i="1" dirty="0">
                <a:solidFill>
                  <a:schemeClr val="tx2"/>
                </a:solidFill>
                <a:latin typeface="Times New Roman"/>
                <a:ea typeface="Times New Roman"/>
              </a:rPr>
              <a:t>для обігріву при роботі на відкритому повітрі в холодну пору року</a:t>
            </a:r>
            <a:r>
              <a:rPr lang="uk-UA" sz="1800" i="1" dirty="0">
                <a:solidFill>
                  <a:schemeClr val="tx2"/>
                </a:solidFill>
                <a:latin typeface="Times New Roman"/>
                <a:ea typeface="Times New Roman"/>
              </a:rPr>
              <a:t>. Тривалість і порядок надання таких перерв визначаються правилами внутрішнього трудового розпорядку. Така перерва оплачується і включається в робочий час</a:t>
            </a:r>
            <a:endParaRPr lang="ru-RU" sz="1800" dirty="0">
              <a:solidFill>
                <a:schemeClr val="tx2"/>
              </a:solidFill>
            </a:endParaRPr>
          </a:p>
        </p:txBody>
      </p:sp>
      <p:sp>
        <p:nvSpPr>
          <p:cNvPr id="6" name="Прямоугольник 5"/>
          <p:cNvSpPr/>
          <p:nvPr/>
        </p:nvSpPr>
        <p:spPr>
          <a:xfrm>
            <a:off x="531811" y="2819400"/>
            <a:ext cx="10896601"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b="1" i="1" dirty="0">
                <a:solidFill>
                  <a:schemeClr val="tx2"/>
                </a:solidFill>
                <a:latin typeface="Times New Roman"/>
                <a:ea typeface="Times New Roman"/>
              </a:rPr>
              <a:t>при вантажно-розвантажувальних роботах. </a:t>
            </a:r>
            <a:r>
              <a:rPr lang="uk-UA" sz="1800" i="1" dirty="0">
                <a:solidFill>
                  <a:schemeClr val="tx2"/>
                </a:solidFill>
                <a:latin typeface="Times New Roman"/>
                <a:ea typeface="Times New Roman"/>
              </a:rPr>
              <a:t>Тривалість і порядок надання таких перерв визначаються правилами внутрішнього трудового розпорядку. Така перерва оплачується і включається в робочий час</a:t>
            </a:r>
            <a:endParaRPr lang="ru-RU" sz="1800" dirty="0">
              <a:solidFill>
                <a:schemeClr val="tx2"/>
              </a:solidFill>
            </a:endParaRPr>
          </a:p>
        </p:txBody>
      </p:sp>
      <p:sp>
        <p:nvSpPr>
          <p:cNvPr id="8" name="Прямоугольник 7"/>
          <p:cNvSpPr/>
          <p:nvPr/>
        </p:nvSpPr>
        <p:spPr>
          <a:xfrm>
            <a:off x="515498" y="3657600"/>
            <a:ext cx="10912914"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b="1" i="1" dirty="0">
                <a:solidFill>
                  <a:schemeClr val="tx2"/>
                </a:solidFill>
                <a:latin typeface="Times New Roman"/>
                <a:ea typeface="Times New Roman"/>
              </a:rPr>
              <a:t>додаткова перерва для годування дитини. </a:t>
            </a:r>
            <a:r>
              <a:rPr lang="uk-UA" sz="1800" i="1" dirty="0">
                <a:solidFill>
                  <a:schemeClr val="tx2"/>
                </a:solidFill>
                <a:latin typeface="Times New Roman"/>
                <a:ea typeface="Times New Roman"/>
              </a:rPr>
              <a:t>Надається жінкам, що мають дітей  віком до півтора року. Ці перерви надаються не рідше ніж через три години після початку роботи тривалістю не менше тридцяти хвилин кожна. За наявності двох і більше грудних дітей тривалість такої перерви має бути не менше години. Строки і порядок надання таких перерв встановлюються власником за погодженням з профспілковим комітетом з урахуванням бажання матері. Перерви для годування дитини включаються до робочого часу та оплачуються за середнім заробітком</a:t>
            </a:r>
            <a:endParaRPr lang="ru-RU" sz="1800" dirty="0">
              <a:solidFill>
                <a:schemeClr val="tx2"/>
              </a:solidFill>
            </a:endParaRPr>
          </a:p>
        </p:txBody>
      </p:sp>
      <p:sp>
        <p:nvSpPr>
          <p:cNvPr id="10" name="Прямоугольник 9"/>
          <p:cNvSpPr/>
          <p:nvPr/>
        </p:nvSpPr>
        <p:spPr>
          <a:xfrm>
            <a:off x="531811" y="5562600"/>
            <a:ext cx="10896601"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b="1" i="1" dirty="0">
                <a:solidFill>
                  <a:schemeClr val="tx2"/>
                </a:solidFill>
                <a:latin typeface="Times New Roman"/>
                <a:ea typeface="Times New Roman"/>
              </a:rPr>
              <a:t>технологічна перерва</a:t>
            </a:r>
            <a:r>
              <a:rPr lang="uk-UA" sz="1800" i="1" dirty="0">
                <a:solidFill>
                  <a:schemeClr val="tx2"/>
                </a:solidFill>
                <a:latin typeface="Times New Roman"/>
                <a:ea typeface="Times New Roman"/>
              </a:rPr>
              <a:t>. Надається для працівників, робота яких пов’язана з здійсненням одноманітних дій або постійним навантаженням на окремі органи організму (програмісти, працівники конвеєра). Тривалість і порядок надання таких перерв визначаються правилами внутрішнього трудового розпорядку з урахуванням нормативів із охорони праці. Така перерва оплачується і включається в робочий час.</a:t>
            </a:r>
            <a:endParaRPr lang="ru-RU" sz="1800" dirty="0">
              <a:solidFill>
                <a:schemeClr val="tx2"/>
              </a:solidFill>
            </a:endParaRPr>
          </a:p>
        </p:txBody>
      </p:sp>
      <p:cxnSp>
        <p:nvCxnSpPr>
          <p:cNvPr id="12" name="Прямая соединительная линия 11"/>
          <p:cNvCxnSpPr/>
          <p:nvPr/>
        </p:nvCxnSpPr>
        <p:spPr>
          <a:xfrm>
            <a:off x="11809412" y="1633537"/>
            <a:ext cx="0" cy="4529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a:stCxn id="4" idx="3"/>
          </p:cNvCxnSpPr>
          <p:nvPr/>
        </p:nvCxnSpPr>
        <p:spPr>
          <a:xfrm>
            <a:off x="11428412" y="2214265"/>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a:stCxn id="8" idx="3"/>
          </p:cNvCxnSpPr>
          <p:nvPr/>
        </p:nvCxnSpPr>
        <p:spPr>
          <a:xfrm>
            <a:off x="11428412" y="4534763"/>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endCxn id="10" idx="3"/>
          </p:cNvCxnSpPr>
          <p:nvPr/>
        </p:nvCxnSpPr>
        <p:spPr>
          <a:xfrm flipH="1">
            <a:off x="11428412" y="6162764"/>
            <a:ext cx="3810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endCxn id="6" idx="3"/>
          </p:cNvCxnSpPr>
          <p:nvPr/>
        </p:nvCxnSpPr>
        <p:spPr>
          <a:xfrm flipH="1">
            <a:off x="11428412" y="3142565"/>
            <a:ext cx="381000"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53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Выгнутая вправо стрелка 9"/>
          <p:cNvSpPr/>
          <p:nvPr/>
        </p:nvSpPr>
        <p:spPr>
          <a:xfrm>
            <a:off x="3808412" y="3050232"/>
            <a:ext cx="609600" cy="835968"/>
          </a:xfrm>
          <a:prstGeom prst="curved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solidFill>
                <a:schemeClr val="tx1"/>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812" y="387349"/>
            <a:ext cx="321945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713412" y="1135790"/>
            <a:ext cx="6092825" cy="2308324"/>
          </a:xfrm>
          <a:prstGeom prst="rect">
            <a:avLst/>
          </a:prstGeom>
        </p:spPr>
        <p:txBody>
          <a:bodyPr>
            <a:spAutoFit/>
          </a:bodyPr>
          <a:lstStyle/>
          <a:p>
            <a:pPr algn="just">
              <a:spcAft>
                <a:spcPts val="0"/>
              </a:spcAft>
            </a:pPr>
            <a:r>
              <a:rPr lang="uk-UA" i="1" dirty="0">
                <a:solidFill>
                  <a:schemeClr val="tx2"/>
                </a:solidFill>
                <a:latin typeface="Times New Roman"/>
                <a:ea typeface="Times New Roman"/>
              </a:rPr>
              <a:t>як самостійний вид часу відпочинку, спеціального закріплення у законодавстві не отримав. Але визначається він виходячи з тривалості робочого дня. </a:t>
            </a:r>
            <a:r>
              <a:rPr lang="uk-UA" b="1" dirty="0">
                <a:solidFill>
                  <a:schemeClr val="tx2"/>
                </a:solidFill>
                <a:latin typeface="Times New Roman"/>
                <a:ea typeface="Times New Roman"/>
              </a:rPr>
              <a:t>Тобто все, що лежить за межами робочого часу протягом доби, складає час щоденного відпочинку.</a:t>
            </a:r>
            <a:endParaRPr lang="ru-RU" sz="1400" b="1" dirty="0">
              <a:solidFill>
                <a:schemeClr val="tx2"/>
              </a:solidFill>
              <a:effectLst/>
              <a:latin typeface="Times New Roman"/>
              <a:ea typeface="Times New Roman"/>
            </a:endParaRPr>
          </a:p>
        </p:txBody>
      </p:sp>
      <p:sp>
        <p:nvSpPr>
          <p:cNvPr id="5" name="Стрелка углом вверх 4"/>
          <p:cNvSpPr/>
          <p:nvPr/>
        </p:nvSpPr>
        <p:spPr>
          <a:xfrm rot="5400000">
            <a:off x="4565649" y="1405977"/>
            <a:ext cx="771525" cy="762000"/>
          </a:xfrm>
          <a:prstGeom prst="ben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6" name="Прямоугольник 5"/>
          <p:cNvSpPr/>
          <p:nvPr/>
        </p:nvSpPr>
        <p:spPr>
          <a:xfrm>
            <a:off x="8340724" y="4721864"/>
            <a:ext cx="3463925" cy="1569660"/>
          </a:xfrm>
          <a:prstGeom prst="rect">
            <a:avLst/>
          </a:prstGeom>
        </p:spPr>
        <p:txBody>
          <a:bodyPr wrap="square">
            <a:spAutoFit/>
          </a:bodyPr>
          <a:lstStyle/>
          <a:p>
            <a:pPr algn="ctr">
              <a:spcAft>
                <a:spcPts val="0"/>
              </a:spcAft>
            </a:pPr>
            <a:r>
              <a:rPr lang="uk-UA" dirty="0">
                <a:solidFill>
                  <a:schemeClr val="tx2"/>
                </a:solidFill>
                <a:latin typeface="Times New Roman"/>
                <a:ea typeface="Times New Roman"/>
              </a:rPr>
              <a:t>До щоденного відпочинку включаються також і перерви між змінами. </a:t>
            </a:r>
            <a:endParaRPr lang="ru-RU" sz="1400" dirty="0">
              <a:solidFill>
                <a:schemeClr val="tx2"/>
              </a:solidFill>
              <a:effectLst/>
              <a:latin typeface="Times New Roman"/>
              <a:ea typeface="Times New Roman"/>
            </a:endParaRPr>
          </a:p>
        </p:txBody>
      </p:sp>
      <p:sp>
        <p:nvSpPr>
          <p:cNvPr id="7" name="Прямоугольник 6"/>
          <p:cNvSpPr/>
          <p:nvPr/>
        </p:nvSpPr>
        <p:spPr>
          <a:xfrm>
            <a:off x="618796" y="4101598"/>
            <a:ext cx="4911725" cy="1956302"/>
          </a:xfrm>
          <a:prstGeom prst="rect">
            <a:avLst/>
          </a:prstGeom>
        </p:spPr>
        <p:txBody>
          <a:bodyPr wrap="square">
            <a:spAutoFit/>
          </a:bodyPr>
          <a:lstStyle/>
          <a:p>
            <a:pPr lvl="0" algn="ctr"/>
            <a:r>
              <a:rPr lang="uk-UA" dirty="0" smtClean="0">
                <a:solidFill>
                  <a:schemeClr val="tx2"/>
                </a:solidFill>
                <a:latin typeface="Times New Roman"/>
                <a:ea typeface="Times New Roman"/>
              </a:rPr>
              <a:t>тривалість </a:t>
            </a:r>
            <a:r>
              <a:rPr lang="uk-UA" dirty="0">
                <a:solidFill>
                  <a:schemeClr val="tx2"/>
                </a:solidFill>
                <a:latin typeface="Times New Roman"/>
                <a:ea typeface="Times New Roman"/>
              </a:rPr>
              <a:t>перерви в роботі між змінами має бути не меншою подвійної тривалості часу роботи в попередній зміні (разом з перервою для відпочинку і харчування).</a:t>
            </a:r>
            <a:endParaRPr lang="ru-RU" sz="1400" dirty="0">
              <a:solidFill>
                <a:schemeClr val="tx2"/>
              </a:solidFill>
              <a:latin typeface="Times New Roman"/>
              <a:ea typeface="Times New Roman"/>
            </a:endParaRPr>
          </a:p>
        </p:txBody>
      </p:sp>
      <p:sp>
        <p:nvSpPr>
          <p:cNvPr id="8" name="Плюс 7"/>
          <p:cNvSpPr/>
          <p:nvPr/>
        </p:nvSpPr>
        <p:spPr>
          <a:xfrm>
            <a:off x="9904412" y="3657600"/>
            <a:ext cx="838200" cy="838200"/>
          </a:xfrm>
          <a:prstGeom prst="mathPlu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
        <p:nvSpPr>
          <p:cNvPr id="9" name="Прямоугольник 8"/>
          <p:cNvSpPr/>
          <p:nvPr/>
        </p:nvSpPr>
        <p:spPr>
          <a:xfrm>
            <a:off x="618796" y="2819400"/>
            <a:ext cx="328808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ru-RU" b="1" dirty="0">
                <a:solidFill>
                  <a:srgbClr val="C00000"/>
                </a:solidFill>
              </a:rPr>
              <a:t>ст. 59 </a:t>
            </a:r>
            <a:r>
              <a:rPr lang="ru-RU" b="1" dirty="0" err="1">
                <a:solidFill>
                  <a:srgbClr val="C00000"/>
                </a:solidFill>
              </a:rPr>
              <a:t>КЗпП</a:t>
            </a:r>
            <a:r>
              <a:rPr lang="ru-RU" b="1" dirty="0">
                <a:solidFill>
                  <a:srgbClr val="C00000"/>
                </a:solidFill>
              </a:rPr>
              <a:t> </a:t>
            </a:r>
            <a:r>
              <a:rPr lang="ru-RU" b="1" dirty="0" err="1">
                <a:solidFill>
                  <a:srgbClr val="C00000"/>
                </a:solidFill>
              </a:rPr>
              <a:t>України</a:t>
            </a:r>
            <a:r>
              <a:rPr lang="ru-RU" b="1" dirty="0">
                <a:solidFill>
                  <a:srgbClr val="C00000"/>
                </a:solidFill>
              </a:rPr>
              <a:t> </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729" y="4016357"/>
            <a:ext cx="2514600" cy="2514600"/>
          </a:xfrm>
          <a:prstGeom prst="rect">
            <a:avLst/>
          </a:prstGeom>
        </p:spPr>
      </p:pic>
    </p:spTree>
    <p:extLst>
      <p:ext uri="{BB962C8B-B14F-4D97-AF65-F5344CB8AC3E}">
        <p14:creationId xmlns:p14="http://schemas.microsoft.com/office/powerpoint/2010/main" val="25400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трелка вправо 7"/>
          <p:cNvSpPr/>
          <p:nvPr/>
        </p:nvSpPr>
        <p:spPr>
          <a:xfrm>
            <a:off x="3960812" y="2260510"/>
            <a:ext cx="1368424" cy="484531"/>
          </a:xfrm>
          <a:prstGeom prst="rightArrow">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212" y="3664585"/>
            <a:ext cx="4267200" cy="2729230"/>
          </a:xfrm>
          <a:prstGeom prst="rect">
            <a:avLst/>
          </a:prstGeom>
          <a:effectLst>
            <a:softEdge rad="127000"/>
          </a:effec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152400"/>
            <a:ext cx="15240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4412" y="108138"/>
            <a:ext cx="6092825" cy="1569660"/>
          </a:xfrm>
          <a:prstGeom prst="rect">
            <a:avLst/>
          </a:prstGeom>
        </p:spPr>
        <p:txBody>
          <a:bodyPr>
            <a:spAutoFit/>
          </a:bodyPr>
          <a:lstStyle/>
          <a:p>
            <a:pPr algn="ctr">
              <a:spcAft>
                <a:spcPts val="0"/>
              </a:spcAft>
            </a:pPr>
            <a:r>
              <a:rPr lang="uk-UA" b="1" u="sng" dirty="0">
                <a:solidFill>
                  <a:schemeClr val="tx2"/>
                </a:solidFill>
                <a:latin typeface="Times New Roman"/>
                <a:ea typeface="Times New Roman"/>
              </a:rPr>
              <a:t>При п'ятиденному робочому </a:t>
            </a:r>
            <a:r>
              <a:rPr lang="uk-UA" b="1" dirty="0">
                <a:solidFill>
                  <a:schemeClr val="tx2"/>
                </a:solidFill>
                <a:latin typeface="Times New Roman"/>
                <a:ea typeface="Times New Roman"/>
              </a:rPr>
              <a:t>тижні працівникам надаються </a:t>
            </a:r>
            <a:r>
              <a:rPr lang="uk-UA" b="1" dirty="0">
                <a:solidFill>
                  <a:srgbClr val="C00000"/>
                </a:solidFill>
                <a:latin typeface="Times New Roman"/>
                <a:ea typeface="Times New Roman"/>
              </a:rPr>
              <a:t>два вихідних дні на тиждень</a:t>
            </a:r>
            <a:r>
              <a:rPr lang="uk-UA" b="1" dirty="0">
                <a:solidFill>
                  <a:schemeClr val="tx2"/>
                </a:solidFill>
                <a:latin typeface="Times New Roman"/>
                <a:ea typeface="Times New Roman"/>
              </a:rPr>
              <a:t>, а </a:t>
            </a:r>
            <a:r>
              <a:rPr lang="uk-UA" b="1" u="sng" dirty="0">
                <a:solidFill>
                  <a:schemeClr val="tx2"/>
                </a:solidFill>
                <a:latin typeface="Times New Roman"/>
                <a:ea typeface="Times New Roman"/>
              </a:rPr>
              <a:t>при шестиденному робочому тижні </a:t>
            </a:r>
            <a:r>
              <a:rPr lang="uk-UA" b="1" dirty="0">
                <a:solidFill>
                  <a:schemeClr val="tx2"/>
                </a:solidFill>
                <a:latin typeface="Times New Roman"/>
                <a:ea typeface="Times New Roman"/>
              </a:rPr>
              <a:t>- </a:t>
            </a:r>
            <a:r>
              <a:rPr lang="uk-UA" b="1" dirty="0">
                <a:solidFill>
                  <a:srgbClr val="C00000"/>
                </a:solidFill>
                <a:latin typeface="Times New Roman"/>
                <a:ea typeface="Times New Roman"/>
              </a:rPr>
              <a:t>один вихідний день.</a:t>
            </a:r>
            <a:endParaRPr lang="ru-RU" sz="1400" b="1" dirty="0">
              <a:solidFill>
                <a:srgbClr val="C00000"/>
              </a:solidFill>
              <a:effectLst/>
              <a:latin typeface="Times New Roman"/>
              <a:ea typeface="Times New Roman"/>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7237" y="666561"/>
            <a:ext cx="374967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455612" y="2057400"/>
            <a:ext cx="4038600" cy="838200"/>
          </a:xfrm>
          <a:prstGeom prst="ellipse">
            <a:avLst/>
          </a:prstGeom>
          <a:solidFill>
            <a:schemeClr val="accent4">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i="1" dirty="0">
                <a:latin typeface="Times New Roman"/>
                <a:ea typeface="Times New Roman"/>
              </a:rPr>
              <a:t>Загальним вихідним днем </a:t>
            </a:r>
            <a:r>
              <a:rPr lang="uk-UA" i="1" dirty="0" smtClean="0">
                <a:latin typeface="Times New Roman"/>
                <a:ea typeface="Times New Roman"/>
              </a:rPr>
              <a:t>є</a:t>
            </a:r>
            <a:endParaRPr lang="ru-RU" dirty="0"/>
          </a:p>
        </p:txBody>
      </p:sp>
      <p:sp>
        <p:nvSpPr>
          <p:cNvPr id="7" name="Прямоугольник 6"/>
          <p:cNvSpPr/>
          <p:nvPr/>
        </p:nvSpPr>
        <p:spPr>
          <a:xfrm>
            <a:off x="5593300" y="2210387"/>
            <a:ext cx="1323824" cy="584775"/>
          </a:xfrm>
          <a:prstGeom prst="rect">
            <a:avLst/>
          </a:prstGeom>
        </p:spPr>
        <p:txBody>
          <a:bodyPr wrap="none">
            <a:spAutoFit/>
          </a:bodyPr>
          <a:lstStyle/>
          <a:p>
            <a:r>
              <a:rPr lang="uk-UA" sz="3200" b="1" i="1" dirty="0">
                <a:solidFill>
                  <a:srgbClr val="C00000"/>
                </a:solidFill>
                <a:latin typeface="Times New Roman"/>
                <a:ea typeface="Times New Roman"/>
              </a:rPr>
              <a:t>неділя</a:t>
            </a:r>
            <a:endParaRPr lang="ru-RU" sz="3200" b="1" dirty="0">
              <a:solidFill>
                <a:srgbClr val="C00000"/>
              </a:solidFill>
            </a:endParaRPr>
          </a:p>
        </p:txBody>
      </p:sp>
      <p:sp>
        <p:nvSpPr>
          <p:cNvPr id="9" name="Прямоугольник 8"/>
          <p:cNvSpPr/>
          <p:nvPr/>
        </p:nvSpPr>
        <p:spPr>
          <a:xfrm>
            <a:off x="7237412" y="1981200"/>
            <a:ext cx="4492625" cy="2585323"/>
          </a:xfrm>
          <a:prstGeom prst="rect">
            <a:avLst/>
          </a:prstGeom>
        </p:spPr>
        <p:txBody>
          <a:bodyPr wrap="square">
            <a:spAutoFit/>
          </a:bodyPr>
          <a:lstStyle/>
          <a:p>
            <a:pPr algn="ctr"/>
            <a:r>
              <a:rPr lang="uk-UA" sz="1800" b="1" dirty="0">
                <a:solidFill>
                  <a:schemeClr val="tx2"/>
                </a:solidFill>
                <a:latin typeface="Times New Roman"/>
                <a:ea typeface="Times New Roman"/>
              </a:rPr>
              <a:t>Другий вихідний день при п'ятиденному робочому тижні</a:t>
            </a:r>
            <a:r>
              <a:rPr lang="uk-UA" sz="1800" dirty="0">
                <a:solidFill>
                  <a:schemeClr val="tx2"/>
                </a:solidFill>
                <a:latin typeface="Times New Roman"/>
                <a:ea typeface="Times New Roman"/>
              </a:rPr>
              <a:t>, якщо він не визначений законодавством, визначається графіком роботи підприємства, установи, організації, погодженим з виборним органом первинної профспілкової організації (профспілковим представником) підприємства, установи, організації, і, як правило, має надаватися підряд з загальним вихідним днем.</a:t>
            </a:r>
            <a:endParaRPr lang="ru-RU" sz="1800" dirty="0">
              <a:solidFill>
                <a:schemeClr val="tx2"/>
              </a:solidFill>
            </a:endParaRPr>
          </a:p>
        </p:txBody>
      </p:sp>
      <p:sp>
        <p:nvSpPr>
          <p:cNvPr id="10" name="Прямоугольник 9"/>
          <p:cNvSpPr/>
          <p:nvPr/>
        </p:nvSpPr>
        <p:spPr>
          <a:xfrm>
            <a:off x="8075612" y="5029200"/>
            <a:ext cx="3886200"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0"/>
              </a:spcAft>
            </a:pPr>
            <a:r>
              <a:rPr lang="uk-UA" sz="1800" dirty="0">
                <a:solidFill>
                  <a:schemeClr val="tx2"/>
                </a:solidFill>
                <a:latin typeface="Times New Roman"/>
                <a:ea typeface="Times New Roman"/>
              </a:rPr>
              <a:t>У випадку, коли святковий або неробочий день (стаття 73) збігається з вихідним днем, вихідний день </a:t>
            </a:r>
            <a:r>
              <a:rPr lang="uk-UA" sz="1800" b="1" dirty="0">
                <a:solidFill>
                  <a:schemeClr val="tx2"/>
                </a:solidFill>
                <a:latin typeface="Times New Roman"/>
                <a:ea typeface="Times New Roman"/>
              </a:rPr>
              <a:t>переноситься на наступний після святкового або неробочого</a:t>
            </a:r>
            <a:r>
              <a:rPr lang="uk-UA" sz="1800" dirty="0">
                <a:solidFill>
                  <a:schemeClr val="tx2"/>
                </a:solidFill>
                <a:latin typeface="Times New Roman"/>
                <a:ea typeface="Times New Roman"/>
              </a:rPr>
              <a:t>.</a:t>
            </a:r>
            <a:endParaRPr lang="ru-RU" sz="1100" dirty="0">
              <a:solidFill>
                <a:schemeClr val="tx2"/>
              </a:solidFill>
              <a:effectLst/>
              <a:latin typeface="Times New Roman"/>
              <a:ea typeface="Times New Roman"/>
            </a:endParaRPr>
          </a:p>
        </p:txBody>
      </p:sp>
      <p:sp>
        <p:nvSpPr>
          <p:cNvPr id="11" name="Параллелограмм 10"/>
          <p:cNvSpPr/>
          <p:nvPr/>
        </p:nvSpPr>
        <p:spPr>
          <a:xfrm>
            <a:off x="219549" y="3413547"/>
            <a:ext cx="3215325" cy="2362200"/>
          </a:xfrm>
          <a:prstGeom prst="parallelogram">
            <a:avLst/>
          </a:prstGeom>
        </p:spPr>
        <p:style>
          <a:lnRef idx="1">
            <a:schemeClr val="accent4"/>
          </a:lnRef>
          <a:fillRef idx="2">
            <a:schemeClr val="accent4"/>
          </a:fillRef>
          <a:effectRef idx="1">
            <a:schemeClr val="accent4"/>
          </a:effectRef>
          <a:fontRef idx="minor">
            <a:schemeClr val="dk1"/>
          </a:fontRef>
        </p:style>
        <p:txBody>
          <a:bodyPr rtlCol="0" anchor="ctr"/>
          <a:lstStyle/>
          <a:p>
            <a:pPr algn="ctr">
              <a:spcAft>
                <a:spcPts val="0"/>
              </a:spcAft>
            </a:pPr>
            <a:r>
              <a:rPr lang="uk-UA" sz="2000" i="1" dirty="0" smtClean="0">
                <a:solidFill>
                  <a:schemeClr val="tx2"/>
                </a:solidFill>
                <a:latin typeface="Times New Roman"/>
                <a:ea typeface="Times New Roman"/>
              </a:rPr>
              <a:t>Тривалість щотижневого </a:t>
            </a:r>
            <a:r>
              <a:rPr lang="uk-UA" sz="2000" i="1" dirty="0">
                <a:solidFill>
                  <a:schemeClr val="tx2"/>
                </a:solidFill>
                <a:latin typeface="Times New Roman"/>
                <a:ea typeface="Times New Roman"/>
              </a:rPr>
              <a:t>безперервного відпочинку повинна бути </a:t>
            </a:r>
            <a:r>
              <a:rPr lang="uk-UA" sz="2000" b="1" i="1" dirty="0">
                <a:solidFill>
                  <a:schemeClr val="tx2"/>
                </a:solidFill>
                <a:latin typeface="Times New Roman"/>
                <a:ea typeface="Times New Roman"/>
              </a:rPr>
              <a:t>не менш як сорок дві години.</a:t>
            </a:r>
            <a:endParaRPr lang="ru-RU" sz="1200" b="1" dirty="0">
              <a:solidFill>
                <a:schemeClr val="tx2"/>
              </a:solidFill>
              <a:effectLst/>
              <a:latin typeface="Times New Roman"/>
              <a:ea typeface="Times New Roman"/>
            </a:endParaRPr>
          </a:p>
        </p:txBody>
      </p:sp>
    </p:spTree>
    <p:extLst>
      <p:ext uri="{BB962C8B-B14F-4D97-AF65-F5344CB8AC3E}">
        <p14:creationId xmlns:p14="http://schemas.microsoft.com/office/powerpoint/2010/main" val="3384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01D382-32B0-43EE-932C-28906AF37617}">
  <ds:schemaRefs>
    <ds:schemaRef ds:uri="http://schemas.openxmlformats.org/package/2006/metadata/core-properties"/>
    <ds:schemaRef ds:uri="http://purl.org/dc/terms/"/>
    <ds:schemaRef ds:uri="4873beb7-5857-4685-be1f-d57550cc96cc"/>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8397</TotalTime>
  <Words>3621</Words>
  <Application>Microsoft Office PowerPoint</Application>
  <PresentationFormat>Произвольный</PresentationFormat>
  <Paragraphs>174</Paragraphs>
  <Slides>37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37</vt:i4>
      </vt:variant>
    </vt:vector>
  </HeadingPairs>
  <TitlesOfParts>
    <vt:vector size="42" baseType="lpstr">
      <vt:lpstr>Arial</vt:lpstr>
      <vt:lpstr>Century Gothic</vt:lpstr>
      <vt:lpstr>Times New Roman</vt:lpstr>
      <vt:lpstr>Trebuchet MS</vt:lpstr>
      <vt:lpstr>Books 16x9</vt:lpstr>
      <vt:lpstr>Презентация PowerPoint</vt:lpstr>
      <vt:lpstr>План</vt:lpstr>
      <vt:lpstr>1.Поняття та види часу відпочинку.</vt:lpstr>
      <vt:lpstr>Презентация PowerPoint</vt:lpstr>
      <vt:lpstr>Презентация PowerPoint</vt:lpstr>
      <vt:lpstr>Презентация PowerPoint</vt:lpstr>
      <vt:lpstr>Спеціальні перерви</vt:lpstr>
      <vt:lpstr>Презентация PowerPoint</vt:lpstr>
      <vt:lpstr>Презентация PowerPoint</vt:lpstr>
      <vt:lpstr>Презентация PowerPoint</vt:lpstr>
      <vt:lpstr>Презентация PowerPoint</vt:lpstr>
      <vt:lpstr>Презентация PowerPoint</vt:lpstr>
      <vt:lpstr>2.Щорічні відпустки та порядок їх надання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3.Соціальні відпустки та порядок їх надання.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Перелік Використаних джерел</vt:lpstr>
      <vt:lpstr>Дякуємо за увагу!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 T.</dc:creator>
  <cp:lastModifiedBy>sergey</cp:lastModifiedBy>
  <cp:revision>143</cp:revision>
  <cp:lastPrinted>2020-10-15T04:45:28Z</cp:lastPrinted>
  <dcterms:created xsi:type="dcterms:W3CDTF">2018-09-22T11:00:06Z</dcterms:created>
  <dcterms:modified xsi:type="dcterms:W3CDTF">2023-09-25T07:52:01Z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