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0" r:id="rId6"/>
    <p:sldId id="261" r:id="rId7"/>
    <p:sldId id="257" r:id="rId8"/>
    <p:sldId id="262" r:id="rId9"/>
  </p:sldIdLst>
  <p:sldSz cx="14630400" cy="8229600"/>
  <p:notesSz cx="8229600" cy="14630400"/>
  <p:embeddedFontLst>
    <p:embeddedFont>
      <p:font typeface="Fraunces Extra Bold" panose="020B0604020202020204" charset="0"/>
      <p:regular r:id="rId11"/>
    </p:embeddedFont>
    <p:embeddedFont>
      <p:font typeface="Inter" panose="020B0604020202020204" charset="0"/>
      <p:regular r:id="rId12"/>
    </p:embeddedFont>
    <p:embeddedFont>
      <p:font typeface="Nobile" panose="020B0604020202020204" charset="0"/>
      <p:regular r:id="rId1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кола Стороженко" initials="МС" lastIdx="2" clrIdx="0">
    <p:extLst>
      <p:ext uri="{19B8F6BF-5375-455C-9EA6-DF929625EA0E}">
        <p15:presenceInfo xmlns:p15="http://schemas.microsoft.com/office/powerpoint/2012/main" userId="0f74fcee834cfa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11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bynina.s.m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1404" y="297710"/>
            <a:ext cx="8438867" cy="4937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uk-UA" sz="5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uk-UA" sz="4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Презентація навчальної дисципліни</a:t>
            </a:r>
          </a:p>
          <a:p>
            <a:pPr marL="0" indent="0" algn="ctr">
              <a:buNone/>
            </a:pPr>
            <a:r>
              <a:rPr lang="uk-UA" sz="4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«</a:t>
            </a:r>
            <a:r>
              <a:rPr lang="en-US" sz="4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Монетарна політика держави. </a:t>
            </a:r>
            <a:endParaRPr lang="uk-UA" sz="4800" b="1" dirty="0">
              <a:solidFill>
                <a:srgbClr val="3B4540"/>
              </a:solidFill>
              <a:latin typeface="Fraunces Extra Bold" pitchFamily="34" charset="0"/>
              <a:ea typeface="Fraunces Extra Bold" pitchFamily="34" charset="-122"/>
              <a:cs typeface="Fraunces Extra Bold" pitchFamily="34" charset="-12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Фінансова безпека</a:t>
            </a:r>
            <a:r>
              <a:rPr lang="uk-UA" sz="4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»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590844" y="4332850"/>
            <a:ext cx="7976381" cy="3599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uk-UA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Дисципліна</a:t>
            </a: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присвячен</a:t>
            </a:r>
            <a:r>
              <a:rPr lang="uk-UA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</a:t>
            </a: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монетарній</a:t>
            </a: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політиці та фінансовій безпеці України. </a:t>
            </a:r>
            <a:r>
              <a:rPr lang="uk-UA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Курс </a:t>
            </a:r>
            <a:r>
              <a:rPr lang="en-US" sz="17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охоплює</a:t>
            </a: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ключові аспекти монетарної політики, її цілі та завдання, а також роль Бюро економічної безпеки України у забезпеченні фінансової безпеки </a:t>
            </a:r>
            <a:r>
              <a:rPr lang="en-US" sz="17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країни</a:t>
            </a:r>
            <a:r>
              <a:rPr lang="en-US" sz="17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r>
              <a:rPr lang="uk-UA" sz="1600" dirty="0"/>
              <a:t> </a:t>
            </a:r>
          </a:p>
          <a:p>
            <a:pPr marL="0" indent="0" algn="just">
              <a:lnSpc>
                <a:spcPts val="2700"/>
              </a:lnSpc>
              <a:buNone/>
            </a:pPr>
            <a:endParaRPr lang="uk-UA" sz="17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ctr">
              <a:lnSpc>
                <a:spcPts val="2700"/>
              </a:lnSpc>
            </a:pPr>
            <a:r>
              <a:rPr lang="uk-UA" sz="1700" b="1" dirty="0">
                <a:solidFill>
                  <a:srgbClr val="405449"/>
                </a:solidFill>
                <a:latin typeface="Nobile" pitchFamily="34" charset="0"/>
              </a:rPr>
              <a:t>Викладач: Дубиніна Світлана Миколаївна</a:t>
            </a:r>
          </a:p>
          <a:p>
            <a:pPr algn="ctr">
              <a:lnSpc>
                <a:spcPts val="2700"/>
              </a:lnSpc>
            </a:pPr>
            <a:r>
              <a:rPr lang="uk-UA" sz="1700" b="1" dirty="0">
                <a:solidFill>
                  <a:srgbClr val="405449"/>
                </a:solidFill>
                <a:latin typeface="Nobile" pitchFamily="34" charset="0"/>
              </a:rPr>
              <a:t> </a:t>
            </a:r>
            <a:r>
              <a:rPr lang="en-US" sz="1700" b="1" dirty="0">
                <a:solidFill>
                  <a:srgbClr val="405449"/>
                </a:solidFill>
                <a:latin typeface="Nobile" pitchFamily="34" charset="0"/>
              </a:rPr>
              <a:t> </a:t>
            </a:r>
            <a:r>
              <a:rPr lang="uk-UA" sz="1700" b="1" dirty="0">
                <a:solidFill>
                  <a:srgbClr val="405449"/>
                </a:solidFill>
                <a:latin typeface="Nobile" pitchFamily="34" charset="0"/>
              </a:rPr>
              <a:t>ст. викладач, доктор </a:t>
            </a:r>
            <a:r>
              <a:rPr lang="en-US" sz="1700" b="1" dirty="0">
                <a:solidFill>
                  <a:srgbClr val="405449"/>
                </a:solidFill>
                <a:latin typeface="Nobile" pitchFamily="34" charset="0"/>
              </a:rPr>
              <a:t>PhD </a:t>
            </a:r>
            <a:r>
              <a:rPr lang="uk-UA" sz="1700" b="1" dirty="0">
                <a:solidFill>
                  <a:srgbClr val="405449"/>
                </a:solidFill>
                <a:latin typeface="Nobile" pitchFamily="34" charset="0"/>
              </a:rPr>
              <a:t>кафедри Фінанси, банківська справа, страхування та фондовий ринок, 114 </a:t>
            </a:r>
            <a:r>
              <a:rPr lang="uk-UA" sz="1700" b="1" dirty="0" err="1">
                <a:solidFill>
                  <a:srgbClr val="405449"/>
                </a:solidFill>
                <a:latin typeface="Nobile" pitchFamily="34" charset="0"/>
              </a:rPr>
              <a:t>ауд</a:t>
            </a:r>
            <a:r>
              <a:rPr lang="uk-UA" sz="1700" b="1" dirty="0">
                <a:solidFill>
                  <a:srgbClr val="405449"/>
                </a:solidFill>
                <a:latin typeface="Nobile" pitchFamily="34" charset="0"/>
              </a:rPr>
              <a:t>. 5 навчальний  корпус ЗНУ, </a:t>
            </a:r>
            <a:endParaRPr lang="en-US" sz="1700" b="1" dirty="0">
              <a:solidFill>
                <a:srgbClr val="405449"/>
              </a:solidFill>
              <a:latin typeface="Nobile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en-US" sz="1700" b="1" dirty="0">
                <a:solidFill>
                  <a:srgbClr val="405449"/>
                </a:solidFill>
                <a:latin typeface="Nobile" pitchFamily="34" charset="0"/>
              </a:rPr>
              <a:t>E-mail: </a:t>
            </a:r>
            <a:r>
              <a:rPr lang="en-US" sz="1700" b="1" dirty="0">
                <a:solidFill>
                  <a:srgbClr val="405449"/>
                </a:solidFill>
                <a:latin typeface="Nobile" pitchFamily="34" charset="0"/>
                <a:hlinkClick r:id="rId3"/>
              </a:rPr>
              <a:t>dubynina.s.m@gmail.com</a:t>
            </a:r>
            <a:endParaRPr lang="en-US" sz="1700" b="1" dirty="0">
              <a:solidFill>
                <a:srgbClr val="405449"/>
              </a:solidFill>
              <a:latin typeface="Nobile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uk-UA" sz="1700" b="1" dirty="0">
                <a:solidFill>
                  <a:srgbClr val="405449"/>
                </a:solidFill>
                <a:latin typeface="Nobile" pitchFamily="34" charset="0"/>
              </a:rPr>
              <a:t>ТЕЛЕФОНИ: 0612-228-7606 / 0612-228-7613</a:t>
            </a:r>
            <a:endParaRPr lang="en-US" sz="1700" b="1" dirty="0"/>
          </a:p>
        </p:txBody>
      </p:sp>
      <p:sp>
        <p:nvSpPr>
          <p:cNvPr id="5" name="Shape 2"/>
          <p:cNvSpPr/>
          <p:nvPr/>
        </p:nvSpPr>
        <p:spPr>
          <a:xfrm>
            <a:off x="761405" y="6329601"/>
            <a:ext cx="348020" cy="348020"/>
          </a:xfrm>
          <a:prstGeom prst="roundRect">
            <a:avLst>
              <a:gd name="adj" fmla="val 2627172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AutoShape 2" descr="Золоті монети картинки, стокові Золоті монети фотографії ...">
            <a:extLst>
              <a:ext uri="{FF2B5EF4-FFF2-40B4-BE49-F238E27FC236}">
                <a16:creationId xmlns:a16="http://schemas.microsoft.com/office/drawing/2014/main" id="{79F78827-44EC-AA69-FDAA-D4492ED193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1665890" cy="16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3768FB-1DA4-1B00-F402-6426DE6F9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827" y="-197797"/>
            <a:ext cx="5912392" cy="83007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900579"/>
            <a:ext cx="13332114" cy="2031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МЕТОЮ ВИВЧЕННЯ НАВЧАЛЬНОЇ ДИСЦИПЛІНИ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uk-UA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«МОНЕТАРНА ПОЛІТИКА ДЕРЖАВИ.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uk-UA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ФІНАНСОВА БЕЗПЕКА»</a:t>
            </a:r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2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Базових знань з питань теорії та практики монетарної політики та фінансової безпеки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34493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Набуття практичних навичок</a:t>
            </a:r>
          </a:p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7"/>
            <a:ext cx="3978116" cy="177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Щодо застосування методів, підходів до оцінки  монетарних інструментів, ефективності використання засобів з фінансової безпеки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36862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Засвоєння правових основ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Основи правової діяльності Бюро економічної безпеки України, НБУ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n-US" sz="175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D683EE84-ED31-13C6-4EAF-01A20F178B36}"/>
              </a:ext>
            </a:extLst>
          </p:cNvPr>
          <p:cNvSpPr/>
          <p:nvPr/>
        </p:nvSpPr>
        <p:spPr>
          <a:xfrm>
            <a:off x="929094" y="3634264"/>
            <a:ext cx="34493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Засвоєння студентами</a:t>
            </a:r>
          </a:p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E2545-AC67-D9F2-1EA9-9D5F21FEB655}"/>
              </a:ext>
            </a:extLst>
          </p:cNvPr>
          <p:cNvSpPr txBox="1"/>
          <p:nvPr/>
        </p:nvSpPr>
        <p:spPr>
          <a:xfrm>
            <a:off x="2166424" y="6623716"/>
            <a:ext cx="998806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Nobile" panose="020B0604020202020204" charset="0"/>
              </a:rPr>
              <a:t>Посилання на </a:t>
            </a:r>
            <a:r>
              <a:rPr lang="ru-RU" dirty="0" err="1">
                <a:latin typeface="Nobile" panose="020B0604020202020204" charset="0"/>
              </a:rPr>
              <a:t>електронний</a:t>
            </a:r>
            <a:r>
              <a:rPr lang="ru-RU" dirty="0">
                <a:latin typeface="Nobile" panose="020B0604020202020204" charset="0"/>
              </a:rPr>
              <a:t> курс у СЕЗН ЗНУ (платформа </a:t>
            </a:r>
            <a:r>
              <a:rPr lang="ru-RU" dirty="0" err="1">
                <a:latin typeface="Nobile" panose="020B0604020202020204" charset="0"/>
              </a:rPr>
              <a:t>Moodle</a:t>
            </a:r>
            <a:r>
              <a:rPr lang="ru-RU" dirty="0">
                <a:latin typeface="Nobile" panose="020B0604020202020204" charset="0"/>
              </a:rPr>
              <a:t>)	https://moodle.znu.edu.ua/course/view.php?id=17211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2DB5C-1D92-B096-8686-160F2B293632}"/>
              </a:ext>
            </a:extLst>
          </p:cNvPr>
          <p:cNvSpPr txBox="1"/>
          <p:nvPr/>
        </p:nvSpPr>
        <p:spPr>
          <a:xfrm>
            <a:off x="1603717" y="1448973"/>
            <a:ext cx="1142296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solidFill>
                  <a:srgbClr val="405449"/>
                </a:solidFill>
                <a:latin typeface="Nobile" panose="020B0604020202020204" charset="0"/>
                <a:ea typeface="Nobile" pitchFamily="34" charset="-122"/>
                <a:cs typeface="Nobile" pitchFamily="34" charset="-120"/>
              </a:rPr>
              <a:t> </a:t>
            </a:r>
            <a:r>
              <a:rPr lang="uk-UA" dirty="0">
                <a:latin typeface="Nobile" panose="020B0604020202020204" charset="0"/>
              </a:rPr>
              <a:t>Основними завданнями вивчення дисципліни «Монетарна політика держави. Фінансова безпека» є: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atin typeface="Nobile" panose="020B0604020202020204" charset="0"/>
              </a:rPr>
              <a:t> формування у студентів системи знань щодо сутності й організації монетарної політики держави та фінансової безпеки; ознайомлення з основними категоріями, поняттями і механізмами реалізації монетарної політики держави; формування у майбутніх фахівців цілісного уявлення про систему фінансової безпеки держави. </a:t>
            </a:r>
          </a:p>
          <a:p>
            <a:pPr algn="ctr">
              <a:lnSpc>
                <a:spcPct val="150000"/>
              </a:lnSpc>
            </a:pPr>
            <a:endParaRPr lang="uk-UA" dirty="0">
              <a:latin typeface="Nobile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Nobile" panose="020B0604020202020204" charset="0"/>
              </a:rPr>
              <a:t>		Лекційні та практичні заняття проводяться з використанням програми </a:t>
            </a:r>
            <a:r>
              <a:rPr lang="de-DE" dirty="0">
                <a:latin typeface="Nobile" panose="020B0604020202020204" charset="0"/>
              </a:rPr>
              <a:t>Microsoft 365, </a:t>
            </a:r>
            <a:r>
              <a:rPr lang="uk-UA" dirty="0">
                <a:latin typeface="Nobile" panose="020B0604020202020204" charset="0"/>
              </a:rPr>
              <a:t>інтерактивних дошок </a:t>
            </a:r>
            <a:r>
              <a:rPr lang="de-DE" dirty="0">
                <a:latin typeface="Nobile" panose="020B0604020202020204" charset="0"/>
              </a:rPr>
              <a:t>Miro, </a:t>
            </a:r>
            <a:r>
              <a:rPr lang="de-DE" dirty="0" err="1">
                <a:latin typeface="Nobile" panose="020B0604020202020204" charset="0"/>
              </a:rPr>
              <a:t>Padlet</a:t>
            </a:r>
            <a:r>
              <a:rPr lang="de-DE" dirty="0">
                <a:latin typeface="Nobile" panose="020B0604020202020204" charset="0"/>
              </a:rPr>
              <a:t>, </a:t>
            </a:r>
            <a:r>
              <a:rPr lang="de-DE" dirty="0" err="1">
                <a:latin typeface="Nobile" panose="020B0604020202020204" charset="0"/>
              </a:rPr>
              <a:t>Canva</a:t>
            </a:r>
            <a:r>
              <a:rPr lang="de-DE" dirty="0">
                <a:latin typeface="Nobile" panose="020B0604020202020204" charset="0"/>
              </a:rPr>
              <a:t>, </a:t>
            </a:r>
            <a:r>
              <a:rPr lang="uk-UA" dirty="0">
                <a:latin typeface="Nobile" panose="020B0604020202020204" charset="0"/>
              </a:rPr>
              <a:t>в </a:t>
            </a:r>
            <a:r>
              <a:rPr lang="de-DE" dirty="0">
                <a:latin typeface="Nobile" panose="020B0604020202020204" charset="0"/>
              </a:rPr>
              <a:t>Zoom; </a:t>
            </a:r>
            <a:r>
              <a:rPr lang="uk-UA" dirty="0">
                <a:latin typeface="Nobile" panose="020B0604020202020204" charset="0"/>
              </a:rPr>
              <a:t>виконанням інтерактивних завдань у </a:t>
            </a:r>
            <a:r>
              <a:rPr lang="de-DE" dirty="0" err="1">
                <a:latin typeface="Nobile" panose="020B0604020202020204" charset="0"/>
              </a:rPr>
              <a:t>Mentimeter</a:t>
            </a:r>
            <a:r>
              <a:rPr lang="de-DE" dirty="0">
                <a:latin typeface="Nobile" panose="020B0604020202020204" charset="0"/>
              </a:rPr>
              <a:t>, </a:t>
            </a:r>
            <a:r>
              <a:rPr lang="de-DE" dirty="0" err="1">
                <a:latin typeface="Nobile" panose="020B0604020202020204" charset="0"/>
              </a:rPr>
              <a:t>Quizalize</a:t>
            </a:r>
            <a:r>
              <a:rPr lang="de-DE" dirty="0">
                <a:latin typeface="Nobile" panose="020B0604020202020204" charset="0"/>
              </a:rPr>
              <a:t>, </a:t>
            </a:r>
            <a:r>
              <a:rPr lang="de-DE" dirty="0" err="1">
                <a:latin typeface="Nobile" panose="020B0604020202020204" charset="0"/>
              </a:rPr>
              <a:t>Nearpod</a:t>
            </a:r>
            <a:r>
              <a:rPr lang="de-DE" dirty="0">
                <a:latin typeface="Nobile" panose="020B0604020202020204" charset="0"/>
              </a:rPr>
              <a:t>, </a:t>
            </a:r>
            <a:r>
              <a:rPr lang="de-DE" dirty="0" err="1">
                <a:latin typeface="Nobile" panose="020B0604020202020204" charset="0"/>
              </a:rPr>
              <a:t>Interacty</a:t>
            </a:r>
            <a:r>
              <a:rPr lang="de-DE" dirty="0">
                <a:latin typeface="Nobile" panose="020B0604020202020204" charset="0"/>
              </a:rPr>
              <a:t>; </a:t>
            </a:r>
            <a:r>
              <a:rPr lang="uk-UA" dirty="0">
                <a:latin typeface="Nobile" panose="020B0604020202020204" charset="0"/>
              </a:rPr>
              <a:t>створення ментальних карт (</a:t>
            </a:r>
            <a:r>
              <a:rPr lang="de-DE" dirty="0" err="1">
                <a:latin typeface="Nobile" panose="020B0604020202020204" charset="0"/>
              </a:rPr>
              <a:t>Canva</a:t>
            </a:r>
            <a:r>
              <a:rPr lang="de-DE" dirty="0">
                <a:latin typeface="Nobile" panose="020B0604020202020204" charset="0"/>
              </a:rPr>
              <a:t>, </a:t>
            </a:r>
            <a:r>
              <a:rPr lang="de-DE" dirty="0" err="1">
                <a:latin typeface="Nobile" panose="020B0604020202020204" charset="0"/>
              </a:rPr>
              <a:t>Mindomo</a:t>
            </a:r>
            <a:r>
              <a:rPr lang="de-DE" dirty="0">
                <a:latin typeface="Nobile" panose="020B0604020202020204" charset="0"/>
              </a:rPr>
              <a:t>, </a:t>
            </a:r>
            <a:r>
              <a:rPr lang="de-DE" dirty="0" err="1">
                <a:latin typeface="Nobile" panose="020B0604020202020204" charset="0"/>
              </a:rPr>
              <a:t>MindMeister</a:t>
            </a:r>
            <a:r>
              <a:rPr lang="de-DE" dirty="0">
                <a:latin typeface="Nobile" panose="020B0604020202020204" charset="0"/>
              </a:rPr>
              <a:t>, Google, </a:t>
            </a:r>
            <a:r>
              <a:rPr lang="de-DE" dirty="0" err="1">
                <a:latin typeface="Nobile" panose="020B0604020202020204" charset="0"/>
              </a:rPr>
              <a:t>MindMup</a:t>
            </a:r>
            <a:r>
              <a:rPr lang="de-DE" dirty="0">
                <a:latin typeface="Nobile" panose="020B0604020202020204" charset="0"/>
              </a:rPr>
              <a:t>) </a:t>
            </a:r>
            <a:r>
              <a:rPr lang="uk-UA" dirty="0">
                <a:latin typeface="Nobile" panose="020B0604020202020204" charset="0"/>
              </a:rPr>
              <a:t>та стрічок часу (</a:t>
            </a:r>
            <a:r>
              <a:rPr lang="de-DE" dirty="0" err="1">
                <a:latin typeface="Nobile" panose="020B0604020202020204" charset="0"/>
              </a:rPr>
              <a:t>Canva</a:t>
            </a:r>
            <a:r>
              <a:rPr lang="de-DE" dirty="0">
                <a:latin typeface="Nobile" panose="020B0604020202020204" charset="0"/>
              </a:rPr>
              <a:t>, </a:t>
            </a:r>
            <a:r>
              <a:rPr lang="de-DE" dirty="0" err="1">
                <a:latin typeface="Nobile" panose="020B0604020202020204" charset="0"/>
              </a:rPr>
              <a:t>Timetoast</a:t>
            </a:r>
            <a:r>
              <a:rPr lang="de-DE" dirty="0">
                <a:latin typeface="Nobile" panose="020B0604020202020204" charset="0"/>
              </a:rPr>
              <a:t>, Timeline.JS, </a:t>
            </a:r>
            <a:r>
              <a:rPr lang="de-DE" dirty="0" err="1">
                <a:latin typeface="Nobile" panose="020B0604020202020204" charset="0"/>
              </a:rPr>
              <a:t>Preceden</a:t>
            </a:r>
            <a:r>
              <a:rPr lang="de-DE" dirty="0">
                <a:latin typeface="Nobile" panose="020B0604020202020204" charset="0"/>
              </a:rPr>
              <a:t>).</a:t>
            </a:r>
          </a:p>
          <a:p>
            <a:endParaRPr lang="de-DE" dirty="0"/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EF79CF10-AFB7-723C-D6E3-B17B92EAA94D}"/>
              </a:ext>
            </a:extLst>
          </p:cNvPr>
          <p:cNvSpPr/>
          <p:nvPr/>
        </p:nvSpPr>
        <p:spPr>
          <a:xfrm>
            <a:off x="12843802" y="7824045"/>
            <a:ext cx="1589650" cy="2672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239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2">
            <a:extLst>
              <a:ext uri="{FF2B5EF4-FFF2-40B4-BE49-F238E27FC236}">
                <a16:creationId xmlns:a16="http://schemas.microsoft.com/office/drawing/2014/main" id="{BAA08B7F-EC6D-C255-AE6F-048705834AB6}"/>
              </a:ext>
            </a:extLst>
          </p:cNvPr>
          <p:cNvSpPr/>
          <p:nvPr/>
        </p:nvSpPr>
        <p:spPr>
          <a:xfrm>
            <a:off x="456165" y="560258"/>
            <a:ext cx="13147293" cy="7109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 результаті вивчення навчальної дисципліни студент повинен набути наступних </a:t>
            </a:r>
            <a:r>
              <a:rPr lang="uk-UA" sz="1750" b="1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компетентностей</a:t>
            </a: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ЗК07. Здатність вчитися і оволодівати сучасними знаннями.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ЗК09. Здатність бути критичним і самокритичним.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ЗК11. Здатність спілкуватися з представниками інших професій груп різного рівня (з експертами з інших галузей знань/видів економічної діяльності).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ЗК13. Здатність реалізувати свої права і обов’язки як члена суспільства, усвідомлювати цінності громадянського (вільного демократичного) суспільства та необхідність його сталого розвитку, верховенства права, прав і свобод людини і громадянина в Україні.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СК02. Розуміння особливостей функціонування сучасної національної монетарної політики  та фінансової безпеки.</a:t>
            </a:r>
          </a:p>
          <a:p>
            <a:pPr algn="just">
              <a:lnSpc>
                <a:spcPct val="150000"/>
              </a:lnSpc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СК03. Здатність до діагностики стан монетарної політики держави та фінансової безпеки.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СК05. Здатність застосовувати знання законодавства у сфері монетарного регулювання та регулювання фінансової безпеки на ринку. </a:t>
            </a:r>
          </a:p>
          <a:p>
            <a:pPr algn="just">
              <a:lnSpc>
                <a:spcPct val="150000"/>
              </a:lnSpc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СК08. Здатність виконувати контрольні функції у сфері монетарної політики держави та фінансової безпеки.</a:t>
            </a:r>
          </a:p>
          <a:p>
            <a:pPr algn="just">
              <a:lnSpc>
                <a:spcPct val="150000"/>
              </a:lnSpc>
            </a:pP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СК 14. Розуміння особливостей функціонування Національного банку України у сфері монетарної політики держави та фінансової безпеки.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ПР26. 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Визначати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особливості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функціонування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та 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тенденції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розвитку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монетарної політики держави та фінансової безпеки, в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олодіти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методичним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інструментарієм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діагностики</a:t>
            </a:r>
            <a:r>
              <a:rPr lang="ru-RU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стану </a:t>
            </a:r>
            <a:r>
              <a:rPr lang="uk-UA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монетарної політики держави.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uk-UA" sz="175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2" name="Стрілка: вправо 1">
            <a:extLst>
              <a:ext uri="{FF2B5EF4-FFF2-40B4-BE49-F238E27FC236}">
                <a16:creationId xmlns:a16="http://schemas.microsoft.com/office/drawing/2014/main" id="{80597EA9-9E11-7602-6C99-628CB53791C1}"/>
              </a:ext>
            </a:extLst>
          </p:cNvPr>
          <p:cNvSpPr/>
          <p:nvPr/>
        </p:nvSpPr>
        <p:spPr>
          <a:xfrm>
            <a:off x="12843802" y="7824045"/>
            <a:ext cx="1589650" cy="2672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1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423" y="592455"/>
            <a:ext cx="7885480" cy="11015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Дисципліна освітлює основні цілі, принципи та інструменти монетарної політики держави та напрями їх еволюції, включає наступні теми: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5863679" y="1847272"/>
            <a:ext cx="496585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Основи монетарної політики</a:t>
            </a:r>
          </a:p>
          <a:p>
            <a:pPr marL="0" indent="0" algn="l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8" name="Text 3"/>
          <p:cNvSpPr/>
          <p:nvPr/>
        </p:nvSpPr>
        <p:spPr>
          <a:xfrm>
            <a:off x="5879441" y="2248913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Цілі монетарної політик та монетарний режим держави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5900815" y="5651340"/>
            <a:ext cx="3279228" cy="33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Режим обмінного курсу та валютні інтервенції НБУ</a:t>
            </a:r>
            <a:endParaRPr lang="en-US" sz="2100" dirty="0"/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9ABED57A-B138-5714-6D16-9E4DBE6DA781}"/>
              </a:ext>
            </a:extLst>
          </p:cNvPr>
          <p:cNvSpPr/>
          <p:nvPr/>
        </p:nvSpPr>
        <p:spPr>
          <a:xfrm>
            <a:off x="5863678" y="3067177"/>
            <a:ext cx="3279228" cy="33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Кількісна ціль щодо інфляції держави</a:t>
            </a:r>
            <a:endParaRPr lang="en-US" sz="2100" dirty="0"/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6F8350FF-D73A-60F3-2607-F9AD870494FC}"/>
              </a:ext>
            </a:extLst>
          </p:cNvPr>
          <p:cNvSpPr/>
          <p:nvPr/>
        </p:nvSpPr>
        <p:spPr>
          <a:xfrm>
            <a:off x="5863678" y="3547376"/>
            <a:ext cx="3279228" cy="33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Узгодження цілей з цінової та фінансової стабільності держави</a:t>
            </a:r>
            <a:endParaRPr lang="en-US" sz="2100" dirty="0"/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FC669CFA-B7A4-1FE9-5CEE-FC0F39A163DB}"/>
              </a:ext>
            </a:extLst>
          </p:cNvPr>
          <p:cNvSpPr/>
          <p:nvPr/>
        </p:nvSpPr>
        <p:spPr>
          <a:xfrm>
            <a:off x="5863678" y="3984542"/>
            <a:ext cx="8652422" cy="584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Узгодження цілей з цінової стабільності та сприяння додержанню 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стійких темпів економічного зростання держави</a:t>
            </a:r>
            <a:endParaRPr lang="en-US" sz="2100" dirty="0"/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DDC04C61-CA2B-9096-3B9F-37D78EF017C6}"/>
              </a:ext>
            </a:extLst>
          </p:cNvPr>
          <p:cNvSpPr/>
          <p:nvPr/>
        </p:nvSpPr>
        <p:spPr>
          <a:xfrm>
            <a:off x="5879441" y="4879441"/>
            <a:ext cx="8199164" cy="651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Монетарні інструменти ( Облікова ставка. Коридор процентних ставок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 </a:t>
            </a:r>
            <a:r>
              <a:rPr lang="uk-UA" sz="2100" b="1" dirty="0" err="1">
                <a:solidFill>
                  <a:srgbClr val="405449"/>
                </a:solidFill>
              </a:rPr>
              <a:t>овернайт</a:t>
            </a:r>
            <a:r>
              <a:rPr lang="uk-UA" sz="2100" b="1" dirty="0">
                <a:solidFill>
                  <a:srgbClr val="405449"/>
                </a:solidFill>
              </a:rPr>
              <a:t>. Інші інструменти)</a:t>
            </a:r>
            <a:endParaRPr lang="en-US" sz="2100" dirty="0"/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9459CD1D-CEE3-A60F-7521-BE18469F0447}"/>
              </a:ext>
            </a:extLst>
          </p:cNvPr>
          <p:cNvSpPr/>
          <p:nvPr/>
        </p:nvSpPr>
        <p:spPr>
          <a:xfrm>
            <a:off x="5927286" y="6139673"/>
            <a:ext cx="3279228" cy="33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Прозорість і підзвітність НБУ</a:t>
            </a:r>
            <a:endParaRPr lang="en-US" sz="2100" dirty="0"/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15EE502B-AA1E-041F-3580-92572E42B7DD}"/>
              </a:ext>
            </a:extLst>
          </p:cNvPr>
          <p:cNvSpPr/>
          <p:nvPr/>
        </p:nvSpPr>
        <p:spPr>
          <a:xfrm>
            <a:off x="5879441" y="2608283"/>
            <a:ext cx="3279228" cy="33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Принципи монетарної політики держави</a:t>
            </a:r>
            <a:endParaRPr lang="en-US" sz="2100" dirty="0"/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D38950EC-E39D-5BED-D6B4-4EA030A77556}"/>
              </a:ext>
            </a:extLst>
          </p:cNvPr>
          <p:cNvSpPr/>
          <p:nvPr/>
        </p:nvSpPr>
        <p:spPr>
          <a:xfrm>
            <a:off x="5927286" y="6691628"/>
            <a:ext cx="496585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Комітет з монетарної політики НБУ</a:t>
            </a:r>
            <a:endParaRPr lang="en-US" sz="2100" dirty="0"/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234FC5C1-D7E4-0C12-5DD0-B17E5BEA85FD}"/>
              </a:ext>
            </a:extLst>
          </p:cNvPr>
          <p:cNvSpPr/>
          <p:nvPr/>
        </p:nvSpPr>
        <p:spPr>
          <a:xfrm>
            <a:off x="5927286" y="7140809"/>
            <a:ext cx="496585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Координація монетарної та фіскальної політики НБУ</a:t>
            </a:r>
            <a:endParaRPr lang="en-US" sz="2100" dirty="0"/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0E16B7E4-EEC0-B417-CC5D-98ADD5EC023E}"/>
              </a:ext>
            </a:extLst>
          </p:cNvPr>
          <p:cNvSpPr/>
          <p:nvPr/>
        </p:nvSpPr>
        <p:spPr>
          <a:xfrm>
            <a:off x="5891404" y="7557649"/>
            <a:ext cx="496585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dirty="0">
                <a:solidFill>
                  <a:srgbClr val="405449"/>
                </a:solidFill>
              </a:rPr>
              <a:t>Фінансова безпека держави. Бюро економічної безпеки України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779" y="938808"/>
            <a:ext cx="7645241" cy="140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Монетарна та фінансова політика України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35779" y="2665095"/>
            <a:ext cx="7645241" cy="1713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Пріоритетом монетарної політики України є досягнення та підтримка цінової стабільності. За низької та стабільної інфляції доходи та заощадження українців захищені від знецінення, а підприємці мають можливість планувати довгострокові інвестиції у вітчизняну економіку, що сприяє створенню робочих місць.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5950632" y="4619268"/>
            <a:ext cx="8215534" cy="2312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 2015-2021 роках для досягнення цінової стабільності НБУ використовував класичний режим інфляційного таргетування з плаваючим обмінним курсом і обліковою ставкою в якості основного монетарного інструменту. Під час повномасштабної війни НБУ перейшов спочатку до режиму фіксованого обмінного курсу, а згодом – до гнучкого інфляційного таргетування.</a:t>
            </a:r>
            <a:endParaRPr lang="en-US" sz="1650" dirty="0"/>
          </a:p>
        </p:txBody>
      </p:sp>
      <p:sp>
        <p:nvSpPr>
          <p:cNvPr id="6" name="Shape 3"/>
          <p:cNvSpPr/>
          <p:nvPr/>
        </p:nvSpPr>
        <p:spPr>
          <a:xfrm>
            <a:off x="6235779" y="6932057"/>
            <a:ext cx="342543" cy="342543"/>
          </a:xfrm>
          <a:prstGeom prst="roundRect">
            <a:avLst>
              <a:gd name="adj" fmla="val 2669178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1C8CE809-393B-2C52-C6DD-A9858490C0D4}"/>
              </a:ext>
            </a:extLst>
          </p:cNvPr>
          <p:cNvSpPr/>
          <p:nvPr/>
        </p:nvSpPr>
        <p:spPr>
          <a:xfrm>
            <a:off x="12843802" y="7824045"/>
            <a:ext cx="1589650" cy="2672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9094" y="473512"/>
            <a:ext cx="7938611" cy="1130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Монетарна політика в умовах війни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089094" y="1861899"/>
            <a:ext cx="7938611" cy="550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 режиму гнучкого інфляційного таргетування НБУ забезпечує приведення інфляції до цілі 5% на горизонті політики, що не перевищує три роки.</a:t>
            </a:r>
            <a:endParaRPr lang="en-US" sz="13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094" y="2606397"/>
            <a:ext cx="861060" cy="103322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208401" y="2778562"/>
            <a:ext cx="2416731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Процентна політика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208401" y="3164205"/>
            <a:ext cx="6819305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облікової ставки для регулювання грошової маси</a:t>
            </a:r>
            <a:endParaRPr lang="en-US" sz="13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094" y="3639622"/>
            <a:ext cx="861060" cy="103322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208401" y="3811786"/>
            <a:ext cx="3190042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Валютно-курсова політика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7208401" y="4197429"/>
            <a:ext cx="6819305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Управління обмінним курсом для стабілізації економіки</a:t>
            </a:r>
            <a:endParaRPr lang="en-US" sz="13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094" y="4672846"/>
            <a:ext cx="861060" cy="103322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208401" y="4845010"/>
            <a:ext cx="2394228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Валютні обмеження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208401" y="5230654"/>
            <a:ext cx="6819305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Контроль валютних операцій для захисту фінансової системи</a:t>
            </a:r>
            <a:endParaRPr lang="en-US" sz="13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094" y="5706070"/>
            <a:ext cx="861060" cy="1033224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208401" y="5878235"/>
            <a:ext cx="2260283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Інші інструменти</a:t>
            </a:r>
            <a:endParaRPr lang="en-US" sz="1750" dirty="0"/>
          </a:p>
        </p:txBody>
      </p:sp>
      <p:sp>
        <p:nvSpPr>
          <p:cNvPr id="16" name="Text 9"/>
          <p:cNvSpPr/>
          <p:nvPr/>
        </p:nvSpPr>
        <p:spPr>
          <a:xfrm>
            <a:off x="7208401" y="6263878"/>
            <a:ext cx="6819305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Додаткові заходи за потреби</a:t>
            </a:r>
            <a:endParaRPr lang="en-US" sz="1350" dirty="0"/>
          </a:p>
        </p:txBody>
      </p:sp>
      <p:sp>
        <p:nvSpPr>
          <p:cNvPr id="17" name="Text 10"/>
          <p:cNvSpPr/>
          <p:nvPr/>
        </p:nvSpPr>
        <p:spPr>
          <a:xfrm>
            <a:off x="6089094" y="6933009"/>
            <a:ext cx="7938611" cy="82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Після зниження безпекових ризиків і формування відповідних макроекономічних передумов НБУ повернеться до класичного інфляційного таргетування, що забезпечить довгострокову стабільність економіки.</a:t>
            </a:r>
            <a:endParaRPr lang="en-US" sz="1350" dirty="0"/>
          </a:p>
        </p:txBody>
      </p:sp>
      <p:sp>
        <p:nvSpPr>
          <p:cNvPr id="19" name="Стрілка: вправо 18">
            <a:extLst>
              <a:ext uri="{FF2B5EF4-FFF2-40B4-BE49-F238E27FC236}">
                <a16:creationId xmlns:a16="http://schemas.microsoft.com/office/drawing/2014/main" id="{A7DE1A0B-5236-ABA2-7A60-BB3330785EFB}"/>
              </a:ext>
            </a:extLst>
          </p:cNvPr>
          <p:cNvSpPr/>
          <p:nvPr/>
        </p:nvSpPr>
        <p:spPr>
          <a:xfrm>
            <a:off x="12928210" y="7824045"/>
            <a:ext cx="1589650" cy="2672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3416" y="454164"/>
            <a:ext cx="13640560" cy="1410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Забезпечення </a:t>
            </a:r>
            <a:r>
              <a:rPr lang="en-US" sz="44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фінансової</a:t>
            </a:r>
            <a:r>
              <a:rPr lang="en-US" sz="44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стабільності</a:t>
            </a:r>
            <a:r>
              <a:rPr lang="uk-UA" sz="44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uk-UA" sz="44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та Безпеки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50689" y="1894523"/>
            <a:ext cx="13129022" cy="102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Стабільна й ефективна фінансова система, якій довіряють громадяни і бізнес, – необхідна умова для розвитку економіки. Національний банк сприяє фінансовій стабільності, допомагаючи фінансовій системі ефективно виконувати свої функції та бути стійкою до криз.</a:t>
            </a:r>
            <a:endParaRPr lang="en-US" sz="1650" dirty="0"/>
          </a:p>
        </p:txBody>
      </p:sp>
      <p:sp>
        <p:nvSpPr>
          <p:cNvPr id="4" name="Shape 2"/>
          <p:cNvSpPr/>
          <p:nvPr/>
        </p:nvSpPr>
        <p:spPr>
          <a:xfrm>
            <a:off x="750689" y="3406735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0" y="3436799"/>
            <a:ext cx="337780" cy="42231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47681" y="3406735"/>
            <a:ext cx="505277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Ефективна трансформація коштів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447681" y="3887391"/>
            <a:ext cx="5760363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Фінансова система ефективно перетворює вільні кошти громадян та бізнесу на кредити та інвестиції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7422475" y="3406735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806" y="3436799"/>
            <a:ext cx="337780" cy="42231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19467" y="3406735"/>
            <a:ext cx="281547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Стійкість до криз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8119467" y="3887391"/>
            <a:ext cx="5760363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Фінансова система ліквідна та капіталізована, а відтак стійка до кризових явищ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750689" y="5029557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20" y="5059620"/>
            <a:ext cx="337780" cy="42231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447681" y="5029557"/>
            <a:ext cx="303371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Надійність платежів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447681" y="5510213"/>
            <a:ext cx="5760363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Платежі та розрахунки здійснюються вчасно та в повному обсязі</a:t>
            </a:r>
            <a:endParaRPr lang="en-US" sz="1650" dirty="0"/>
          </a:p>
        </p:txBody>
      </p:sp>
      <p:sp>
        <p:nvSpPr>
          <p:cNvPr id="16" name="Shape 11"/>
          <p:cNvSpPr/>
          <p:nvPr/>
        </p:nvSpPr>
        <p:spPr>
          <a:xfrm>
            <a:off x="7422475" y="5029557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806" y="5059620"/>
            <a:ext cx="337780" cy="42231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119467" y="5029557"/>
            <a:ext cx="328838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Управління ризиками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8119467" y="5510213"/>
            <a:ext cx="5760363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Учасники фінансової системи зважено оцінюють ризики та управляють ними</a:t>
            </a:r>
            <a:endParaRPr lang="en-US" sz="1650" dirty="0"/>
          </a:p>
        </p:txBody>
      </p:sp>
      <p:sp>
        <p:nvSpPr>
          <p:cNvPr id="20" name="Text 14"/>
          <p:cNvSpPr/>
          <p:nvPr/>
        </p:nvSpPr>
        <p:spPr>
          <a:xfrm>
            <a:off x="750689" y="6437948"/>
            <a:ext cx="13129022" cy="102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фінансову стабільність впливають дії та рішення Національного банку, Міністерства фінансів, Національної комісії з цінних паперів та фондового ринку, Фонду гарантування вкладів фізичних осіб, а також діяльність Верховної Ради України та Кабінету Міністрів України.</a:t>
            </a:r>
            <a:endParaRPr lang="en-US" sz="1650" dirty="0"/>
          </a:p>
        </p:txBody>
      </p:sp>
      <p:sp>
        <p:nvSpPr>
          <p:cNvPr id="22" name="Стрілка: вправо 21">
            <a:extLst>
              <a:ext uri="{FF2B5EF4-FFF2-40B4-BE49-F238E27FC236}">
                <a16:creationId xmlns:a16="http://schemas.microsoft.com/office/drawing/2014/main" id="{EE333A42-58B1-8416-30DF-BAC59C956FF8}"/>
              </a:ext>
            </a:extLst>
          </p:cNvPr>
          <p:cNvSpPr/>
          <p:nvPr/>
        </p:nvSpPr>
        <p:spPr>
          <a:xfrm>
            <a:off x="12900074" y="7820290"/>
            <a:ext cx="1589650" cy="2672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914</Words>
  <Application>Microsoft Office PowerPoint</Application>
  <PresentationFormat>Довільний</PresentationFormat>
  <Paragraphs>81</Paragraphs>
  <Slides>8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Fraunces Extra Bold</vt:lpstr>
      <vt:lpstr>Arial</vt:lpstr>
      <vt:lpstr>Nobile</vt:lpstr>
      <vt:lpstr>Petrona Bold</vt:lpstr>
      <vt:lpstr>Inter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Микола Стороженко</cp:lastModifiedBy>
  <cp:revision>4</cp:revision>
  <dcterms:created xsi:type="dcterms:W3CDTF">2024-11-23T12:18:40Z</dcterms:created>
  <dcterms:modified xsi:type="dcterms:W3CDTF">2025-04-12T18:52:51Z</dcterms:modified>
</cp:coreProperties>
</file>