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9" r:id="rId3"/>
    <p:sldId id="292" r:id="rId4"/>
    <p:sldId id="310" r:id="rId5"/>
    <p:sldId id="290" r:id="rId6"/>
    <p:sldId id="288" r:id="rId7"/>
    <p:sldId id="295" r:id="rId8"/>
    <p:sldId id="296" r:id="rId9"/>
    <p:sldId id="297" r:id="rId10"/>
    <p:sldId id="293" r:id="rId11"/>
    <p:sldId id="299" r:id="rId12"/>
    <p:sldId id="300" r:id="rId13"/>
    <p:sldId id="311" r:id="rId14"/>
    <p:sldId id="313" r:id="rId15"/>
    <p:sldId id="312" r:id="rId16"/>
    <p:sldId id="265" r:id="rId17"/>
    <p:sldId id="294" r:id="rId18"/>
    <p:sldId id="306" r:id="rId19"/>
    <p:sldId id="301" r:id="rId20"/>
    <p:sldId id="307" r:id="rId21"/>
    <p:sldId id="308" r:id="rId22"/>
    <p:sldId id="309" r:id="rId23"/>
    <p:sldId id="302" r:id="rId24"/>
    <p:sldId id="303" r:id="rId25"/>
    <p:sldId id="305" r:id="rId26"/>
    <p:sldId id="304" r:id="rId27"/>
    <p:sldId id="298" r:id="rId28"/>
    <p:sldId id="258" r:id="rId29"/>
    <p:sldId id="259" r:id="rId30"/>
    <p:sldId id="260" r:id="rId31"/>
    <p:sldId id="280" r:id="rId32"/>
    <p:sldId id="261" r:id="rId33"/>
    <p:sldId id="276" r:id="rId34"/>
    <p:sldId id="277" r:id="rId35"/>
    <p:sldId id="268" r:id="rId36"/>
    <p:sldId id="269" r:id="rId37"/>
    <p:sldId id="281" r:id="rId38"/>
    <p:sldId id="283" r:id="rId39"/>
    <p:sldId id="271" r:id="rId40"/>
    <p:sldId id="272" r:id="rId41"/>
    <p:sldId id="273"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9" autoAdjust="0"/>
  </p:normalViewPr>
  <p:slideViewPr>
    <p:cSldViewPr>
      <p:cViewPr varScale="1">
        <p:scale>
          <a:sx n="106" d="100"/>
          <a:sy n="106"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B2777-73B9-45BC-AA7E-FE36A8622AF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ru-RU"/>
        </a:p>
      </dgm:t>
    </dgm:pt>
    <dgm:pt modelId="{C406F964-2622-4A41-BD59-67EE3BF09748}">
      <dgm:prSet phldrT="[Текст]"/>
      <dgm:spPr/>
      <dgm:t>
        <a:bodyPr/>
        <a:lstStyle/>
        <a:p>
          <a:r>
            <a:rPr lang="uk-UA" dirty="0" smtClean="0">
              <a:solidFill>
                <a:srgbClr val="002060"/>
              </a:solidFill>
            </a:rPr>
            <a:t>Загальноправові</a:t>
          </a:r>
          <a:endParaRPr lang="ru-RU" dirty="0">
            <a:solidFill>
              <a:srgbClr val="002060"/>
            </a:solidFill>
          </a:endParaRPr>
        </a:p>
      </dgm:t>
    </dgm:pt>
    <dgm:pt modelId="{6B66F1DB-5736-436C-85AC-3ACACB37CF11}" type="parTrans" cxnId="{83818B77-41B8-491A-8338-C07FBC3C6E5A}">
      <dgm:prSet/>
      <dgm:spPr/>
      <dgm:t>
        <a:bodyPr/>
        <a:lstStyle/>
        <a:p>
          <a:endParaRPr lang="ru-RU"/>
        </a:p>
      </dgm:t>
    </dgm:pt>
    <dgm:pt modelId="{FDBF1174-3260-4B0B-97FE-BC6D972B2786}" type="sibTrans" cxnId="{83818B77-41B8-491A-8338-C07FBC3C6E5A}">
      <dgm:prSet/>
      <dgm:spPr/>
      <dgm:t>
        <a:bodyPr/>
        <a:lstStyle/>
        <a:p>
          <a:endParaRPr lang="ru-RU"/>
        </a:p>
      </dgm:t>
    </dgm:pt>
    <dgm:pt modelId="{8AE9667F-4EF5-43AE-AFD1-F6DA6A818436}">
      <dgm:prSet phldrT="[Текст]"/>
      <dgm:spPr/>
      <dgm:t>
        <a:bodyPr/>
        <a:lstStyle/>
        <a:p>
          <a:r>
            <a:rPr lang="uk-UA" dirty="0" smtClean="0">
              <a:solidFill>
                <a:srgbClr val="002060"/>
              </a:solidFill>
            </a:rPr>
            <a:t>Міжгалузеві</a:t>
          </a:r>
          <a:endParaRPr lang="ru-RU" dirty="0">
            <a:solidFill>
              <a:srgbClr val="002060"/>
            </a:solidFill>
          </a:endParaRPr>
        </a:p>
      </dgm:t>
    </dgm:pt>
    <dgm:pt modelId="{A0239CFB-2D9D-4B5E-8B4A-A983DCBD4D14}" type="parTrans" cxnId="{1717E70F-E8DC-4CF2-BF6A-51E519BD3FDA}">
      <dgm:prSet/>
      <dgm:spPr/>
      <dgm:t>
        <a:bodyPr/>
        <a:lstStyle/>
        <a:p>
          <a:endParaRPr lang="ru-RU"/>
        </a:p>
      </dgm:t>
    </dgm:pt>
    <dgm:pt modelId="{8E822E0C-6385-4122-AB8D-8EF0BADEFB72}" type="sibTrans" cxnId="{1717E70F-E8DC-4CF2-BF6A-51E519BD3FDA}">
      <dgm:prSet/>
      <dgm:spPr/>
      <dgm:t>
        <a:bodyPr/>
        <a:lstStyle/>
        <a:p>
          <a:endParaRPr lang="ru-RU"/>
        </a:p>
      </dgm:t>
    </dgm:pt>
    <dgm:pt modelId="{0232BA2A-F777-42F3-992E-A3802F844368}">
      <dgm:prSet phldrT="[Текст]"/>
      <dgm:spPr/>
      <dgm:t>
        <a:bodyPr/>
        <a:lstStyle/>
        <a:p>
          <a:r>
            <a:rPr lang="uk-UA" dirty="0" smtClean="0">
              <a:solidFill>
                <a:srgbClr val="002060"/>
              </a:solidFill>
            </a:rPr>
            <a:t>Галузеві</a:t>
          </a:r>
          <a:endParaRPr lang="ru-RU" dirty="0">
            <a:solidFill>
              <a:srgbClr val="002060"/>
            </a:solidFill>
          </a:endParaRPr>
        </a:p>
      </dgm:t>
    </dgm:pt>
    <dgm:pt modelId="{69337617-2F59-42E1-B168-E84C605AD94D}" type="parTrans" cxnId="{755616B9-6484-4230-8371-3E92309012F9}">
      <dgm:prSet/>
      <dgm:spPr/>
      <dgm:t>
        <a:bodyPr/>
        <a:lstStyle/>
        <a:p>
          <a:endParaRPr lang="ru-RU"/>
        </a:p>
      </dgm:t>
    </dgm:pt>
    <dgm:pt modelId="{54C74E4E-A5E7-45B4-9EE5-44A4161847A4}" type="sibTrans" cxnId="{755616B9-6484-4230-8371-3E92309012F9}">
      <dgm:prSet/>
      <dgm:spPr/>
      <dgm:t>
        <a:bodyPr/>
        <a:lstStyle/>
        <a:p>
          <a:endParaRPr lang="ru-RU"/>
        </a:p>
      </dgm:t>
    </dgm:pt>
    <dgm:pt modelId="{1959DC07-CCFD-4F15-9952-3B8C17B8F767}">
      <dgm:prSet/>
      <dgm:spPr/>
      <dgm:t>
        <a:bodyPr/>
        <a:lstStyle/>
        <a:p>
          <a:r>
            <a:rPr lang="uk-UA" dirty="0" smtClean="0">
              <a:solidFill>
                <a:srgbClr val="002060"/>
              </a:solidFill>
            </a:rPr>
            <a:t>Принципи</a:t>
          </a:r>
          <a:r>
            <a:rPr lang="uk-UA" dirty="0" smtClean="0"/>
            <a:t> </a:t>
          </a:r>
          <a:r>
            <a:rPr lang="uk-UA" dirty="0" smtClean="0">
              <a:solidFill>
                <a:srgbClr val="002060"/>
              </a:solidFill>
            </a:rPr>
            <a:t>окремих</a:t>
          </a:r>
          <a:r>
            <a:rPr lang="uk-UA" dirty="0" smtClean="0"/>
            <a:t> </a:t>
          </a:r>
          <a:r>
            <a:rPr lang="uk-UA" dirty="0" smtClean="0">
              <a:solidFill>
                <a:srgbClr val="002060"/>
              </a:solidFill>
            </a:rPr>
            <a:t>інститутів</a:t>
          </a:r>
          <a:endParaRPr lang="ru-RU" dirty="0">
            <a:solidFill>
              <a:srgbClr val="002060"/>
            </a:solidFill>
          </a:endParaRPr>
        </a:p>
      </dgm:t>
    </dgm:pt>
    <dgm:pt modelId="{0C5FF0F9-4DA1-44A4-8040-72822C2BB918}" type="parTrans" cxnId="{6E1A32D9-0728-418D-825C-947D5CEB23FA}">
      <dgm:prSet/>
      <dgm:spPr/>
      <dgm:t>
        <a:bodyPr/>
        <a:lstStyle/>
        <a:p>
          <a:endParaRPr lang="ru-RU"/>
        </a:p>
      </dgm:t>
    </dgm:pt>
    <dgm:pt modelId="{02F31130-2AC2-4AE3-9FB9-B3DE08401A2F}" type="sibTrans" cxnId="{6E1A32D9-0728-418D-825C-947D5CEB23FA}">
      <dgm:prSet/>
      <dgm:spPr/>
      <dgm:t>
        <a:bodyPr/>
        <a:lstStyle/>
        <a:p>
          <a:endParaRPr lang="ru-RU"/>
        </a:p>
      </dgm:t>
    </dgm:pt>
    <dgm:pt modelId="{030A8284-9B19-4CA0-A448-F41315C86601}" type="pres">
      <dgm:prSet presAssocID="{78AB2777-73B9-45BC-AA7E-FE36A8622AF9}" presName="linear" presStyleCnt="0">
        <dgm:presLayoutVars>
          <dgm:dir/>
          <dgm:animLvl val="lvl"/>
          <dgm:resizeHandles val="exact"/>
        </dgm:presLayoutVars>
      </dgm:prSet>
      <dgm:spPr/>
      <dgm:t>
        <a:bodyPr/>
        <a:lstStyle/>
        <a:p>
          <a:endParaRPr lang="ru-RU"/>
        </a:p>
      </dgm:t>
    </dgm:pt>
    <dgm:pt modelId="{44A58092-F632-4248-A0DE-442AD07B750D}" type="pres">
      <dgm:prSet presAssocID="{C406F964-2622-4A41-BD59-67EE3BF09748}" presName="parentLin" presStyleCnt="0"/>
      <dgm:spPr/>
      <dgm:t>
        <a:bodyPr/>
        <a:lstStyle/>
        <a:p>
          <a:endParaRPr lang="ru-RU"/>
        </a:p>
      </dgm:t>
    </dgm:pt>
    <dgm:pt modelId="{4833BDA9-E947-4AE0-8934-53E33EC8A516}" type="pres">
      <dgm:prSet presAssocID="{C406F964-2622-4A41-BD59-67EE3BF09748}" presName="parentLeftMargin" presStyleLbl="node1" presStyleIdx="0" presStyleCnt="4"/>
      <dgm:spPr/>
      <dgm:t>
        <a:bodyPr/>
        <a:lstStyle/>
        <a:p>
          <a:endParaRPr lang="ru-RU"/>
        </a:p>
      </dgm:t>
    </dgm:pt>
    <dgm:pt modelId="{6AD9BD36-943D-4F85-84B4-F2785E29F8C5}" type="pres">
      <dgm:prSet presAssocID="{C406F964-2622-4A41-BD59-67EE3BF09748}" presName="parentText" presStyleLbl="node1" presStyleIdx="0" presStyleCnt="4">
        <dgm:presLayoutVars>
          <dgm:chMax val="0"/>
          <dgm:bulletEnabled val="1"/>
        </dgm:presLayoutVars>
      </dgm:prSet>
      <dgm:spPr/>
      <dgm:t>
        <a:bodyPr/>
        <a:lstStyle/>
        <a:p>
          <a:endParaRPr lang="ru-RU"/>
        </a:p>
      </dgm:t>
    </dgm:pt>
    <dgm:pt modelId="{E211E0DF-67B0-458B-A32C-E9E03B6637BA}" type="pres">
      <dgm:prSet presAssocID="{C406F964-2622-4A41-BD59-67EE3BF09748}" presName="negativeSpace" presStyleCnt="0"/>
      <dgm:spPr/>
      <dgm:t>
        <a:bodyPr/>
        <a:lstStyle/>
        <a:p>
          <a:endParaRPr lang="ru-RU"/>
        </a:p>
      </dgm:t>
    </dgm:pt>
    <dgm:pt modelId="{3308CBDE-EBAC-44D5-88DA-57A04E3CC486}" type="pres">
      <dgm:prSet presAssocID="{C406F964-2622-4A41-BD59-67EE3BF09748}" presName="childText" presStyleLbl="conFgAcc1" presStyleIdx="0" presStyleCnt="4">
        <dgm:presLayoutVars>
          <dgm:bulletEnabled val="1"/>
        </dgm:presLayoutVars>
      </dgm:prSet>
      <dgm:spPr/>
      <dgm:t>
        <a:bodyPr/>
        <a:lstStyle/>
        <a:p>
          <a:endParaRPr lang="ru-RU"/>
        </a:p>
      </dgm:t>
    </dgm:pt>
    <dgm:pt modelId="{B9F8660A-BBCF-4036-9DF0-936BE7BE4C55}" type="pres">
      <dgm:prSet presAssocID="{FDBF1174-3260-4B0B-97FE-BC6D972B2786}" presName="spaceBetweenRectangles" presStyleCnt="0"/>
      <dgm:spPr/>
      <dgm:t>
        <a:bodyPr/>
        <a:lstStyle/>
        <a:p>
          <a:endParaRPr lang="ru-RU"/>
        </a:p>
      </dgm:t>
    </dgm:pt>
    <dgm:pt modelId="{ACD4FCBA-0C99-4687-8DA9-B437E60AF72B}" type="pres">
      <dgm:prSet presAssocID="{8AE9667F-4EF5-43AE-AFD1-F6DA6A818436}" presName="parentLin" presStyleCnt="0"/>
      <dgm:spPr/>
      <dgm:t>
        <a:bodyPr/>
        <a:lstStyle/>
        <a:p>
          <a:endParaRPr lang="ru-RU"/>
        </a:p>
      </dgm:t>
    </dgm:pt>
    <dgm:pt modelId="{8652DBA0-93C9-4848-88D1-0DCFC9DF4739}" type="pres">
      <dgm:prSet presAssocID="{8AE9667F-4EF5-43AE-AFD1-F6DA6A818436}" presName="parentLeftMargin" presStyleLbl="node1" presStyleIdx="0" presStyleCnt="4"/>
      <dgm:spPr/>
      <dgm:t>
        <a:bodyPr/>
        <a:lstStyle/>
        <a:p>
          <a:endParaRPr lang="ru-RU"/>
        </a:p>
      </dgm:t>
    </dgm:pt>
    <dgm:pt modelId="{126B33D5-64CA-430A-A125-F0EB2CD02895}" type="pres">
      <dgm:prSet presAssocID="{8AE9667F-4EF5-43AE-AFD1-F6DA6A818436}" presName="parentText" presStyleLbl="node1" presStyleIdx="1" presStyleCnt="4">
        <dgm:presLayoutVars>
          <dgm:chMax val="0"/>
          <dgm:bulletEnabled val="1"/>
        </dgm:presLayoutVars>
      </dgm:prSet>
      <dgm:spPr/>
      <dgm:t>
        <a:bodyPr/>
        <a:lstStyle/>
        <a:p>
          <a:endParaRPr lang="ru-RU"/>
        </a:p>
      </dgm:t>
    </dgm:pt>
    <dgm:pt modelId="{8C909BCC-1D33-4C6E-9B1E-55329BC03366}" type="pres">
      <dgm:prSet presAssocID="{8AE9667F-4EF5-43AE-AFD1-F6DA6A818436}" presName="negativeSpace" presStyleCnt="0"/>
      <dgm:spPr/>
      <dgm:t>
        <a:bodyPr/>
        <a:lstStyle/>
        <a:p>
          <a:endParaRPr lang="ru-RU"/>
        </a:p>
      </dgm:t>
    </dgm:pt>
    <dgm:pt modelId="{B776BB61-0E5E-46BE-8C0D-DE144E02915F}" type="pres">
      <dgm:prSet presAssocID="{8AE9667F-4EF5-43AE-AFD1-F6DA6A818436}" presName="childText" presStyleLbl="conFgAcc1" presStyleIdx="1" presStyleCnt="4">
        <dgm:presLayoutVars>
          <dgm:bulletEnabled val="1"/>
        </dgm:presLayoutVars>
      </dgm:prSet>
      <dgm:spPr/>
      <dgm:t>
        <a:bodyPr/>
        <a:lstStyle/>
        <a:p>
          <a:endParaRPr lang="ru-RU"/>
        </a:p>
      </dgm:t>
    </dgm:pt>
    <dgm:pt modelId="{39A748DC-F14E-4A20-9CB0-1C7AF13130D6}" type="pres">
      <dgm:prSet presAssocID="{8E822E0C-6385-4122-AB8D-8EF0BADEFB72}" presName="spaceBetweenRectangles" presStyleCnt="0"/>
      <dgm:spPr/>
      <dgm:t>
        <a:bodyPr/>
        <a:lstStyle/>
        <a:p>
          <a:endParaRPr lang="ru-RU"/>
        </a:p>
      </dgm:t>
    </dgm:pt>
    <dgm:pt modelId="{A26F5F94-B9A3-4A82-8BF4-BE1688B3A804}" type="pres">
      <dgm:prSet presAssocID="{0232BA2A-F777-42F3-992E-A3802F844368}" presName="parentLin" presStyleCnt="0"/>
      <dgm:spPr/>
      <dgm:t>
        <a:bodyPr/>
        <a:lstStyle/>
        <a:p>
          <a:endParaRPr lang="ru-RU"/>
        </a:p>
      </dgm:t>
    </dgm:pt>
    <dgm:pt modelId="{0350EE72-BFB0-4C46-8438-FF26293507DD}" type="pres">
      <dgm:prSet presAssocID="{0232BA2A-F777-42F3-992E-A3802F844368}" presName="parentLeftMargin" presStyleLbl="node1" presStyleIdx="1" presStyleCnt="4"/>
      <dgm:spPr/>
      <dgm:t>
        <a:bodyPr/>
        <a:lstStyle/>
        <a:p>
          <a:endParaRPr lang="ru-RU"/>
        </a:p>
      </dgm:t>
    </dgm:pt>
    <dgm:pt modelId="{B75A0848-EF7F-4A4F-A179-9BCA0C04BA25}" type="pres">
      <dgm:prSet presAssocID="{0232BA2A-F777-42F3-992E-A3802F844368}" presName="parentText" presStyleLbl="node1" presStyleIdx="2" presStyleCnt="4">
        <dgm:presLayoutVars>
          <dgm:chMax val="0"/>
          <dgm:bulletEnabled val="1"/>
        </dgm:presLayoutVars>
      </dgm:prSet>
      <dgm:spPr/>
      <dgm:t>
        <a:bodyPr/>
        <a:lstStyle/>
        <a:p>
          <a:endParaRPr lang="ru-RU"/>
        </a:p>
      </dgm:t>
    </dgm:pt>
    <dgm:pt modelId="{C8A2440E-4A7E-4D32-81B9-360B81E321F9}" type="pres">
      <dgm:prSet presAssocID="{0232BA2A-F777-42F3-992E-A3802F844368}" presName="negativeSpace" presStyleCnt="0"/>
      <dgm:spPr/>
      <dgm:t>
        <a:bodyPr/>
        <a:lstStyle/>
        <a:p>
          <a:endParaRPr lang="ru-RU"/>
        </a:p>
      </dgm:t>
    </dgm:pt>
    <dgm:pt modelId="{4DF1EBDD-E25D-40A3-BE04-5856264FBB77}" type="pres">
      <dgm:prSet presAssocID="{0232BA2A-F777-42F3-992E-A3802F844368}" presName="childText" presStyleLbl="conFgAcc1" presStyleIdx="2" presStyleCnt="4">
        <dgm:presLayoutVars>
          <dgm:bulletEnabled val="1"/>
        </dgm:presLayoutVars>
      </dgm:prSet>
      <dgm:spPr/>
      <dgm:t>
        <a:bodyPr/>
        <a:lstStyle/>
        <a:p>
          <a:endParaRPr lang="ru-RU"/>
        </a:p>
      </dgm:t>
    </dgm:pt>
    <dgm:pt modelId="{6969F365-537F-422A-A73B-CACE9D0B100C}" type="pres">
      <dgm:prSet presAssocID="{54C74E4E-A5E7-45B4-9EE5-44A4161847A4}" presName="spaceBetweenRectangles" presStyleCnt="0"/>
      <dgm:spPr/>
      <dgm:t>
        <a:bodyPr/>
        <a:lstStyle/>
        <a:p>
          <a:endParaRPr lang="ru-RU"/>
        </a:p>
      </dgm:t>
    </dgm:pt>
    <dgm:pt modelId="{F19A3440-BD01-4FE0-BA89-80FBC38FAD86}" type="pres">
      <dgm:prSet presAssocID="{1959DC07-CCFD-4F15-9952-3B8C17B8F767}" presName="parentLin" presStyleCnt="0"/>
      <dgm:spPr/>
      <dgm:t>
        <a:bodyPr/>
        <a:lstStyle/>
        <a:p>
          <a:endParaRPr lang="ru-RU"/>
        </a:p>
      </dgm:t>
    </dgm:pt>
    <dgm:pt modelId="{2B740BEE-7F43-48A9-8B17-EF96A9AA8858}" type="pres">
      <dgm:prSet presAssocID="{1959DC07-CCFD-4F15-9952-3B8C17B8F767}" presName="parentLeftMargin" presStyleLbl="node1" presStyleIdx="2" presStyleCnt="4"/>
      <dgm:spPr/>
      <dgm:t>
        <a:bodyPr/>
        <a:lstStyle/>
        <a:p>
          <a:endParaRPr lang="ru-RU"/>
        </a:p>
      </dgm:t>
    </dgm:pt>
    <dgm:pt modelId="{68D64AE2-55C2-46F7-B400-7C8362512580}" type="pres">
      <dgm:prSet presAssocID="{1959DC07-CCFD-4F15-9952-3B8C17B8F767}" presName="parentText" presStyleLbl="node1" presStyleIdx="3" presStyleCnt="4">
        <dgm:presLayoutVars>
          <dgm:chMax val="0"/>
          <dgm:bulletEnabled val="1"/>
        </dgm:presLayoutVars>
      </dgm:prSet>
      <dgm:spPr/>
      <dgm:t>
        <a:bodyPr/>
        <a:lstStyle/>
        <a:p>
          <a:endParaRPr lang="ru-RU"/>
        </a:p>
      </dgm:t>
    </dgm:pt>
    <dgm:pt modelId="{338B2F0D-02D6-4861-A9BE-F7F0967E3C2F}" type="pres">
      <dgm:prSet presAssocID="{1959DC07-CCFD-4F15-9952-3B8C17B8F767}" presName="negativeSpace" presStyleCnt="0"/>
      <dgm:spPr/>
      <dgm:t>
        <a:bodyPr/>
        <a:lstStyle/>
        <a:p>
          <a:endParaRPr lang="ru-RU"/>
        </a:p>
      </dgm:t>
    </dgm:pt>
    <dgm:pt modelId="{3161FE8F-B87F-4D93-831C-3088BEB307C4}" type="pres">
      <dgm:prSet presAssocID="{1959DC07-CCFD-4F15-9952-3B8C17B8F767}" presName="childText" presStyleLbl="conFgAcc1" presStyleIdx="3" presStyleCnt="4">
        <dgm:presLayoutVars>
          <dgm:bulletEnabled val="1"/>
        </dgm:presLayoutVars>
      </dgm:prSet>
      <dgm:spPr/>
      <dgm:t>
        <a:bodyPr/>
        <a:lstStyle/>
        <a:p>
          <a:endParaRPr lang="ru-RU"/>
        </a:p>
      </dgm:t>
    </dgm:pt>
  </dgm:ptLst>
  <dgm:cxnLst>
    <dgm:cxn modelId="{250E9AA6-21AF-48CF-8C9E-691FFBE02E8B}" type="presOf" srcId="{1959DC07-CCFD-4F15-9952-3B8C17B8F767}" destId="{68D64AE2-55C2-46F7-B400-7C8362512580}" srcOrd="1" destOrd="0" presId="urn:microsoft.com/office/officeart/2005/8/layout/list1"/>
    <dgm:cxn modelId="{88D50EE2-C0D4-4422-B81A-6A8197516412}" type="presOf" srcId="{C406F964-2622-4A41-BD59-67EE3BF09748}" destId="{6AD9BD36-943D-4F85-84B4-F2785E29F8C5}" srcOrd="1" destOrd="0" presId="urn:microsoft.com/office/officeart/2005/8/layout/list1"/>
    <dgm:cxn modelId="{E8F994AF-5B5C-4EF1-A4F3-71B238790F78}" type="presOf" srcId="{8AE9667F-4EF5-43AE-AFD1-F6DA6A818436}" destId="{8652DBA0-93C9-4848-88D1-0DCFC9DF4739}" srcOrd="0" destOrd="0" presId="urn:microsoft.com/office/officeart/2005/8/layout/list1"/>
    <dgm:cxn modelId="{2A500EB9-7BEC-48D4-A3A3-00AAE672BE49}" type="presOf" srcId="{0232BA2A-F777-42F3-992E-A3802F844368}" destId="{0350EE72-BFB0-4C46-8438-FF26293507DD}" srcOrd="0" destOrd="0" presId="urn:microsoft.com/office/officeart/2005/8/layout/list1"/>
    <dgm:cxn modelId="{1717E70F-E8DC-4CF2-BF6A-51E519BD3FDA}" srcId="{78AB2777-73B9-45BC-AA7E-FE36A8622AF9}" destId="{8AE9667F-4EF5-43AE-AFD1-F6DA6A818436}" srcOrd="1" destOrd="0" parTransId="{A0239CFB-2D9D-4B5E-8B4A-A983DCBD4D14}" sibTransId="{8E822E0C-6385-4122-AB8D-8EF0BADEFB72}"/>
    <dgm:cxn modelId="{755616B9-6484-4230-8371-3E92309012F9}" srcId="{78AB2777-73B9-45BC-AA7E-FE36A8622AF9}" destId="{0232BA2A-F777-42F3-992E-A3802F844368}" srcOrd="2" destOrd="0" parTransId="{69337617-2F59-42E1-B168-E84C605AD94D}" sibTransId="{54C74E4E-A5E7-45B4-9EE5-44A4161847A4}"/>
    <dgm:cxn modelId="{0AB34179-70B9-486C-B828-2A5044C7282D}" type="presOf" srcId="{1959DC07-CCFD-4F15-9952-3B8C17B8F767}" destId="{2B740BEE-7F43-48A9-8B17-EF96A9AA8858}" srcOrd="0" destOrd="0" presId="urn:microsoft.com/office/officeart/2005/8/layout/list1"/>
    <dgm:cxn modelId="{6E1A32D9-0728-418D-825C-947D5CEB23FA}" srcId="{78AB2777-73B9-45BC-AA7E-FE36A8622AF9}" destId="{1959DC07-CCFD-4F15-9952-3B8C17B8F767}" srcOrd="3" destOrd="0" parTransId="{0C5FF0F9-4DA1-44A4-8040-72822C2BB918}" sibTransId="{02F31130-2AC2-4AE3-9FB9-B3DE08401A2F}"/>
    <dgm:cxn modelId="{F64B3987-CF63-444B-89EE-6171972615BB}" type="presOf" srcId="{8AE9667F-4EF5-43AE-AFD1-F6DA6A818436}" destId="{126B33D5-64CA-430A-A125-F0EB2CD02895}" srcOrd="1" destOrd="0" presId="urn:microsoft.com/office/officeart/2005/8/layout/list1"/>
    <dgm:cxn modelId="{86CB16AA-25B2-4951-A23F-730320CAF7AB}" type="presOf" srcId="{78AB2777-73B9-45BC-AA7E-FE36A8622AF9}" destId="{030A8284-9B19-4CA0-A448-F41315C86601}" srcOrd="0" destOrd="0" presId="urn:microsoft.com/office/officeart/2005/8/layout/list1"/>
    <dgm:cxn modelId="{57E72289-58F2-455C-8EF3-8AA00DA2BD38}" type="presOf" srcId="{0232BA2A-F777-42F3-992E-A3802F844368}" destId="{B75A0848-EF7F-4A4F-A179-9BCA0C04BA25}" srcOrd="1" destOrd="0" presId="urn:microsoft.com/office/officeart/2005/8/layout/list1"/>
    <dgm:cxn modelId="{4A4DFD0C-CF65-475A-B50C-4759CCD6D282}" type="presOf" srcId="{C406F964-2622-4A41-BD59-67EE3BF09748}" destId="{4833BDA9-E947-4AE0-8934-53E33EC8A516}" srcOrd="0" destOrd="0" presId="urn:microsoft.com/office/officeart/2005/8/layout/list1"/>
    <dgm:cxn modelId="{83818B77-41B8-491A-8338-C07FBC3C6E5A}" srcId="{78AB2777-73B9-45BC-AA7E-FE36A8622AF9}" destId="{C406F964-2622-4A41-BD59-67EE3BF09748}" srcOrd="0" destOrd="0" parTransId="{6B66F1DB-5736-436C-85AC-3ACACB37CF11}" sibTransId="{FDBF1174-3260-4B0B-97FE-BC6D972B2786}"/>
    <dgm:cxn modelId="{6BB9B041-C8ED-46C8-8E1A-5E4CE3AB9360}" type="presParOf" srcId="{030A8284-9B19-4CA0-A448-F41315C86601}" destId="{44A58092-F632-4248-A0DE-442AD07B750D}" srcOrd="0" destOrd="0" presId="urn:microsoft.com/office/officeart/2005/8/layout/list1"/>
    <dgm:cxn modelId="{04F4598C-E991-4E07-8DB4-EAB3C8A43E85}" type="presParOf" srcId="{44A58092-F632-4248-A0DE-442AD07B750D}" destId="{4833BDA9-E947-4AE0-8934-53E33EC8A516}" srcOrd="0" destOrd="0" presId="urn:microsoft.com/office/officeart/2005/8/layout/list1"/>
    <dgm:cxn modelId="{D2F86373-DC7B-4473-BA82-03D14D1D580D}" type="presParOf" srcId="{44A58092-F632-4248-A0DE-442AD07B750D}" destId="{6AD9BD36-943D-4F85-84B4-F2785E29F8C5}" srcOrd="1" destOrd="0" presId="urn:microsoft.com/office/officeart/2005/8/layout/list1"/>
    <dgm:cxn modelId="{6A7CEB3A-4150-4CBA-980A-A65BE0BD848F}" type="presParOf" srcId="{030A8284-9B19-4CA0-A448-F41315C86601}" destId="{E211E0DF-67B0-458B-A32C-E9E03B6637BA}" srcOrd="1" destOrd="0" presId="urn:microsoft.com/office/officeart/2005/8/layout/list1"/>
    <dgm:cxn modelId="{4D1DA489-4C56-433C-BA4B-A500451522EA}" type="presParOf" srcId="{030A8284-9B19-4CA0-A448-F41315C86601}" destId="{3308CBDE-EBAC-44D5-88DA-57A04E3CC486}" srcOrd="2" destOrd="0" presId="urn:microsoft.com/office/officeart/2005/8/layout/list1"/>
    <dgm:cxn modelId="{0F214E16-4E1E-4E06-86D9-A7BED45C638B}" type="presParOf" srcId="{030A8284-9B19-4CA0-A448-F41315C86601}" destId="{B9F8660A-BBCF-4036-9DF0-936BE7BE4C55}" srcOrd="3" destOrd="0" presId="urn:microsoft.com/office/officeart/2005/8/layout/list1"/>
    <dgm:cxn modelId="{213DA6BE-CE80-492E-87E8-B1E60936C2D8}" type="presParOf" srcId="{030A8284-9B19-4CA0-A448-F41315C86601}" destId="{ACD4FCBA-0C99-4687-8DA9-B437E60AF72B}" srcOrd="4" destOrd="0" presId="urn:microsoft.com/office/officeart/2005/8/layout/list1"/>
    <dgm:cxn modelId="{EA6CB0B1-AD17-4FB8-B9F0-BA56590EEBEA}" type="presParOf" srcId="{ACD4FCBA-0C99-4687-8DA9-B437E60AF72B}" destId="{8652DBA0-93C9-4848-88D1-0DCFC9DF4739}" srcOrd="0" destOrd="0" presId="urn:microsoft.com/office/officeart/2005/8/layout/list1"/>
    <dgm:cxn modelId="{D073B5B1-B8DE-4D84-B833-35BA872EBBA9}" type="presParOf" srcId="{ACD4FCBA-0C99-4687-8DA9-B437E60AF72B}" destId="{126B33D5-64CA-430A-A125-F0EB2CD02895}" srcOrd="1" destOrd="0" presId="urn:microsoft.com/office/officeart/2005/8/layout/list1"/>
    <dgm:cxn modelId="{6AC1542A-04A6-49EA-92DC-4B6F644B1420}" type="presParOf" srcId="{030A8284-9B19-4CA0-A448-F41315C86601}" destId="{8C909BCC-1D33-4C6E-9B1E-55329BC03366}" srcOrd="5" destOrd="0" presId="urn:microsoft.com/office/officeart/2005/8/layout/list1"/>
    <dgm:cxn modelId="{F5E696AA-B63F-4E45-A1CE-EE6856AF30D6}" type="presParOf" srcId="{030A8284-9B19-4CA0-A448-F41315C86601}" destId="{B776BB61-0E5E-46BE-8C0D-DE144E02915F}" srcOrd="6" destOrd="0" presId="urn:microsoft.com/office/officeart/2005/8/layout/list1"/>
    <dgm:cxn modelId="{03E0B597-28D5-4CEF-A708-443A648F683D}" type="presParOf" srcId="{030A8284-9B19-4CA0-A448-F41315C86601}" destId="{39A748DC-F14E-4A20-9CB0-1C7AF13130D6}" srcOrd="7" destOrd="0" presId="urn:microsoft.com/office/officeart/2005/8/layout/list1"/>
    <dgm:cxn modelId="{E58EB3D2-1DF0-462A-BABB-BDAC6644FE1E}" type="presParOf" srcId="{030A8284-9B19-4CA0-A448-F41315C86601}" destId="{A26F5F94-B9A3-4A82-8BF4-BE1688B3A804}" srcOrd="8" destOrd="0" presId="urn:microsoft.com/office/officeart/2005/8/layout/list1"/>
    <dgm:cxn modelId="{B603F285-AF3D-4206-80A2-4943E181214C}" type="presParOf" srcId="{A26F5F94-B9A3-4A82-8BF4-BE1688B3A804}" destId="{0350EE72-BFB0-4C46-8438-FF26293507DD}" srcOrd="0" destOrd="0" presId="urn:microsoft.com/office/officeart/2005/8/layout/list1"/>
    <dgm:cxn modelId="{CFF2C833-3B61-492D-8FC3-03CF35BA6FFB}" type="presParOf" srcId="{A26F5F94-B9A3-4A82-8BF4-BE1688B3A804}" destId="{B75A0848-EF7F-4A4F-A179-9BCA0C04BA25}" srcOrd="1" destOrd="0" presId="urn:microsoft.com/office/officeart/2005/8/layout/list1"/>
    <dgm:cxn modelId="{364A9F52-1771-40CC-9C02-9F9A8B20F50E}" type="presParOf" srcId="{030A8284-9B19-4CA0-A448-F41315C86601}" destId="{C8A2440E-4A7E-4D32-81B9-360B81E321F9}" srcOrd="9" destOrd="0" presId="urn:microsoft.com/office/officeart/2005/8/layout/list1"/>
    <dgm:cxn modelId="{345AA6DB-F8CC-45C4-9B17-5D24456AF1DE}" type="presParOf" srcId="{030A8284-9B19-4CA0-A448-F41315C86601}" destId="{4DF1EBDD-E25D-40A3-BE04-5856264FBB77}" srcOrd="10" destOrd="0" presId="urn:microsoft.com/office/officeart/2005/8/layout/list1"/>
    <dgm:cxn modelId="{C766B38C-8957-49E6-85E8-64B65436ABD7}" type="presParOf" srcId="{030A8284-9B19-4CA0-A448-F41315C86601}" destId="{6969F365-537F-422A-A73B-CACE9D0B100C}" srcOrd="11" destOrd="0" presId="urn:microsoft.com/office/officeart/2005/8/layout/list1"/>
    <dgm:cxn modelId="{89EE80BD-F234-44FF-9B8E-EA2710792833}" type="presParOf" srcId="{030A8284-9B19-4CA0-A448-F41315C86601}" destId="{F19A3440-BD01-4FE0-BA89-80FBC38FAD86}" srcOrd="12" destOrd="0" presId="urn:microsoft.com/office/officeart/2005/8/layout/list1"/>
    <dgm:cxn modelId="{8F27BA50-ECF7-4EF2-8A9F-E1C55EDAD3B1}" type="presParOf" srcId="{F19A3440-BD01-4FE0-BA89-80FBC38FAD86}" destId="{2B740BEE-7F43-48A9-8B17-EF96A9AA8858}" srcOrd="0" destOrd="0" presId="urn:microsoft.com/office/officeart/2005/8/layout/list1"/>
    <dgm:cxn modelId="{39CF62E0-90C7-41C6-BD12-FFF382623C8A}" type="presParOf" srcId="{F19A3440-BD01-4FE0-BA89-80FBC38FAD86}" destId="{68D64AE2-55C2-46F7-B400-7C8362512580}" srcOrd="1" destOrd="0" presId="urn:microsoft.com/office/officeart/2005/8/layout/list1"/>
    <dgm:cxn modelId="{A1D7E796-55DA-4C3E-97F0-C4FFD62DC84B}" type="presParOf" srcId="{030A8284-9B19-4CA0-A448-F41315C86601}" destId="{338B2F0D-02D6-4861-A9BE-F7F0967E3C2F}" srcOrd="13" destOrd="0" presId="urn:microsoft.com/office/officeart/2005/8/layout/list1"/>
    <dgm:cxn modelId="{899AFB22-17FC-4B72-8BE2-644FA805D723}" type="presParOf" srcId="{030A8284-9B19-4CA0-A448-F41315C86601}" destId="{3161FE8F-B87F-4D93-831C-3088BEB307C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0658A-1B19-4E47-A0D1-82107E7D3A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F28ADE4-D006-4EA7-A448-7855B79C333E}">
      <dgm:prSet phldrT="[Текст]"/>
      <dgm:spPr/>
      <dgm:t>
        <a:bodyPr/>
        <a:lstStyle/>
        <a:p>
          <a:r>
            <a:rPr lang="uk-UA" dirty="0" smtClean="0"/>
            <a:t>Загальна частина</a:t>
          </a:r>
          <a:endParaRPr lang="ru-RU" dirty="0"/>
        </a:p>
      </dgm:t>
    </dgm:pt>
    <dgm:pt modelId="{0BCF4A46-9319-4362-9126-A2184862D640}" type="parTrans" cxnId="{6AE947D5-E726-47DE-BFE8-A90FDA9C51E9}">
      <dgm:prSet/>
      <dgm:spPr/>
      <dgm:t>
        <a:bodyPr/>
        <a:lstStyle/>
        <a:p>
          <a:endParaRPr lang="ru-RU"/>
        </a:p>
      </dgm:t>
    </dgm:pt>
    <dgm:pt modelId="{EBFD58EA-AD32-4949-A4D9-470C974FB14F}" type="sibTrans" cxnId="{6AE947D5-E726-47DE-BFE8-A90FDA9C51E9}">
      <dgm:prSet/>
      <dgm:spPr/>
      <dgm:t>
        <a:bodyPr/>
        <a:lstStyle/>
        <a:p>
          <a:endParaRPr lang="ru-RU"/>
        </a:p>
      </dgm:t>
    </dgm:pt>
    <dgm:pt modelId="{4DAEDEC5-9444-4773-91CB-F3FBB0ADDB44}">
      <dgm:prSet phldrT="[Текст]"/>
      <dgm:spPr/>
      <dgm:t>
        <a:bodyPr/>
        <a:lstStyle/>
        <a:p>
          <a:r>
            <a:rPr lang="uk-UA" dirty="0" smtClean="0"/>
            <a:t>Особлива частина</a:t>
          </a:r>
          <a:endParaRPr lang="ru-RU" dirty="0"/>
        </a:p>
      </dgm:t>
    </dgm:pt>
    <dgm:pt modelId="{18435255-A454-43E2-873B-AC47B161AD3A}" type="parTrans" cxnId="{1C098B1C-0E79-48F5-A160-761B5399B212}">
      <dgm:prSet/>
      <dgm:spPr/>
      <dgm:t>
        <a:bodyPr/>
        <a:lstStyle/>
        <a:p>
          <a:endParaRPr lang="ru-RU"/>
        </a:p>
      </dgm:t>
    </dgm:pt>
    <dgm:pt modelId="{8BB9A68B-6742-4C9D-8E87-1550CAECE288}" type="sibTrans" cxnId="{1C098B1C-0E79-48F5-A160-761B5399B212}">
      <dgm:prSet/>
      <dgm:spPr/>
      <dgm:t>
        <a:bodyPr/>
        <a:lstStyle/>
        <a:p>
          <a:endParaRPr lang="ru-RU"/>
        </a:p>
      </dgm:t>
    </dgm:pt>
    <dgm:pt modelId="{C087ED4D-2F36-4F25-8460-43623B8C614A}">
      <dgm:prSet phldrT="[Текст]"/>
      <dgm:spPr/>
      <dgm:t>
        <a:bodyPr/>
        <a:lstStyle/>
        <a:p>
          <a:endParaRPr lang="ru-RU" dirty="0"/>
        </a:p>
      </dgm:t>
    </dgm:pt>
    <dgm:pt modelId="{CECBCB73-11EB-46C3-BF5C-513B9CE12390}" type="parTrans" cxnId="{6496CCB6-B542-4081-BED5-1EC239DA3F0A}">
      <dgm:prSet/>
      <dgm:spPr/>
      <dgm:t>
        <a:bodyPr/>
        <a:lstStyle/>
        <a:p>
          <a:endParaRPr lang="ru-RU"/>
        </a:p>
      </dgm:t>
    </dgm:pt>
    <dgm:pt modelId="{D137A505-C9EE-424A-BD1A-43746B9844FE}" type="sibTrans" cxnId="{6496CCB6-B542-4081-BED5-1EC239DA3F0A}">
      <dgm:prSet/>
      <dgm:spPr/>
      <dgm:t>
        <a:bodyPr/>
        <a:lstStyle/>
        <a:p>
          <a:endParaRPr lang="ru-RU"/>
        </a:p>
      </dgm:t>
    </dgm:pt>
    <dgm:pt modelId="{CC4BF299-A0FA-454D-B26B-6572A059E1B6}" type="pres">
      <dgm:prSet presAssocID="{6C20658A-1B19-4E47-A0D1-82107E7D3A7E}" presName="linear" presStyleCnt="0">
        <dgm:presLayoutVars>
          <dgm:dir/>
          <dgm:animLvl val="lvl"/>
          <dgm:resizeHandles val="exact"/>
        </dgm:presLayoutVars>
      </dgm:prSet>
      <dgm:spPr/>
      <dgm:t>
        <a:bodyPr/>
        <a:lstStyle/>
        <a:p>
          <a:endParaRPr lang="ru-RU"/>
        </a:p>
      </dgm:t>
    </dgm:pt>
    <dgm:pt modelId="{ACDE587C-A2EF-4402-A949-A2B765DC5679}" type="pres">
      <dgm:prSet presAssocID="{BF28ADE4-D006-4EA7-A448-7855B79C333E}" presName="parentLin" presStyleCnt="0"/>
      <dgm:spPr/>
    </dgm:pt>
    <dgm:pt modelId="{F7BB71F4-62D5-4148-BD86-43602316E84E}" type="pres">
      <dgm:prSet presAssocID="{BF28ADE4-D006-4EA7-A448-7855B79C333E}" presName="parentLeftMargin" presStyleLbl="node1" presStyleIdx="0" presStyleCnt="2"/>
      <dgm:spPr/>
      <dgm:t>
        <a:bodyPr/>
        <a:lstStyle/>
        <a:p>
          <a:endParaRPr lang="ru-RU"/>
        </a:p>
      </dgm:t>
    </dgm:pt>
    <dgm:pt modelId="{2C311C17-78D0-4C06-8E90-81A75A13C10B}" type="pres">
      <dgm:prSet presAssocID="{BF28ADE4-D006-4EA7-A448-7855B79C333E}" presName="parentText" presStyleLbl="node1" presStyleIdx="0" presStyleCnt="2" custScaleX="92755" custScaleY="77122">
        <dgm:presLayoutVars>
          <dgm:chMax val="0"/>
          <dgm:bulletEnabled val="1"/>
        </dgm:presLayoutVars>
      </dgm:prSet>
      <dgm:spPr/>
      <dgm:t>
        <a:bodyPr/>
        <a:lstStyle/>
        <a:p>
          <a:endParaRPr lang="ru-RU"/>
        </a:p>
      </dgm:t>
    </dgm:pt>
    <dgm:pt modelId="{AC2A7C16-8F4E-4EF8-9DD6-FF5049A6BACC}" type="pres">
      <dgm:prSet presAssocID="{BF28ADE4-D006-4EA7-A448-7855B79C333E}" presName="negativeSpace" presStyleCnt="0"/>
      <dgm:spPr/>
    </dgm:pt>
    <dgm:pt modelId="{4918AA1B-C087-45F8-84AC-9166216D23EB}" type="pres">
      <dgm:prSet presAssocID="{BF28ADE4-D006-4EA7-A448-7855B79C333E}" presName="childText" presStyleLbl="conFgAcc1" presStyleIdx="0" presStyleCnt="2">
        <dgm:presLayoutVars>
          <dgm:bulletEnabled val="1"/>
        </dgm:presLayoutVars>
      </dgm:prSet>
      <dgm:spPr/>
    </dgm:pt>
    <dgm:pt modelId="{77288CE7-E5B5-412B-B024-BC8412B29899}" type="pres">
      <dgm:prSet presAssocID="{EBFD58EA-AD32-4949-A4D9-470C974FB14F}" presName="spaceBetweenRectangles" presStyleCnt="0"/>
      <dgm:spPr/>
    </dgm:pt>
    <dgm:pt modelId="{E3687FE0-977F-4C01-A068-1F361981BF8C}" type="pres">
      <dgm:prSet presAssocID="{4DAEDEC5-9444-4773-91CB-F3FBB0ADDB44}" presName="parentLin" presStyleCnt="0"/>
      <dgm:spPr/>
    </dgm:pt>
    <dgm:pt modelId="{01F02BEB-04E5-4DB8-9243-D81D5BC889DF}" type="pres">
      <dgm:prSet presAssocID="{4DAEDEC5-9444-4773-91CB-F3FBB0ADDB44}" presName="parentLeftMargin" presStyleLbl="node1" presStyleIdx="0" presStyleCnt="2"/>
      <dgm:spPr/>
      <dgm:t>
        <a:bodyPr/>
        <a:lstStyle/>
        <a:p>
          <a:endParaRPr lang="ru-RU"/>
        </a:p>
      </dgm:t>
    </dgm:pt>
    <dgm:pt modelId="{A47A38D6-3966-4504-BB69-4F0A9D98DF25}" type="pres">
      <dgm:prSet presAssocID="{4DAEDEC5-9444-4773-91CB-F3FBB0ADDB44}" presName="parentText" presStyleLbl="node1" presStyleIdx="1" presStyleCnt="2" custScaleX="97278" custScaleY="85360" custLinFactNeighborX="-6440" custLinFactNeighborY="-2169">
        <dgm:presLayoutVars>
          <dgm:chMax val="0"/>
          <dgm:bulletEnabled val="1"/>
        </dgm:presLayoutVars>
      </dgm:prSet>
      <dgm:spPr/>
      <dgm:t>
        <a:bodyPr/>
        <a:lstStyle/>
        <a:p>
          <a:endParaRPr lang="ru-RU"/>
        </a:p>
      </dgm:t>
    </dgm:pt>
    <dgm:pt modelId="{FCFB4494-B5FB-474E-90D2-6CF5B40B73FA}" type="pres">
      <dgm:prSet presAssocID="{4DAEDEC5-9444-4773-91CB-F3FBB0ADDB44}" presName="negativeSpace" presStyleCnt="0"/>
      <dgm:spPr/>
    </dgm:pt>
    <dgm:pt modelId="{BE3B6959-FB88-4D5C-AE00-3D575D46946B}" type="pres">
      <dgm:prSet presAssocID="{4DAEDEC5-9444-4773-91CB-F3FBB0ADDB44}" presName="childText" presStyleLbl="conFgAcc1" presStyleIdx="1" presStyleCnt="2">
        <dgm:presLayoutVars>
          <dgm:bulletEnabled val="1"/>
        </dgm:presLayoutVars>
      </dgm:prSet>
      <dgm:spPr/>
      <dgm:t>
        <a:bodyPr/>
        <a:lstStyle/>
        <a:p>
          <a:endParaRPr lang="ru-RU"/>
        </a:p>
      </dgm:t>
    </dgm:pt>
  </dgm:ptLst>
  <dgm:cxnLst>
    <dgm:cxn modelId="{1C098B1C-0E79-48F5-A160-761B5399B212}" srcId="{6C20658A-1B19-4E47-A0D1-82107E7D3A7E}" destId="{4DAEDEC5-9444-4773-91CB-F3FBB0ADDB44}" srcOrd="1" destOrd="0" parTransId="{18435255-A454-43E2-873B-AC47B161AD3A}" sibTransId="{8BB9A68B-6742-4C9D-8E87-1550CAECE288}"/>
    <dgm:cxn modelId="{6AE947D5-E726-47DE-BFE8-A90FDA9C51E9}" srcId="{6C20658A-1B19-4E47-A0D1-82107E7D3A7E}" destId="{BF28ADE4-D006-4EA7-A448-7855B79C333E}" srcOrd="0" destOrd="0" parTransId="{0BCF4A46-9319-4362-9126-A2184862D640}" sibTransId="{EBFD58EA-AD32-4949-A4D9-470C974FB14F}"/>
    <dgm:cxn modelId="{B7B0556E-9D85-4D4C-9E1E-02506EDD0332}" type="presOf" srcId="{C087ED4D-2F36-4F25-8460-43623B8C614A}" destId="{BE3B6959-FB88-4D5C-AE00-3D575D46946B}" srcOrd="0" destOrd="0" presId="urn:microsoft.com/office/officeart/2005/8/layout/list1"/>
    <dgm:cxn modelId="{719F89C5-2913-4736-9E6A-25A63A646A40}" type="presOf" srcId="{BF28ADE4-D006-4EA7-A448-7855B79C333E}" destId="{F7BB71F4-62D5-4148-BD86-43602316E84E}" srcOrd="0" destOrd="0" presId="urn:microsoft.com/office/officeart/2005/8/layout/list1"/>
    <dgm:cxn modelId="{6496CCB6-B542-4081-BED5-1EC239DA3F0A}" srcId="{4DAEDEC5-9444-4773-91CB-F3FBB0ADDB44}" destId="{C087ED4D-2F36-4F25-8460-43623B8C614A}" srcOrd="0" destOrd="0" parTransId="{CECBCB73-11EB-46C3-BF5C-513B9CE12390}" sibTransId="{D137A505-C9EE-424A-BD1A-43746B9844FE}"/>
    <dgm:cxn modelId="{76D97D83-4B2C-48D2-A243-782B9D51D07F}" type="presOf" srcId="{4DAEDEC5-9444-4773-91CB-F3FBB0ADDB44}" destId="{A47A38D6-3966-4504-BB69-4F0A9D98DF25}" srcOrd="1" destOrd="0" presId="urn:microsoft.com/office/officeart/2005/8/layout/list1"/>
    <dgm:cxn modelId="{F21EF578-A303-4553-85C4-308FDFA444A1}" type="presOf" srcId="{6C20658A-1B19-4E47-A0D1-82107E7D3A7E}" destId="{CC4BF299-A0FA-454D-B26B-6572A059E1B6}" srcOrd="0" destOrd="0" presId="urn:microsoft.com/office/officeart/2005/8/layout/list1"/>
    <dgm:cxn modelId="{5FF27387-ADEB-46CD-8242-9199A8D1EA69}" type="presOf" srcId="{BF28ADE4-D006-4EA7-A448-7855B79C333E}" destId="{2C311C17-78D0-4C06-8E90-81A75A13C10B}" srcOrd="1" destOrd="0" presId="urn:microsoft.com/office/officeart/2005/8/layout/list1"/>
    <dgm:cxn modelId="{A4827EF7-F2EE-4722-A4E7-07F111912C2A}" type="presOf" srcId="{4DAEDEC5-9444-4773-91CB-F3FBB0ADDB44}" destId="{01F02BEB-04E5-4DB8-9243-D81D5BC889DF}" srcOrd="0" destOrd="0" presId="urn:microsoft.com/office/officeart/2005/8/layout/list1"/>
    <dgm:cxn modelId="{AAFAE1DD-B20F-4D36-A665-5F9C6797646D}" type="presParOf" srcId="{CC4BF299-A0FA-454D-B26B-6572A059E1B6}" destId="{ACDE587C-A2EF-4402-A949-A2B765DC5679}" srcOrd="0" destOrd="0" presId="urn:microsoft.com/office/officeart/2005/8/layout/list1"/>
    <dgm:cxn modelId="{41BFF32C-8784-48D7-9AB7-3AB448E9F5F5}" type="presParOf" srcId="{ACDE587C-A2EF-4402-A949-A2B765DC5679}" destId="{F7BB71F4-62D5-4148-BD86-43602316E84E}" srcOrd="0" destOrd="0" presId="urn:microsoft.com/office/officeart/2005/8/layout/list1"/>
    <dgm:cxn modelId="{86160DC7-91FF-4322-9AD3-265FA85C71C7}" type="presParOf" srcId="{ACDE587C-A2EF-4402-A949-A2B765DC5679}" destId="{2C311C17-78D0-4C06-8E90-81A75A13C10B}" srcOrd="1" destOrd="0" presId="urn:microsoft.com/office/officeart/2005/8/layout/list1"/>
    <dgm:cxn modelId="{84583056-2FD8-49F2-B3C4-CEC12D397E45}" type="presParOf" srcId="{CC4BF299-A0FA-454D-B26B-6572A059E1B6}" destId="{AC2A7C16-8F4E-4EF8-9DD6-FF5049A6BACC}" srcOrd="1" destOrd="0" presId="urn:microsoft.com/office/officeart/2005/8/layout/list1"/>
    <dgm:cxn modelId="{C564FAD0-9DA4-4074-80D9-E3AEF15C2EA8}" type="presParOf" srcId="{CC4BF299-A0FA-454D-B26B-6572A059E1B6}" destId="{4918AA1B-C087-45F8-84AC-9166216D23EB}" srcOrd="2" destOrd="0" presId="urn:microsoft.com/office/officeart/2005/8/layout/list1"/>
    <dgm:cxn modelId="{2594AC06-136A-4F19-B940-F79E650BF360}" type="presParOf" srcId="{CC4BF299-A0FA-454D-B26B-6572A059E1B6}" destId="{77288CE7-E5B5-412B-B024-BC8412B29899}" srcOrd="3" destOrd="0" presId="urn:microsoft.com/office/officeart/2005/8/layout/list1"/>
    <dgm:cxn modelId="{1C5FCD37-4DAA-424A-8E7E-5C0873DD36D4}" type="presParOf" srcId="{CC4BF299-A0FA-454D-B26B-6572A059E1B6}" destId="{E3687FE0-977F-4C01-A068-1F361981BF8C}" srcOrd="4" destOrd="0" presId="urn:microsoft.com/office/officeart/2005/8/layout/list1"/>
    <dgm:cxn modelId="{E3DF0867-63B0-40FC-847B-E988EAEEB7DC}" type="presParOf" srcId="{E3687FE0-977F-4C01-A068-1F361981BF8C}" destId="{01F02BEB-04E5-4DB8-9243-D81D5BC889DF}" srcOrd="0" destOrd="0" presId="urn:microsoft.com/office/officeart/2005/8/layout/list1"/>
    <dgm:cxn modelId="{3E2F6CB5-5820-42AF-A8F9-065D27EC1532}" type="presParOf" srcId="{E3687FE0-977F-4C01-A068-1F361981BF8C}" destId="{A47A38D6-3966-4504-BB69-4F0A9D98DF25}" srcOrd="1" destOrd="0" presId="urn:microsoft.com/office/officeart/2005/8/layout/list1"/>
    <dgm:cxn modelId="{B6AA21DB-33F2-4B2C-BE1E-413FD6F99417}" type="presParOf" srcId="{CC4BF299-A0FA-454D-B26B-6572A059E1B6}" destId="{FCFB4494-B5FB-474E-90D2-6CF5B40B73FA}" srcOrd="5" destOrd="0" presId="urn:microsoft.com/office/officeart/2005/8/layout/list1"/>
    <dgm:cxn modelId="{F5C3D118-A7AA-400F-80A8-01C341FCC35D}" type="presParOf" srcId="{CC4BF299-A0FA-454D-B26B-6572A059E1B6}" destId="{BE3B6959-FB88-4D5C-AE00-3D575D46946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8CBDE-EBAC-44D5-88DA-57A04E3CC486}">
      <dsp:nvSpPr>
        <dsp:cNvPr id="0" name=""/>
        <dsp:cNvSpPr/>
      </dsp:nvSpPr>
      <dsp:spPr>
        <a:xfrm>
          <a:off x="0" y="441339"/>
          <a:ext cx="7208866" cy="680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9BD36-943D-4F85-84B4-F2785E29F8C5}">
      <dsp:nvSpPr>
        <dsp:cNvPr id="0" name=""/>
        <dsp:cNvSpPr/>
      </dsp:nvSpPr>
      <dsp:spPr>
        <a:xfrm>
          <a:off x="360443" y="42819"/>
          <a:ext cx="5046206" cy="7970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735" tIns="0" rIns="190735" bIns="0" numCol="1" spcCol="1270" anchor="ctr" anchorCtr="0">
          <a:noAutofit/>
        </a:bodyPr>
        <a:lstStyle/>
        <a:p>
          <a:pPr lvl="0" algn="l" defTabSz="1200150">
            <a:lnSpc>
              <a:spcPct val="90000"/>
            </a:lnSpc>
            <a:spcBef>
              <a:spcPct val="0"/>
            </a:spcBef>
            <a:spcAft>
              <a:spcPct val="35000"/>
            </a:spcAft>
          </a:pPr>
          <a:r>
            <a:rPr lang="uk-UA" sz="2700" kern="1200" dirty="0" smtClean="0">
              <a:solidFill>
                <a:srgbClr val="002060"/>
              </a:solidFill>
            </a:rPr>
            <a:t>Загальноправові</a:t>
          </a:r>
          <a:endParaRPr lang="ru-RU" sz="2700" kern="1200" dirty="0">
            <a:solidFill>
              <a:srgbClr val="002060"/>
            </a:solidFill>
          </a:endParaRPr>
        </a:p>
      </dsp:txBody>
      <dsp:txXfrm>
        <a:off x="399351" y="81727"/>
        <a:ext cx="4968390" cy="719224"/>
      </dsp:txXfrm>
    </dsp:sp>
    <dsp:sp modelId="{B776BB61-0E5E-46BE-8C0D-DE144E02915F}">
      <dsp:nvSpPr>
        <dsp:cNvPr id="0" name=""/>
        <dsp:cNvSpPr/>
      </dsp:nvSpPr>
      <dsp:spPr>
        <a:xfrm>
          <a:off x="0" y="1666059"/>
          <a:ext cx="7208866" cy="680400"/>
        </a:xfrm>
        <a:prstGeom prst="rect">
          <a:avLst/>
        </a:prstGeom>
        <a:solidFill>
          <a:schemeClr val="lt1">
            <a:alpha val="90000"/>
            <a:hueOff val="0"/>
            <a:satOff val="0"/>
            <a:lumOff val="0"/>
            <a:alphaOff val="0"/>
          </a:schemeClr>
        </a:solidFill>
        <a:ln w="25400" cap="flat" cmpd="sng" algn="ctr">
          <a:solidFill>
            <a:schemeClr val="accent4">
              <a:hueOff val="-1070112"/>
              <a:satOff val="13230"/>
              <a:lumOff val="-4313"/>
              <a:alphaOff val="0"/>
            </a:schemeClr>
          </a:solidFill>
          <a:prstDash val="solid"/>
        </a:ln>
        <a:effectLst/>
      </dsp:spPr>
      <dsp:style>
        <a:lnRef idx="2">
          <a:scrgbClr r="0" g="0" b="0"/>
        </a:lnRef>
        <a:fillRef idx="1">
          <a:scrgbClr r="0" g="0" b="0"/>
        </a:fillRef>
        <a:effectRef idx="0">
          <a:scrgbClr r="0" g="0" b="0"/>
        </a:effectRef>
        <a:fontRef idx="minor"/>
      </dsp:style>
    </dsp:sp>
    <dsp:sp modelId="{126B33D5-64CA-430A-A125-F0EB2CD02895}">
      <dsp:nvSpPr>
        <dsp:cNvPr id="0" name=""/>
        <dsp:cNvSpPr/>
      </dsp:nvSpPr>
      <dsp:spPr>
        <a:xfrm>
          <a:off x="360443" y="1267539"/>
          <a:ext cx="5046206" cy="797040"/>
        </a:xfrm>
        <a:prstGeom prst="roundRect">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735" tIns="0" rIns="190735" bIns="0" numCol="1" spcCol="1270" anchor="ctr" anchorCtr="0">
          <a:noAutofit/>
        </a:bodyPr>
        <a:lstStyle/>
        <a:p>
          <a:pPr lvl="0" algn="l" defTabSz="1200150">
            <a:lnSpc>
              <a:spcPct val="90000"/>
            </a:lnSpc>
            <a:spcBef>
              <a:spcPct val="0"/>
            </a:spcBef>
            <a:spcAft>
              <a:spcPct val="35000"/>
            </a:spcAft>
          </a:pPr>
          <a:r>
            <a:rPr lang="uk-UA" sz="2700" kern="1200" dirty="0" smtClean="0">
              <a:solidFill>
                <a:srgbClr val="002060"/>
              </a:solidFill>
            </a:rPr>
            <a:t>Міжгалузеві</a:t>
          </a:r>
          <a:endParaRPr lang="ru-RU" sz="2700" kern="1200" dirty="0">
            <a:solidFill>
              <a:srgbClr val="002060"/>
            </a:solidFill>
          </a:endParaRPr>
        </a:p>
      </dsp:txBody>
      <dsp:txXfrm>
        <a:off x="399351" y="1306447"/>
        <a:ext cx="4968390" cy="719224"/>
      </dsp:txXfrm>
    </dsp:sp>
    <dsp:sp modelId="{4DF1EBDD-E25D-40A3-BE04-5856264FBB77}">
      <dsp:nvSpPr>
        <dsp:cNvPr id="0" name=""/>
        <dsp:cNvSpPr/>
      </dsp:nvSpPr>
      <dsp:spPr>
        <a:xfrm>
          <a:off x="0" y="2890780"/>
          <a:ext cx="7208866" cy="680400"/>
        </a:xfrm>
        <a:prstGeom prst="rect">
          <a:avLst/>
        </a:prstGeom>
        <a:solidFill>
          <a:schemeClr val="lt1">
            <a:alpha val="90000"/>
            <a:hueOff val="0"/>
            <a:satOff val="0"/>
            <a:lumOff val="0"/>
            <a:alphaOff val="0"/>
          </a:schemeClr>
        </a:solidFill>
        <a:ln w="25400" cap="flat" cmpd="sng" algn="ctr">
          <a:solidFill>
            <a:schemeClr val="accent4">
              <a:hueOff val="-2140224"/>
              <a:satOff val="26460"/>
              <a:lumOff val="-8626"/>
              <a:alphaOff val="0"/>
            </a:schemeClr>
          </a:solidFill>
          <a:prstDash val="solid"/>
        </a:ln>
        <a:effectLst/>
      </dsp:spPr>
      <dsp:style>
        <a:lnRef idx="2">
          <a:scrgbClr r="0" g="0" b="0"/>
        </a:lnRef>
        <a:fillRef idx="1">
          <a:scrgbClr r="0" g="0" b="0"/>
        </a:fillRef>
        <a:effectRef idx="0">
          <a:scrgbClr r="0" g="0" b="0"/>
        </a:effectRef>
        <a:fontRef idx="minor"/>
      </dsp:style>
    </dsp:sp>
    <dsp:sp modelId="{B75A0848-EF7F-4A4F-A179-9BCA0C04BA25}">
      <dsp:nvSpPr>
        <dsp:cNvPr id="0" name=""/>
        <dsp:cNvSpPr/>
      </dsp:nvSpPr>
      <dsp:spPr>
        <a:xfrm>
          <a:off x="360443" y="2492260"/>
          <a:ext cx="5046206" cy="797040"/>
        </a:xfrm>
        <a:prstGeom prst="roundRect">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735" tIns="0" rIns="190735" bIns="0" numCol="1" spcCol="1270" anchor="ctr" anchorCtr="0">
          <a:noAutofit/>
        </a:bodyPr>
        <a:lstStyle/>
        <a:p>
          <a:pPr lvl="0" algn="l" defTabSz="1200150">
            <a:lnSpc>
              <a:spcPct val="90000"/>
            </a:lnSpc>
            <a:spcBef>
              <a:spcPct val="0"/>
            </a:spcBef>
            <a:spcAft>
              <a:spcPct val="35000"/>
            </a:spcAft>
          </a:pPr>
          <a:r>
            <a:rPr lang="uk-UA" sz="2700" kern="1200" dirty="0" smtClean="0">
              <a:solidFill>
                <a:srgbClr val="002060"/>
              </a:solidFill>
            </a:rPr>
            <a:t>Галузеві</a:t>
          </a:r>
          <a:endParaRPr lang="ru-RU" sz="2700" kern="1200" dirty="0">
            <a:solidFill>
              <a:srgbClr val="002060"/>
            </a:solidFill>
          </a:endParaRPr>
        </a:p>
      </dsp:txBody>
      <dsp:txXfrm>
        <a:off x="399351" y="2531168"/>
        <a:ext cx="4968390" cy="719224"/>
      </dsp:txXfrm>
    </dsp:sp>
    <dsp:sp modelId="{3161FE8F-B87F-4D93-831C-3088BEB307C4}">
      <dsp:nvSpPr>
        <dsp:cNvPr id="0" name=""/>
        <dsp:cNvSpPr/>
      </dsp:nvSpPr>
      <dsp:spPr>
        <a:xfrm>
          <a:off x="0" y="4115500"/>
          <a:ext cx="7208866" cy="680400"/>
        </a:xfrm>
        <a:prstGeom prst="rect">
          <a:avLst/>
        </a:prstGeom>
        <a:solidFill>
          <a:schemeClr val="lt1">
            <a:alpha val="90000"/>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sp>
    <dsp:sp modelId="{68D64AE2-55C2-46F7-B400-7C8362512580}">
      <dsp:nvSpPr>
        <dsp:cNvPr id="0" name=""/>
        <dsp:cNvSpPr/>
      </dsp:nvSpPr>
      <dsp:spPr>
        <a:xfrm>
          <a:off x="360443" y="3716980"/>
          <a:ext cx="5046206" cy="797040"/>
        </a:xfrm>
        <a:prstGeom prst="round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735" tIns="0" rIns="190735" bIns="0" numCol="1" spcCol="1270" anchor="ctr" anchorCtr="0">
          <a:noAutofit/>
        </a:bodyPr>
        <a:lstStyle/>
        <a:p>
          <a:pPr lvl="0" algn="l" defTabSz="1200150">
            <a:lnSpc>
              <a:spcPct val="90000"/>
            </a:lnSpc>
            <a:spcBef>
              <a:spcPct val="0"/>
            </a:spcBef>
            <a:spcAft>
              <a:spcPct val="35000"/>
            </a:spcAft>
          </a:pPr>
          <a:r>
            <a:rPr lang="uk-UA" sz="2700" kern="1200" dirty="0" smtClean="0">
              <a:solidFill>
                <a:srgbClr val="002060"/>
              </a:solidFill>
            </a:rPr>
            <a:t>Принципи</a:t>
          </a:r>
          <a:r>
            <a:rPr lang="uk-UA" sz="2700" kern="1200" dirty="0" smtClean="0"/>
            <a:t> </a:t>
          </a:r>
          <a:r>
            <a:rPr lang="uk-UA" sz="2700" kern="1200" dirty="0" smtClean="0">
              <a:solidFill>
                <a:srgbClr val="002060"/>
              </a:solidFill>
            </a:rPr>
            <a:t>окремих</a:t>
          </a:r>
          <a:r>
            <a:rPr lang="uk-UA" sz="2700" kern="1200" dirty="0" smtClean="0"/>
            <a:t> </a:t>
          </a:r>
          <a:r>
            <a:rPr lang="uk-UA" sz="2700" kern="1200" dirty="0" smtClean="0">
              <a:solidFill>
                <a:srgbClr val="002060"/>
              </a:solidFill>
            </a:rPr>
            <a:t>інститутів</a:t>
          </a:r>
          <a:endParaRPr lang="ru-RU" sz="2700" kern="1200" dirty="0">
            <a:solidFill>
              <a:srgbClr val="002060"/>
            </a:solidFill>
          </a:endParaRPr>
        </a:p>
      </dsp:txBody>
      <dsp:txXfrm>
        <a:off x="399351" y="3755888"/>
        <a:ext cx="4968390"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8AA1B-C087-45F8-84AC-9166216D23EB}">
      <dsp:nvSpPr>
        <dsp:cNvPr id="0" name=""/>
        <dsp:cNvSpPr/>
      </dsp:nvSpPr>
      <dsp:spPr>
        <a:xfrm>
          <a:off x="0" y="1031851"/>
          <a:ext cx="749935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11C17-78D0-4C06-8E90-81A75A13C10B}">
      <dsp:nvSpPr>
        <dsp:cNvPr id="0" name=""/>
        <dsp:cNvSpPr/>
      </dsp:nvSpPr>
      <dsp:spPr>
        <a:xfrm>
          <a:off x="374967" y="655549"/>
          <a:ext cx="4869215" cy="107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2000250">
            <a:lnSpc>
              <a:spcPct val="90000"/>
            </a:lnSpc>
            <a:spcBef>
              <a:spcPct val="0"/>
            </a:spcBef>
            <a:spcAft>
              <a:spcPct val="35000"/>
            </a:spcAft>
          </a:pPr>
          <a:r>
            <a:rPr lang="uk-UA" sz="4500" kern="1200" dirty="0" smtClean="0"/>
            <a:t>Загальна частина</a:t>
          </a:r>
          <a:endParaRPr lang="ru-RU" sz="4500" kern="1200" dirty="0"/>
        </a:p>
      </dsp:txBody>
      <dsp:txXfrm>
        <a:off x="427201" y="707783"/>
        <a:ext cx="4764747" cy="965553"/>
      </dsp:txXfrm>
    </dsp:sp>
    <dsp:sp modelId="{BE3B6959-FB88-4D5C-AE00-3D575D46946B}">
      <dsp:nvSpPr>
        <dsp:cNvPr id="0" name=""/>
        <dsp:cNvSpPr/>
      </dsp:nvSpPr>
      <dsp:spPr>
        <a:xfrm>
          <a:off x="0" y="2960650"/>
          <a:ext cx="749935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033" tIns="937260" rIns="582033" bIns="320040" numCol="1" spcCol="1270" anchor="t" anchorCtr="0">
          <a:noAutofit/>
        </a:bodyPr>
        <a:lstStyle/>
        <a:p>
          <a:pPr marL="285750" lvl="1" indent="-285750" algn="l" defTabSz="2000250">
            <a:lnSpc>
              <a:spcPct val="90000"/>
            </a:lnSpc>
            <a:spcBef>
              <a:spcPct val="0"/>
            </a:spcBef>
            <a:spcAft>
              <a:spcPct val="15000"/>
            </a:spcAft>
            <a:buChar char="••"/>
          </a:pPr>
          <a:endParaRPr lang="ru-RU" sz="4500" kern="1200" dirty="0"/>
        </a:p>
      </dsp:txBody>
      <dsp:txXfrm>
        <a:off x="0" y="2960650"/>
        <a:ext cx="7499350" cy="1184400"/>
      </dsp:txXfrm>
    </dsp:sp>
    <dsp:sp modelId="{A47A38D6-3966-4504-BB69-4F0A9D98DF25}">
      <dsp:nvSpPr>
        <dsp:cNvPr id="0" name=""/>
        <dsp:cNvSpPr/>
      </dsp:nvSpPr>
      <dsp:spPr>
        <a:xfrm>
          <a:off x="350819" y="2439957"/>
          <a:ext cx="5106652" cy="1184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2000250">
            <a:lnSpc>
              <a:spcPct val="90000"/>
            </a:lnSpc>
            <a:spcBef>
              <a:spcPct val="0"/>
            </a:spcBef>
            <a:spcAft>
              <a:spcPct val="35000"/>
            </a:spcAft>
          </a:pPr>
          <a:r>
            <a:rPr lang="uk-UA" sz="4500" kern="1200" dirty="0" smtClean="0"/>
            <a:t>Особлива частина</a:t>
          </a:r>
          <a:endParaRPr lang="ru-RU" sz="4500" kern="1200" dirty="0"/>
        </a:p>
      </dsp:txBody>
      <dsp:txXfrm>
        <a:off x="408633" y="2497771"/>
        <a:ext cx="4991024" cy="10686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E6E552DB-3BFB-4DB8-BCA7-BD5160928C6A}"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40"/>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1"/>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E552DB-3BFB-4DB8-BCA7-BD5160928C6A}"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0726EA-1033-43AD-B9C8-975B9C51E371}" type="datetimeFigureOut">
              <a:rPr lang="ru-RU" smtClean="0"/>
              <a:pPr/>
              <a:t>09.09.2022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E552DB-3BFB-4DB8-BCA7-BD5160928C6A}"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akon.rada.gov.ua/laws/show/254%D0%BA/96-%D0%B2%D1%80#n4603" TargetMode="External"/><Relationship Id="rId2" Type="http://schemas.openxmlformats.org/officeDocument/2006/relationships/hyperlink" Target="https://zakon.rada.gov.ua/laws/show/254%D0%BA/96-%D0%B2%D1%80#n5052"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235" y="1916832"/>
            <a:ext cx="6707765" cy="2286000"/>
          </a:xfrm>
        </p:spPr>
        <p:txBody>
          <a:bodyPr>
            <a:noAutofit/>
          </a:bodyPr>
          <a:lstStyle/>
          <a:p>
            <a:r>
              <a:rPr lang="ru-RU" sz="2400" dirty="0" err="1">
                <a:solidFill>
                  <a:srgbClr val="C00000"/>
                </a:solidFill>
                <a:effectLst/>
              </a:rPr>
              <a:t>Нормативні</a:t>
            </a:r>
            <a:r>
              <a:rPr lang="ru-RU" sz="2400" dirty="0">
                <a:solidFill>
                  <a:srgbClr val="C00000"/>
                </a:solidFill>
                <a:effectLst/>
              </a:rPr>
              <a:t> </a:t>
            </a:r>
            <a:r>
              <a:rPr lang="ru-RU" sz="2400" dirty="0" err="1">
                <a:solidFill>
                  <a:srgbClr val="C00000"/>
                </a:solidFill>
                <a:effectLst/>
              </a:rPr>
              <a:t>основи</a:t>
            </a:r>
            <a:r>
              <a:rPr lang="ru-RU" sz="2400" dirty="0">
                <a:solidFill>
                  <a:srgbClr val="C00000"/>
                </a:solidFill>
                <a:effectLst/>
              </a:rPr>
              <a:t> </a:t>
            </a:r>
            <a:r>
              <a:rPr lang="ru-RU" sz="2400" dirty="0" smtClean="0">
                <a:solidFill>
                  <a:srgbClr val="C00000"/>
                </a:solidFill>
                <a:effectLst/>
              </a:rPr>
              <a:t/>
            </a:r>
            <a:br>
              <a:rPr lang="ru-RU" sz="2400" dirty="0" smtClean="0">
                <a:solidFill>
                  <a:srgbClr val="C00000"/>
                </a:solidFill>
                <a:effectLst/>
              </a:rPr>
            </a:br>
            <a:r>
              <a:rPr lang="ru-RU" sz="2400" dirty="0" err="1" smtClean="0">
                <a:solidFill>
                  <a:srgbClr val="C00000"/>
                </a:solidFill>
                <a:effectLst/>
              </a:rPr>
              <a:t>використання</a:t>
            </a:r>
            <a:r>
              <a:rPr lang="ru-RU" sz="2400" dirty="0" smtClean="0">
                <a:solidFill>
                  <a:srgbClr val="C00000"/>
                </a:solidFill>
                <a:effectLst/>
              </a:rPr>
              <a:t> </a:t>
            </a:r>
            <a:r>
              <a:rPr lang="ru-RU" sz="2400" dirty="0">
                <a:solidFill>
                  <a:srgbClr val="C00000"/>
                </a:solidFill>
                <a:effectLst/>
              </a:rPr>
              <a:t>та </a:t>
            </a:r>
            <a:r>
              <a:rPr lang="ru-RU" sz="2400" dirty="0" err="1">
                <a:solidFill>
                  <a:srgbClr val="C00000"/>
                </a:solidFill>
                <a:effectLst/>
              </a:rPr>
              <a:t>охорони</a:t>
            </a:r>
            <a:r>
              <a:rPr lang="ru-RU" sz="2400" dirty="0">
                <a:solidFill>
                  <a:srgbClr val="C00000"/>
                </a:solidFill>
                <a:effectLst/>
              </a:rPr>
              <a:t>  </a:t>
            </a:r>
            <a:r>
              <a:rPr lang="ru-RU" sz="2400" dirty="0" smtClean="0">
                <a:solidFill>
                  <a:srgbClr val="C00000"/>
                </a:solidFill>
                <a:effectLst/>
              </a:rPr>
              <a:t>земель </a:t>
            </a:r>
            <a:r>
              <a:rPr lang="ru-RU" sz="2400" dirty="0" err="1" smtClean="0">
                <a:solidFill>
                  <a:srgbClr val="C00000"/>
                </a:solidFill>
                <a:effectLst/>
              </a:rPr>
              <a:t>сільськогосподарського</a:t>
            </a:r>
            <a:r>
              <a:rPr lang="ru-RU" sz="2400" dirty="0" smtClean="0">
                <a:solidFill>
                  <a:srgbClr val="C00000"/>
                </a:solidFill>
                <a:effectLst/>
              </a:rPr>
              <a:t> </a:t>
            </a:r>
            <a:r>
              <a:rPr lang="ru-RU" sz="2400" dirty="0" err="1" smtClean="0">
                <a:solidFill>
                  <a:srgbClr val="C00000"/>
                </a:solidFill>
                <a:effectLst/>
              </a:rPr>
              <a:t>призначення</a:t>
            </a:r>
            <a:r>
              <a:rPr lang="ru-RU" sz="2400" dirty="0" smtClean="0">
                <a:solidFill>
                  <a:srgbClr val="C00000"/>
                </a:solidFill>
                <a:effectLst/>
              </a:rPr>
              <a:t> </a:t>
            </a:r>
            <a:r>
              <a:rPr lang="ru-RU" sz="2400" dirty="0">
                <a:solidFill>
                  <a:srgbClr val="C00000"/>
                </a:solidFill>
                <a:effectLst/>
              </a:rPr>
              <a:t>в </a:t>
            </a:r>
            <a:r>
              <a:rPr lang="ru-RU" sz="2400" dirty="0" smtClean="0">
                <a:solidFill>
                  <a:srgbClr val="C00000"/>
                </a:solidFill>
                <a:effectLst/>
              </a:rPr>
              <a:t>ЄС у </a:t>
            </a:r>
            <a:r>
              <a:rPr lang="ru-RU" sz="2400" dirty="0" err="1">
                <a:solidFill>
                  <a:srgbClr val="C00000"/>
                </a:solidFill>
                <a:effectLst/>
              </a:rPr>
              <a:t>контексті</a:t>
            </a:r>
            <a:r>
              <a:rPr lang="ru-RU" sz="2400" dirty="0">
                <a:solidFill>
                  <a:srgbClr val="C00000"/>
                </a:solidFill>
                <a:effectLst/>
              </a:rPr>
              <a:t> </a:t>
            </a:r>
            <a:r>
              <a:rPr lang="ru-RU" sz="2400" dirty="0" err="1">
                <a:solidFill>
                  <a:srgbClr val="C00000"/>
                </a:solidFill>
                <a:effectLst/>
              </a:rPr>
              <a:t>сталого</a:t>
            </a:r>
            <a:r>
              <a:rPr lang="ru-RU" sz="2400" dirty="0">
                <a:solidFill>
                  <a:srgbClr val="C00000"/>
                </a:solidFill>
                <a:effectLst/>
              </a:rPr>
              <a:t> </a:t>
            </a:r>
            <a:r>
              <a:rPr lang="ru-RU" sz="2400" dirty="0" err="1" smtClean="0">
                <a:solidFill>
                  <a:srgbClr val="C00000"/>
                </a:solidFill>
                <a:effectLst/>
              </a:rPr>
              <a:t>розвитку</a:t>
            </a:r>
            <a:endParaRPr lang="ru-RU" sz="2400" dirty="0">
              <a:solidFill>
                <a:srgbClr val="C00000"/>
              </a:solidFill>
              <a:effectLst/>
            </a:endParaRPr>
          </a:p>
        </p:txBody>
      </p:sp>
      <p:sp>
        <p:nvSpPr>
          <p:cNvPr id="3" name="Подзаголовок 2"/>
          <p:cNvSpPr>
            <a:spLocks noGrp="1"/>
          </p:cNvSpPr>
          <p:nvPr>
            <p:ph type="body" idx="1"/>
          </p:nvPr>
        </p:nvSpPr>
        <p:spPr>
          <a:xfrm>
            <a:off x="2578392" y="1066800"/>
            <a:ext cx="6400800" cy="738198"/>
          </a:xfrm>
        </p:spPr>
        <p:txBody>
          <a:bodyPr>
            <a:normAutofit/>
          </a:bodyPr>
          <a:lstStyle/>
          <a:p>
            <a:r>
              <a:rPr lang="uk-UA" sz="3200" dirty="0" smtClean="0"/>
              <a:t>Тема 1</a:t>
            </a:r>
            <a:endParaRPr lang="ru-RU" sz="3200" dirty="0"/>
          </a:p>
        </p:txBody>
      </p:sp>
      <p:sp>
        <p:nvSpPr>
          <p:cNvPr id="4" name="Прямоугольник 3"/>
          <p:cNvSpPr/>
          <p:nvPr/>
        </p:nvSpPr>
        <p:spPr>
          <a:xfrm>
            <a:off x="2436235" y="5867980"/>
            <a:ext cx="3143877" cy="369332"/>
          </a:xfrm>
          <a:prstGeom prst="rect">
            <a:avLst/>
          </a:prstGeom>
        </p:spPr>
        <p:txBody>
          <a:bodyPr wrap="square">
            <a:spAutoFit/>
          </a:bodyPr>
          <a:lstStyle/>
          <a:p>
            <a:r>
              <a:rPr lang="ru-RU" dirty="0"/>
              <a:t>©  </a:t>
            </a:r>
            <a:r>
              <a:rPr lang="uk-UA" dirty="0"/>
              <a:t>Олександр Бондар, </a:t>
            </a:r>
            <a:r>
              <a:rPr lang="en-US" dirty="0" smtClean="0"/>
              <a:t>2022</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02580"/>
            <a:ext cx="1697236" cy="160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936104"/>
          </a:xfrm>
        </p:spPr>
        <p:txBody>
          <a:bodyPr>
            <a:normAutofit/>
          </a:bodyPr>
          <a:lstStyle/>
          <a:p>
            <a:r>
              <a:rPr lang="ru-RU" sz="2400" b="1" dirty="0" smtClean="0">
                <a:solidFill>
                  <a:srgbClr val="FF0000"/>
                </a:solidFill>
              </a:rPr>
              <a:t>Закон </a:t>
            </a:r>
            <a:r>
              <a:rPr lang="ru-RU" sz="2400" b="1" dirty="0" err="1" smtClean="0">
                <a:solidFill>
                  <a:srgbClr val="FF0000"/>
                </a:solidFill>
              </a:rPr>
              <a:t>України</a:t>
            </a:r>
            <a:r>
              <a:rPr lang="ru-RU" sz="2400" b="1" dirty="0" smtClean="0">
                <a:solidFill>
                  <a:srgbClr val="FF0000"/>
                </a:solidFill>
              </a:rPr>
              <a:t> «Про </a:t>
            </a:r>
            <a:r>
              <a:rPr lang="ru-RU" sz="2400" b="1" dirty="0" err="1" smtClean="0">
                <a:solidFill>
                  <a:srgbClr val="FF0000"/>
                </a:solidFill>
              </a:rPr>
              <a:t>оцінку</a:t>
            </a:r>
            <a:r>
              <a:rPr lang="ru-RU" sz="2400" b="1" dirty="0" smtClean="0">
                <a:solidFill>
                  <a:srgbClr val="FF0000"/>
                </a:solidFill>
              </a:rPr>
              <a:t> </a:t>
            </a:r>
            <a:r>
              <a:rPr lang="ru-RU" sz="2400" b="1" dirty="0" err="1" smtClean="0">
                <a:solidFill>
                  <a:srgbClr val="FF0000"/>
                </a:solidFill>
              </a:rPr>
              <a:t>впливу</a:t>
            </a:r>
            <a:r>
              <a:rPr lang="ru-RU" sz="2400" b="1" dirty="0" smtClean="0">
                <a:solidFill>
                  <a:srgbClr val="FF0000"/>
                </a:solidFill>
              </a:rPr>
              <a:t> на </a:t>
            </a:r>
            <a:r>
              <a:rPr lang="ru-RU" sz="2400" b="1" dirty="0" err="1" smtClean="0">
                <a:solidFill>
                  <a:srgbClr val="FF0000"/>
                </a:solidFill>
              </a:rPr>
              <a:t>довкілля</a:t>
            </a:r>
            <a:r>
              <a:rPr lang="ru-RU" sz="2400" b="1" dirty="0">
                <a:solidFill>
                  <a:srgbClr val="FF0000"/>
                </a:solidFill>
              </a:rPr>
              <a:t>»</a:t>
            </a:r>
            <a:br>
              <a:rPr lang="ru-RU" sz="2400" b="1" dirty="0">
                <a:solidFill>
                  <a:srgbClr val="FF0000"/>
                </a:solidFill>
              </a:rPr>
            </a:br>
            <a:r>
              <a:rPr lang="ru-RU" sz="2400" b="1" dirty="0" err="1" smtClean="0">
                <a:solidFill>
                  <a:srgbClr val="002060"/>
                </a:solidFill>
              </a:rPr>
              <a:t>від</a:t>
            </a:r>
            <a:r>
              <a:rPr lang="ru-RU" sz="2400" b="1" dirty="0" smtClean="0">
                <a:solidFill>
                  <a:srgbClr val="002060"/>
                </a:solidFill>
              </a:rPr>
              <a:t> 23 </a:t>
            </a:r>
            <a:r>
              <a:rPr lang="ru-RU" sz="2400" b="1" dirty="0" err="1">
                <a:solidFill>
                  <a:srgbClr val="002060"/>
                </a:solidFill>
              </a:rPr>
              <a:t>травня</a:t>
            </a:r>
            <a:r>
              <a:rPr lang="ru-RU" sz="2400" b="1" dirty="0">
                <a:solidFill>
                  <a:srgbClr val="002060"/>
                </a:solidFill>
              </a:rPr>
              <a:t> 2017 </a:t>
            </a:r>
            <a:r>
              <a:rPr lang="ru-RU" sz="2400" b="1" dirty="0" smtClean="0">
                <a:solidFill>
                  <a:srgbClr val="002060"/>
                </a:solidFill>
              </a:rPr>
              <a:t>р. № </a:t>
            </a:r>
            <a:r>
              <a:rPr lang="ru-RU" sz="2400" b="1" dirty="0">
                <a:solidFill>
                  <a:srgbClr val="002060"/>
                </a:solidFill>
              </a:rPr>
              <a:t>2059-VIII</a:t>
            </a:r>
          </a:p>
        </p:txBody>
      </p:sp>
      <p:sp>
        <p:nvSpPr>
          <p:cNvPr id="3" name="Содержимое 2"/>
          <p:cNvSpPr>
            <a:spLocks noGrp="1"/>
          </p:cNvSpPr>
          <p:nvPr>
            <p:ph idx="1"/>
          </p:nvPr>
        </p:nvSpPr>
        <p:spPr>
          <a:xfrm>
            <a:off x="1187624" y="1340768"/>
            <a:ext cx="7848872" cy="5184576"/>
          </a:xfrm>
        </p:spPr>
        <p:txBody>
          <a:bodyPr>
            <a:normAutofit fontScale="70000" lnSpcReduction="20000"/>
          </a:bodyPr>
          <a:lstStyle/>
          <a:p>
            <a:pPr marL="0" indent="0" algn="just">
              <a:buNone/>
            </a:pPr>
            <a:r>
              <a:rPr lang="uk-UA" dirty="0" smtClean="0"/>
              <a:t>Закон </a:t>
            </a:r>
            <a:r>
              <a:rPr lang="uk-UA" dirty="0"/>
              <a:t>встановлює правові та організаційні засади </a:t>
            </a:r>
            <a:r>
              <a:rPr lang="uk-UA" b="1" dirty="0"/>
              <a:t>оцінки впливу на довкілля</a:t>
            </a:r>
            <a:r>
              <a:rPr lang="uk-UA" dirty="0"/>
              <a:t>, спрямованої на запобігання шкоді довкіллю, забезпечення екологічної безпеки, охорони довкілля, раціонального використання і відтворення природних ресурсів, </a:t>
            </a:r>
            <a:r>
              <a:rPr lang="uk-UA" b="1" dirty="0"/>
              <a:t>у процесі прийняття рішень </a:t>
            </a:r>
            <a:r>
              <a:rPr lang="uk-UA" dirty="0"/>
              <a:t>про провадження господарської діяльності, яка може мати значний вплив на довкілля, з урахуванням державних, громадських та приватних </a:t>
            </a:r>
            <a:r>
              <a:rPr lang="uk-UA" dirty="0" smtClean="0"/>
              <a:t>інтересів.</a:t>
            </a:r>
          </a:p>
          <a:p>
            <a:pPr marL="0" indent="0" algn="just">
              <a:buNone/>
            </a:pPr>
            <a:endParaRPr lang="uk-UA" dirty="0"/>
          </a:p>
          <a:p>
            <a:pPr marL="0" indent="0" algn="just">
              <a:buNone/>
            </a:pPr>
            <a:r>
              <a:rPr lang="uk-UA" b="1" dirty="0" smtClean="0"/>
              <a:t>Вплив </a:t>
            </a:r>
            <a:r>
              <a:rPr lang="uk-UA" b="1" dirty="0"/>
              <a:t>на довкілля </a:t>
            </a:r>
            <a:r>
              <a:rPr lang="uk-UA" dirty="0" smtClean="0"/>
              <a:t>- </a:t>
            </a:r>
            <a:r>
              <a:rPr lang="uk-UA" dirty="0"/>
              <a:t>будь-які наслідки планованої діяльності для довкілля, в тому числі наслідки для безпечності життєдіяльності людей та їхнього здоров’я, флори, фауни, </a:t>
            </a:r>
            <a:r>
              <a:rPr lang="uk-UA" dirty="0" err="1"/>
              <a:t>біорізноманіття</a:t>
            </a:r>
            <a:r>
              <a:rPr lang="uk-UA" dirty="0"/>
              <a:t>, ґрунту, повітря, води, клімату, ландшафту, природних територій та об’єктів, історичних пам’яток та інших матеріальних об’єктів чи для сукупності цих факторів, а також наслідки для об’єктів культурної спадщини чи соціально-економічних умов, які є результатом зміни цих </a:t>
            </a:r>
            <a:r>
              <a:rPr lang="uk-UA" dirty="0" smtClean="0"/>
              <a:t>факторів.</a:t>
            </a:r>
            <a:endParaRPr lang="ru-RU" dirty="0"/>
          </a:p>
        </p:txBody>
      </p:sp>
    </p:spTree>
    <p:extLst>
      <p:ext uri="{BB962C8B-B14F-4D97-AF65-F5344CB8AC3E}">
        <p14:creationId xmlns:p14="http://schemas.microsoft.com/office/powerpoint/2010/main" val="171894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936104"/>
          </a:xfrm>
        </p:spPr>
        <p:txBody>
          <a:bodyPr>
            <a:normAutofit/>
          </a:bodyPr>
          <a:lstStyle/>
          <a:p>
            <a:r>
              <a:rPr lang="ru-RU" sz="2400" b="1" dirty="0" smtClean="0">
                <a:solidFill>
                  <a:srgbClr val="FF0000"/>
                </a:solidFill>
              </a:rPr>
              <a:t>Закон </a:t>
            </a:r>
            <a:r>
              <a:rPr lang="ru-RU" sz="2400" b="1" dirty="0" err="1" smtClean="0">
                <a:solidFill>
                  <a:srgbClr val="FF0000"/>
                </a:solidFill>
              </a:rPr>
              <a:t>України</a:t>
            </a:r>
            <a:r>
              <a:rPr lang="ru-RU" sz="2400" b="1" dirty="0" smtClean="0">
                <a:solidFill>
                  <a:srgbClr val="FF0000"/>
                </a:solidFill>
              </a:rPr>
              <a:t> «Про </a:t>
            </a:r>
            <a:r>
              <a:rPr lang="ru-RU" sz="2400" b="1" dirty="0" err="1" smtClean="0">
                <a:solidFill>
                  <a:srgbClr val="FF0000"/>
                </a:solidFill>
              </a:rPr>
              <a:t>стратегічну</a:t>
            </a:r>
            <a:r>
              <a:rPr lang="ru-RU" sz="2400" b="1" dirty="0" smtClean="0">
                <a:solidFill>
                  <a:srgbClr val="FF0000"/>
                </a:solidFill>
              </a:rPr>
              <a:t> </a:t>
            </a:r>
            <a:r>
              <a:rPr lang="ru-RU" sz="2400" b="1" dirty="0" err="1" smtClean="0">
                <a:solidFill>
                  <a:srgbClr val="FF0000"/>
                </a:solidFill>
              </a:rPr>
              <a:t>екологічну</a:t>
            </a:r>
            <a:r>
              <a:rPr lang="ru-RU" sz="2400" b="1" dirty="0" smtClean="0">
                <a:solidFill>
                  <a:srgbClr val="FF0000"/>
                </a:solidFill>
              </a:rPr>
              <a:t> </a:t>
            </a:r>
            <a:r>
              <a:rPr lang="ru-RU" sz="2400" b="1" dirty="0" err="1" smtClean="0">
                <a:solidFill>
                  <a:srgbClr val="FF0000"/>
                </a:solidFill>
              </a:rPr>
              <a:t>оцінку</a:t>
            </a:r>
            <a:r>
              <a:rPr lang="ru-RU" sz="2400" b="1" dirty="0" smtClean="0">
                <a:solidFill>
                  <a:srgbClr val="FF0000"/>
                </a:solidFill>
              </a:rPr>
              <a:t>»</a:t>
            </a:r>
            <a:r>
              <a:rPr lang="ru-RU" sz="2400" b="1" dirty="0">
                <a:solidFill>
                  <a:srgbClr val="FF0000"/>
                </a:solidFill>
              </a:rPr>
              <a:t/>
            </a:r>
            <a:br>
              <a:rPr lang="ru-RU" sz="2400" b="1" dirty="0">
                <a:solidFill>
                  <a:srgbClr val="FF0000"/>
                </a:solidFill>
              </a:rPr>
            </a:br>
            <a:r>
              <a:rPr lang="ru-RU" sz="2400" b="1" dirty="0" err="1" smtClean="0">
                <a:solidFill>
                  <a:srgbClr val="002060"/>
                </a:solidFill>
              </a:rPr>
              <a:t>від</a:t>
            </a:r>
            <a:r>
              <a:rPr lang="ru-RU" sz="2400" b="1" dirty="0" smtClean="0">
                <a:solidFill>
                  <a:srgbClr val="002060"/>
                </a:solidFill>
              </a:rPr>
              <a:t> 20 </a:t>
            </a:r>
            <a:r>
              <a:rPr lang="ru-RU" sz="2400" b="1" dirty="0" err="1" smtClean="0">
                <a:solidFill>
                  <a:srgbClr val="002060"/>
                </a:solidFill>
              </a:rPr>
              <a:t>березня</a:t>
            </a:r>
            <a:r>
              <a:rPr lang="ru-RU" sz="2400" b="1" dirty="0" smtClean="0">
                <a:solidFill>
                  <a:srgbClr val="002060"/>
                </a:solidFill>
              </a:rPr>
              <a:t> </a:t>
            </a:r>
            <a:r>
              <a:rPr lang="ru-RU" sz="2400" b="1" dirty="0">
                <a:solidFill>
                  <a:srgbClr val="002060"/>
                </a:solidFill>
              </a:rPr>
              <a:t>2018 </a:t>
            </a:r>
            <a:r>
              <a:rPr lang="ru-RU" sz="2400" b="1" dirty="0" smtClean="0">
                <a:solidFill>
                  <a:srgbClr val="002060"/>
                </a:solidFill>
              </a:rPr>
              <a:t>р. № </a:t>
            </a:r>
            <a:r>
              <a:rPr lang="ru-RU" sz="2400" b="1" dirty="0">
                <a:solidFill>
                  <a:srgbClr val="002060"/>
                </a:solidFill>
              </a:rPr>
              <a:t>2354-VIII</a:t>
            </a:r>
          </a:p>
        </p:txBody>
      </p:sp>
      <p:sp>
        <p:nvSpPr>
          <p:cNvPr id="3" name="Содержимое 2"/>
          <p:cNvSpPr>
            <a:spLocks noGrp="1"/>
          </p:cNvSpPr>
          <p:nvPr>
            <p:ph idx="1"/>
          </p:nvPr>
        </p:nvSpPr>
        <p:spPr>
          <a:xfrm>
            <a:off x="1187624" y="1124744"/>
            <a:ext cx="7848872" cy="5400600"/>
          </a:xfrm>
        </p:spPr>
        <p:txBody>
          <a:bodyPr>
            <a:normAutofit fontScale="70000" lnSpcReduction="20000"/>
          </a:bodyPr>
          <a:lstStyle/>
          <a:p>
            <a:pPr marL="0" indent="0" algn="just">
              <a:buNone/>
            </a:pPr>
            <a:r>
              <a:rPr lang="uk-UA" dirty="0" smtClean="0"/>
              <a:t>Закон регулює </a:t>
            </a:r>
            <a:r>
              <a:rPr lang="uk-UA" dirty="0"/>
              <a:t>відносини у сфері оцінки наслідків для довкілля, у тому числі для здоров’я населення, виконання документів державного планування та поширюється на документи державного планування, які стосуються сільського господарства, лісового господарства, рибного господарства, енергетики, промисловості, транспорту, поводження з відходами, використання водних ресурсів, охорони довкілля, телекомунікацій, туризму, містобудування або землеустрою (схеми) та виконання яких передбачатиме реалізацію видів діяльності (або які містять види діяльності та об’єкти), щодо яких законодавством передбачено здійснення процедури оцінки впливу на довкілля, або які вимагають оцінки, зважаючи на ймовірні наслідки для територій та об’єктів природно-заповідного фонду та екологічної мережі (далі - території з природоохоронним статусом), крім тих, що стосуються створення або розширення територій та об’єктів природно-заповідного фонду.</a:t>
            </a:r>
            <a:endParaRPr lang="uk-UA" dirty="0" smtClean="0"/>
          </a:p>
          <a:p>
            <a:pPr marL="0" indent="0" algn="just">
              <a:buNone/>
            </a:pPr>
            <a:endParaRPr lang="uk-UA" dirty="0"/>
          </a:p>
        </p:txBody>
      </p:sp>
    </p:spTree>
    <p:extLst>
      <p:ext uri="{BB962C8B-B14F-4D97-AF65-F5344CB8AC3E}">
        <p14:creationId xmlns:p14="http://schemas.microsoft.com/office/powerpoint/2010/main" val="217025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936104"/>
          </a:xfrm>
        </p:spPr>
        <p:txBody>
          <a:bodyPr>
            <a:normAutofit/>
          </a:bodyPr>
          <a:lstStyle/>
          <a:p>
            <a:r>
              <a:rPr lang="ru-RU" sz="2400" b="1" dirty="0" smtClean="0">
                <a:solidFill>
                  <a:srgbClr val="FF0000"/>
                </a:solidFill>
              </a:rPr>
              <a:t>Закон </a:t>
            </a:r>
            <a:r>
              <a:rPr lang="ru-RU" sz="2400" b="1" dirty="0" err="1" smtClean="0">
                <a:solidFill>
                  <a:srgbClr val="FF0000"/>
                </a:solidFill>
              </a:rPr>
              <a:t>України</a:t>
            </a:r>
            <a:r>
              <a:rPr lang="ru-RU" sz="2400" b="1" dirty="0" smtClean="0">
                <a:solidFill>
                  <a:srgbClr val="FF0000"/>
                </a:solidFill>
              </a:rPr>
              <a:t> «Про </a:t>
            </a:r>
            <a:r>
              <a:rPr lang="ru-RU" sz="2400" b="1" dirty="0" err="1" smtClean="0">
                <a:solidFill>
                  <a:srgbClr val="FF0000"/>
                </a:solidFill>
              </a:rPr>
              <a:t>стратегічну</a:t>
            </a:r>
            <a:r>
              <a:rPr lang="ru-RU" sz="2400" b="1" dirty="0" smtClean="0">
                <a:solidFill>
                  <a:srgbClr val="FF0000"/>
                </a:solidFill>
              </a:rPr>
              <a:t> </a:t>
            </a:r>
            <a:r>
              <a:rPr lang="ru-RU" sz="2400" b="1" dirty="0" err="1" smtClean="0">
                <a:solidFill>
                  <a:srgbClr val="FF0000"/>
                </a:solidFill>
              </a:rPr>
              <a:t>екологічну</a:t>
            </a:r>
            <a:r>
              <a:rPr lang="ru-RU" sz="2400" b="1" dirty="0" smtClean="0">
                <a:solidFill>
                  <a:srgbClr val="FF0000"/>
                </a:solidFill>
              </a:rPr>
              <a:t> </a:t>
            </a:r>
            <a:r>
              <a:rPr lang="ru-RU" sz="2400" b="1" dirty="0" err="1" smtClean="0">
                <a:solidFill>
                  <a:srgbClr val="FF0000"/>
                </a:solidFill>
              </a:rPr>
              <a:t>оцінку</a:t>
            </a:r>
            <a:r>
              <a:rPr lang="ru-RU" sz="2400" b="1" dirty="0" smtClean="0">
                <a:solidFill>
                  <a:srgbClr val="FF0000"/>
                </a:solidFill>
              </a:rPr>
              <a:t>»</a:t>
            </a:r>
            <a:r>
              <a:rPr lang="ru-RU" sz="2400" b="1" dirty="0">
                <a:solidFill>
                  <a:srgbClr val="FF0000"/>
                </a:solidFill>
              </a:rPr>
              <a:t/>
            </a:r>
            <a:br>
              <a:rPr lang="ru-RU" sz="2400" b="1" dirty="0">
                <a:solidFill>
                  <a:srgbClr val="FF0000"/>
                </a:solidFill>
              </a:rPr>
            </a:br>
            <a:r>
              <a:rPr lang="ru-RU" sz="2400" b="1" dirty="0" err="1" smtClean="0">
                <a:solidFill>
                  <a:srgbClr val="002060"/>
                </a:solidFill>
              </a:rPr>
              <a:t>від</a:t>
            </a:r>
            <a:r>
              <a:rPr lang="ru-RU" sz="2400" b="1" dirty="0" smtClean="0">
                <a:solidFill>
                  <a:srgbClr val="002060"/>
                </a:solidFill>
              </a:rPr>
              <a:t> 20 </a:t>
            </a:r>
            <a:r>
              <a:rPr lang="ru-RU" sz="2400" b="1" dirty="0" err="1" smtClean="0">
                <a:solidFill>
                  <a:srgbClr val="002060"/>
                </a:solidFill>
              </a:rPr>
              <a:t>березня</a:t>
            </a:r>
            <a:r>
              <a:rPr lang="ru-RU" sz="2400" b="1" dirty="0" smtClean="0">
                <a:solidFill>
                  <a:srgbClr val="002060"/>
                </a:solidFill>
              </a:rPr>
              <a:t> </a:t>
            </a:r>
            <a:r>
              <a:rPr lang="ru-RU" sz="2400" b="1" dirty="0">
                <a:solidFill>
                  <a:srgbClr val="002060"/>
                </a:solidFill>
              </a:rPr>
              <a:t>2018 </a:t>
            </a:r>
            <a:r>
              <a:rPr lang="ru-RU" sz="2400" b="1" dirty="0" smtClean="0">
                <a:solidFill>
                  <a:srgbClr val="002060"/>
                </a:solidFill>
              </a:rPr>
              <a:t>р. № </a:t>
            </a:r>
            <a:r>
              <a:rPr lang="ru-RU" sz="2400" b="1" dirty="0">
                <a:solidFill>
                  <a:srgbClr val="002060"/>
                </a:solidFill>
              </a:rPr>
              <a:t>2354-VIII</a:t>
            </a:r>
          </a:p>
        </p:txBody>
      </p:sp>
      <p:sp>
        <p:nvSpPr>
          <p:cNvPr id="3" name="Содержимое 2"/>
          <p:cNvSpPr>
            <a:spLocks noGrp="1"/>
          </p:cNvSpPr>
          <p:nvPr>
            <p:ph idx="1"/>
          </p:nvPr>
        </p:nvSpPr>
        <p:spPr>
          <a:xfrm>
            <a:off x="1187624" y="1124744"/>
            <a:ext cx="7848872" cy="5400600"/>
          </a:xfrm>
        </p:spPr>
        <p:txBody>
          <a:bodyPr>
            <a:normAutofit fontScale="77500" lnSpcReduction="20000"/>
          </a:bodyPr>
          <a:lstStyle/>
          <a:p>
            <a:pPr marL="0" indent="0" algn="just">
              <a:buNone/>
            </a:pPr>
            <a:r>
              <a:rPr lang="ru-RU" b="1" dirty="0" err="1" smtClean="0">
                <a:solidFill>
                  <a:srgbClr val="00B050"/>
                </a:solidFill>
              </a:rPr>
              <a:t>Стратегічна</a:t>
            </a:r>
            <a:r>
              <a:rPr lang="ru-RU" b="1" dirty="0" smtClean="0">
                <a:solidFill>
                  <a:srgbClr val="00B050"/>
                </a:solidFill>
              </a:rPr>
              <a:t> </a:t>
            </a:r>
            <a:r>
              <a:rPr lang="ru-RU" b="1" dirty="0" err="1">
                <a:solidFill>
                  <a:srgbClr val="00B050"/>
                </a:solidFill>
              </a:rPr>
              <a:t>екологічна</a:t>
            </a:r>
            <a:r>
              <a:rPr lang="ru-RU" b="1" dirty="0">
                <a:solidFill>
                  <a:srgbClr val="00B050"/>
                </a:solidFill>
              </a:rPr>
              <a:t> </a:t>
            </a:r>
            <a:r>
              <a:rPr lang="ru-RU" b="1" dirty="0" err="1">
                <a:solidFill>
                  <a:srgbClr val="00B050"/>
                </a:solidFill>
              </a:rPr>
              <a:t>оцінка</a:t>
            </a:r>
            <a:r>
              <a:rPr lang="ru-RU" b="1" dirty="0">
                <a:solidFill>
                  <a:srgbClr val="00B050"/>
                </a:solidFill>
              </a:rPr>
              <a:t> </a:t>
            </a:r>
            <a:r>
              <a:rPr lang="ru-RU" dirty="0"/>
              <a:t>- процедура </a:t>
            </a:r>
            <a:r>
              <a:rPr lang="ru-RU" dirty="0" err="1"/>
              <a:t>визначення</a:t>
            </a:r>
            <a:r>
              <a:rPr lang="ru-RU" dirty="0"/>
              <a:t>, </a:t>
            </a:r>
            <a:r>
              <a:rPr lang="ru-RU" dirty="0" err="1"/>
              <a:t>опису</a:t>
            </a:r>
            <a:r>
              <a:rPr lang="ru-RU" dirty="0"/>
              <a:t> та </a:t>
            </a:r>
            <a:r>
              <a:rPr lang="ru-RU" dirty="0" err="1"/>
              <a:t>оцінювання</a:t>
            </a:r>
            <a:r>
              <a:rPr lang="ru-RU" dirty="0"/>
              <a:t> </a:t>
            </a:r>
            <a:r>
              <a:rPr lang="ru-RU" dirty="0" err="1"/>
              <a:t>наслідків</a:t>
            </a:r>
            <a:r>
              <a:rPr lang="ru-RU" dirty="0"/>
              <a:t> </a:t>
            </a:r>
            <a:r>
              <a:rPr lang="ru-RU" dirty="0" err="1"/>
              <a:t>виконання</a:t>
            </a:r>
            <a:r>
              <a:rPr lang="ru-RU" dirty="0"/>
              <a:t> </a:t>
            </a:r>
            <a:r>
              <a:rPr lang="ru-RU" b="1" dirty="0" err="1"/>
              <a:t>документів</a:t>
            </a:r>
            <a:r>
              <a:rPr lang="ru-RU" b="1" dirty="0"/>
              <a:t> державного </a:t>
            </a:r>
            <a:r>
              <a:rPr lang="ru-RU" b="1" dirty="0" err="1"/>
              <a:t>планування</a:t>
            </a:r>
            <a:r>
              <a:rPr lang="ru-RU" b="1" dirty="0"/>
              <a:t> </a:t>
            </a:r>
            <a:r>
              <a:rPr lang="ru-RU" dirty="0"/>
              <a:t>для </a:t>
            </a:r>
            <a:r>
              <a:rPr lang="ru-RU" dirty="0" err="1"/>
              <a:t>довкілля</a:t>
            </a:r>
            <a:r>
              <a:rPr lang="ru-RU" dirty="0"/>
              <a:t>, у тому </a:t>
            </a:r>
            <a:r>
              <a:rPr lang="ru-RU" dirty="0" err="1"/>
              <a:t>числі</a:t>
            </a:r>
            <a:r>
              <a:rPr lang="ru-RU" dirty="0"/>
              <a:t> для </a:t>
            </a:r>
            <a:r>
              <a:rPr lang="ru-RU" dirty="0" err="1"/>
              <a:t>здоров’я</a:t>
            </a:r>
            <a:r>
              <a:rPr lang="ru-RU" dirty="0"/>
              <a:t> </a:t>
            </a:r>
            <a:r>
              <a:rPr lang="ru-RU" dirty="0" err="1"/>
              <a:t>населення</a:t>
            </a:r>
            <a:r>
              <a:rPr lang="ru-RU" dirty="0"/>
              <a:t>, </a:t>
            </a:r>
            <a:r>
              <a:rPr lang="ru-RU" dirty="0" err="1"/>
              <a:t>виправданих</a:t>
            </a:r>
            <a:r>
              <a:rPr lang="ru-RU" dirty="0"/>
              <a:t> альтернатив, </a:t>
            </a:r>
            <a:r>
              <a:rPr lang="ru-RU" dirty="0" err="1"/>
              <a:t>розроблення</a:t>
            </a:r>
            <a:r>
              <a:rPr lang="ru-RU" dirty="0"/>
              <a:t> </a:t>
            </a:r>
            <a:r>
              <a:rPr lang="ru-RU" dirty="0" err="1"/>
              <a:t>заходів</a:t>
            </a:r>
            <a:r>
              <a:rPr lang="ru-RU" dirty="0"/>
              <a:t> </a:t>
            </a:r>
            <a:r>
              <a:rPr lang="ru-RU" dirty="0" err="1"/>
              <a:t>із</a:t>
            </a:r>
            <a:r>
              <a:rPr lang="ru-RU" dirty="0"/>
              <a:t> </a:t>
            </a:r>
            <a:r>
              <a:rPr lang="ru-RU" dirty="0" err="1"/>
              <a:t>запобігання</a:t>
            </a:r>
            <a:r>
              <a:rPr lang="ru-RU" dirty="0"/>
              <a:t>, </a:t>
            </a:r>
            <a:r>
              <a:rPr lang="ru-RU" dirty="0" err="1"/>
              <a:t>зменшення</a:t>
            </a:r>
            <a:r>
              <a:rPr lang="ru-RU" dirty="0"/>
              <a:t> та </a:t>
            </a:r>
            <a:r>
              <a:rPr lang="ru-RU" dirty="0" err="1"/>
              <a:t>пом’якшення</a:t>
            </a:r>
            <a:r>
              <a:rPr lang="ru-RU" dirty="0"/>
              <a:t> </a:t>
            </a:r>
            <a:r>
              <a:rPr lang="ru-RU" dirty="0" err="1"/>
              <a:t>можливих</a:t>
            </a:r>
            <a:r>
              <a:rPr lang="ru-RU" dirty="0"/>
              <a:t> </a:t>
            </a:r>
            <a:r>
              <a:rPr lang="ru-RU" dirty="0" err="1"/>
              <a:t>негативних</a:t>
            </a:r>
            <a:r>
              <a:rPr lang="ru-RU" dirty="0"/>
              <a:t> </a:t>
            </a:r>
            <a:r>
              <a:rPr lang="ru-RU" dirty="0" err="1"/>
              <a:t>наслідків</a:t>
            </a:r>
            <a:r>
              <a:rPr lang="ru-RU" dirty="0"/>
              <a:t>, яка </a:t>
            </a:r>
            <a:r>
              <a:rPr lang="ru-RU" dirty="0" err="1"/>
              <a:t>включає</a:t>
            </a:r>
            <a:r>
              <a:rPr lang="ru-RU" dirty="0"/>
              <a:t> </a:t>
            </a:r>
            <a:r>
              <a:rPr lang="ru-RU" dirty="0" err="1"/>
              <a:t>визначення</a:t>
            </a:r>
            <a:r>
              <a:rPr lang="ru-RU" dirty="0"/>
              <a:t> </a:t>
            </a:r>
            <a:r>
              <a:rPr lang="ru-RU" dirty="0" err="1"/>
              <a:t>обсягу</a:t>
            </a:r>
            <a:r>
              <a:rPr lang="ru-RU" dirty="0"/>
              <a:t> </a:t>
            </a:r>
            <a:r>
              <a:rPr lang="ru-RU" dirty="0" err="1"/>
              <a:t>стратегічної</a:t>
            </a:r>
            <a:r>
              <a:rPr lang="ru-RU" dirty="0"/>
              <a:t> </a:t>
            </a:r>
            <a:r>
              <a:rPr lang="ru-RU" dirty="0" err="1"/>
              <a:t>екологічної</a:t>
            </a:r>
            <a:r>
              <a:rPr lang="ru-RU" dirty="0"/>
              <a:t> </a:t>
            </a:r>
            <a:r>
              <a:rPr lang="ru-RU" dirty="0" err="1"/>
              <a:t>оцінки</a:t>
            </a:r>
            <a:r>
              <a:rPr lang="ru-RU" dirty="0"/>
              <a:t>, </a:t>
            </a:r>
            <a:r>
              <a:rPr lang="ru-RU" dirty="0" err="1"/>
              <a:t>складання</a:t>
            </a:r>
            <a:r>
              <a:rPr lang="ru-RU" dirty="0"/>
              <a:t> </a:t>
            </a:r>
            <a:r>
              <a:rPr lang="ru-RU" dirty="0" err="1"/>
              <a:t>звіту</a:t>
            </a:r>
            <a:r>
              <a:rPr lang="ru-RU" dirty="0"/>
              <a:t> про </a:t>
            </a:r>
            <a:r>
              <a:rPr lang="ru-RU" dirty="0" err="1"/>
              <a:t>стратегічну</a:t>
            </a:r>
            <a:r>
              <a:rPr lang="ru-RU" dirty="0"/>
              <a:t> </a:t>
            </a:r>
            <a:r>
              <a:rPr lang="ru-RU" dirty="0" err="1"/>
              <a:t>екологічну</a:t>
            </a:r>
            <a:r>
              <a:rPr lang="ru-RU" dirty="0"/>
              <a:t> </a:t>
            </a:r>
            <a:r>
              <a:rPr lang="ru-RU" dirty="0" err="1"/>
              <a:t>оцінку</a:t>
            </a:r>
            <a:r>
              <a:rPr lang="ru-RU" dirty="0"/>
              <a:t>, </a:t>
            </a:r>
            <a:r>
              <a:rPr lang="ru-RU" dirty="0" err="1"/>
              <a:t>проведення</a:t>
            </a:r>
            <a:r>
              <a:rPr lang="ru-RU" dirty="0"/>
              <a:t> </a:t>
            </a:r>
            <a:r>
              <a:rPr lang="ru-RU" dirty="0" err="1"/>
              <a:t>громадського</a:t>
            </a:r>
            <a:r>
              <a:rPr lang="ru-RU" dirty="0"/>
              <a:t> </a:t>
            </a:r>
            <a:r>
              <a:rPr lang="ru-RU" dirty="0" err="1"/>
              <a:t>обговорення</a:t>
            </a:r>
            <a:r>
              <a:rPr lang="ru-RU" dirty="0"/>
              <a:t> та </a:t>
            </a:r>
            <a:r>
              <a:rPr lang="ru-RU" dirty="0" err="1"/>
              <a:t>консультацій</a:t>
            </a:r>
            <a:r>
              <a:rPr lang="ru-RU" dirty="0"/>
              <a:t> (за потреби - </a:t>
            </a:r>
            <a:r>
              <a:rPr lang="ru-RU" dirty="0" err="1"/>
              <a:t>транскордонних</a:t>
            </a:r>
            <a:r>
              <a:rPr lang="ru-RU" dirty="0"/>
              <a:t> </a:t>
            </a:r>
            <a:r>
              <a:rPr lang="ru-RU" dirty="0" err="1"/>
              <a:t>консультацій</a:t>
            </a:r>
            <a:r>
              <a:rPr lang="ru-RU" dirty="0"/>
              <a:t>), </a:t>
            </a:r>
            <a:r>
              <a:rPr lang="ru-RU" dirty="0" err="1"/>
              <a:t>врахування</a:t>
            </a:r>
            <a:r>
              <a:rPr lang="ru-RU" dirty="0"/>
              <a:t> у </a:t>
            </a:r>
            <a:r>
              <a:rPr lang="ru-RU" dirty="0" err="1"/>
              <a:t>документі</a:t>
            </a:r>
            <a:r>
              <a:rPr lang="ru-RU" dirty="0"/>
              <a:t> державного </a:t>
            </a:r>
            <a:r>
              <a:rPr lang="ru-RU" dirty="0" err="1"/>
              <a:t>планування</a:t>
            </a:r>
            <a:r>
              <a:rPr lang="ru-RU" dirty="0"/>
              <a:t> </a:t>
            </a:r>
            <a:r>
              <a:rPr lang="ru-RU" dirty="0" err="1"/>
              <a:t>звіту</a:t>
            </a:r>
            <a:r>
              <a:rPr lang="ru-RU" dirty="0"/>
              <a:t> про </a:t>
            </a:r>
            <a:r>
              <a:rPr lang="ru-RU" dirty="0" err="1"/>
              <a:t>стратегічну</a:t>
            </a:r>
            <a:r>
              <a:rPr lang="ru-RU" dirty="0"/>
              <a:t> </a:t>
            </a:r>
            <a:r>
              <a:rPr lang="ru-RU" dirty="0" err="1"/>
              <a:t>екологічну</a:t>
            </a:r>
            <a:r>
              <a:rPr lang="ru-RU" dirty="0"/>
              <a:t> </a:t>
            </a:r>
            <a:r>
              <a:rPr lang="ru-RU" dirty="0" err="1"/>
              <a:t>оцінку</a:t>
            </a:r>
            <a:r>
              <a:rPr lang="ru-RU" dirty="0"/>
              <a:t>, </a:t>
            </a:r>
            <a:r>
              <a:rPr lang="ru-RU" dirty="0" err="1"/>
              <a:t>результатів</a:t>
            </a:r>
            <a:r>
              <a:rPr lang="ru-RU" dirty="0"/>
              <a:t> </a:t>
            </a:r>
            <a:r>
              <a:rPr lang="ru-RU" dirty="0" err="1"/>
              <a:t>громадського</a:t>
            </a:r>
            <a:r>
              <a:rPr lang="ru-RU" dirty="0"/>
              <a:t> </a:t>
            </a:r>
            <a:r>
              <a:rPr lang="ru-RU" dirty="0" err="1"/>
              <a:t>обговорення</a:t>
            </a:r>
            <a:r>
              <a:rPr lang="ru-RU" dirty="0"/>
              <a:t> та </a:t>
            </a:r>
            <a:r>
              <a:rPr lang="ru-RU" dirty="0" err="1"/>
              <a:t>консультацій</a:t>
            </a:r>
            <a:r>
              <a:rPr lang="ru-RU" dirty="0"/>
              <a:t>, </a:t>
            </a:r>
            <a:r>
              <a:rPr lang="ru-RU" dirty="0" err="1"/>
              <a:t>інформування</a:t>
            </a:r>
            <a:r>
              <a:rPr lang="ru-RU" dirty="0"/>
              <a:t> про </a:t>
            </a:r>
            <a:r>
              <a:rPr lang="ru-RU" dirty="0" err="1"/>
              <a:t>затвердження</a:t>
            </a:r>
            <a:r>
              <a:rPr lang="ru-RU" dirty="0"/>
              <a:t> документа державного </a:t>
            </a:r>
            <a:r>
              <a:rPr lang="ru-RU" dirty="0" err="1"/>
              <a:t>планування</a:t>
            </a:r>
            <a:r>
              <a:rPr lang="ru-RU" dirty="0"/>
              <a:t> та </a:t>
            </a:r>
            <a:r>
              <a:rPr lang="ru-RU" dirty="0" err="1"/>
              <a:t>здійснюється</a:t>
            </a:r>
            <a:r>
              <a:rPr lang="ru-RU" dirty="0"/>
              <a:t> у порядку, </a:t>
            </a:r>
            <a:r>
              <a:rPr lang="ru-RU" dirty="0" err="1"/>
              <a:t>визначеному</a:t>
            </a:r>
            <a:r>
              <a:rPr lang="ru-RU" dirty="0"/>
              <a:t> </a:t>
            </a:r>
            <a:r>
              <a:rPr lang="ru-RU" dirty="0" err="1"/>
              <a:t>цим</a:t>
            </a:r>
            <a:r>
              <a:rPr lang="ru-RU" dirty="0"/>
              <a:t> Законом.</a:t>
            </a:r>
            <a:endParaRPr lang="uk-UA" dirty="0"/>
          </a:p>
        </p:txBody>
      </p:sp>
    </p:spTree>
    <p:extLst>
      <p:ext uri="{BB962C8B-B14F-4D97-AF65-F5344CB8AC3E}">
        <p14:creationId xmlns:p14="http://schemas.microsoft.com/office/powerpoint/2010/main" val="2726076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1152128"/>
          </a:xfrm>
        </p:spPr>
        <p:txBody>
          <a:bodyPr>
            <a:normAutofit/>
          </a:bodyPr>
          <a:lstStyle/>
          <a:p>
            <a:r>
              <a:rPr lang="ru-RU" sz="2000" b="1" dirty="0" smtClean="0">
                <a:solidFill>
                  <a:srgbClr val="FF0000"/>
                </a:solidFill>
              </a:rPr>
              <a:t>Закон </a:t>
            </a:r>
            <a:r>
              <a:rPr lang="ru-RU" sz="2000" b="1" dirty="0" err="1" smtClean="0">
                <a:solidFill>
                  <a:srgbClr val="FF0000"/>
                </a:solidFill>
              </a:rPr>
              <a:t>України</a:t>
            </a:r>
            <a:r>
              <a:rPr lang="ru-RU" sz="2000" b="1" dirty="0" smtClean="0">
                <a:solidFill>
                  <a:srgbClr val="FF0000"/>
                </a:solidFill>
              </a:rPr>
              <a:t> «Про </a:t>
            </a:r>
            <a:r>
              <a:rPr lang="ru-RU" sz="2000" b="1" dirty="0" err="1" smtClean="0">
                <a:solidFill>
                  <a:srgbClr val="FF0000"/>
                </a:solidFill>
              </a:rPr>
              <a:t>Основні</a:t>
            </a:r>
            <a:r>
              <a:rPr lang="ru-RU" sz="2000" b="1" dirty="0" smtClean="0">
                <a:solidFill>
                  <a:srgbClr val="FF0000"/>
                </a:solidFill>
              </a:rPr>
              <a:t> </a:t>
            </a:r>
            <a:r>
              <a:rPr lang="ru-RU" sz="2000" b="1" dirty="0">
                <a:solidFill>
                  <a:srgbClr val="FF0000"/>
                </a:solidFill>
              </a:rPr>
              <a:t>засади (</a:t>
            </a:r>
            <a:r>
              <a:rPr lang="ru-RU" sz="2000" b="1" dirty="0" err="1">
                <a:solidFill>
                  <a:srgbClr val="FF0000"/>
                </a:solidFill>
              </a:rPr>
              <a:t>стратегію</a:t>
            </a:r>
            <a:r>
              <a:rPr lang="ru-RU" sz="2000" b="1" dirty="0">
                <a:solidFill>
                  <a:srgbClr val="FF0000"/>
                </a:solidFill>
              </a:rPr>
              <a:t>) </a:t>
            </a:r>
            <a:r>
              <a:rPr lang="ru-RU" sz="2000" b="1" dirty="0" err="1">
                <a:solidFill>
                  <a:srgbClr val="FF0000"/>
                </a:solidFill>
              </a:rPr>
              <a:t>державної</a:t>
            </a:r>
            <a:r>
              <a:rPr lang="ru-RU" sz="2000" b="1" dirty="0">
                <a:solidFill>
                  <a:srgbClr val="FF0000"/>
                </a:solidFill>
              </a:rPr>
              <a:t> </a:t>
            </a:r>
            <a:r>
              <a:rPr lang="ru-RU" sz="2000" b="1" dirty="0" err="1">
                <a:solidFill>
                  <a:srgbClr val="FF0000"/>
                </a:solidFill>
              </a:rPr>
              <a:t>екологічної</a:t>
            </a:r>
            <a:r>
              <a:rPr lang="ru-RU" sz="2000" b="1" dirty="0">
                <a:solidFill>
                  <a:srgbClr val="FF0000"/>
                </a:solidFill>
              </a:rPr>
              <a:t> </a:t>
            </a:r>
            <a:r>
              <a:rPr lang="ru-RU" sz="2000" b="1" dirty="0" err="1">
                <a:solidFill>
                  <a:srgbClr val="FF0000"/>
                </a:solidFill>
              </a:rPr>
              <a:t>політики</a:t>
            </a:r>
            <a:r>
              <a:rPr lang="ru-RU" sz="2000" b="1" dirty="0">
                <a:solidFill>
                  <a:srgbClr val="FF0000"/>
                </a:solidFill>
              </a:rPr>
              <a:t> </a:t>
            </a:r>
            <a:r>
              <a:rPr lang="ru-RU" sz="2000" b="1" dirty="0" err="1">
                <a:solidFill>
                  <a:srgbClr val="FF0000"/>
                </a:solidFill>
              </a:rPr>
              <a:t>України</a:t>
            </a:r>
            <a:r>
              <a:rPr lang="ru-RU" sz="2000" b="1" dirty="0">
                <a:solidFill>
                  <a:srgbClr val="FF0000"/>
                </a:solidFill>
              </a:rPr>
              <a:t> на </a:t>
            </a:r>
            <a:r>
              <a:rPr lang="ru-RU" sz="2000" b="1" dirty="0" err="1">
                <a:solidFill>
                  <a:srgbClr val="FF0000"/>
                </a:solidFill>
              </a:rPr>
              <a:t>період</a:t>
            </a:r>
            <a:r>
              <a:rPr lang="ru-RU" sz="2000" b="1" dirty="0">
                <a:solidFill>
                  <a:srgbClr val="FF0000"/>
                </a:solidFill>
              </a:rPr>
              <a:t> до 2030 </a:t>
            </a:r>
            <a:r>
              <a:rPr lang="ru-RU" sz="2000" b="1" dirty="0" smtClean="0">
                <a:solidFill>
                  <a:srgbClr val="FF0000"/>
                </a:solidFill>
              </a:rPr>
              <a:t>року</a:t>
            </a:r>
            <a:r>
              <a:rPr lang="ru-RU" sz="2000" b="1" dirty="0" smtClean="0">
                <a:solidFill>
                  <a:srgbClr val="FF0000"/>
                </a:solidFill>
              </a:rPr>
              <a:t>»</a:t>
            </a:r>
            <a:r>
              <a:rPr lang="ru-RU" sz="2000" b="1" dirty="0">
                <a:solidFill>
                  <a:srgbClr val="FF0000"/>
                </a:solidFill>
              </a:rPr>
              <a:t/>
            </a:r>
            <a:br>
              <a:rPr lang="ru-RU" sz="2000" b="1" dirty="0">
                <a:solidFill>
                  <a:srgbClr val="FF0000"/>
                </a:solidFill>
              </a:rPr>
            </a:br>
            <a:r>
              <a:rPr lang="ru-RU" sz="2000" b="1" dirty="0" err="1" smtClean="0">
                <a:solidFill>
                  <a:srgbClr val="002060"/>
                </a:solidFill>
              </a:rPr>
              <a:t>від</a:t>
            </a:r>
            <a:r>
              <a:rPr lang="ru-RU" sz="2000" b="1" dirty="0" smtClean="0">
                <a:solidFill>
                  <a:srgbClr val="002060"/>
                </a:solidFill>
              </a:rPr>
              <a:t> </a:t>
            </a:r>
            <a:r>
              <a:rPr lang="ru-RU" sz="2000" b="1" dirty="0" smtClean="0">
                <a:solidFill>
                  <a:srgbClr val="002060"/>
                </a:solidFill>
              </a:rPr>
              <a:t>28 лютого 2019 р</a:t>
            </a:r>
            <a:r>
              <a:rPr lang="ru-RU" sz="2000" b="1" dirty="0" smtClean="0">
                <a:solidFill>
                  <a:srgbClr val="002060"/>
                </a:solidFill>
              </a:rPr>
              <a:t>. </a:t>
            </a:r>
            <a:r>
              <a:rPr lang="ru-RU" sz="2000" b="1" dirty="0" smtClean="0">
                <a:solidFill>
                  <a:srgbClr val="002060"/>
                </a:solidFill>
              </a:rPr>
              <a:t>№ 2697-</a:t>
            </a:r>
            <a:r>
              <a:rPr lang="en-US" sz="2000" b="1" dirty="0" smtClean="0">
                <a:solidFill>
                  <a:srgbClr val="002060"/>
                </a:solidFill>
              </a:rPr>
              <a:t>VIII</a:t>
            </a:r>
            <a:endParaRPr lang="ru-RU" sz="2000" b="1" dirty="0">
              <a:solidFill>
                <a:srgbClr val="002060"/>
              </a:solidFill>
            </a:endParaRPr>
          </a:p>
        </p:txBody>
      </p:sp>
      <p:sp>
        <p:nvSpPr>
          <p:cNvPr id="3" name="Содержимое 2"/>
          <p:cNvSpPr>
            <a:spLocks noGrp="1"/>
          </p:cNvSpPr>
          <p:nvPr>
            <p:ph idx="1"/>
          </p:nvPr>
        </p:nvSpPr>
        <p:spPr>
          <a:xfrm>
            <a:off x="1187624" y="1268760"/>
            <a:ext cx="7848872" cy="5256584"/>
          </a:xfrm>
        </p:spPr>
        <p:txBody>
          <a:bodyPr>
            <a:normAutofit lnSpcReduction="10000"/>
          </a:bodyPr>
          <a:lstStyle/>
          <a:p>
            <a:pPr marL="342900" indent="-342900" algn="just">
              <a:buFont typeface="Wingdings" panose="05000000000000000000" pitchFamily="2" charset="2"/>
              <a:buChar char="Ø"/>
            </a:pPr>
            <a:r>
              <a:rPr lang="uk-UA" sz="2000" dirty="0">
                <a:solidFill>
                  <a:srgbClr val="00B050"/>
                </a:solidFill>
              </a:rPr>
              <a:t>Процеси глобалізації та суспільних трансформацій </a:t>
            </a:r>
            <a:r>
              <a:rPr lang="uk-UA" sz="2000" dirty="0"/>
              <a:t>підвищили </a:t>
            </a:r>
            <a:r>
              <a:rPr lang="uk-UA" sz="2000" dirty="0">
                <a:solidFill>
                  <a:srgbClr val="FF0000"/>
                </a:solidFill>
              </a:rPr>
              <a:t>пріоритетність збереження довкілля</a:t>
            </a:r>
            <a:r>
              <a:rPr lang="uk-UA" sz="2000" dirty="0"/>
              <a:t>, а отже, потребують від України вжиття термінових заходів. </a:t>
            </a:r>
            <a:endParaRPr lang="en-US" sz="2000" dirty="0" smtClean="0"/>
          </a:p>
          <a:p>
            <a:pPr marL="342900" indent="-342900" algn="just">
              <a:buFont typeface="Wingdings" panose="05000000000000000000" pitchFamily="2" charset="2"/>
              <a:buChar char="Ø"/>
            </a:pPr>
            <a:r>
              <a:rPr lang="uk-UA" sz="2000" dirty="0" smtClean="0"/>
              <a:t>Протягом </a:t>
            </a:r>
            <a:r>
              <a:rPr lang="uk-UA" sz="2000" dirty="0"/>
              <a:t>тривалого часу економічний розвиток держави супроводжувався незбалансованою експлуатацією природних ресурсів, низькою пріоритетністю питань захисту довкілля, що </a:t>
            </a:r>
            <a:r>
              <a:rPr lang="uk-UA" sz="2000" dirty="0">
                <a:solidFill>
                  <a:srgbClr val="FF0000"/>
                </a:solidFill>
              </a:rPr>
              <a:t>унеможливлювало досягнення збалансованого (сталого) розвитку</a:t>
            </a:r>
            <a:r>
              <a:rPr lang="uk-UA" sz="2000" dirty="0" smtClean="0"/>
              <a:t>.</a:t>
            </a:r>
            <a:endParaRPr lang="en-US" sz="2000" dirty="0" smtClean="0"/>
          </a:p>
          <a:p>
            <a:pPr marL="342900" indent="-342900" algn="just">
              <a:buFont typeface="Wingdings" panose="05000000000000000000" pitchFamily="2" charset="2"/>
              <a:buChar char="Ø"/>
            </a:pPr>
            <a:r>
              <a:rPr lang="uk-UA" sz="2000" dirty="0" smtClean="0">
                <a:solidFill>
                  <a:srgbClr val="00B050"/>
                </a:solidFill>
              </a:rPr>
              <a:t>Упровадження </a:t>
            </a:r>
            <a:r>
              <a:rPr lang="uk-UA" sz="2000" dirty="0" err="1">
                <a:solidFill>
                  <a:srgbClr val="00B050"/>
                </a:solidFill>
              </a:rPr>
              <a:t>екосистемного</a:t>
            </a:r>
            <a:r>
              <a:rPr lang="uk-UA" sz="2000" dirty="0">
                <a:solidFill>
                  <a:srgbClr val="00B050"/>
                </a:solidFill>
              </a:rPr>
              <a:t> підходу в галузеву політику </a:t>
            </a:r>
            <a:r>
              <a:rPr lang="uk-UA" sz="2000" dirty="0"/>
              <a:t>та удосконалення системи інтегрованого екологічного управління, інтеграція екологічної політики до інших політик, </a:t>
            </a:r>
            <a:r>
              <a:rPr lang="uk-UA" sz="2000" dirty="0">
                <a:solidFill>
                  <a:srgbClr val="00B050"/>
                </a:solidFill>
              </a:rPr>
              <a:t>обов’язкове врахування екологічної складової </a:t>
            </a:r>
            <a:r>
              <a:rPr lang="uk-UA" sz="2000" dirty="0"/>
              <a:t>під час розроблення та затвердження документів державного планування та у процесі прийняття рішень про провадження господарської діяльності, яка може мати значний вплив на </a:t>
            </a:r>
            <a:r>
              <a:rPr lang="uk-UA" sz="2000" dirty="0" smtClean="0"/>
              <a:t>довкілля, є </a:t>
            </a:r>
            <a:r>
              <a:rPr lang="uk-UA" sz="2000" dirty="0"/>
              <a:t>шляхом до сучасної системної екологічної політики, що реалізується у країнах - членах Європейського Союзу.</a:t>
            </a:r>
            <a:endParaRPr lang="uk-UA" sz="2000" dirty="0"/>
          </a:p>
        </p:txBody>
      </p:sp>
    </p:spTree>
    <p:extLst>
      <p:ext uri="{BB962C8B-B14F-4D97-AF65-F5344CB8AC3E}">
        <p14:creationId xmlns:p14="http://schemas.microsoft.com/office/powerpoint/2010/main" val="3994723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1224136"/>
          </a:xfrm>
        </p:spPr>
        <p:txBody>
          <a:bodyPr>
            <a:noAutofit/>
          </a:bodyPr>
          <a:lstStyle/>
          <a:p>
            <a:r>
              <a:rPr lang="ru-RU" sz="2000" b="1" dirty="0" err="1" smtClean="0">
                <a:solidFill>
                  <a:schemeClr val="tx1"/>
                </a:solidFill>
              </a:rPr>
              <a:t>Розпорядження</a:t>
            </a:r>
            <a:r>
              <a:rPr lang="ru-RU" sz="2000" b="1" dirty="0" smtClean="0">
                <a:solidFill>
                  <a:schemeClr val="tx1"/>
                </a:solidFill>
              </a:rPr>
              <a:t> </a:t>
            </a:r>
            <a:r>
              <a:rPr lang="ru-RU" sz="2000" b="1" dirty="0" err="1" smtClean="0">
                <a:solidFill>
                  <a:schemeClr val="tx1"/>
                </a:solidFill>
              </a:rPr>
              <a:t>Кабінету</a:t>
            </a:r>
            <a:r>
              <a:rPr lang="ru-RU" sz="2000" b="1" dirty="0" smtClean="0">
                <a:solidFill>
                  <a:schemeClr val="tx1"/>
                </a:solidFill>
              </a:rPr>
              <a:t> </a:t>
            </a:r>
            <a:r>
              <a:rPr lang="ru-RU" sz="2000" b="1" dirty="0" err="1" smtClean="0">
                <a:solidFill>
                  <a:schemeClr val="tx1"/>
                </a:solidFill>
              </a:rPr>
              <a:t>Міністрів</a:t>
            </a:r>
            <a:r>
              <a:rPr lang="ru-RU" sz="2000" b="1" dirty="0" smtClean="0">
                <a:solidFill>
                  <a:schemeClr val="tx1"/>
                </a:solidFill>
              </a:rPr>
              <a:t> </a:t>
            </a:r>
            <a:r>
              <a:rPr lang="ru-RU" sz="2000" b="1" dirty="0" err="1" smtClean="0">
                <a:solidFill>
                  <a:schemeClr val="tx1"/>
                </a:solidFill>
              </a:rPr>
              <a:t>України</a:t>
            </a:r>
            <a:r>
              <a:rPr lang="ru-RU" sz="2000" b="1" dirty="0" smtClean="0">
                <a:solidFill>
                  <a:schemeClr val="tx1"/>
                </a:solidFill>
              </a:rPr>
              <a:t> </a:t>
            </a:r>
            <a:r>
              <a:rPr lang="ru-RU" sz="2000" b="1" dirty="0">
                <a:solidFill>
                  <a:schemeClr val="tx1"/>
                </a:solidFill>
              </a:rPr>
              <a:t/>
            </a:r>
            <a:br>
              <a:rPr lang="ru-RU" sz="2000" b="1" dirty="0">
                <a:solidFill>
                  <a:schemeClr val="tx1"/>
                </a:solidFill>
              </a:rPr>
            </a:br>
            <a:r>
              <a:rPr lang="ru-RU" sz="2000" b="1" dirty="0">
                <a:solidFill>
                  <a:srgbClr val="FF0000"/>
                </a:solidFill>
              </a:rPr>
              <a:t>«Про </a:t>
            </a:r>
            <a:r>
              <a:rPr lang="ru-RU" sz="2000" b="1" dirty="0" err="1">
                <a:solidFill>
                  <a:srgbClr val="FF0000"/>
                </a:solidFill>
              </a:rPr>
              <a:t>схвалення</a:t>
            </a:r>
            <a:r>
              <a:rPr lang="ru-RU" sz="2000" b="1" dirty="0">
                <a:solidFill>
                  <a:srgbClr val="FF0000"/>
                </a:solidFill>
              </a:rPr>
              <a:t> </a:t>
            </a:r>
            <a:r>
              <a:rPr lang="ru-RU" sz="2000" b="1" dirty="0" err="1">
                <a:solidFill>
                  <a:srgbClr val="FF0000"/>
                </a:solidFill>
              </a:rPr>
              <a:t>Концепції</a:t>
            </a:r>
            <a:r>
              <a:rPr lang="ru-RU" sz="2000" b="1" dirty="0">
                <a:solidFill>
                  <a:srgbClr val="FF0000"/>
                </a:solidFill>
              </a:rPr>
              <a:t> </a:t>
            </a:r>
            <a:r>
              <a:rPr lang="ru-RU" sz="2000" b="1" dirty="0" err="1">
                <a:solidFill>
                  <a:srgbClr val="FF0000"/>
                </a:solidFill>
              </a:rPr>
              <a:t>Загальнодержавної</a:t>
            </a:r>
            <a:r>
              <a:rPr lang="ru-RU" sz="2000" b="1" dirty="0">
                <a:solidFill>
                  <a:srgbClr val="FF0000"/>
                </a:solidFill>
              </a:rPr>
              <a:t> </a:t>
            </a:r>
            <a:r>
              <a:rPr lang="ru-RU" sz="2000" b="1" dirty="0" err="1">
                <a:solidFill>
                  <a:srgbClr val="FF0000"/>
                </a:solidFill>
              </a:rPr>
              <a:t>цільової</a:t>
            </a:r>
            <a:r>
              <a:rPr lang="ru-RU" sz="2000" b="1" dirty="0">
                <a:solidFill>
                  <a:srgbClr val="FF0000"/>
                </a:solidFill>
              </a:rPr>
              <a:t> </a:t>
            </a:r>
            <a:r>
              <a:rPr lang="ru-RU" sz="2000" b="1" dirty="0" err="1">
                <a:solidFill>
                  <a:srgbClr val="FF0000"/>
                </a:solidFill>
              </a:rPr>
              <a:t>програми</a:t>
            </a:r>
            <a:r>
              <a:rPr lang="ru-RU" sz="2000" b="1" dirty="0">
                <a:solidFill>
                  <a:srgbClr val="FF0000"/>
                </a:solidFill>
              </a:rPr>
              <a:t> </a:t>
            </a:r>
            <a:r>
              <a:rPr lang="ru-RU" sz="2000" b="1" dirty="0" err="1">
                <a:solidFill>
                  <a:srgbClr val="FF0000"/>
                </a:solidFill>
              </a:rPr>
              <a:t>використання</a:t>
            </a:r>
            <a:r>
              <a:rPr lang="ru-RU" sz="2000" b="1" dirty="0">
                <a:solidFill>
                  <a:srgbClr val="FF0000"/>
                </a:solidFill>
              </a:rPr>
              <a:t> та </a:t>
            </a:r>
            <a:r>
              <a:rPr lang="ru-RU" sz="2000" b="1" dirty="0" err="1">
                <a:solidFill>
                  <a:srgbClr val="FF0000"/>
                </a:solidFill>
              </a:rPr>
              <a:t>охорони</a:t>
            </a:r>
            <a:r>
              <a:rPr lang="ru-RU" sz="2000" b="1" dirty="0">
                <a:solidFill>
                  <a:srgbClr val="FF0000"/>
                </a:solidFill>
              </a:rPr>
              <a:t> </a:t>
            </a:r>
            <a:r>
              <a:rPr lang="ru-RU" sz="2000" b="1" dirty="0" smtClean="0">
                <a:solidFill>
                  <a:srgbClr val="FF0000"/>
                </a:solidFill>
              </a:rPr>
              <a:t>земель»</a:t>
            </a:r>
            <a:r>
              <a:rPr lang="ru-RU" sz="2000" b="1" dirty="0">
                <a:solidFill>
                  <a:srgbClr val="FF0000"/>
                </a:solidFill>
              </a:rPr>
              <a:t> </a:t>
            </a:r>
            <a:r>
              <a:rPr lang="ru-RU" sz="2000" b="1" dirty="0" smtClean="0">
                <a:solidFill>
                  <a:srgbClr val="FF0000"/>
                </a:solidFill>
              </a:rPr>
              <a:t> </a:t>
            </a:r>
            <a:br>
              <a:rPr lang="ru-RU" sz="2000" b="1" dirty="0" smtClean="0">
                <a:solidFill>
                  <a:srgbClr val="FF0000"/>
                </a:solidFill>
              </a:rPr>
            </a:br>
            <a:r>
              <a:rPr lang="ru-RU" sz="2000" b="1" dirty="0" err="1" smtClean="0">
                <a:solidFill>
                  <a:schemeClr val="tx1"/>
                </a:solidFill>
              </a:rPr>
              <a:t>від</a:t>
            </a:r>
            <a:r>
              <a:rPr lang="ru-RU" sz="2000" b="1" dirty="0" smtClean="0">
                <a:solidFill>
                  <a:schemeClr val="tx1"/>
                </a:solidFill>
              </a:rPr>
              <a:t> </a:t>
            </a:r>
            <a:r>
              <a:rPr lang="ru-RU" sz="2000" b="1" dirty="0">
                <a:solidFill>
                  <a:schemeClr val="tx1"/>
                </a:solidFill>
              </a:rPr>
              <a:t>19 </a:t>
            </a:r>
            <a:r>
              <a:rPr lang="ru-RU" sz="2000" b="1" dirty="0" err="1">
                <a:solidFill>
                  <a:schemeClr val="tx1"/>
                </a:solidFill>
              </a:rPr>
              <a:t>січня</a:t>
            </a:r>
            <a:r>
              <a:rPr lang="ru-RU" sz="2000" b="1" dirty="0">
                <a:solidFill>
                  <a:schemeClr val="tx1"/>
                </a:solidFill>
              </a:rPr>
              <a:t> 2022 р. № 70-р</a:t>
            </a:r>
            <a:endParaRPr lang="ru-RU" sz="2000" b="1" dirty="0">
              <a:solidFill>
                <a:schemeClr val="tx1"/>
              </a:solidFill>
            </a:endParaRPr>
          </a:p>
        </p:txBody>
      </p:sp>
      <p:sp>
        <p:nvSpPr>
          <p:cNvPr id="3" name="Содержимое 2"/>
          <p:cNvSpPr>
            <a:spLocks noGrp="1"/>
          </p:cNvSpPr>
          <p:nvPr>
            <p:ph idx="1"/>
          </p:nvPr>
        </p:nvSpPr>
        <p:spPr>
          <a:xfrm>
            <a:off x="1187624" y="1628800"/>
            <a:ext cx="7848872" cy="4896544"/>
          </a:xfrm>
        </p:spPr>
        <p:txBody>
          <a:bodyPr>
            <a:normAutofit lnSpcReduction="10000"/>
          </a:bodyPr>
          <a:lstStyle/>
          <a:p>
            <a:pPr marL="342900" indent="-342900" algn="just">
              <a:buFont typeface="Wingdings" panose="05000000000000000000" pitchFamily="2" charset="2"/>
              <a:buChar char="Ø"/>
            </a:pPr>
            <a:r>
              <a:rPr lang="uk-UA" sz="2000" dirty="0"/>
              <a:t>Земельний фонд України становить 60,4 млн. гектарів і характеризується надзвичайно високим рівнем освоєння. Близько 70 відсотків земельного фонду України становлять сільськогосподарські землі, близько 4 відсотків - забудовані землі.</a:t>
            </a:r>
          </a:p>
          <a:p>
            <a:pPr marL="342900" indent="-342900" algn="just">
              <a:buFont typeface="Wingdings" panose="05000000000000000000" pitchFamily="2" charset="2"/>
              <a:buChar char="Ø"/>
            </a:pPr>
            <a:endParaRPr lang="uk-UA" sz="2000" dirty="0"/>
          </a:p>
          <a:p>
            <a:pPr marL="342900" indent="-342900" algn="just">
              <a:buFont typeface="Wingdings" panose="05000000000000000000" pitchFamily="2" charset="2"/>
              <a:buChar char="Ø"/>
            </a:pPr>
            <a:r>
              <a:rPr lang="uk-UA" sz="2000" dirty="0"/>
              <a:t>Високий рівень господарського освоєння території України визначає інтенсивний вплив </a:t>
            </a:r>
            <a:r>
              <a:rPr lang="uk-UA" sz="2000" dirty="0" err="1"/>
              <a:t>антропо</a:t>
            </a:r>
            <a:r>
              <a:rPr lang="uk-UA" sz="2000" dirty="0"/>
              <a:t>- та техногенезу на навколишнє природне середовище, в тому числі на земельні ресурси, склад і характер процесів, які відбуваються у сфері використання земель.</a:t>
            </a:r>
          </a:p>
          <a:p>
            <a:pPr marL="342900" indent="-342900" algn="just">
              <a:buFont typeface="Wingdings" panose="05000000000000000000" pitchFamily="2" charset="2"/>
              <a:buChar char="Ø"/>
            </a:pPr>
            <a:endParaRPr lang="uk-UA" sz="2000" dirty="0"/>
          </a:p>
          <a:p>
            <a:pPr marL="342900" indent="-342900" algn="just">
              <a:buFont typeface="Wingdings" panose="05000000000000000000" pitchFamily="2" charset="2"/>
              <a:buChar char="Ø"/>
            </a:pPr>
            <a:r>
              <a:rPr lang="uk-UA" sz="2000" dirty="0"/>
              <a:t>Найбільшу питому вагу мають сільськогосподарські землі (близько 70 відсотків). Рівень розорювання земель в державі досягає в середньому 54 відсотки, а у деяких областях - 70 відсотків і більше.</a:t>
            </a:r>
          </a:p>
          <a:p>
            <a:pPr marL="342900" indent="-342900" algn="just">
              <a:buFont typeface="Wingdings" panose="05000000000000000000" pitchFamily="2" charset="2"/>
              <a:buChar char="Ø"/>
            </a:pPr>
            <a:endParaRPr lang="uk-UA" sz="2000" dirty="0"/>
          </a:p>
        </p:txBody>
      </p:sp>
    </p:spTree>
    <p:extLst>
      <p:ext uri="{BB962C8B-B14F-4D97-AF65-F5344CB8AC3E}">
        <p14:creationId xmlns:p14="http://schemas.microsoft.com/office/powerpoint/2010/main" val="360974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1224136"/>
          </a:xfrm>
        </p:spPr>
        <p:txBody>
          <a:bodyPr>
            <a:noAutofit/>
          </a:bodyPr>
          <a:lstStyle/>
          <a:p>
            <a:r>
              <a:rPr lang="ru-RU" sz="2000" b="1" dirty="0" err="1" smtClean="0">
                <a:solidFill>
                  <a:schemeClr val="tx1"/>
                </a:solidFill>
              </a:rPr>
              <a:t>Розпорядження</a:t>
            </a:r>
            <a:r>
              <a:rPr lang="ru-RU" sz="2000" b="1" dirty="0" smtClean="0">
                <a:solidFill>
                  <a:schemeClr val="tx1"/>
                </a:solidFill>
              </a:rPr>
              <a:t> </a:t>
            </a:r>
            <a:r>
              <a:rPr lang="ru-RU" sz="2000" b="1" dirty="0" err="1" smtClean="0">
                <a:solidFill>
                  <a:schemeClr val="tx1"/>
                </a:solidFill>
              </a:rPr>
              <a:t>Кабінету</a:t>
            </a:r>
            <a:r>
              <a:rPr lang="ru-RU" sz="2000" b="1" dirty="0" smtClean="0">
                <a:solidFill>
                  <a:schemeClr val="tx1"/>
                </a:solidFill>
              </a:rPr>
              <a:t> </a:t>
            </a:r>
            <a:r>
              <a:rPr lang="ru-RU" sz="2000" b="1" dirty="0" err="1" smtClean="0">
                <a:solidFill>
                  <a:schemeClr val="tx1"/>
                </a:solidFill>
              </a:rPr>
              <a:t>Міністрів</a:t>
            </a:r>
            <a:r>
              <a:rPr lang="ru-RU" sz="2000" b="1" dirty="0" smtClean="0">
                <a:solidFill>
                  <a:schemeClr val="tx1"/>
                </a:solidFill>
              </a:rPr>
              <a:t> </a:t>
            </a:r>
            <a:r>
              <a:rPr lang="ru-RU" sz="2000" b="1" dirty="0" err="1" smtClean="0">
                <a:solidFill>
                  <a:schemeClr val="tx1"/>
                </a:solidFill>
              </a:rPr>
              <a:t>України</a:t>
            </a:r>
            <a:r>
              <a:rPr lang="ru-RU" sz="2000" b="1" dirty="0" smtClean="0">
                <a:solidFill>
                  <a:schemeClr val="tx1"/>
                </a:solidFill>
              </a:rPr>
              <a:t> </a:t>
            </a:r>
            <a:r>
              <a:rPr lang="ru-RU" sz="2000" b="1" dirty="0">
                <a:solidFill>
                  <a:schemeClr val="tx1"/>
                </a:solidFill>
              </a:rPr>
              <a:t/>
            </a:r>
            <a:br>
              <a:rPr lang="ru-RU" sz="2000" b="1" dirty="0">
                <a:solidFill>
                  <a:schemeClr val="tx1"/>
                </a:solidFill>
              </a:rPr>
            </a:br>
            <a:r>
              <a:rPr lang="ru-RU" sz="2000" b="1" dirty="0">
                <a:solidFill>
                  <a:srgbClr val="FF0000"/>
                </a:solidFill>
              </a:rPr>
              <a:t>«Про </a:t>
            </a:r>
            <a:r>
              <a:rPr lang="ru-RU" sz="2000" b="1" dirty="0" err="1">
                <a:solidFill>
                  <a:srgbClr val="FF0000"/>
                </a:solidFill>
              </a:rPr>
              <a:t>схвалення</a:t>
            </a:r>
            <a:r>
              <a:rPr lang="ru-RU" sz="2000" b="1" dirty="0">
                <a:solidFill>
                  <a:srgbClr val="FF0000"/>
                </a:solidFill>
              </a:rPr>
              <a:t> </a:t>
            </a:r>
            <a:r>
              <a:rPr lang="ru-RU" sz="2000" b="1" dirty="0" err="1">
                <a:solidFill>
                  <a:srgbClr val="FF0000"/>
                </a:solidFill>
              </a:rPr>
              <a:t>Концепції</a:t>
            </a:r>
            <a:r>
              <a:rPr lang="ru-RU" sz="2000" b="1" dirty="0">
                <a:solidFill>
                  <a:srgbClr val="FF0000"/>
                </a:solidFill>
              </a:rPr>
              <a:t> </a:t>
            </a:r>
            <a:r>
              <a:rPr lang="ru-RU" sz="2000" b="1" dirty="0" err="1">
                <a:solidFill>
                  <a:srgbClr val="FF0000"/>
                </a:solidFill>
              </a:rPr>
              <a:t>Загальнодержавної</a:t>
            </a:r>
            <a:r>
              <a:rPr lang="ru-RU" sz="2000" b="1" dirty="0">
                <a:solidFill>
                  <a:srgbClr val="FF0000"/>
                </a:solidFill>
              </a:rPr>
              <a:t> </a:t>
            </a:r>
            <a:r>
              <a:rPr lang="ru-RU" sz="2000" b="1" dirty="0" err="1">
                <a:solidFill>
                  <a:srgbClr val="FF0000"/>
                </a:solidFill>
              </a:rPr>
              <a:t>цільової</a:t>
            </a:r>
            <a:r>
              <a:rPr lang="ru-RU" sz="2000" b="1" dirty="0">
                <a:solidFill>
                  <a:srgbClr val="FF0000"/>
                </a:solidFill>
              </a:rPr>
              <a:t> </a:t>
            </a:r>
            <a:r>
              <a:rPr lang="ru-RU" sz="2000" b="1" dirty="0" err="1">
                <a:solidFill>
                  <a:srgbClr val="FF0000"/>
                </a:solidFill>
              </a:rPr>
              <a:t>програми</a:t>
            </a:r>
            <a:r>
              <a:rPr lang="ru-RU" sz="2000" b="1" dirty="0">
                <a:solidFill>
                  <a:srgbClr val="FF0000"/>
                </a:solidFill>
              </a:rPr>
              <a:t> </a:t>
            </a:r>
            <a:r>
              <a:rPr lang="ru-RU" sz="2000" b="1" dirty="0" err="1">
                <a:solidFill>
                  <a:srgbClr val="FF0000"/>
                </a:solidFill>
              </a:rPr>
              <a:t>використання</a:t>
            </a:r>
            <a:r>
              <a:rPr lang="ru-RU" sz="2000" b="1" dirty="0">
                <a:solidFill>
                  <a:srgbClr val="FF0000"/>
                </a:solidFill>
              </a:rPr>
              <a:t> та </a:t>
            </a:r>
            <a:r>
              <a:rPr lang="ru-RU" sz="2000" b="1" dirty="0" err="1">
                <a:solidFill>
                  <a:srgbClr val="FF0000"/>
                </a:solidFill>
              </a:rPr>
              <a:t>охорони</a:t>
            </a:r>
            <a:r>
              <a:rPr lang="ru-RU" sz="2000" b="1" dirty="0">
                <a:solidFill>
                  <a:srgbClr val="FF0000"/>
                </a:solidFill>
              </a:rPr>
              <a:t> </a:t>
            </a:r>
            <a:r>
              <a:rPr lang="ru-RU" sz="2000" b="1" dirty="0" smtClean="0">
                <a:solidFill>
                  <a:srgbClr val="FF0000"/>
                </a:solidFill>
              </a:rPr>
              <a:t>земель»</a:t>
            </a:r>
            <a:r>
              <a:rPr lang="ru-RU" sz="2000" b="1" dirty="0">
                <a:solidFill>
                  <a:srgbClr val="FF0000"/>
                </a:solidFill>
              </a:rPr>
              <a:t> </a:t>
            </a:r>
            <a:r>
              <a:rPr lang="ru-RU" sz="2000" b="1" dirty="0" smtClean="0">
                <a:solidFill>
                  <a:srgbClr val="FF0000"/>
                </a:solidFill>
              </a:rPr>
              <a:t> </a:t>
            </a:r>
            <a:br>
              <a:rPr lang="ru-RU" sz="2000" b="1" dirty="0" smtClean="0">
                <a:solidFill>
                  <a:srgbClr val="FF0000"/>
                </a:solidFill>
              </a:rPr>
            </a:br>
            <a:r>
              <a:rPr lang="ru-RU" sz="2000" b="1" dirty="0" err="1" smtClean="0">
                <a:solidFill>
                  <a:schemeClr val="tx1"/>
                </a:solidFill>
              </a:rPr>
              <a:t>від</a:t>
            </a:r>
            <a:r>
              <a:rPr lang="ru-RU" sz="2000" b="1" dirty="0" smtClean="0">
                <a:solidFill>
                  <a:schemeClr val="tx1"/>
                </a:solidFill>
              </a:rPr>
              <a:t> </a:t>
            </a:r>
            <a:r>
              <a:rPr lang="ru-RU" sz="2000" b="1" dirty="0">
                <a:solidFill>
                  <a:schemeClr val="tx1"/>
                </a:solidFill>
              </a:rPr>
              <a:t>19 </a:t>
            </a:r>
            <a:r>
              <a:rPr lang="ru-RU" sz="2000" b="1" dirty="0" err="1">
                <a:solidFill>
                  <a:schemeClr val="tx1"/>
                </a:solidFill>
              </a:rPr>
              <a:t>січня</a:t>
            </a:r>
            <a:r>
              <a:rPr lang="ru-RU" sz="2000" b="1" dirty="0">
                <a:solidFill>
                  <a:schemeClr val="tx1"/>
                </a:solidFill>
              </a:rPr>
              <a:t> 2022 р. № 70-р</a:t>
            </a:r>
            <a:endParaRPr lang="ru-RU" sz="2000" b="1" dirty="0">
              <a:solidFill>
                <a:schemeClr val="tx1"/>
              </a:solidFill>
            </a:endParaRPr>
          </a:p>
        </p:txBody>
      </p:sp>
      <p:sp>
        <p:nvSpPr>
          <p:cNvPr id="3" name="Содержимое 2"/>
          <p:cNvSpPr>
            <a:spLocks noGrp="1"/>
          </p:cNvSpPr>
          <p:nvPr>
            <p:ph idx="1"/>
          </p:nvPr>
        </p:nvSpPr>
        <p:spPr>
          <a:xfrm>
            <a:off x="1187624" y="1628800"/>
            <a:ext cx="7848872" cy="4896544"/>
          </a:xfrm>
        </p:spPr>
        <p:txBody>
          <a:bodyPr>
            <a:normAutofit fontScale="85000" lnSpcReduction="10000"/>
          </a:bodyPr>
          <a:lstStyle/>
          <a:p>
            <a:pPr marL="342900" indent="-342900" algn="just">
              <a:buFont typeface="Wingdings" panose="05000000000000000000" pitchFamily="2" charset="2"/>
              <a:buChar char="Ø"/>
            </a:pPr>
            <a:r>
              <a:rPr lang="uk-UA" sz="2000" dirty="0" smtClean="0"/>
              <a:t>Надмірне </a:t>
            </a:r>
            <a:r>
              <a:rPr lang="uk-UA" sz="2000" dirty="0"/>
              <a:t>розширення площі ріллі за рахунок </a:t>
            </a:r>
            <a:r>
              <a:rPr lang="uk-UA" sz="2000" dirty="0" err="1"/>
              <a:t>схилових</a:t>
            </a:r>
            <a:r>
              <a:rPr lang="uk-UA" sz="2000" dirty="0"/>
              <a:t> земель призвело до порушення екологічно збалансованого співвідношення земельних угідь: ріллі, природних кормових угідь, лісів та водойм, що негативно позначилося на стійкості </a:t>
            </a:r>
            <a:r>
              <a:rPr lang="uk-UA" sz="2000" dirty="0" err="1"/>
              <a:t>агроландшафтів</a:t>
            </a:r>
            <a:r>
              <a:rPr lang="uk-UA" sz="2000" dirty="0"/>
              <a:t> і спричинило значну техногенну ураженість екосфери. </a:t>
            </a:r>
            <a:r>
              <a:rPr lang="uk-UA" sz="2000" dirty="0" smtClean="0"/>
              <a:t>Щорічні </a:t>
            </a:r>
            <a:r>
              <a:rPr lang="uk-UA" sz="2000" dirty="0"/>
              <a:t>збитки від основних видів ґрунтової деградації становлять близько 40-50 млрд. гривень, у тому числі за рахунок незбалансованих втрат гумусу і поживних речовин - 23-28 млрд. гривень; від недобору продукції та втрат ґрунту через ерозію - 17-22 млрд. гривень. За рівнем кислотності, засоленості, солонцюватості, переущільнення, забруднення частина земельних ресурсів перебуває у передкризовому, а подекуди у кризовому стані з тенденцією до погіршення.</a:t>
            </a:r>
          </a:p>
          <a:p>
            <a:pPr marL="342900" indent="-342900" algn="just">
              <a:buFont typeface="Wingdings" panose="05000000000000000000" pitchFamily="2" charset="2"/>
              <a:buChar char="Ø"/>
            </a:pPr>
            <a:endParaRPr lang="uk-UA" sz="2000" dirty="0"/>
          </a:p>
          <a:p>
            <a:pPr marL="342900" indent="-342900" algn="just">
              <a:buFont typeface="Wingdings" panose="05000000000000000000" pitchFamily="2" charset="2"/>
              <a:buChar char="Ø"/>
            </a:pPr>
            <a:r>
              <a:rPr lang="uk-UA" sz="2000" dirty="0"/>
              <a:t>Ключовим прогнозним показником розв’язання зазначеної проблеми є зниження рівня розораності території країни до 44 відсотків шляхом вилучення </a:t>
            </a:r>
            <a:r>
              <a:rPr lang="uk-UA" sz="2000" dirty="0" err="1"/>
              <a:t>орнонепридатних</a:t>
            </a:r>
            <a:r>
              <a:rPr lang="uk-UA" sz="2000" dirty="0"/>
              <a:t> (деградованих, малопродуктивних та техногенно забруднених) земель, площа яких, за експертними оцінками, перевищує 6,5 млн. гектарів, з інтенсивного обробітку. Для порівняння - у Франції розорано 36 відсотків угідь, Англії - 18,5, у США - 20 відсотків.</a:t>
            </a:r>
            <a:endParaRPr lang="uk-UA" sz="2000" dirty="0"/>
          </a:p>
        </p:txBody>
      </p:sp>
    </p:spTree>
    <p:extLst>
      <p:ext uri="{BB962C8B-B14F-4D97-AF65-F5344CB8AC3E}">
        <p14:creationId xmlns:p14="http://schemas.microsoft.com/office/powerpoint/2010/main" val="3774484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ru-RU" sz="2400" b="1" dirty="0" err="1">
                <a:solidFill>
                  <a:srgbClr val="FF0000"/>
                </a:solidFill>
              </a:rPr>
              <a:t>Поняття</a:t>
            </a:r>
            <a:r>
              <a:rPr lang="ru-RU" sz="2400" b="1" dirty="0">
                <a:solidFill>
                  <a:srgbClr val="FF0000"/>
                </a:solidFill>
              </a:rPr>
              <a:t> та </a:t>
            </a:r>
            <a:r>
              <a:rPr lang="ru-RU" sz="2400" b="1" dirty="0" err="1">
                <a:solidFill>
                  <a:srgbClr val="FF0000"/>
                </a:solidFill>
              </a:rPr>
              <a:t>місце</a:t>
            </a:r>
            <a:r>
              <a:rPr lang="ru-RU" sz="2400" b="1" dirty="0">
                <a:solidFill>
                  <a:srgbClr val="FF0000"/>
                </a:solidFill>
              </a:rPr>
              <a:t> </a:t>
            </a:r>
            <a:r>
              <a:rPr lang="ru-RU" sz="2400" b="1" dirty="0" err="1">
                <a:solidFill>
                  <a:srgbClr val="FF0000"/>
                </a:solidFill>
              </a:rPr>
              <a:t>європейського</a:t>
            </a:r>
            <a:r>
              <a:rPr lang="ru-RU" sz="2400" b="1" dirty="0">
                <a:solidFill>
                  <a:srgbClr val="FF0000"/>
                </a:solidFill>
              </a:rPr>
              <a:t> права </a:t>
            </a:r>
            <a:r>
              <a:rPr lang="ru-RU" sz="2400" b="1" dirty="0" err="1">
                <a:solidFill>
                  <a:srgbClr val="FF0000"/>
                </a:solidFill>
              </a:rPr>
              <a:t>навколишнього</a:t>
            </a:r>
            <a:r>
              <a:rPr lang="ru-RU" sz="2400" b="1" dirty="0">
                <a:solidFill>
                  <a:srgbClr val="FF0000"/>
                </a:solidFill>
              </a:rPr>
              <a:t/>
            </a:r>
            <a:br>
              <a:rPr lang="ru-RU" sz="2400" b="1" dirty="0">
                <a:solidFill>
                  <a:srgbClr val="FF0000"/>
                </a:solidFill>
              </a:rPr>
            </a:br>
            <a:r>
              <a:rPr lang="ru-RU" sz="2400" b="1" dirty="0" err="1">
                <a:solidFill>
                  <a:srgbClr val="FF0000"/>
                </a:solidFill>
              </a:rPr>
              <a:t>середовища</a:t>
            </a:r>
            <a:r>
              <a:rPr lang="ru-RU" sz="2400" b="1" dirty="0">
                <a:solidFill>
                  <a:srgbClr val="FF0000"/>
                </a:solidFill>
              </a:rPr>
              <a:t> в </a:t>
            </a:r>
            <a:r>
              <a:rPr lang="ru-RU" sz="2400" b="1" dirty="0" err="1">
                <a:solidFill>
                  <a:srgbClr val="FF0000"/>
                </a:solidFill>
              </a:rPr>
              <a:t>системі</a:t>
            </a:r>
            <a:r>
              <a:rPr lang="ru-RU" sz="2400" b="1" dirty="0">
                <a:solidFill>
                  <a:srgbClr val="FF0000"/>
                </a:solidFill>
              </a:rPr>
              <a:t> </a:t>
            </a:r>
            <a:r>
              <a:rPr lang="ru-RU" sz="2400" b="1" dirty="0" smtClean="0">
                <a:solidFill>
                  <a:srgbClr val="FF0000"/>
                </a:solidFill>
              </a:rPr>
              <a:t>права ЄС</a:t>
            </a:r>
            <a:r>
              <a:rPr lang="ru-RU" sz="2400" dirty="0"/>
              <a:t/>
            </a:r>
            <a:br>
              <a:rPr lang="ru-RU" sz="2400" dirty="0"/>
            </a:br>
            <a:endParaRPr lang="ru-RU" sz="2400" b="1" dirty="0"/>
          </a:p>
        </p:txBody>
      </p:sp>
      <p:sp>
        <p:nvSpPr>
          <p:cNvPr id="3" name="Содержимое 2"/>
          <p:cNvSpPr>
            <a:spLocks noGrp="1"/>
          </p:cNvSpPr>
          <p:nvPr>
            <p:ph idx="1"/>
          </p:nvPr>
        </p:nvSpPr>
        <p:spPr>
          <a:xfrm>
            <a:off x="1187624" y="1417638"/>
            <a:ext cx="7602048" cy="5107706"/>
          </a:xfrm>
        </p:spPr>
        <p:txBody>
          <a:bodyPr>
            <a:normAutofit/>
          </a:bodyPr>
          <a:lstStyle/>
          <a:p>
            <a:pPr algn="just">
              <a:buFont typeface="Wingdings" panose="05000000000000000000" pitchFamily="2" charset="2"/>
              <a:buChar char="Ø"/>
            </a:pPr>
            <a:r>
              <a:rPr lang="uk-UA" sz="1800" b="1" dirty="0" smtClean="0"/>
              <a:t>Право ЄС </a:t>
            </a:r>
            <a:r>
              <a:rPr lang="uk-UA" sz="1800" b="1" dirty="0" err="1"/>
              <a:t>виникло</a:t>
            </a:r>
            <a:r>
              <a:rPr lang="uk-UA" sz="1800" b="1" dirty="0"/>
              <a:t> внаслідок активного розвитку </a:t>
            </a:r>
            <a:r>
              <a:rPr lang="uk-UA" sz="1800" b="1" dirty="0" smtClean="0"/>
              <a:t>інтеграційних </a:t>
            </a:r>
            <a:r>
              <a:rPr lang="uk-UA" sz="1800" b="1" dirty="0"/>
              <a:t>процесів на європейському континенті, які привели </a:t>
            </a:r>
            <a:r>
              <a:rPr lang="uk-UA" sz="1800" b="1" dirty="0" smtClean="0"/>
              <a:t>до створення </a:t>
            </a:r>
            <a:r>
              <a:rPr lang="uk-UA" sz="1800" b="1" dirty="0"/>
              <a:t>Європейського </a:t>
            </a:r>
            <a:r>
              <a:rPr lang="uk-UA" sz="1800" b="1" dirty="0" smtClean="0"/>
              <a:t>Союзу. </a:t>
            </a:r>
          </a:p>
          <a:p>
            <a:pPr algn="just">
              <a:buFont typeface="Wingdings" panose="05000000000000000000" pitchFamily="2" charset="2"/>
              <a:buChar char="Ø"/>
            </a:pPr>
            <a:r>
              <a:rPr lang="uk-UA" sz="1800" b="1" dirty="0" smtClean="0"/>
              <a:t>Право Європейського Союзу </a:t>
            </a:r>
            <a:r>
              <a:rPr lang="uk-UA" sz="1800" b="1" dirty="0"/>
              <a:t>має </a:t>
            </a:r>
            <a:r>
              <a:rPr lang="uk-UA" sz="1800" b="1" dirty="0" smtClean="0"/>
              <a:t>особливі джерела </a:t>
            </a:r>
            <a:r>
              <a:rPr lang="uk-UA" sz="1800" b="1" dirty="0"/>
              <a:t>права, процес </a:t>
            </a:r>
            <a:r>
              <a:rPr lang="uk-UA" sz="1800" b="1" dirty="0" err="1" smtClean="0"/>
              <a:t>нормотворчості</a:t>
            </a:r>
            <a:r>
              <a:rPr lang="uk-UA" sz="1800" b="1" dirty="0" smtClean="0"/>
              <a:t> </a:t>
            </a:r>
            <a:r>
              <a:rPr lang="uk-UA" sz="1800" b="1" dirty="0"/>
              <a:t>та правозастосування, </a:t>
            </a:r>
            <a:r>
              <a:rPr lang="uk-UA" sz="1800" b="1" dirty="0" smtClean="0"/>
              <a:t>інституційний </a:t>
            </a:r>
            <a:r>
              <a:rPr lang="uk-UA" sz="1800" b="1" dirty="0"/>
              <a:t>механізм і механізм контролю за дотриманням </a:t>
            </a:r>
            <a:r>
              <a:rPr lang="uk-UA" sz="1800" b="1" dirty="0" smtClean="0"/>
              <a:t>норм.</a:t>
            </a:r>
            <a:r>
              <a:rPr lang="ru-RU" sz="1800" b="1" dirty="0"/>
              <a:t> </a:t>
            </a:r>
            <a:endParaRPr lang="ru-RU" sz="1800" b="1" dirty="0" smtClean="0"/>
          </a:p>
          <a:p>
            <a:pPr algn="just">
              <a:buFont typeface="Wingdings" panose="05000000000000000000" pitchFamily="2" charset="2"/>
              <a:buChar char="Ø"/>
            </a:pPr>
            <a:r>
              <a:rPr lang="ru-RU" sz="1800" b="1" dirty="0" err="1" smtClean="0"/>
              <a:t>Незважаючи</a:t>
            </a:r>
            <a:r>
              <a:rPr lang="ru-RU" sz="1800" b="1" dirty="0" smtClean="0"/>
              <a:t> </a:t>
            </a:r>
            <a:r>
              <a:rPr lang="ru-RU" sz="1800" b="1" dirty="0"/>
              <a:t>на </a:t>
            </a:r>
            <a:r>
              <a:rPr lang="ru-RU" sz="1800" b="1" dirty="0" err="1"/>
              <a:t>наявність</a:t>
            </a:r>
            <a:r>
              <a:rPr lang="ru-RU" sz="1800" b="1" dirty="0"/>
              <a:t> рис як </a:t>
            </a:r>
            <a:r>
              <a:rPr lang="ru-RU" sz="1800" b="1" dirty="0" err="1"/>
              <a:t>національного</a:t>
            </a:r>
            <a:r>
              <a:rPr lang="ru-RU" sz="1800" b="1" dirty="0"/>
              <a:t> права, так і </a:t>
            </a:r>
            <a:r>
              <a:rPr lang="ru-RU" sz="1800" b="1" dirty="0" err="1" smtClean="0"/>
              <a:t>міжнародного</a:t>
            </a:r>
            <a:r>
              <a:rPr lang="ru-RU" sz="1800" b="1" dirty="0"/>
              <a:t>, </a:t>
            </a:r>
            <a:r>
              <a:rPr lang="ru-RU" sz="1800" b="1" dirty="0" smtClean="0"/>
              <a:t>право ЄС </a:t>
            </a:r>
            <a:r>
              <a:rPr lang="ru-RU" sz="1800" b="1" dirty="0"/>
              <a:t>є особливою </a:t>
            </a:r>
            <a:r>
              <a:rPr lang="ru-RU" sz="1800" b="1" dirty="0" err="1"/>
              <a:t>самостійною</a:t>
            </a:r>
            <a:r>
              <a:rPr lang="ru-RU" sz="1800" b="1" dirty="0"/>
              <a:t> </a:t>
            </a:r>
            <a:r>
              <a:rPr lang="ru-RU" sz="1800" b="1" dirty="0" smtClean="0"/>
              <a:t>системою права.</a:t>
            </a:r>
            <a:endParaRPr lang="uk-UA" sz="1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1143000"/>
          </a:xfrm>
        </p:spPr>
        <p:txBody>
          <a:bodyPr>
            <a:normAutofit fontScale="90000"/>
          </a:bodyPr>
          <a:lstStyle/>
          <a:p>
            <a:pPr algn="ctr"/>
            <a:r>
              <a:rPr lang="uk-UA" sz="2400" b="1" dirty="0" smtClean="0">
                <a:solidFill>
                  <a:srgbClr val="FF0000"/>
                </a:solidFill>
              </a:rPr>
              <a:t>Розвиток </a:t>
            </a:r>
            <a:r>
              <a:rPr lang="ru-RU" sz="2400" b="1" dirty="0" smtClean="0">
                <a:solidFill>
                  <a:srgbClr val="FF0000"/>
                </a:solidFill>
              </a:rPr>
              <a:t>права </a:t>
            </a:r>
            <a:r>
              <a:rPr lang="ru-RU" sz="2400" b="1" dirty="0" err="1">
                <a:solidFill>
                  <a:srgbClr val="FF0000"/>
                </a:solidFill>
              </a:rPr>
              <a:t>навколишнього</a:t>
            </a:r>
            <a:r>
              <a:rPr lang="ru-RU" sz="2400" b="1" dirty="0">
                <a:solidFill>
                  <a:srgbClr val="FF0000"/>
                </a:solidFill>
              </a:rPr>
              <a:t/>
            </a:r>
            <a:br>
              <a:rPr lang="ru-RU" sz="2400" b="1" dirty="0">
                <a:solidFill>
                  <a:srgbClr val="FF0000"/>
                </a:solidFill>
              </a:rPr>
            </a:br>
            <a:r>
              <a:rPr lang="ru-RU" sz="2400" b="1" dirty="0" err="1">
                <a:solidFill>
                  <a:srgbClr val="FF0000"/>
                </a:solidFill>
              </a:rPr>
              <a:t>середовища</a:t>
            </a:r>
            <a:r>
              <a:rPr lang="ru-RU" sz="2400" b="1" dirty="0">
                <a:solidFill>
                  <a:srgbClr val="FF0000"/>
                </a:solidFill>
              </a:rPr>
              <a:t> </a:t>
            </a:r>
            <a:r>
              <a:rPr lang="ru-RU" sz="2400" b="1" dirty="0" smtClean="0">
                <a:solidFill>
                  <a:srgbClr val="FF0000"/>
                </a:solidFill>
              </a:rPr>
              <a:t>ЄС</a:t>
            </a:r>
            <a:r>
              <a:rPr lang="ru-RU" sz="2400" dirty="0"/>
              <a:t/>
            </a:r>
            <a:br>
              <a:rPr lang="ru-RU" sz="2400" dirty="0"/>
            </a:br>
            <a:endParaRPr lang="ru-RU" sz="2400" b="1" dirty="0"/>
          </a:p>
        </p:txBody>
      </p:sp>
      <p:sp>
        <p:nvSpPr>
          <p:cNvPr id="3" name="Содержимое 2"/>
          <p:cNvSpPr>
            <a:spLocks noGrp="1"/>
          </p:cNvSpPr>
          <p:nvPr>
            <p:ph idx="1"/>
          </p:nvPr>
        </p:nvSpPr>
        <p:spPr>
          <a:xfrm>
            <a:off x="1187624" y="1196752"/>
            <a:ext cx="7602048" cy="5328592"/>
          </a:xfrm>
        </p:spPr>
        <p:txBody>
          <a:bodyPr>
            <a:normAutofit/>
          </a:bodyPr>
          <a:lstStyle/>
          <a:p>
            <a:pPr algn="just">
              <a:buFont typeface="Wingdings" panose="05000000000000000000" pitchFamily="2" charset="2"/>
              <a:buChar char="Ø"/>
            </a:pPr>
            <a:r>
              <a:rPr lang="uk-UA" sz="1800" b="1" dirty="0" smtClean="0"/>
              <a:t>Європейські </a:t>
            </a:r>
            <a:r>
              <a:rPr lang="uk-UA" sz="1800" b="1" dirty="0"/>
              <a:t>Співтовариства розпочинають відлік своєї історії </a:t>
            </a:r>
            <a:r>
              <a:rPr lang="uk-UA" sz="1800" b="1" dirty="0" smtClean="0"/>
              <a:t>з 1951 </a:t>
            </a:r>
            <a:r>
              <a:rPr lang="uk-UA" sz="1800" b="1" dirty="0"/>
              <a:t>року, коли шість держав-учасниць — Франція, Італія, </a:t>
            </a:r>
            <a:r>
              <a:rPr lang="uk-UA" sz="1800" b="1" dirty="0" smtClean="0"/>
              <a:t>Бельгія, Нідерланди</a:t>
            </a:r>
            <a:r>
              <a:rPr lang="uk-UA" sz="1800" b="1" dirty="0"/>
              <a:t>, Люксембург та ФРН — створили Європейське </a:t>
            </a:r>
            <a:r>
              <a:rPr lang="uk-UA" sz="1800" b="1" dirty="0" smtClean="0"/>
              <a:t>об’єднання вугілля </a:t>
            </a:r>
            <a:r>
              <a:rPr lang="uk-UA" sz="1800" b="1" dirty="0"/>
              <a:t>і сталі. </a:t>
            </a:r>
            <a:endParaRPr lang="uk-UA" sz="1800" b="1" dirty="0" smtClean="0"/>
          </a:p>
          <a:p>
            <a:pPr algn="just">
              <a:buFont typeface="Wingdings" panose="05000000000000000000" pitchFamily="2" charset="2"/>
              <a:buChar char="Ø"/>
            </a:pPr>
            <a:r>
              <a:rPr lang="uk-UA" sz="1800" b="1" dirty="0" smtClean="0"/>
              <a:t>Наступний етап </a:t>
            </a:r>
            <a:r>
              <a:rPr lang="uk-UA" sz="1800" b="1" dirty="0"/>
              <a:t>у </a:t>
            </a:r>
            <a:r>
              <a:rPr lang="uk-UA" sz="1800" b="1" dirty="0" smtClean="0"/>
              <a:t>формуванні </a:t>
            </a:r>
            <a:r>
              <a:rPr lang="uk-UA" sz="1800" b="1" dirty="0"/>
              <a:t>європейського </a:t>
            </a:r>
            <a:r>
              <a:rPr lang="uk-UA" sz="1800" b="1" dirty="0" smtClean="0"/>
              <a:t>права - підписання </a:t>
            </a:r>
            <a:r>
              <a:rPr lang="uk-UA" sz="1800" b="1" dirty="0"/>
              <a:t>Римських договорів про створення </a:t>
            </a:r>
            <a:r>
              <a:rPr lang="uk-UA" sz="1800" b="1" dirty="0" smtClean="0"/>
              <a:t>Європейського </a:t>
            </a:r>
            <a:r>
              <a:rPr lang="uk-UA" sz="1800" b="1" dirty="0"/>
              <a:t>Економічного Співтовариства і Європейського </a:t>
            </a:r>
            <a:r>
              <a:rPr lang="uk-UA" sz="1800" b="1" dirty="0" smtClean="0"/>
              <a:t>співтовариства з </a:t>
            </a:r>
            <a:r>
              <a:rPr lang="uk-UA" sz="1800" b="1" dirty="0"/>
              <a:t>атомної енергії. </a:t>
            </a:r>
            <a:endParaRPr lang="uk-UA" sz="1800" b="1" dirty="0" smtClean="0"/>
          </a:p>
          <a:p>
            <a:pPr algn="just">
              <a:buFont typeface="Wingdings" panose="05000000000000000000" pitchFamily="2" charset="2"/>
              <a:buChar char="Ø"/>
            </a:pPr>
            <a:r>
              <a:rPr lang="uk-UA" sz="1800" b="1" dirty="0" smtClean="0"/>
              <a:t>Проте </a:t>
            </a:r>
            <a:r>
              <a:rPr lang="uk-UA" sz="1800" b="1" dirty="0"/>
              <a:t>ні у Паризькому договорі, ні у </a:t>
            </a:r>
            <a:r>
              <a:rPr lang="uk-UA" sz="1800" b="1" dirty="0" smtClean="0"/>
              <a:t>Римських договорах </a:t>
            </a:r>
            <a:r>
              <a:rPr lang="uk-UA" sz="1800" b="1" dirty="0"/>
              <a:t>не було прямої згадки про необхідність охорони </a:t>
            </a:r>
            <a:r>
              <a:rPr lang="uk-UA" sz="1800" b="1" dirty="0" smtClean="0"/>
              <a:t>навколишнього </a:t>
            </a:r>
            <a:r>
              <a:rPr lang="uk-UA" sz="1800" b="1" dirty="0"/>
              <a:t>середовища і проведення спільної екологічної </a:t>
            </a:r>
            <a:r>
              <a:rPr lang="uk-UA" sz="1800" b="1" dirty="0" smtClean="0"/>
              <a:t>політики.</a:t>
            </a:r>
          </a:p>
          <a:p>
            <a:pPr algn="just">
              <a:buFont typeface="Wingdings" panose="05000000000000000000" pitchFamily="2" charset="2"/>
              <a:buChar char="Ø"/>
            </a:pPr>
            <a:r>
              <a:rPr lang="ru-RU" sz="1800" b="1" dirty="0" err="1"/>
              <a:t>Стокгольмська</a:t>
            </a:r>
            <a:r>
              <a:rPr lang="ru-RU" sz="1800" b="1" dirty="0"/>
              <a:t> </a:t>
            </a:r>
            <a:r>
              <a:rPr lang="ru-RU" sz="1800" b="1" dirty="0" err="1"/>
              <a:t>конференція</a:t>
            </a:r>
            <a:r>
              <a:rPr lang="ru-RU" sz="1800" b="1" dirty="0"/>
              <a:t> ООН 1972 </a:t>
            </a:r>
            <a:r>
              <a:rPr lang="ru-RU" sz="1800" b="1" dirty="0" smtClean="0"/>
              <a:t>року стала </a:t>
            </a:r>
            <a:r>
              <a:rPr lang="ru-RU" sz="1800" b="1" dirty="0" err="1" smtClean="0"/>
              <a:t>каталізатором</a:t>
            </a:r>
            <a:r>
              <a:rPr lang="ru-RU" sz="1800" b="1" dirty="0" smtClean="0"/>
              <a:t>  </a:t>
            </a:r>
            <a:r>
              <a:rPr lang="ru-RU" sz="1800" b="1" dirty="0" err="1" smtClean="0"/>
              <a:t>розвитку</a:t>
            </a:r>
            <a:r>
              <a:rPr lang="ru-RU" sz="1800" b="1" dirty="0" smtClean="0"/>
              <a:t> </a:t>
            </a:r>
            <a:r>
              <a:rPr lang="ru-RU" sz="1800" b="1" dirty="0" err="1" smtClean="0"/>
              <a:t>екологічного</a:t>
            </a:r>
            <a:r>
              <a:rPr lang="ru-RU" sz="1800" b="1" dirty="0" smtClean="0"/>
              <a:t> </a:t>
            </a:r>
            <a:r>
              <a:rPr lang="ru-RU" sz="1800" b="1" dirty="0"/>
              <a:t>права </a:t>
            </a:r>
            <a:r>
              <a:rPr lang="ru-RU" sz="1800" b="1" dirty="0" err="1"/>
              <a:t>Співтовариства</a:t>
            </a:r>
            <a:r>
              <a:rPr lang="ru-RU" sz="1800" b="1" dirty="0"/>
              <a:t>. </a:t>
            </a:r>
            <a:r>
              <a:rPr lang="ru-RU" sz="1800" b="1" dirty="0" smtClean="0"/>
              <a:t>У </a:t>
            </a:r>
            <a:r>
              <a:rPr lang="ru-RU" sz="1800" b="1" dirty="0" err="1"/>
              <a:t>жовтні</a:t>
            </a:r>
            <a:r>
              <a:rPr lang="ru-RU" sz="1800" b="1" dirty="0"/>
              <a:t> 1972 </a:t>
            </a:r>
            <a:r>
              <a:rPr lang="ru-RU" sz="1800" b="1" dirty="0" smtClean="0"/>
              <a:t>р. </a:t>
            </a:r>
            <a:r>
              <a:rPr lang="ru-RU" sz="1800" b="1" dirty="0" err="1" smtClean="0"/>
              <a:t>держави</a:t>
            </a:r>
            <a:r>
              <a:rPr lang="ru-RU" sz="1800" b="1" dirty="0" smtClean="0"/>
              <a:t>-члени </a:t>
            </a:r>
            <a:r>
              <a:rPr lang="ru-RU" sz="1800" b="1" dirty="0"/>
              <a:t>ЄЕС </a:t>
            </a:r>
            <a:r>
              <a:rPr lang="ru-RU" sz="1800" b="1" dirty="0" err="1"/>
              <a:t>приймають</a:t>
            </a:r>
            <a:r>
              <a:rPr lang="ru-RU" sz="1800" b="1" dirty="0"/>
              <a:t> </a:t>
            </a:r>
            <a:r>
              <a:rPr lang="ru-RU" sz="1800" b="1" dirty="0" err="1"/>
              <a:t>Декларацію</a:t>
            </a:r>
            <a:r>
              <a:rPr lang="ru-RU" sz="1800" b="1" dirty="0"/>
              <a:t> </a:t>
            </a:r>
            <a:r>
              <a:rPr lang="ru-RU" sz="1800" b="1" dirty="0" err="1"/>
              <a:t>щодо</a:t>
            </a:r>
            <a:r>
              <a:rPr lang="ru-RU" sz="1800" b="1" dirty="0"/>
              <a:t> </a:t>
            </a:r>
            <a:r>
              <a:rPr lang="ru-RU" sz="1800" b="1" dirty="0" err="1"/>
              <a:t>програми</a:t>
            </a:r>
            <a:r>
              <a:rPr lang="ru-RU" sz="1800" b="1" dirty="0"/>
              <a:t> </a:t>
            </a:r>
            <a:r>
              <a:rPr lang="ru-RU" sz="1800" b="1" dirty="0" err="1"/>
              <a:t>дій</a:t>
            </a:r>
            <a:r>
              <a:rPr lang="ru-RU" sz="1800" b="1" dirty="0"/>
              <a:t> </a:t>
            </a:r>
            <a:r>
              <a:rPr lang="ru-RU" sz="1800" b="1" dirty="0" err="1" smtClean="0"/>
              <a:t>із</a:t>
            </a:r>
            <a:r>
              <a:rPr lang="ru-RU" sz="1800" b="1" dirty="0" smtClean="0"/>
              <a:t> </a:t>
            </a:r>
            <a:r>
              <a:rPr lang="ru-RU" sz="1800" b="1" dirty="0" err="1" smtClean="0"/>
              <a:t>навколишнього</a:t>
            </a:r>
            <a:r>
              <a:rPr lang="ru-RU" sz="1800" b="1" dirty="0" smtClean="0"/>
              <a:t> </a:t>
            </a:r>
            <a:r>
              <a:rPr lang="ru-RU" sz="1800" b="1" dirty="0" err="1"/>
              <a:t>середовища</a:t>
            </a:r>
            <a:r>
              <a:rPr lang="ru-RU" sz="1800" b="1" dirty="0"/>
              <a:t>, а на початку 1973 року </a:t>
            </a:r>
            <a:r>
              <a:rPr lang="ru-RU" sz="1800" b="1" dirty="0" err="1"/>
              <a:t>була</a:t>
            </a:r>
            <a:r>
              <a:rPr lang="ru-RU" sz="1800" b="1" dirty="0"/>
              <a:t> </a:t>
            </a:r>
            <a:r>
              <a:rPr lang="ru-RU" sz="1800" b="1" dirty="0" err="1" smtClean="0"/>
              <a:t>прийнята</a:t>
            </a:r>
            <a:r>
              <a:rPr lang="ru-RU" sz="1800" b="1" dirty="0" smtClean="0"/>
              <a:t> Перша </a:t>
            </a:r>
            <a:r>
              <a:rPr lang="ru-RU" sz="1800" b="1" dirty="0" err="1"/>
              <a:t>програма</a:t>
            </a:r>
            <a:r>
              <a:rPr lang="ru-RU" sz="1800" b="1" dirty="0"/>
              <a:t> </a:t>
            </a:r>
            <a:r>
              <a:rPr lang="ru-RU" sz="1800" b="1" dirty="0" err="1"/>
              <a:t>дій</a:t>
            </a:r>
            <a:r>
              <a:rPr lang="ru-RU" sz="1800" b="1" dirty="0"/>
              <a:t> </a:t>
            </a:r>
            <a:r>
              <a:rPr lang="ru-RU" sz="1800" b="1" dirty="0" err="1"/>
              <a:t>із</a:t>
            </a:r>
            <a:r>
              <a:rPr lang="ru-RU" sz="1800" b="1" dirty="0"/>
              <a:t> </a:t>
            </a:r>
            <a:r>
              <a:rPr lang="ru-RU" sz="1800" b="1" dirty="0" err="1"/>
              <a:t>навколишнього</a:t>
            </a:r>
            <a:r>
              <a:rPr lang="ru-RU" sz="1800" b="1" dirty="0"/>
              <a:t> </a:t>
            </a:r>
            <a:r>
              <a:rPr lang="ru-RU" sz="1800" b="1" dirty="0" err="1"/>
              <a:t>середовища</a:t>
            </a:r>
            <a:r>
              <a:rPr lang="ru-RU" sz="1800" b="1" dirty="0"/>
              <a:t> (на </a:t>
            </a:r>
            <a:r>
              <a:rPr lang="ru-RU" sz="1800" b="1" dirty="0" smtClean="0"/>
              <a:t>1973-1976 </a:t>
            </a:r>
            <a:r>
              <a:rPr lang="ru-RU" sz="1800" b="1" dirty="0" err="1" smtClean="0"/>
              <a:t>рр</a:t>
            </a:r>
            <a:r>
              <a:rPr lang="ru-RU" sz="1800" b="1" dirty="0"/>
              <a:t>.). </a:t>
            </a:r>
            <a:r>
              <a:rPr lang="ru-RU" sz="1800" b="1" dirty="0" err="1"/>
              <a:t>Її</a:t>
            </a:r>
            <a:r>
              <a:rPr lang="ru-RU" sz="1800" b="1" dirty="0"/>
              <a:t> </a:t>
            </a:r>
            <a:r>
              <a:rPr lang="ru-RU" sz="1800" b="1" dirty="0" err="1"/>
              <a:t>можна</a:t>
            </a:r>
            <a:r>
              <a:rPr lang="ru-RU" sz="1800" b="1" dirty="0"/>
              <a:t> </a:t>
            </a:r>
            <a:r>
              <a:rPr lang="ru-RU" sz="1800" b="1" dirty="0" err="1"/>
              <a:t>вважати</a:t>
            </a:r>
            <a:r>
              <a:rPr lang="ru-RU" sz="1800" b="1" dirty="0"/>
              <a:t> першим </a:t>
            </a:r>
            <a:r>
              <a:rPr lang="ru-RU" sz="1800" b="1" dirty="0" err="1"/>
              <a:t>офіційним</a:t>
            </a:r>
            <a:r>
              <a:rPr lang="ru-RU" sz="1800" b="1" dirty="0"/>
              <a:t> документом, у </a:t>
            </a:r>
            <a:r>
              <a:rPr lang="ru-RU" sz="1800" b="1" dirty="0" err="1" smtClean="0"/>
              <a:t>якому</a:t>
            </a:r>
            <a:r>
              <a:rPr lang="ru-RU" sz="1800" b="1" dirty="0" smtClean="0"/>
              <a:t> </a:t>
            </a:r>
            <a:r>
              <a:rPr lang="ru-RU" sz="1800" b="1" dirty="0" err="1" smtClean="0"/>
              <a:t>були</a:t>
            </a:r>
            <a:r>
              <a:rPr lang="ru-RU" sz="1800" b="1" dirty="0" smtClean="0"/>
              <a:t> </a:t>
            </a:r>
            <a:r>
              <a:rPr lang="ru-RU" sz="1800" b="1" dirty="0" err="1"/>
              <a:t>сформульовані</a:t>
            </a:r>
            <a:r>
              <a:rPr lang="ru-RU" sz="1800" b="1" dirty="0"/>
              <a:t> </a:t>
            </a:r>
            <a:r>
              <a:rPr lang="ru-RU" sz="1800" b="1" dirty="0" err="1"/>
              <a:t>основні</a:t>
            </a:r>
            <a:r>
              <a:rPr lang="ru-RU" sz="1800" b="1" dirty="0"/>
              <a:t> </a:t>
            </a:r>
            <a:r>
              <a:rPr lang="ru-RU" sz="1800" b="1" dirty="0" err="1"/>
              <a:t>принципи</a:t>
            </a:r>
            <a:r>
              <a:rPr lang="ru-RU" sz="1800" b="1" dirty="0"/>
              <a:t> </a:t>
            </a:r>
            <a:r>
              <a:rPr lang="ru-RU" sz="1800" b="1" dirty="0" err="1"/>
              <a:t>європейської</a:t>
            </a:r>
            <a:r>
              <a:rPr lang="ru-RU" sz="1800" b="1" dirty="0"/>
              <a:t> </a:t>
            </a:r>
            <a:r>
              <a:rPr lang="ru-RU" sz="1800" b="1" dirty="0" err="1"/>
              <a:t>політики</a:t>
            </a:r>
            <a:r>
              <a:rPr lang="ru-RU" sz="1800" b="1" dirty="0"/>
              <a:t> </a:t>
            </a:r>
            <a:r>
              <a:rPr lang="ru-RU" sz="1800" b="1" dirty="0" smtClean="0"/>
              <a:t>у </a:t>
            </a:r>
            <a:r>
              <a:rPr lang="ru-RU" sz="1800" b="1" dirty="0" err="1" smtClean="0"/>
              <a:t>сфері</a:t>
            </a:r>
            <a:r>
              <a:rPr lang="ru-RU" sz="1800" b="1" dirty="0" smtClean="0"/>
              <a:t> </a:t>
            </a:r>
            <a:r>
              <a:rPr lang="ru-RU" sz="1800" b="1" dirty="0" err="1"/>
              <a:t>охорони</a:t>
            </a:r>
            <a:r>
              <a:rPr lang="ru-RU" sz="1800" b="1" dirty="0"/>
              <a:t> </a:t>
            </a:r>
            <a:r>
              <a:rPr lang="ru-RU" sz="1800" b="1" dirty="0" err="1"/>
              <a:t>навколишнього</a:t>
            </a:r>
            <a:r>
              <a:rPr lang="ru-RU" sz="1800" b="1" dirty="0"/>
              <a:t> </a:t>
            </a:r>
            <a:r>
              <a:rPr lang="ru-RU" sz="1800" b="1" dirty="0" err="1"/>
              <a:t>середовища</a:t>
            </a:r>
            <a:r>
              <a:rPr lang="ru-RU" sz="1800" b="1" dirty="0"/>
              <a:t>.</a:t>
            </a:r>
            <a:endParaRPr lang="uk-UA" sz="1800" b="1" dirty="0"/>
          </a:p>
        </p:txBody>
      </p:sp>
    </p:spTree>
    <p:extLst>
      <p:ext uri="{BB962C8B-B14F-4D97-AF65-F5344CB8AC3E}">
        <p14:creationId xmlns:p14="http://schemas.microsoft.com/office/powerpoint/2010/main" val="523155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7746064" cy="3024336"/>
          </a:xfrm>
        </p:spPr>
        <p:txBody>
          <a:bodyPr>
            <a:normAutofit fontScale="90000"/>
          </a:bodyPr>
          <a:lstStyle/>
          <a:p>
            <a:pPr algn="ctr"/>
            <a:r>
              <a:rPr lang="ru-RU" sz="2200" b="1" dirty="0" err="1">
                <a:solidFill>
                  <a:srgbClr val="C00000"/>
                </a:solidFill>
              </a:rPr>
              <a:t>Рішення</a:t>
            </a:r>
            <a:r>
              <a:rPr lang="ru-RU" sz="2200" b="1" dirty="0">
                <a:solidFill>
                  <a:srgbClr val="C00000"/>
                </a:solidFill>
              </a:rPr>
              <a:t> № 1386/2013/EU </a:t>
            </a: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ЄВРОПЕЙСЬКОГО </a:t>
            </a:r>
            <a:r>
              <a:rPr lang="ru-RU" sz="2200" b="1" dirty="0">
                <a:solidFill>
                  <a:srgbClr val="C00000"/>
                </a:solidFill>
              </a:rPr>
              <a:t>ПАРЛАМЕНТУ ТА РАДИ</a:t>
            </a:r>
            <a:br>
              <a:rPr lang="ru-RU" sz="2200" b="1" dirty="0">
                <a:solidFill>
                  <a:srgbClr val="C00000"/>
                </a:solidFill>
              </a:rPr>
            </a:br>
            <a:r>
              <a:rPr lang="ru-RU" sz="2200" b="1" dirty="0" err="1">
                <a:solidFill>
                  <a:srgbClr val="C00000"/>
                </a:solidFill>
              </a:rPr>
              <a:t>від</a:t>
            </a:r>
            <a:r>
              <a:rPr lang="ru-RU" sz="2200" b="1" dirty="0">
                <a:solidFill>
                  <a:srgbClr val="C00000"/>
                </a:solidFill>
              </a:rPr>
              <a:t> 20 листопада 2013 р.</a:t>
            </a:r>
            <a:br>
              <a:rPr lang="ru-RU" sz="2200" b="1" dirty="0">
                <a:solidFill>
                  <a:srgbClr val="C00000"/>
                </a:solidFill>
              </a:rPr>
            </a:br>
            <a:r>
              <a:rPr lang="ru-RU" sz="2200" b="1" dirty="0">
                <a:solidFill>
                  <a:srgbClr val="C00000"/>
                </a:solidFill>
              </a:rPr>
              <a:t>про </a:t>
            </a:r>
            <a:r>
              <a:rPr lang="ru-RU" sz="2200" b="1" dirty="0" err="1">
                <a:solidFill>
                  <a:srgbClr val="C00000"/>
                </a:solidFill>
              </a:rPr>
              <a:t>Загальну</a:t>
            </a:r>
            <a:r>
              <a:rPr lang="ru-RU" sz="2200" b="1" dirty="0">
                <a:solidFill>
                  <a:srgbClr val="C00000"/>
                </a:solidFill>
              </a:rPr>
              <a:t> </a:t>
            </a:r>
            <a:r>
              <a:rPr lang="ru-RU" sz="2200" b="1" dirty="0" err="1">
                <a:solidFill>
                  <a:srgbClr val="C00000"/>
                </a:solidFill>
              </a:rPr>
              <a:t>програму</a:t>
            </a:r>
            <a:r>
              <a:rPr lang="ru-RU" sz="2200" b="1" dirty="0">
                <a:solidFill>
                  <a:srgbClr val="C00000"/>
                </a:solidFill>
              </a:rPr>
              <a:t> </a:t>
            </a:r>
            <a:r>
              <a:rPr lang="ru-RU" sz="2200" b="1" dirty="0" err="1">
                <a:solidFill>
                  <a:srgbClr val="C00000"/>
                </a:solidFill>
              </a:rPr>
              <a:t>дій</a:t>
            </a:r>
            <a:r>
              <a:rPr lang="ru-RU" sz="2200" b="1" dirty="0">
                <a:solidFill>
                  <a:srgbClr val="C00000"/>
                </a:solidFill>
              </a:rPr>
              <a:t> Союзу 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a:solidFill>
                  <a:srgbClr val="C00000"/>
                </a:solidFill>
              </a:rPr>
              <a:t>середовища</a:t>
            </a:r>
            <a:r>
              <a:rPr lang="ru-RU" sz="2200" b="1" dirty="0">
                <a:solidFill>
                  <a:srgbClr val="C00000"/>
                </a:solidFill>
              </a:rPr>
              <a:t> до 2020 року </a:t>
            </a:r>
            <a:br>
              <a:rPr lang="ru-RU" sz="2200" b="1" dirty="0">
                <a:solidFill>
                  <a:srgbClr val="C00000"/>
                </a:solidFill>
              </a:rPr>
            </a:br>
            <a:r>
              <a:rPr lang="ru-RU" sz="2200" b="1" dirty="0">
                <a:solidFill>
                  <a:srgbClr val="C00000"/>
                </a:solidFill>
              </a:rPr>
              <a:t>«</a:t>
            </a:r>
            <a:r>
              <a:rPr lang="ru-RU" sz="2200" b="1" dirty="0" err="1">
                <a:solidFill>
                  <a:srgbClr val="C00000"/>
                </a:solidFill>
              </a:rPr>
              <a:t>Жити</a:t>
            </a:r>
            <a:r>
              <a:rPr lang="ru-RU" sz="2200" b="1" dirty="0">
                <a:solidFill>
                  <a:srgbClr val="C00000"/>
                </a:solidFill>
              </a:rPr>
              <a:t> добре в рамках </a:t>
            </a:r>
            <a:r>
              <a:rPr lang="ru-RU" sz="2200" b="1" dirty="0" err="1">
                <a:solidFill>
                  <a:srgbClr val="C00000"/>
                </a:solidFill>
              </a:rPr>
              <a:t>обмеженості</a:t>
            </a:r>
            <a:r>
              <a:rPr lang="ru-RU" sz="2200" b="1" dirty="0">
                <a:solidFill>
                  <a:srgbClr val="C00000"/>
                </a:solidFill>
              </a:rPr>
              <a:t> </a:t>
            </a:r>
            <a:r>
              <a:rPr lang="ru-RU" sz="2200" b="1" dirty="0" err="1">
                <a:solidFill>
                  <a:srgbClr val="C00000"/>
                </a:solidFill>
              </a:rPr>
              <a:t>ресурсів</a:t>
            </a:r>
            <a:r>
              <a:rPr lang="ru-RU" sz="2200" b="1" dirty="0">
                <a:solidFill>
                  <a:srgbClr val="C00000"/>
                </a:solidFill>
              </a:rPr>
              <a:t> </a:t>
            </a:r>
            <a:r>
              <a:rPr lang="ru-RU" sz="2200" b="1" dirty="0" err="1">
                <a:solidFill>
                  <a:srgbClr val="C00000"/>
                </a:solidFill>
              </a:rPr>
              <a:t>нашої</a:t>
            </a:r>
            <a:r>
              <a:rPr lang="ru-RU" sz="2200" b="1" dirty="0">
                <a:solidFill>
                  <a:srgbClr val="C00000"/>
                </a:solidFill>
              </a:rPr>
              <a:t> </a:t>
            </a:r>
            <a:r>
              <a:rPr lang="ru-RU" sz="2200" b="1" dirty="0" err="1">
                <a:solidFill>
                  <a:srgbClr val="C00000"/>
                </a:solidFill>
              </a:rPr>
              <a:t>планети</a:t>
            </a:r>
            <a:r>
              <a:rPr lang="ru-RU" sz="2200" b="1" dirty="0" smtClean="0">
                <a:solidFill>
                  <a:srgbClr val="C00000"/>
                </a:solidFill>
              </a:rPr>
              <a:t>»</a:t>
            </a:r>
            <a:r>
              <a:rPr lang="en-US" sz="2200" b="1" dirty="0" smtClean="0">
                <a:solidFill>
                  <a:srgbClr val="C00000"/>
                </a:solidFill>
              </a:rPr>
              <a:t/>
            </a:r>
            <a:br>
              <a:rPr lang="en-US" sz="2200" b="1" dirty="0" smtClean="0">
                <a:solidFill>
                  <a:srgbClr val="C00000"/>
                </a:solidFill>
              </a:rPr>
            </a:br>
            <a:r>
              <a:rPr lang="uk-UA" sz="2200" b="1" dirty="0" smtClean="0">
                <a:solidFill>
                  <a:srgbClr val="002060"/>
                </a:solidFill>
              </a:rPr>
              <a:t>(Сьома ПДОНС)</a:t>
            </a:r>
            <a:r>
              <a:rPr lang="en-US" sz="2200" b="1" dirty="0" smtClean="0">
                <a:solidFill>
                  <a:srgbClr val="002060"/>
                </a:solidFill>
              </a:rPr>
              <a:t/>
            </a:r>
            <a:br>
              <a:rPr lang="en-US" sz="2200" b="1" dirty="0" smtClean="0">
                <a:solidFill>
                  <a:srgbClr val="002060"/>
                </a:solidFill>
              </a:rPr>
            </a:br>
            <a:r>
              <a:rPr lang="ru-RU" sz="2400" b="1" dirty="0">
                <a:solidFill>
                  <a:srgbClr val="002060"/>
                </a:solidFill>
              </a:rPr>
              <a:t/>
            </a:r>
            <a:br>
              <a:rPr lang="ru-RU" sz="2400" b="1" dirty="0">
                <a:solidFill>
                  <a:srgbClr val="002060"/>
                </a:solidFill>
              </a:rPr>
            </a:br>
            <a:endParaRPr lang="ru-RU" sz="2400" b="1" dirty="0">
              <a:solidFill>
                <a:srgbClr val="002060"/>
              </a:solidFill>
            </a:endParaRPr>
          </a:p>
        </p:txBody>
      </p:sp>
      <p:sp>
        <p:nvSpPr>
          <p:cNvPr id="3" name="Содержимое 2"/>
          <p:cNvSpPr>
            <a:spLocks noGrp="1"/>
          </p:cNvSpPr>
          <p:nvPr>
            <p:ph idx="1"/>
          </p:nvPr>
        </p:nvSpPr>
        <p:spPr>
          <a:xfrm>
            <a:off x="1187624" y="3068960"/>
            <a:ext cx="7602048" cy="3456384"/>
          </a:xfrm>
        </p:spPr>
        <p:txBody>
          <a:bodyPr>
            <a:normAutofit/>
          </a:bodyPr>
          <a:lstStyle/>
          <a:p>
            <a:pPr algn="just">
              <a:buFont typeface="Wingdings" panose="05000000000000000000" pitchFamily="2" charset="2"/>
              <a:buChar char="Ø"/>
            </a:pPr>
            <a:r>
              <a:rPr lang="ru-RU" sz="1800" b="1" dirty="0"/>
              <a:t>Союз поставив перед собою </a:t>
            </a:r>
            <a:r>
              <a:rPr lang="ru-RU" sz="1800" b="1" dirty="0" err="1"/>
              <a:t>ціль</a:t>
            </a:r>
            <a:r>
              <a:rPr lang="ru-RU" sz="1800" b="1" dirty="0"/>
              <a:t> стати до 2020 року </a:t>
            </a:r>
            <a:r>
              <a:rPr lang="ru-RU" sz="1800" b="1" dirty="0" err="1"/>
              <a:t>інтелектуальною</a:t>
            </a:r>
            <a:r>
              <a:rPr lang="ru-RU" sz="1800" b="1" dirty="0"/>
              <a:t>, </a:t>
            </a:r>
            <a:r>
              <a:rPr lang="ru-RU" sz="1800" b="1" dirty="0" err="1"/>
              <a:t>сталою</a:t>
            </a:r>
            <a:r>
              <a:rPr lang="ru-RU" sz="1800" b="1" dirty="0"/>
              <a:t> та </a:t>
            </a:r>
            <a:r>
              <a:rPr lang="ru-RU" sz="1800" b="1" dirty="0" err="1"/>
              <a:t>всеохоплюючою</a:t>
            </a:r>
            <a:r>
              <a:rPr lang="ru-RU" sz="1800" b="1" dirty="0"/>
              <a:t> </a:t>
            </a:r>
            <a:r>
              <a:rPr lang="ru-RU" sz="1800" b="1" dirty="0" err="1"/>
              <a:t>економікою</a:t>
            </a:r>
            <a:r>
              <a:rPr lang="ru-RU" sz="1800" b="1" dirty="0"/>
              <a:t> за </a:t>
            </a:r>
            <a:r>
              <a:rPr lang="ru-RU" sz="1800" b="1" dirty="0" err="1"/>
              <a:t>допомогою</a:t>
            </a:r>
            <a:r>
              <a:rPr lang="ru-RU" sz="1800" b="1" dirty="0"/>
              <a:t> комплексу </a:t>
            </a:r>
            <a:r>
              <a:rPr lang="ru-RU" sz="1800" b="1" dirty="0" err="1"/>
              <a:t>політичних</a:t>
            </a:r>
            <a:r>
              <a:rPr lang="ru-RU" sz="1800" b="1" dirty="0"/>
              <a:t> </a:t>
            </a:r>
            <a:r>
              <a:rPr lang="ru-RU" sz="1800" b="1" dirty="0" err="1"/>
              <a:t>заходів</a:t>
            </a:r>
            <a:r>
              <a:rPr lang="ru-RU" sz="1800" b="1" dirty="0"/>
              <a:t> і </a:t>
            </a:r>
            <a:r>
              <a:rPr lang="ru-RU" sz="1800" b="1" dirty="0" err="1"/>
              <a:t>дій</a:t>
            </a:r>
            <a:r>
              <a:rPr lang="ru-RU" sz="1800" b="1" dirty="0"/>
              <a:t>, </a:t>
            </a:r>
            <a:r>
              <a:rPr lang="ru-RU" sz="1800" b="1" dirty="0" err="1"/>
              <a:t>спрямованих</a:t>
            </a:r>
            <a:r>
              <a:rPr lang="ru-RU" sz="1800" b="1" dirty="0"/>
              <a:t> на </a:t>
            </a:r>
            <a:r>
              <a:rPr lang="ru-RU" sz="1800" b="1" dirty="0" err="1"/>
              <a:t>перетворення</a:t>
            </a:r>
            <a:r>
              <a:rPr lang="ru-RU" sz="1800" b="1" dirty="0"/>
              <a:t> </a:t>
            </a:r>
            <a:r>
              <a:rPr lang="ru-RU" sz="1800" b="1" dirty="0" err="1"/>
              <a:t>його</a:t>
            </a:r>
            <a:r>
              <a:rPr lang="ru-RU" sz="1800" b="1" dirty="0"/>
              <a:t> на </a:t>
            </a:r>
            <a:r>
              <a:rPr lang="ru-RU" sz="1800" b="1" dirty="0" err="1"/>
              <a:t>низьковуглецеву</a:t>
            </a:r>
            <a:r>
              <a:rPr lang="ru-RU" sz="1800" b="1" dirty="0"/>
              <a:t> та </a:t>
            </a:r>
            <a:r>
              <a:rPr lang="ru-RU" sz="1800" b="1" dirty="0" err="1"/>
              <a:t>ресурсоефективну</a:t>
            </a:r>
            <a:r>
              <a:rPr lang="ru-RU" sz="1800" b="1" dirty="0"/>
              <a:t> </a:t>
            </a:r>
            <a:r>
              <a:rPr lang="ru-RU" sz="1800" b="1" dirty="0" err="1"/>
              <a:t>економіку</a:t>
            </a:r>
            <a:r>
              <a:rPr lang="ru-RU" sz="1800" b="1" dirty="0"/>
              <a:t> . </a:t>
            </a:r>
          </a:p>
          <a:p>
            <a:pPr algn="just">
              <a:buFont typeface="Wingdings" panose="05000000000000000000" pitchFamily="2" charset="2"/>
              <a:buChar char="Ø"/>
            </a:pPr>
            <a:endParaRPr lang="en-US" sz="1800" b="1" dirty="0" smtClean="0"/>
          </a:p>
          <a:p>
            <a:pPr algn="just">
              <a:buFont typeface="Wingdings" panose="05000000000000000000" pitchFamily="2" charset="2"/>
              <a:buChar char="Ø"/>
            </a:pPr>
            <a:r>
              <a:rPr lang="ru-RU" sz="1800" b="1" dirty="0" err="1" smtClean="0"/>
              <a:t>Цілий</a:t>
            </a:r>
            <a:r>
              <a:rPr lang="ru-RU" sz="1800" b="1" dirty="0" smtClean="0"/>
              <a:t> </a:t>
            </a:r>
            <a:r>
              <a:rPr lang="ru-RU" sz="1800" b="1" dirty="0"/>
              <a:t>ряд </a:t>
            </a:r>
            <a:r>
              <a:rPr lang="ru-RU" sz="1800" b="1" dirty="0" err="1"/>
              <a:t>програм</a:t>
            </a:r>
            <a:r>
              <a:rPr lang="ru-RU" sz="1800" b="1" dirty="0"/>
              <a:t> </a:t>
            </a:r>
            <a:r>
              <a:rPr lang="ru-RU" sz="1800" b="1" dirty="0" err="1"/>
              <a:t>дій</a:t>
            </a:r>
            <a:r>
              <a:rPr lang="ru-RU" sz="1800" b="1" dirty="0"/>
              <a:t> у </a:t>
            </a:r>
            <a:r>
              <a:rPr lang="ru-RU" sz="1800" b="1" dirty="0" err="1"/>
              <a:t>галузі</a:t>
            </a:r>
            <a:r>
              <a:rPr lang="ru-RU" sz="1800" b="1" dirty="0"/>
              <a:t> </a:t>
            </a:r>
            <a:r>
              <a:rPr lang="ru-RU" sz="1800" b="1" dirty="0" err="1"/>
              <a:t>навколишнього</a:t>
            </a:r>
            <a:r>
              <a:rPr lang="ru-RU" sz="1800" b="1" dirty="0"/>
              <a:t> </a:t>
            </a:r>
            <a:r>
              <a:rPr lang="ru-RU" sz="1800" b="1" dirty="0" err="1"/>
              <a:t>середовища</a:t>
            </a:r>
            <a:r>
              <a:rPr lang="ru-RU" sz="1800" b="1" dirty="0"/>
              <a:t> з 1973 року створив основу для </a:t>
            </a:r>
            <a:r>
              <a:rPr lang="ru-RU" sz="1800" b="1" dirty="0" err="1"/>
              <a:t>дій</a:t>
            </a:r>
            <a:r>
              <a:rPr lang="ru-RU" sz="1800" b="1" dirty="0"/>
              <a:t> Союзу в </a:t>
            </a:r>
            <a:r>
              <a:rPr lang="ru-RU" sz="1800" b="1" dirty="0" err="1"/>
              <a:t>цій</a:t>
            </a:r>
            <a:r>
              <a:rPr lang="ru-RU" sz="1800" b="1" dirty="0"/>
              <a:t> </a:t>
            </a:r>
            <a:r>
              <a:rPr lang="ru-RU" sz="1800" b="1" dirty="0" err="1"/>
              <a:t>галузі</a:t>
            </a:r>
            <a:r>
              <a:rPr lang="ru-RU" sz="1800" b="1" dirty="0"/>
              <a:t>. </a:t>
            </a:r>
          </a:p>
          <a:p>
            <a:pPr algn="just">
              <a:buFont typeface="Wingdings" panose="05000000000000000000" pitchFamily="2" charset="2"/>
              <a:buChar char="Ø"/>
            </a:pPr>
            <a:endParaRPr lang="uk-UA" sz="1800" b="1" dirty="0"/>
          </a:p>
        </p:txBody>
      </p:sp>
    </p:spTree>
    <p:extLst>
      <p:ext uri="{BB962C8B-B14F-4D97-AF65-F5344CB8AC3E}">
        <p14:creationId xmlns:p14="http://schemas.microsoft.com/office/powerpoint/2010/main" val="16447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err="1" smtClean="0">
                <a:solidFill>
                  <a:srgbClr val="C00000"/>
                </a:solidFill>
              </a:rPr>
              <a:t>Сьома</a:t>
            </a:r>
            <a:r>
              <a:rPr lang="ru-RU" sz="2200" b="1" dirty="0" smtClean="0">
                <a:solidFill>
                  <a:srgbClr val="C00000"/>
                </a:solidFill>
              </a:rPr>
              <a:t> </a:t>
            </a:r>
            <a:r>
              <a:rPr lang="ru-RU" sz="2200" b="1" dirty="0" err="1" smtClean="0">
                <a:solidFill>
                  <a:srgbClr val="C00000"/>
                </a:solidFill>
              </a:rPr>
              <a:t>програма</a:t>
            </a:r>
            <a:r>
              <a:rPr lang="ru-RU" sz="2200" b="1" dirty="0" smtClean="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smtClean="0">
                <a:solidFill>
                  <a:srgbClr val="C00000"/>
                </a:solidFill>
              </a:rPr>
              <a:t>Європейського</a:t>
            </a:r>
            <a:r>
              <a:rPr lang="ru-RU" sz="2200" b="1" dirty="0" smtClean="0">
                <a:solidFill>
                  <a:srgbClr val="C00000"/>
                </a:solidFill>
              </a:rPr>
              <a:t> Союзу </a:t>
            </a:r>
            <a:r>
              <a:rPr lang="ru-RU" sz="2200" b="1" dirty="0">
                <a:solidFill>
                  <a:srgbClr val="C00000"/>
                </a:solidFill>
              </a:rPr>
              <a:t>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buFont typeface="Wingdings" panose="05000000000000000000" pitchFamily="2" charset="2"/>
              <a:buChar char="Ø"/>
            </a:pPr>
            <a:r>
              <a:rPr lang="ru-RU" sz="1800" b="1" dirty="0" err="1" smtClean="0"/>
              <a:t>Шоста</a:t>
            </a:r>
            <a:r>
              <a:rPr lang="ru-RU" sz="1800" b="1" dirty="0" smtClean="0"/>
              <a:t> ПДОНС </a:t>
            </a:r>
            <a:r>
              <a:rPr lang="ru-RU" sz="1800" b="1" dirty="0" err="1" smtClean="0"/>
              <a:t>забезпечила</a:t>
            </a:r>
            <a:r>
              <a:rPr lang="ru-RU" sz="1800" b="1" dirty="0" smtClean="0"/>
              <a:t> </a:t>
            </a:r>
            <a:r>
              <a:rPr lang="ru-RU" sz="1800" b="1" dirty="0" err="1"/>
              <a:t>переваги</a:t>
            </a:r>
            <a:r>
              <a:rPr lang="ru-RU" sz="1800" b="1" dirty="0"/>
              <a:t> для </a:t>
            </a:r>
            <a:r>
              <a:rPr lang="ru-RU" sz="1800" b="1" dirty="0" err="1"/>
              <a:t>навколишнього</a:t>
            </a:r>
            <a:r>
              <a:rPr lang="ru-RU" sz="1800" b="1" dirty="0"/>
              <a:t> </a:t>
            </a:r>
            <a:r>
              <a:rPr lang="ru-RU" sz="1800" b="1" dirty="0" err="1"/>
              <a:t>середовища</a:t>
            </a:r>
            <a:r>
              <a:rPr lang="ru-RU" sz="1800" b="1" dirty="0"/>
              <a:t> і </a:t>
            </a:r>
            <a:r>
              <a:rPr lang="ru-RU" sz="1800" b="1" dirty="0" err="1"/>
              <a:t>визначила</a:t>
            </a:r>
            <a:r>
              <a:rPr lang="ru-RU" sz="1800" b="1" dirty="0"/>
              <a:t> </a:t>
            </a:r>
            <a:r>
              <a:rPr lang="ru-RU" sz="1800" b="1" dirty="0" err="1"/>
              <a:t>всеосяжний</a:t>
            </a:r>
            <a:r>
              <a:rPr lang="ru-RU" sz="1800" b="1" dirty="0"/>
              <a:t> </a:t>
            </a:r>
            <a:r>
              <a:rPr lang="ru-RU" sz="1800" b="1" dirty="0" err="1"/>
              <a:t>стратегічний</a:t>
            </a:r>
            <a:r>
              <a:rPr lang="ru-RU" sz="1800" b="1" dirty="0"/>
              <a:t> </a:t>
            </a:r>
            <a:r>
              <a:rPr lang="ru-RU" sz="1800" b="1" dirty="0" err="1"/>
              <a:t>напрямок</a:t>
            </a:r>
            <a:r>
              <a:rPr lang="ru-RU" sz="1800" b="1" dirty="0"/>
              <a:t> </a:t>
            </a:r>
            <a:r>
              <a:rPr lang="ru-RU" sz="1800" b="1" dirty="0" err="1"/>
              <a:t>екологічної</a:t>
            </a:r>
            <a:r>
              <a:rPr lang="ru-RU" sz="1800" b="1" dirty="0"/>
              <a:t> </a:t>
            </a:r>
            <a:r>
              <a:rPr lang="ru-RU" sz="1800" b="1" dirty="0" err="1"/>
              <a:t>політики</a:t>
            </a:r>
            <a:r>
              <a:rPr lang="ru-RU" sz="1800" b="1" dirty="0"/>
              <a:t>. </a:t>
            </a:r>
            <a:endParaRPr lang="ru-RU" sz="1800" b="1" dirty="0" smtClean="0"/>
          </a:p>
          <a:p>
            <a:pPr marL="82296" indent="0" algn="just">
              <a:buNone/>
            </a:pPr>
            <a:endParaRPr lang="ru-RU" sz="1800" b="1" dirty="0" smtClean="0"/>
          </a:p>
          <a:p>
            <a:pPr algn="just">
              <a:buFont typeface="Wingdings" panose="05000000000000000000" pitchFamily="2" charset="2"/>
              <a:buChar char="Ø"/>
            </a:pPr>
            <a:r>
              <a:rPr lang="ru-RU" sz="1800" b="1" dirty="0" smtClean="0"/>
              <a:t>Попри </a:t>
            </a:r>
            <a:r>
              <a:rPr lang="ru-RU" sz="1800" b="1" dirty="0" err="1"/>
              <a:t>ці</a:t>
            </a:r>
            <a:r>
              <a:rPr lang="ru-RU" sz="1800" b="1" dirty="0"/>
              <a:t> </a:t>
            </a:r>
            <a:r>
              <a:rPr lang="ru-RU" sz="1800" b="1" dirty="0" err="1"/>
              <a:t>досягнення</a:t>
            </a:r>
            <a:r>
              <a:rPr lang="ru-RU" sz="1800" b="1" dirty="0"/>
              <a:t>, все </a:t>
            </a:r>
            <a:r>
              <a:rPr lang="ru-RU" sz="1800" b="1" dirty="0" err="1"/>
              <a:t>ще</a:t>
            </a:r>
            <a:r>
              <a:rPr lang="ru-RU" sz="1800" b="1" dirty="0"/>
              <a:t> </a:t>
            </a:r>
            <a:r>
              <a:rPr lang="ru-RU" sz="1800" b="1" dirty="0" err="1"/>
              <a:t>мають</a:t>
            </a:r>
            <a:r>
              <a:rPr lang="ru-RU" sz="1800" b="1" dirty="0"/>
              <a:t> </a:t>
            </a:r>
            <a:r>
              <a:rPr lang="ru-RU" sz="1800" b="1" dirty="0" err="1"/>
              <a:t>місце</a:t>
            </a:r>
            <a:r>
              <a:rPr lang="ru-RU" sz="1800" b="1" dirty="0"/>
              <a:t> </a:t>
            </a:r>
            <a:r>
              <a:rPr lang="ru-RU" sz="1800" b="1" dirty="0" err="1"/>
              <a:t>несталі</a:t>
            </a:r>
            <a:r>
              <a:rPr lang="ru-RU" sz="1800" b="1" dirty="0"/>
              <a:t> </a:t>
            </a:r>
            <a:r>
              <a:rPr lang="ru-RU" sz="1800" b="1" dirty="0" err="1"/>
              <a:t>тенденції</a:t>
            </a:r>
            <a:r>
              <a:rPr lang="ru-RU" sz="1800" b="1" dirty="0"/>
              <a:t> у </a:t>
            </a:r>
            <a:r>
              <a:rPr lang="ru-RU" sz="1800" b="1" dirty="0" err="1">
                <a:solidFill>
                  <a:srgbClr val="FF0000"/>
                </a:solidFill>
              </a:rPr>
              <a:t>чотирьох</a:t>
            </a:r>
            <a:r>
              <a:rPr lang="ru-RU" sz="1800" b="1" dirty="0">
                <a:solidFill>
                  <a:srgbClr val="FF0000"/>
                </a:solidFill>
              </a:rPr>
              <a:t> </a:t>
            </a:r>
            <a:r>
              <a:rPr lang="ru-RU" sz="1800" b="1" dirty="0" err="1">
                <a:solidFill>
                  <a:srgbClr val="FF0000"/>
                </a:solidFill>
              </a:rPr>
              <a:t>пріоритетних</a:t>
            </a:r>
            <a:r>
              <a:rPr lang="ru-RU" sz="1800" b="1" dirty="0">
                <a:solidFill>
                  <a:srgbClr val="FF0000"/>
                </a:solidFill>
              </a:rPr>
              <a:t> </a:t>
            </a:r>
            <a:r>
              <a:rPr lang="ru-RU" sz="1800" b="1" dirty="0" smtClean="0">
                <a:solidFill>
                  <a:srgbClr val="FF0000"/>
                </a:solidFill>
              </a:rPr>
              <a:t>сферах:</a:t>
            </a:r>
          </a:p>
          <a:p>
            <a:pPr marL="987425" indent="-361950" algn="just">
              <a:buFontTx/>
              <a:buChar char="-"/>
            </a:pPr>
            <a:r>
              <a:rPr lang="ru-RU" sz="1800" b="1" dirty="0" err="1" smtClean="0">
                <a:solidFill>
                  <a:srgbClr val="00B0F0"/>
                </a:solidFill>
              </a:rPr>
              <a:t>зміна</a:t>
            </a:r>
            <a:r>
              <a:rPr lang="ru-RU" sz="1800" b="1" dirty="0" smtClean="0">
                <a:solidFill>
                  <a:srgbClr val="00B0F0"/>
                </a:solidFill>
              </a:rPr>
              <a:t> </a:t>
            </a:r>
            <a:r>
              <a:rPr lang="ru-RU" sz="1800" b="1" dirty="0" err="1">
                <a:solidFill>
                  <a:srgbClr val="00B0F0"/>
                </a:solidFill>
              </a:rPr>
              <a:t>клімату</a:t>
            </a:r>
            <a:r>
              <a:rPr lang="ru-RU" sz="1800" b="1" dirty="0">
                <a:solidFill>
                  <a:srgbClr val="00B0F0"/>
                </a:solidFill>
              </a:rPr>
              <a:t>; </a:t>
            </a:r>
            <a:endParaRPr lang="ru-RU" sz="1800" b="1" dirty="0" smtClean="0">
              <a:solidFill>
                <a:srgbClr val="00B0F0"/>
              </a:solidFill>
            </a:endParaRPr>
          </a:p>
          <a:p>
            <a:pPr marL="987425" indent="-361950" algn="just">
              <a:buFontTx/>
              <a:buChar char="-"/>
            </a:pPr>
            <a:r>
              <a:rPr lang="ru-RU" sz="1800" b="1" dirty="0" smtClean="0">
                <a:solidFill>
                  <a:srgbClr val="0070C0"/>
                </a:solidFill>
              </a:rPr>
              <a:t>природа </a:t>
            </a:r>
            <a:r>
              <a:rPr lang="ru-RU" sz="1800" b="1" dirty="0">
                <a:solidFill>
                  <a:srgbClr val="0070C0"/>
                </a:solidFill>
              </a:rPr>
              <a:t>і </a:t>
            </a:r>
            <a:r>
              <a:rPr lang="ru-RU" sz="1800" b="1" dirty="0" err="1">
                <a:solidFill>
                  <a:srgbClr val="0070C0"/>
                </a:solidFill>
              </a:rPr>
              <a:t>біологічне</a:t>
            </a:r>
            <a:r>
              <a:rPr lang="ru-RU" sz="1800" b="1" dirty="0">
                <a:solidFill>
                  <a:srgbClr val="0070C0"/>
                </a:solidFill>
              </a:rPr>
              <a:t> </a:t>
            </a:r>
            <a:r>
              <a:rPr lang="ru-RU" sz="1800" b="1" dirty="0" err="1">
                <a:solidFill>
                  <a:srgbClr val="0070C0"/>
                </a:solidFill>
              </a:rPr>
              <a:t>різноманіття</a:t>
            </a:r>
            <a:r>
              <a:rPr lang="ru-RU" sz="1800" b="1" dirty="0">
                <a:solidFill>
                  <a:srgbClr val="0070C0"/>
                </a:solidFill>
              </a:rPr>
              <a:t>; </a:t>
            </a:r>
            <a:endParaRPr lang="ru-RU" sz="1800" b="1" dirty="0" smtClean="0"/>
          </a:p>
          <a:p>
            <a:pPr marL="987425" indent="-361950" algn="just">
              <a:buFontTx/>
              <a:buChar char="-"/>
            </a:pPr>
            <a:r>
              <a:rPr lang="ru-RU" sz="1800" b="1" dirty="0" err="1" smtClean="0">
                <a:solidFill>
                  <a:srgbClr val="00B050"/>
                </a:solidFill>
              </a:rPr>
              <a:t>навколишнє</a:t>
            </a:r>
            <a:r>
              <a:rPr lang="ru-RU" sz="1800" b="1" dirty="0" smtClean="0">
                <a:solidFill>
                  <a:srgbClr val="00B050"/>
                </a:solidFill>
              </a:rPr>
              <a:t> </a:t>
            </a:r>
            <a:r>
              <a:rPr lang="ru-RU" sz="1800" b="1" dirty="0" err="1">
                <a:solidFill>
                  <a:srgbClr val="00B050"/>
                </a:solidFill>
              </a:rPr>
              <a:t>середовище</a:t>
            </a:r>
            <a:r>
              <a:rPr lang="ru-RU" sz="1800" b="1" dirty="0">
                <a:solidFill>
                  <a:srgbClr val="00B050"/>
                </a:solidFill>
              </a:rPr>
              <a:t>, </a:t>
            </a:r>
            <a:r>
              <a:rPr lang="ru-RU" sz="1800" b="1" dirty="0" err="1">
                <a:solidFill>
                  <a:srgbClr val="00B050"/>
                </a:solidFill>
              </a:rPr>
              <a:t>здоров’я</a:t>
            </a:r>
            <a:r>
              <a:rPr lang="ru-RU" sz="1800" b="1" dirty="0">
                <a:solidFill>
                  <a:srgbClr val="00B050"/>
                </a:solidFill>
              </a:rPr>
              <a:t> та </a:t>
            </a:r>
            <a:r>
              <a:rPr lang="ru-RU" sz="1800" b="1" dirty="0" err="1">
                <a:solidFill>
                  <a:srgbClr val="00B050"/>
                </a:solidFill>
              </a:rPr>
              <a:t>якість</a:t>
            </a:r>
            <a:r>
              <a:rPr lang="ru-RU" sz="1800" b="1" dirty="0">
                <a:solidFill>
                  <a:srgbClr val="00B050"/>
                </a:solidFill>
              </a:rPr>
              <a:t> </a:t>
            </a:r>
            <a:r>
              <a:rPr lang="ru-RU" sz="1800" b="1" dirty="0" err="1">
                <a:solidFill>
                  <a:srgbClr val="00B050"/>
                </a:solidFill>
              </a:rPr>
              <a:t>життя</a:t>
            </a:r>
            <a:r>
              <a:rPr lang="ru-RU" sz="1800" b="1" dirty="0">
                <a:solidFill>
                  <a:srgbClr val="00B050"/>
                </a:solidFill>
              </a:rPr>
              <a:t>; </a:t>
            </a:r>
            <a:endParaRPr lang="ru-RU" sz="1800" b="1" dirty="0" smtClean="0">
              <a:solidFill>
                <a:srgbClr val="00B050"/>
              </a:solidFill>
            </a:endParaRPr>
          </a:p>
          <a:p>
            <a:pPr marL="987425" indent="-361950" algn="just">
              <a:buFontTx/>
              <a:buChar char="-"/>
            </a:pPr>
            <a:r>
              <a:rPr lang="ru-RU" sz="1800" b="1" dirty="0" err="1" smtClean="0">
                <a:solidFill>
                  <a:schemeClr val="accent2">
                    <a:lumMod val="50000"/>
                  </a:schemeClr>
                </a:solidFill>
              </a:rPr>
              <a:t>природні</a:t>
            </a:r>
            <a:r>
              <a:rPr lang="ru-RU" sz="1800" b="1" dirty="0" smtClean="0">
                <a:solidFill>
                  <a:schemeClr val="accent2">
                    <a:lumMod val="50000"/>
                  </a:schemeClr>
                </a:solidFill>
              </a:rPr>
              <a:t> </a:t>
            </a:r>
            <a:r>
              <a:rPr lang="ru-RU" sz="1800" b="1" dirty="0" err="1">
                <a:solidFill>
                  <a:schemeClr val="accent2">
                    <a:lumMod val="50000"/>
                  </a:schemeClr>
                </a:solidFill>
              </a:rPr>
              <a:t>ресурси</a:t>
            </a:r>
            <a:r>
              <a:rPr lang="ru-RU" sz="1800" b="1" dirty="0">
                <a:solidFill>
                  <a:schemeClr val="accent2">
                    <a:lumMod val="50000"/>
                  </a:schemeClr>
                </a:solidFill>
              </a:rPr>
              <a:t> та </a:t>
            </a:r>
            <a:r>
              <a:rPr lang="ru-RU" sz="1800" b="1" dirty="0" err="1">
                <a:solidFill>
                  <a:schemeClr val="accent2">
                    <a:lumMod val="50000"/>
                  </a:schemeClr>
                </a:solidFill>
              </a:rPr>
              <a:t>відходи</a:t>
            </a:r>
            <a:r>
              <a:rPr lang="ru-RU" sz="1800" b="1" dirty="0"/>
              <a:t>.</a:t>
            </a:r>
            <a:endParaRPr lang="uk-UA" sz="1800" b="1" dirty="0"/>
          </a:p>
        </p:txBody>
      </p:sp>
    </p:spTree>
    <p:extLst>
      <p:ext uri="{BB962C8B-B14F-4D97-AF65-F5344CB8AC3E}">
        <p14:creationId xmlns:p14="http://schemas.microsoft.com/office/powerpoint/2010/main" val="181449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5663089"/>
          </a:xfrm>
          <a:prstGeom prst="rect">
            <a:avLst/>
          </a:prstGeom>
        </p:spPr>
        <p:txBody>
          <a:bodyPr wrap="square">
            <a:spAutoFit/>
          </a:bodyPr>
          <a:lstStyle/>
          <a:p>
            <a:pPr algn="ctr"/>
            <a:r>
              <a:rPr lang="uk-UA" sz="2200" b="1" dirty="0" smtClean="0">
                <a:solidFill>
                  <a:srgbClr val="C00000"/>
                </a:solidFill>
              </a:rPr>
              <a:t>КОНСТИТУЦІЯ УКРАЇНИ</a:t>
            </a:r>
          </a:p>
          <a:p>
            <a:pPr algn="ctr"/>
            <a:r>
              <a:rPr lang="uk-UA" sz="2200" b="1" dirty="0" smtClean="0">
                <a:solidFill>
                  <a:srgbClr val="C00000"/>
                </a:solidFill>
              </a:rPr>
              <a:t>(преамбула)</a:t>
            </a:r>
            <a:endParaRPr lang="uk-UA" sz="2200" b="1" dirty="0">
              <a:solidFill>
                <a:srgbClr val="C00000"/>
              </a:solidFill>
            </a:endParaRPr>
          </a:p>
          <a:p>
            <a:endParaRPr lang="uk-UA" dirty="0" smtClean="0"/>
          </a:p>
          <a:p>
            <a:pPr algn="just"/>
            <a:r>
              <a:rPr lang="uk-UA" sz="2000" dirty="0" smtClean="0"/>
              <a:t>Верховна </a:t>
            </a:r>
            <a:r>
              <a:rPr lang="uk-UA" sz="2000" dirty="0"/>
              <a:t>Рада України від імені Українського народу - громадян України всіх національностей,</a:t>
            </a:r>
          </a:p>
          <a:p>
            <a:pPr algn="just"/>
            <a:endParaRPr lang="uk-UA" sz="2000" dirty="0"/>
          </a:p>
          <a:p>
            <a:pPr algn="just"/>
            <a:r>
              <a:rPr lang="uk-UA" sz="2000" dirty="0"/>
              <a:t>виражаючи суверенну волю народу,</a:t>
            </a:r>
          </a:p>
          <a:p>
            <a:pPr algn="just"/>
            <a:endParaRPr lang="uk-UA" sz="2000" dirty="0"/>
          </a:p>
          <a:p>
            <a:pPr algn="just"/>
            <a:r>
              <a:rPr lang="uk-UA" sz="2000" dirty="0"/>
              <a:t>спираючись на багатовікову історію українського державотворення і на основі здійсненого українською нацією, усім Українським народом права на </a:t>
            </a:r>
            <a:r>
              <a:rPr lang="uk-UA" sz="2000" dirty="0" smtClean="0"/>
              <a:t>самовизначення…</a:t>
            </a:r>
            <a:endParaRPr lang="uk-UA" sz="2000" dirty="0"/>
          </a:p>
          <a:p>
            <a:pPr algn="just"/>
            <a:endParaRPr lang="uk-UA" sz="2000" dirty="0"/>
          </a:p>
          <a:p>
            <a:pPr algn="just"/>
            <a:r>
              <a:rPr lang="uk-UA" sz="2000" b="1" dirty="0"/>
              <a:t>піклуючись про зміцнення громадянської злагоди на землі України та підтверджуючи європейську ідентичність Українського народу і незворотність європейського та євроатлантичного курсу </a:t>
            </a:r>
            <a:r>
              <a:rPr lang="uk-UA" sz="2000" b="1" dirty="0" smtClean="0"/>
              <a:t>України…</a:t>
            </a:r>
            <a:endParaRPr lang="uk-UA" sz="2000" dirty="0"/>
          </a:p>
          <a:p>
            <a:pPr algn="just"/>
            <a:endParaRPr lang="uk-UA" sz="2000" dirty="0"/>
          </a:p>
          <a:p>
            <a:pPr algn="just"/>
            <a:r>
              <a:rPr lang="uk-UA" sz="2000" dirty="0"/>
              <a:t>приймає цю Конституцію - Основний Закон України.</a:t>
            </a:r>
          </a:p>
        </p:txBody>
      </p:sp>
    </p:spTree>
    <p:extLst>
      <p:ext uri="{BB962C8B-B14F-4D97-AF65-F5344CB8AC3E}">
        <p14:creationId xmlns:p14="http://schemas.microsoft.com/office/powerpoint/2010/main" val="2823521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err="1" smtClean="0">
                <a:solidFill>
                  <a:srgbClr val="C00000"/>
                </a:solidFill>
              </a:rPr>
              <a:t>Сьома</a:t>
            </a:r>
            <a:r>
              <a:rPr lang="ru-RU" sz="2200" b="1" dirty="0" smtClean="0">
                <a:solidFill>
                  <a:srgbClr val="C00000"/>
                </a:solidFill>
              </a:rPr>
              <a:t> </a:t>
            </a:r>
            <a:r>
              <a:rPr lang="ru-RU" sz="2200" b="1" dirty="0" err="1" smtClean="0">
                <a:solidFill>
                  <a:srgbClr val="C00000"/>
                </a:solidFill>
              </a:rPr>
              <a:t>програма</a:t>
            </a:r>
            <a:r>
              <a:rPr lang="ru-RU" sz="2200" b="1" dirty="0" smtClean="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smtClean="0">
                <a:solidFill>
                  <a:srgbClr val="C00000"/>
                </a:solidFill>
              </a:rPr>
              <a:t>Європейського</a:t>
            </a:r>
            <a:r>
              <a:rPr lang="ru-RU" sz="2200" b="1" dirty="0" smtClean="0">
                <a:solidFill>
                  <a:srgbClr val="C00000"/>
                </a:solidFill>
              </a:rPr>
              <a:t> Союзу </a:t>
            </a:r>
            <a:r>
              <a:rPr lang="ru-RU" sz="2200" b="1" dirty="0">
                <a:solidFill>
                  <a:srgbClr val="C00000"/>
                </a:solidFill>
              </a:rPr>
              <a:t>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buFont typeface="Wingdings" panose="05000000000000000000" pitchFamily="2" charset="2"/>
              <a:buChar char="Ø"/>
            </a:pPr>
            <a:endParaRPr lang="ru-RU" sz="1800" b="1" dirty="0" smtClean="0"/>
          </a:p>
          <a:p>
            <a:pPr algn="just">
              <a:buFont typeface="Wingdings" panose="05000000000000000000" pitchFamily="2" charset="2"/>
              <a:buChar char="Ø"/>
            </a:pPr>
            <a:r>
              <a:rPr lang="ru-RU" sz="1800" b="1" dirty="0" err="1" smtClean="0"/>
              <a:t>Стимулювання</a:t>
            </a:r>
            <a:r>
              <a:rPr lang="ru-RU" sz="1800" b="1" dirty="0" smtClean="0"/>
              <a:t> переходу </a:t>
            </a:r>
            <a:r>
              <a:rPr lang="ru-RU" sz="1800" b="1" dirty="0"/>
              <a:t>до </a:t>
            </a:r>
            <a:r>
              <a:rPr lang="ru-RU" sz="1800" b="1" dirty="0">
                <a:solidFill>
                  <a:srgbClr val="00B050"/>
                </a:solidFill>
              </a:rPr>
              <a:t>«</a:t>
            </a:r>
            <a:r>
              <a:rPr lang="ru-RU" sz="1800" b="1" dirty="0" err="1">
                <a:solidFill>
                  <a:srgbClr val="00B050"/>
                </a:solidFill>
              </a:rPr>
              <a:t>зеленої</a:t>
            </a:r>
            <a:r>
              <a:rPr lang="ru-RU" sz="1800" b="1" dirty="0">
                <a:solidFill>
                  <a:srgbClr val="00B050"/>
                </a:solidFill>
              </a:rPr>
              <a:t>» </a:t>
            </a:r>
            <a:r>
              <a:rPr lang="ru-RU" sz="1800" b="1" dirty="0" err="1">
                <a:solidFill>
                  <a:srgbClr val="00B050"/>
                </a:solidFill>
              </a:rPr>
              <a:t>економіки</a:t>
            </a:r>
            <a:r>
              <a:rPr lang="ru-RU" sz="1800" b="1" dirty="0">
                <a:solidFill>
                  <a:srgbClr val="00B050"/>
                </a:solidFill>
              </a:rPr>
              <a:t> </a:t>
            </a:r>
            <a:r>
              <a:rPr lang="ru-RU" sz="1800" b="1" dirty="0"/>
              <a:t>та </a:t>
            </a:r>
            <a:r>
              <a:rPr lang="ru-RU" sz="1800" b="1" dirty="0" err="1" smtClean="0"/>
              <a:t>прагнення</a:t>
            </a:r>
            <a:r>
              <a:rPr lang="ru-RU" sz="1800" b="1" dirty="0" smtClean="0"/>
              <a:t> </a:t>
            </a:r>
            <a:r>
              <a:rPr lang="ru-RU" sz="1800" b="1" dirty="0"/>
              <a:t>до абсолютного </a:t>
            </a:r>
            <a:r>
              <a:rPr lang="ru-RU" sz="1800" b="1" dirty="0" err="1"/>
              <a:t>відділення</a:t>
            </a:r>
            <a:r>
              <a:rPr lang="ru-RU" sz="1800" b="1" dirty="0"/>
              <a:t> </a:t>
            </a:r>
            <a:r>
              <a:rPr lang="ru-RU" sz="1800" b="1" dirty="0" err="1"/>
              <a:t>економічного</a:t>
            </a:r>
            <a:r>
              <a:rPr lang="ru-RU" sz="1800" b="1" dirty="0"/>
              <a:t> </a:t>
            </a:r>
            <a:r>
              <a:rPr lang="ru-RU" sz="1800" b="1" dirty="0" err="1"/>
              <a:t>зростання</a:t>
            </a:r>
            <a:r>
              <a:rPr lang="ru-RU" sz="1800" b="1" dirty="0"/>
              <a:t> </a:t>
            </a:r>
            <a:r>
              <a:rPr lang="ru-RU" sz="1800" b="1" dirty="0" err="1"/>
              <a:t>від</a:t>
            </a:r>
            <a:r>
              <a:rPr lang="ru-RU" sz="1800" b="1" dirty="0"/>
              <a:t> </a:t>
            </a:r>
            <a:r>
              <a:rPr lang="ru-RU" sz="1800" b="1" dirty="0" err="1"/>
              <a:t>погіршення</a:t>
            </a:r>
            <a:r>
              <a:rPr lang="ru-RU" sz="1800" b="1" dirty="0"/>
              <a:t> стану </a:t>
            </a:r>
            <a:r>
              <a:rPr lang="ru-RU" sz="1800" b="1" dirty="0" err="1"/>
              <a:t>навколишнього</a:t>
            </a:r>
            <a:r>
              <a:rPr lang="ru-RU" sz="1800" b="1" dirty="0"/>
              <a:t> </a:t>
            </a:r>
            <a:r>
              <a:rPr lang="ru-RU" sz="1800" b="1" dirty="0" err="1"/>
              <a:t>середовища</a:t>
            </a:r>
            <a:r>
              <a:rPr lang="ru-RU" sz="1800" b="1" dirty="0"/>
              <a:t> . </a:t>
            </a:r>
          </a:p>
          <a:p>
            <a:pPr algn="just">
              <a:buFont typeface="Wingdings" panose="05000000000000000000" pitchFamily="2" charset="2"/>
              <a:buChar char="Ø"/>
            </a:pPr>
            <a:endParaRPr lang="ru-RU" sz="1800" b="1" dirty="0" smtClean="0"/>
          </a:p>
          <a:p>
            <a:pPr algn="just">
              <a:buFont typeface="Wingdings" panose="05000000000000000000" pitchFamily="2" charset="2"/>
              <a:buChar char="Ø"/>
            </a:pPr>
            <a:r>
              <a:rPr lang="ru-RU" sz="1800" b="1" dirty="0" err="1" smtClean="0"/>
              <a:t>Формалізована</a:t>
            </a:r>
            <a:r>
              <a:rPr lang="ru-RU" sz="1800" b="1" dirty="0" smtClean="0"/>
              <a:t> мета - у </a:t>
            </a:r>
            <a:r>
              <a:rPr lang="ru-RU" sz="1800" b="1" dirty="0" err="1"/>
              <a:t>контексті</a:t>
            </a:r>
            <a:r>
              <a:rPr lang="ru-RU" sz="1800" b="1" dirty="0"/>
              <a:t> </a:t>
            </a:r>
            <a:r>
              <a:rPr lang="ru-RU" sz="1800" b="1" dirty="0" err="1"/>
              <a:t>сталого</a:t>
            </a:r>
            <a:r>
              <a:rPr lang="ru-RU" sz="1800" b="1" dirty="0"/>
              <a:t> </a:t>
            </a:r>
            <a:r>
              <a:rPr lang="ru-RU" sz="1800" b="1" dirty="0" err="1"/>
              <a:t>розвитку</a:t>
            </a:r>
            <a:r>
              <a:rPr lang="ru-RU" sz="1800" b="1" dirty="0"/>
              <a:t> </a:t>
            </a:r>
            <a:r>
              <a:rPr lang="ru-RU" sz="1800" b="1" dirty="0" err="1"/>
              <a:t>прагнути</a:t>
            </a:r>
            <a:r>
              <a:rPr lang="ru-RU" sz="1800" b="1" dirty="0"/>
              <a:t> </a:t>
            </a:r>
            <a:r>
              <a:rPr lang="ru-RU" sz="1800" b="1" dirty="0" err="1"/>
              <a:t>побудувати</a:t>
            </a:r>
            <a:r>
              <a:rPr lang="ru-RU" sz="1800" b="1" dirty="0"/>
              <a:t> </a:t>
            </a:r>
            <a:r>
              <a:rPr lang="ru-RU" sz="1800" b="1" dirty="0" err="1"/>
              <a:t>такий</a:t>
            </a:r>
            <a:r>
              <a:rPr lang="ru-RU" sz="1800" b="1" dirty="0"/>
              <a:t> </a:t>
            </a:r>
            <a:r>
              <a:rPr lang="ru-RU" sz="1800" b="1" dirty="0" err="1"/>
              <a:t>світ</a:t>
            </a:r>
            <a:r>
              <a:rPr lang="ru-RU" sz="1800" b="1" dirty="0"/>
              <a:t>, де не буде </a:t>
            </a:r>
            <a:r>
              <a:rPr lang="ru-RU" sz="1800" b="1" dirty="0" err="1">
                <a:solidFill>
                  <a:srgbClr val="00B050"/>
                </a:solidFill>
              </a:rPr>
              <a:t>деградації</a:t>
            </a:r>
            <a:r>
              <a:rPr lang="ru-RU" sz="1800" b="1" dirty="0">
                <a:solidFill>
                  <a:srgbClr val="00B050"/>
                </a:solidFill>
              </a:rPr>
              <a:t> земель </a:t>
            </a:r>
            <a:r>
              <a:rPr lang="ru-RU" sz="1800" b="1" dirty="0"/>
              <a:t>. </a:t>
            </a:r>
            <a:endParaRPr lang="ru-RU" sz="1800" b="1" dirty="0"/>
          </a:p>
        </p:txBody>
      </p:sp>
    </p:spTree>
    <p:extLst>
      <p:ext uri="{BB962C8B-B14F-4D97-AF65-F5344CB8AC3E}">
        <p14:creationId xmlns:p14="http://schemas.microsoft.com/office/powerpoint/2010/main" val="419644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rmAutofit/>
          </a:bodyPr>
          <a:lstStyle/>
          <a:p>
            <a:pPr algn="ctr"/>
            <a:r>
              <a:rPr lang="ru-RU" sz="2200" b="1" dirty="0" err="1" smtClean="0">
                <a:solidFill>
                  <a:srgbClr val="C00000"/>
                </a:solidFill>
              </a:rPr>
              <a:t>Сьома</a:t>
            </a:r>
            <a:r>
              <a:rPr lang="ru-RU" sz="2200" b="1" dirty="0" smtClean="0">
                <a:solidFill>
                  <a:srgbClr val="C00000"/>
                </a:solidFill>
              </a:rPr>
              <a:t> </a:t>
            </a:r>
            <a:r>
              <a:rPr lang="ru-RU" sz="2200" b="1" dirty="0" err="1" smtClean="0">
                <a:solidFill>
                  <a:srgbClr val="C00000"/>
                </a:solidFill>
              </a:rPr>
              <a:t>програма</a:t>
            </a:r>
            <a:r>
              <a:rPr lang="ru-RU" sz="2200" b="1" dirty="0" smtClean="0">
                <a:solidFill>
                  <a:srgbClr val="C00000"/>
                </a:solidFill>
              </a:rPr>
              <a:t> </a:t>
            </a:r>
            <a:r>
              <a:rPr lang="ru-RU" sz="2200" b="1" dirty="0" err="1">
                <a:solidFill>
                  <a:srgbClr val="C00000"/>
                </a:solidFill>
              </a:rPr>
              <a:t>дій</a:t>
            </a:r>
            <a:r>
              <a:rPr lang="ru-RU" sz="2200" b="1" dirty="0">
                <a:solidFill>
                  <a:srgbClr val="C00000"/>
                </a:solidFill>
              </a:rPr>
              <a:t> </a:t>
            </a:r>
            <a:r>
              <a:rPr lang="ru-RU" sz="2200" b="1" dirty="0" err="1" smtClean="0">
                <a:solidFill>
                  <a:srgbClr val="C00000"/>
                </a:solidFill>
              </a:rPr>
              <a:t>Європейського</a:t>
            </a:r>
            <a:r>
              <a:rPr lang="ru-RU" sz="2200" b="1" dirty="0" smtClean="0">
                <a:solidFill>
                  <a:srgbClr val="C00000"/>
                </a:solidFill>
              </a:rPr>
              <a:t> Союзу </a:t>
            </a:r>
            <a:r>
              <a:rPr lang="ru-RU" sz="2200" b="1" dirty="0">
                <a:solidFill>
                  <a:srgbClr val="C00000"/>
                </a:solidFill>
              </a:rPr>
              <a:t>з </a:t>
            </a:r>
            <a:r>
              <a:rPr lang="ru-RU" sz="2200" b="1" dirty="0" err="1">
                <a:solidFill>
                  <a:srgbClr val="C00000"/>
                </a:solidFill>
              </a:rPr>
              <a:t>охорони</a:t>
            </a:r>
            <a:r>
              <a:rPr lang="ru-RU" sz="2200" b="1" dirty="0">
                <a:solidFill>
                  <a:srgbClr val="C00000"/>
                </a:solidFill>
              </a:rPr>
              <a:t> </a:t>
            </a:r>
            <a:r>
              <a:rPr lang="ru-RU" sz="2200" b="1" dirty="0" err="1">
                <a:solidFill>
                  <a:srgbClr val="C00000"/>
                </a:solidFill>
              </a:rPr>
              <a:t>навколишнього</a:t>
            </a:r>
            <a:r>
              <a:rPr lang="ru-RU" sz="2200" b="1" dirty="0">
                <a:solidFill>
                  <a:srgbClr val="C00000"/>
                </a:solidFill>
              </a:rPr>
              <a:t> </a:t>
            </a:r>
            <a:r>
              <a:rPr lang="ru-RU" sz="22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spcAft>
                <a:spcPts val="600"/>
              </a:spcAft>
              <a:buFont typeface="Wingdings" panose="05000000000000000000" pitchFamily="2" charset="2"/>
              <a:buChar char="Ø"/>
            </a:pPr>
            <a:r>
              <a:rPr lang="ru-RU" sz="1800" b="1" dirty="0" err="1">
                <a:solidFill>
                  <a:srgbClr val="00B050"/>
                </a:solidFill>
              </a:rPr>
              <a:t>Повна</a:t>
            </a:r>
            <a:r>
              <a:rPr lang="ru-RU" sz="1800" b="1" dirty="0">
                <a:solidFill>
                  <a:srgbClr val="00B050"/>
                </a:solidFill>
              </a:rPr>
              <a:t> і </a:t>
            </a:r>
            <a:r>
              <a:rPr lang="ru-RU" sz="1800" b="1" dirty="0" err="1">
                <a:solidFill>
                  <a:srgbClr val="00B050"/>
                </a:solidFill>
              </a:rPr>
              <a:t>одноманітна</a:t>
            </a:r>
            <a:r>
              <a:rPr lang="ru-RU" sz="1800" b="1" dirty="0">
                <a:solidFill>
                  <a:srgbClr val="00B050"/>
                </a:solidFill>
              </a:rPr>
              <a:t> </a:t>
            </a:r>
            <a:r>
              <a:rPr lang="ru-RU" sz="1800" b="1" dirty="0" err="1">
                <a:solidFill>
                  <a:srgbClr val="00B050"/>
                </a:solidFill>
              </a:rPr>
              <a:t>імплементація</a:t>
            </a:r>
            <a:r>
              <a:rPr lang="ru-RU" sz="1800" b="1" dirty="0">
                <a:solidFill>
                  <a:srgbClr val="00B050"/>
                </a:solidFill>
              </a:rPr>
              <a:t> </a:t>
            </a:r>
            <a:r>
              <a:rPr lang="ru-RU" sz="1800" b="1" dirty="0" err="1">
                <a:solidFill>
                  <a:srgbClr val="00B050"/>
                </a:solidFill>
              </a:rPr>
              <a:t>законодавчої</a:t>
            </a:r>
            <a:r>
              <a:rPr lang="ru-RU" sz="1800" b="1" dirty="0">
                <a:solidFill>
                  <a:srgbClr val="00B050"/>
                </a:solidFill>
              </a:rPr>
              <a:t> </a:t>
            </a:r>
            <a:r>
              <a:rPr lang="ru-RU" sz="1800" b="1" dirty="0" err="1">
                <a:solidFill>
                  <a:srgbClr val="00B050"/>
                </a:solidFill>
              </a:rPr>
              <a:t>бази</a:t>
            </a:r>
            <a:r>
              <a:rPr lang="ru-RU" sz="1800" b="1" dirty="0">
                <a:solidFill>
                  <a:srgbClr val="00B050"/>
                </a:solidFill>
              </a:rPr>
              <a:t> </a:t>
            </a:r>
            <a:r>
              <a:rPr lang="ru-RU" sz="1800" b="1" dirty="0" err="1">
                <a:solidFill>
                  <a:srgbClr val="00B050"/>
                </a:solidFill>
              </a:rPr>
              <a:t>щодо</a:t>
            </a:r>
            <a:r>
              <a:rPr lang="ru-RU" sz="1800" b="1" dirty="0">
                <a:solidFill>
                  <a:srgbClr val="00B050"/>
                </a:solidFill>
              </a:rPr>
              <a:t> </a:t>
            </a:r>
            <a:r>
              <a:rPr lang="ru-RU" sz="1800" b="1" dirty="0" err="1">
                <a:solidFill>
                  <a:srgbClr val="00B050"/>
                </a:solidFill>
              </a:rPr>
              <a:t>навколишнього</a:t>
            </a:r>
            <a:r>
              <a:rPr lang="ru-RU" sz="1800" b="1" dirty="0">
                <a:solidFill>
                  <a:srgbClr val="00B050"/>
                </a:solidFill>
              </a:rPr>
              <a:t> </a:t>
            </a:r>
            <a:r>
              <a:rPr lang="ru-RU" sz="1800" b="1" dirty="0" err="1">
                <a:solidFill>
                  <a:srgbClr val="00B050"/>
                </a:solidFill>
              </a:rPr>
              <a:t>середовища</a:t>
            </a:r>
            <a:r>
              <a:rPr lang="ru-RU" sz="1800" b="1" dirty="0"/>
              <a:t> на </a:t>
            </a:r>
            <a:r>
              <a:rPr lang="ru-RU" sz="1800" b="1" dirty="0" err="1"/>
              <a:t>всьому</a:t>
            </a:r>
            <a:r>
              <a:rPr lang="ru-RU" sz="1800" b="1" dirty="0"/>
              <a:t> </a:t>
            </a:r>
            <a:r>
              <a:rPr lang="ru-RU" sz="1800" b="1" dirty="0" err="1"/>
              <a:t>просторі</a:t>
            </a:r>
            <a:r>
              <a:rPr lang="ru-RU" sz="1800" b="1" dirty="0"/>
              <a:t> Союзу є </a:t>
            </a:r>
            <a:r>
              <a:rPr lang="ru-RU" sz="1800" b="1" dirty="0" err="1"/>
              <a:t>раціональною</a:t>
            </a:r>
            <a:r>
              <a:rPr lang="ru-RU" sz="1800" b="1" dirty="0"/>
              <a:t> </a:t>
            </a:r>
            <a:r>
              <a:rPr lang="ru-RU" sz="1800" b="1" dirty="0" err="1"/>
              <a:t>інвестицією</a:t>
            </a:r>
            <a:r>
              <a:rPr lang="ru-RU" sz="1800" b="1" dirty="0"/>
              <a:t> в стан </a:t>
            </a:r>
            <a:r>
              <a:rPr lang="ru-RU" sz="1800" b="1" dirty="0" err="1"/>
              <a:t>навколишнього</a:t>
            </a:r>
            <a:r>
              <a:rPr lang="ru-RU" sz="1800" b="1" dirty="0"/>
              <a:t> </a:t>
            </a:r>
            <a:r>
              <a:rPr lang="ru-RU" sz="1800" b="1" dirty="0" err="1"/>
              <a:t>середовища</a:t>
            </a:r>
            <a:r>
              <a:rPr lang="ru-RU" sz="1800" b="1" dirty="0"/>
              <a:t> і </a:t>
            </a:r>
            <a:r>
              <a:rPr lang="ru-RU" sz="1800" b="1" dirty="0" err="1"/>
              <a:t>здоров’я</a:t>
            </a:r>
            <a:r>
              <a:rPr lang="ru-RU" sz="1800" b="1" dirty="0"/>
              <a:t> </a:t>
            </a:r>
            <a:r>
              <a:rPr lang="ru-RU" sz="1800" b="1" dirty="0" err="1"/>
              <a:t>населення</a:t>
            </a:r>
            <a:r>
              <a:rPr lang="ru-RU" sz="1800" b="1" dirty="0"/>
              <a:t>, а </a:t>
            </a:r>
            <a:r>
              <a:rPr lang="ru-RU" sz="1800" b="1" dirty="0" err="1"/>
              <a:t>також</a:t>
            </a:r>
            <a:r>
              <a:rPr lang="ru-RU" sz="1800" b="1" dirty="0"/>
              <a:t> в </a:t>
            </a:r>
            <a:r>
              <a:rPr lang="ru-RU" sz="1800" b="1" dirty="0" err="1"/>
              <a:t>економіку</a:t>
            </a:r>
            <a:r>
              <a:rPr lang="ru-RU" sz="1800" b="1" dirty="0"/>
              <a:t>. </a:t>
            </a:r>
          </a:p>
          <a:p>
            <a:pPr algn="just">
              <a:spcAft>
                <a:spcPts val="600"/>
              </a:spcAft>
              <a:buFont typeface="Wingdings" panose="05000000000000000000" pitchFamily="2" charset="2"/>
              <a:buChar char="Ø"/>
            </a:pPr>
            <a:r>
              <a:rPr lang="ru-RU" sz="1800" b="1" dirty="0" err="1" smtClean="0"/>
              <a:t>Екологічна</a:t>
            </a:r>
            <a:r>
              <a:rPr lang="ru-RU" sz="1800" b="1" dirty="0" smtClean="0"/>
              <a:t> </a:t>
            </a:r>
            <a:r>
              <a:rPr lang="ru-RU" sz="1800" b="1" dirty="0" err="1"/>
              <a:t>політика</a:t>
            </a:r>
            <a:r>
              <a:rPr lang="ru-RU" sz="1800" b="1" dirty="0"/>
              <a:t> Союзу </a:t>
            </a:r>
            <a:r>
              <a:rPr lang="ru-RU" sz="1800" b="1" dirty="0" err="1" smtClean="0"/>
              <a:t>має</a:t>
            </a:r>
            <a:r>
              <a:rPr lang="ru-RU" sz="1800" b="1" dirty="0" smtClean="0"/>
              <a:t> </a:t>
            </a:r>
            <a:r>
              <a:rPr lang="ru-RU" sz="1800" b="1" dirty="0" err="1">
                <a:solidFill>
                  <a:srgbClr val="00B050"/>
                </a:solidFill>
              </a:rPr>
              <a:t>ґрунтуватися</a:t>
            </a:r>
            <a:r>
              <a:rPr lang="ru-RU" sz="1800" b="1" dirty="0">
                <a:solidFill>
                  <a:srgbClr val="00B050"/>
                </a:solidFill>
              </a:rPr>
              <a:t> на </a:t>
            </a:r>
            <a:r>
              <a:rPr lang="ru-RU" sz="1800" b="1" dirty="0" err="1">
                <a:solidFill>
                  <a:srgbClr val="00B050"/>
                </a:solidFill>
              </a:rPr>
              <a:t>потужній</a:t>
            </a:r>
            <a:r>
              <a:rPr lang="ru-RU" sz="1800" b="1" dirty="0">
                <a:solidFill>
                  <a:srgbClr val="00B050"/>
                </a:solidFill>
              </a:rPr>
              <a:t> </a:t>
            </a:r>
            <a:r>
              <a:rPr lang="ru-RU" sz="1800" b="1" dirty="0" err="1">
                <a:solidFill>
                  <a:srgbClr val="00B050"/>
                </a:solidFill>
              </a:rPr>
              <a:t>базі</a:t>
            </a:r>
            <a:r>
              <a:rPr lang="ru-RU" sz="1800" b="1" dirty="0">
                <a:solidFill>
                  <a:srgbClr val="00B050"/>
                </a:solidFill>
              </a:rPr>
              <a:t> </a:t>
            </a:r>
            <a:r>
              <a:rPr lang="ru-RU" sz="1800" b="1" dirty="0" err="1" smtClean="0">
                <a:solidFill>
                  <a:srgbClr val="00B050"/>
                </a:solidFill>
              </a:rPr>
              <a:t>знань</a:t>
            </a:r>
            <a:r>
              <a:rPr lang="ru-RU" sz="1800" b="1" dirty="0" smtClean="0"/>
              <a:t>.</a:t>
            </a:r>
          </a:p>
          <a:p>
            <a:pPr algn="just">
              <a:spcAft>
                <a:spcPts val="600"/>
              </a:spcAft>
              <a:buFont typeface="Wingdings" panose="05000000000000000000" pitchFamily="2" charset="2"/>
              <a:buChar char="Ø"/>
            </a:pPr>
            <a:r>
              <a:rPr lang="ru-RU" sz="1800" b="1" dirty="0" smtClean="0"/>
              <a:t> </a:t>
            </a:r>
            <a:r>
              <a:rPr lang="ru-RU" sz="1800" b="1" dirty="0" err="1" smtClean="0"/>
              <a:t>Цілі</a:t>
            </a:r>
            <a:r>
              <a:rPr lang="ru-RU" sz="1800" b="1" dirty="0" smtClean="0"/>
              <a:t> </a:t>
            </a:r>
            <a:r>
              <a:rPr lang="ru-RU" sz="1800" b="1" dirty="0" err="1"/>
              <a:t>щодо</a:t>
            </a:r>
            <a:r>
              <a:rPr lang="ru-RU" sz="1800" b="1" dirty="0"/>
              <a:t> </a:t>
            </a:r>
            <a:r>
              <a:rPr lang="ru-RU" sz="1800" b="1" dirty="0" err="1"/>
              <a:t>навколишнього</a:t>
            </a:r>
            <a:r>
              <a:rPr lang="ru-RU" sz="1800" b="1" dirty="0"/>
              <a:t> </a:t>
            </a:r>
            <a:r>
              <a:rPr lang="ru-RU" sz="1800" b="1" dirty="0" err="1"/>
              <a:t>середовища</a:t>
            </a:r>
            <a:r>
              <a:rPr lang="ru-RU" sz="1800" b="1" dirty="0"/>
              <a:t> і </a:t>
            </a:r>
            <a:r>
              <a:rPr lang="ru-RU" sz="1800" b="1" dirty="0" err="1"/>
              <a:t>клімату</a:t>
            </a:r>
            <a:r>
              <a:rPr lang="ru-RU" sz="1800" b="1" dirty="0"/>
              <a:t> </a:t>
            </a:r>
            <a:r>
              <a:rPr lang="ru-RU" sz="1800" b="1" dirty="0" err="1"/>
              <a:t>слід</a:t>
            </a:r>
            <a:r>
              <a:rPr lang="ru-RU" sz="1800" b="1" dirty="0"/>
              <a:t> </a:t>
            </a:r>
            <a:r>
              <a:rPr lang="ru-RU" sz="1800" b="1" dirty="0" err="1"/>
              <a:t>підтримувати</a:t>
            </a:r>
            <a:r>
              <a:rPr lang="ru-RU" sz="1800" b="1" dirty="0"/>
              <a:t> </a:t>
            </a:r>
            <a:r>
              <a:rPr lang="ru-RU" sz="1800" b="1" dirty="0" err="1"/>
              <a:t>належними</a:t>
            </a:r>
            <a:r>
              <a:rPr lang="ru-RU" sz="1800" b="1" dirty="0"/>
              <a:t> </a:t>
            </a:r>
            <a:r>
              <a:rPr lang="ru-RU" sz="1800" b="1" dirty="0" err="1">
                <a:solidFill>
                  <a:srgbClr val="00B050"/>
                </a:solidFill>
              </a:rPr>
              <a:t>інвестиціями</a:t>
            </a:r>
            <a:r>
              <a:rPr lang="ru-RU" sz="1800" b="1" dirty="0"/>
              <a:t>, </a:t>
            </a:r>
            <a:r>
              <a:rPr lang="ru-RU" sz="1800" b="1" dirty="0" err="1"/>
              <a:t>причому</a:t>
            </a:r>
            <a:r>
              <a:rPr lang="ru-RU" sz="1800" b="1" dirty="0"/>
              <a:t> </a:t>
            </a:r>
            <a:r>
              <a:rPr lang="ru-RU" sz="1800" b="1" dirty="0" err="1"/>
              <a:t>кошти</a:t>
            </a:r>
            <a:r>
              <a:rPr lang="ru-RU" sz="1800" b="1" dirty="0"/>
              <a:t> </a:t>
            </a:r>
            <a:r>
              <a:rPr lang="ru-RU" sz="1800" b="1" dirty="0" err="1"/>
              <a:t>необхідно</a:t>
            </a:r>
            <a:r>
              <a:rPr lang="ru-RU" sz="1800" b="1" dirty="0"/>
              <a:t> </a:t>
            </a:r>
            <a:r>
              <a:rPr lang="ru-RU" sz="1800" b="1" dirty="0" err="1"/>
              <a:t>витрачати</a:t>
            </a:r>
            <a:r>
              <a:rPr lang="ru-RU" sz="1800" b="1" dirty="0"/>
              <a:t> </a:t>
            </a:r>
            <a:r>
              <a:rPr lang="ru-RU" sz="1800" b="1" dirty="0" err="1"/>
              <a:t>ефективніше</a:t>
            </a:r>
            <a:r>
              <a:rPr lang="ru-RU" sz="1800" b="1" dirty="0"/>
              <a:t>, </a:t>
            </a:r>
            <a:r>
              <a:rPr lang="ru-RU" sz="1800" b="1" dirty="0" err="1"/>
              <a:t>згідно</a:t>
            </a:r>
            <a:r>
              <a:rPr lang="ru-RU" sz="1800" b="1" dirty="0"/>
              <a:t> з </a:t>
            </a:r>
            <a:r>
              <a:rPr lang="ru-RU" sz="1800" b="1" dirty="0" err="1"/>
              <a:t>цими</a:t>
            </a:r>
            <a:r>
              <a:rPr lang="ru-RU" sz="1800" b="1" dirty="0"/>
              <a:t> </a:t>
            </a:r>
            <a:r>
              <a:rPr lang="ru-RU" sz="1800" b="1" dirty="0" err="1"/>
              <a:t>цілями</a:t>
            </a:r>
            <a:r>
              <a:rPr lang="ru-RU" sz="1800" b="1" dirty="0"/>
              <a:t>. </a:t>
            </a:r>
            <a:r>
              <a:rPr lang="ru-RU" sz="1800" b="1" dirty="0" err="1"/>
              <a:t>Слід</a:t>
            </a:r>
            <a:r>
              <a:rPr lang="ru-RU" sz="1800" b="1" dirty="0"/>
              <a:t> </a:t>
            </a:r>
            <a:r>
              <a:rPr lang="ru-RU" sz="1800" b="1" dirty="0" err="1"/>
              <a:t>заохочувати</a:t>
            </a:r>
            <a:r>
              <a:rPr lang="ru-RU" sz="1800" b="1" dirty="0"/>
              <a:t> </a:t>
            </a:r>
            <a:r>
              <a:rPr lang="ru-RU" sz="1800" b="1" dirty="0" err="1"/>
              <a:t>використання</a:t>
            </a:r>
            <a:r>
              <a:rPr lang="ru-RU" sz="1800" b="1" dirty="0"/>
              <a:t> </a:t>
            </a:r>
            <a:r>
              <a:rPr lang="ru-RU" sz="1800" b="1" dirty="0">
                <a:solidFill>
                  <a:srgbClr val="00B050"/>
                </a:solidFill>
              </a:rPr>
              <a:t>державно-</a:t>
            </a:r>
            <a:r>
              <a:rPr lang="ru-RU" sz="1800" b="1" dirty="0" err="1">
                <a:solidFill>
                  <a:srgbClr val="00B050"/>
                </a:solidFill>
              </a:rPr>
              <a:t>приватних</a:t>
            </a:r>
            <a:r>
              <a:rPr lang="ru-RU" sz="1800" b="1" dirty="0">
                <a:solidFill>
                  <a:srgbClr val="00B050"/>
                </a:solidFill>
              </a:rPr>
              <a:t> партнерств</a:t>
            </a:r>
            <a:r>
              <a:rPr lang="ru-RU" sz="1800" b="1" dirty="0"/>
              <a:t>.</a:t>
            </a:r>
          </a:p>
          <a:p>
            <a:pPr algn="just">
              <a:spcAft>
                <a:spcPts val="600"/>
              </a:spcAft>
              <a:buFont typeface="Wingdings" panose="05000000000000000000" pitchFamily="2" charset="2"/>
              <a:buChar char="Ø"/>
            </a:pPr>
            <a:r>
              <a:rPr lang="ru-RU" sz="1800" b="1" dirty="0" err="1">
                <a:solidFill>
                  <a:srgbClr val="00B050"/>
                </a:solidFill>
              </a:rPr>
              <a:t>Екологічна</a:t>
            </a:r>
            <a:r>
              <a:rPr lang="ru-RU" sz="1800" b="1" dirty="0">
                <a:solidFill>
                  <a:srgbClr val="00B050"/>
                </a:solidFill>
              </a:rPr>
              <a:t> </a:t>
            </a:r>
            <a:r>
              <a:rPr lang="ru-RU" sz="1800" b="1" dirty="0" err="1">
                <a:solidFill>
                  <a:srgbClr val="00B050"/>
                </a:solidFill>
              </a:rPr>
              <a:t>інтеграція</a:t>
            </a:r>
            <a:r>
              <a:rPr lang="ru-RU" sz="1800" b="1" dirty="0">
                <a:solidFill>
                  <a:srgbClr val="00B050"/>
                </a:solidFill>
              </a:rPr>
              <a:t> </a:t>
            </a:r>
            <a:r>
              <a:rPr lang="ru-RU" sz="1800" b="1" dirty="0"/>
              <a:t>в </a:t>
            </a:r>
            <a:r>
              <a:rPr lang="ru-RU" sz="1800" b="1" dirty="0" err="1"/>
              <a:t>усіх</a:t>
            </a:r>
            <a:r>
              <a:rPr lang="ru-RU" sz="1800" b="1" dirty="0"/>
              <a:t> </a:t>
            </a:r>
            <a:r>
              <a:rPr lang="ru-RU" sz="1800" b="1" dirty="0" err="1"/>
              <a:t>відповідних</a:t>
            </a:r>
            <a:r>
              <a:rPr lang="ru-RU" sz="1800" b="1" dirty="0"/>
              <a:t> сферах </a:t>
            </a:r>
            <a:r>
              <a:rPr lang="ru-RU" sz="1800" b="1" dirty="0" err="1"/>
              <a:t>політики</a:t>
            </a:r>
            <a:r>
              <a:rPr lang="ru-RU" sz="1800" b="1" dirty="0"/>
              <a:t> </a:t>
            </a:r>
            <a:r>
              <a:rPr lang="ru-RU" sz="1800" b="1" dirty="0" err="1"/>
              <a:t>необхідна</a:t>
            </a:r>
            <a:r>
              <a:rPr lang="ru-RU" sz="1800" b="1" dirty="0"/>
              <a:t> для </a:t>
            </a:r>
            <a:r>
              <a:rPr lang="ru-RU" sz="1800" b="1" dirty="0" err="1"/>
              <a:t>зменшення</a:t>
            </a:r>
            <a:r>
              <a:rPr lang="ru-RU" sz="1800" b="1" dirty="0"/>
              <a:t> </a:t>
            </a:r>
            <a:r>
              <a:rPr lang="ru-RU" sz="1800" b="1" dirty="0" err="1"/>
              <a:t>навантаження</a:t>
            </a:r>
            <a:r>
              <a:rPr lang="ru-RU" sz="1800" b="1" dirty="0"/>
              <a:t> на </a:t>
            </a:r>
            <a:r>
              <a:rPr lang="ru-RU" sz="1800" b="1" dirty="0" err="1"/>
              <a:t>навколишнє</a:t>
            </a:r>
            <a:r>
              <a:rPr lang="ru-RU" sz="1800" b="1" dirty="0"/>
              <a:t> </a:t>
            </a:r>
            <a:r>
              <a:rPr lang="ru-RU" sz="1800" b="1" dirty="0" err="1"/>
              <a:t>середовище</a:t>
            </a:r>
            <a:r>
              <a:rPr lang="ru-RU" sz="1800" b="1" dirty="0"/>
              <a:t>, яке </a:t>
            </a:r>
            <a:r>
              <a:rPr lang="ru-RU" sz="1800" b="1" dirty="0" err="1"/>
              <a:t>виникає</a:t>
            </a:r>
            <a:r>
              <a:rPr lang="ru-RU" sz="1800" b="1" dirty="0"/>
              <a:t> в </a:t>
            </a:r>
            <a:r>
              <a:rPr lang="ru-RU" sz="1800" b="1" dirty="0" err="1"/>
              <a:t>результаті</a:t>
            </a:r>
            <a:r>
              <a:rPr lang="ru-RU" sz="1800" b="1" dirty="0"/>
              <a:t> </a:t>
            </a:r>
            <a:r>
              <a:rPr lang="ru-RU" sz="1800" b="1" dirty="0" err="1"/>
              <a:t>політики</a:t>
            </a:r>
            <a:r>
              <a:rPr lang="ru-RU" sz="1800" b="1" dirty="0"/>
              <a:t> та </a:t>
            </a:r>
            <a:r>
              <a:rPr lang="ru-RU" sz="1800" b="1" dirty="0" err="1"/>
              <a:t>діяльності</a:t>
            </a:r>
            <a:r>
              <a:rPr lang="ru-RU" sz="1800" b="1" dirty="0"/>
              <a:t> </a:t>
            </a:r>
            <a:r>
              <a:rPr lang="ru-RU" sz="1800" b="1" dirty="0" err="1"/>
              <a:t>інших</a:t>
            </a:r>
            <a:r>
              <a:rPr lang="ru-RU" sz="1800" b="1" dirty="0"/>
              <a:t> </a:t>
            </a:r>
            <a:r>
              <a:rPr lang="ru-RU" sz="1800" b="1" dirty="0" err="1"/>
              <a:t>секторів</a:t>
            </a:r>
            <a:r>
              <a:rPr lang="ru-RU" sz="1800" b="1" dirty="0"/>
              <a:t>, а </a:t>
            </a:r>
            <a:r>
              <a:rPr lang="ru-RU" sz="1800" b="1" dirty="0" err="1"/>
              <a:t>також</a:t>
            </a:r>
            <a:r>
              <a:rPr lang="ru-RU" sz="1800" b="1" dirty="0"/>
              <a:t> для </a:t>
            </a:r>
            <a:r>
              <a:rPr lang="ru-RU" sz="1800" b="1" dirty="0" err="1"/>
              <a:t>виконання</a:t>
            </a:r>
            <a:r>
              <a:rPr lang="ru-RU" sz="1800" b="1" dirty="0"/>
              <a:t> </a:t>
            </a:r>
            <a:r>
              <a:rPr lang="ru-RU" sz="1800" b="1" dirty="0" err="1"/>
              <a:t>завдань</a:t>
            </a:r>
            <a:r>
              <a:rPr lang="ru-RU" sz="1800" b="1" dirty="0"/>
              <a:t>, </a:t>
            </a:r>
            <a:r>
              <a:rPr lang="ru-RU" sz="1800" b="1" dirty="0" err="1"/>
              <a:t>пов'язаних</a:t>
            </a:r>
            <a:r>
              <a:rPr lang="ru-RU" sz="1800" b="1" dirty="0"/>
              <a:t> </a:t>
            </a:r>
            <a:r>
              <a:rPr lang="ru-RU" sz="1800" b="1" dirty="0" err="1"/>
              <a:t>із</a:t>
            </a:r>
            <a:r>
              <a:rPr lang="ru-RU" sz="1800" b="1" dirty="0"/>
              <a:t> </a:t>
            </a:r>
            <a:r>
              <a:rPr lang="ru-RU" sz="1800" b="1" dirty="0" err="1"/>
              <a:t>навколишнім</a:t>
            </a:r>
            <a:r>
              <a:rPr lang="ru-RU" sz="1800" b="1" dirty="0"/>
              <a:t> </a:t>
            </a:r>
            <a:r>
              <a:rPr lang="ru-RU" sz="1800" b="1" dirty="0" err="1"/>
              <a:t>середовищем</a:t>
            </a:r>
            <a:r>
              <a:rPr lang="ru-RU" sz="1800" b="1" dirty="0"/>
              <a:t> і </a:t>
            </a:r>
            <a:r>
              <a:rPr lang="ru-RU" sz="1800" b="1" dirty="0" err="1"/>
              <a:t>кліматом</a:t>
            </a:r>
            <a:r>
              <a:rPr lang="ru-RU" sz="1800" b="1" dirty="0"/>
              <a:t>.</a:t>
            </a:r>
            <a:endParaRPr lang="ru-RU" sz="1800" b="1" dirty="0" smtClean="0"/>
          </a:p>
        </p:txBody>
      </p:sp>
    </p:spTree>
    <p:extLst>
      <p:ext uri="{BB962C8B-B14F-4D97-AF65-F5344CB8AC3E}">
        <p14:creationId xmlns:p14="http://schemas.microsoft.com/office/powerpoint/2010/main" val="3437936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778098"/>
          </a:xfrm>
        </p:spPr>
        <p:txBody>
          <a:bodyPr>
            <a:noAutofit/>
          </a:bodyPr>
          <a:lstStyle/>
          <a:p>
            <a:pPr algn="ctr"/>
            <a:r>
              <a:rPr lang="ru-RU" sz="2400" b="1" dirty="0" err="1" smtClean="0">
                <a:solidFill>
                  <a:srgbClr val="C00000"/>
                </a:solidFill>
              </a:rPr>
              <a:t>Сьома</a:t>
            </a:r>
            <a:r>
              <a:rPr lang="ru-RU" sz="2400" b="1" dirty="0" smtClean="0">
                <a:solidFill>
                  <a:srgbClr val="C00000"/>
                </a:solidFill>
              </a:rPr>
              <a:t> </a:t>
            </a:r>
            <a:r>
              <a:rPr lang="ru-RU" sz="2400" b="1" dirty="0" err="1" smtClean="0">
                <a:solidFill>
                  <a:srgbClr val="C00000"/>
                </a:solidFill>
              </a:rPr>
              <a:t>програма</a:t>
            </a:r>
            <a:r>
              <a:rPr lang="ru-RU" sz="2400" b="1" dirty="0" smtClean="0">
                <a:solidFill>
                  <a:srgbClr val="C00000"/>
                </a:solidFill>
              </a:rPr>
              <a:t> </a:t>
            </a:r>
            <a:r>
              <a:rPr lang="ru-RU" sz="2400" b="1" dirty="0" err="1">
                <a:solidFill>
                  <a:srgbClr val="C00000"/>
                </a:solidFill>
              </a:rPr>
              <a:t>дій</a:t>
            </a:r>
            <a:r>
              <a:rPr lang="ru-RU" sz="2400" b="1" dirty="0">
                <a:solidFill>
                  <a:srgbClr val="C00000"/>
                </a:solidFill>
              </a:rPr>
              <a:t> </a:t>
            </a:r>
            <a:r>
              <a:rPr lang="ru-RU" sz="2400" b="1" dirty="0" err="1" smtClean="0">
                <a:solidFill>
                  <a:srgbClr val="C00000"/>
                </a:solidFill>
              </a:rPr>
              <a:t>Європейського</a:t>
            </a:r>
            <a:r>
              <a:rPr lang="ru-RU" sz="2400" b="1" dirty="0" smtClean="0">
                <a:solidFill>
                  <a:srgbClr val="C00000"/>
                </a:solidFill>
              </a:rPr>
              <a:t> Союзу </a:t>
            </a:r>
            <a:r>
              <a:rPr lang="ru-RU" sz="2400" b="1" dirty="0">
                <a:solidFill>
                  <a:srgbClr val="C00000"/>
                </a:solidFill>
              </a:rPr>
              <a:t>з </a:t>
            </a:r>
            <a:r>
              <a:rPr lang="ru-RU" sz="2400" b="1" dirty="0" err="1">
                <a:solidFill>
                  <a:srgbClr val="C00000"/>
                </a:solidFill>
              </a:rPr>
              <a:t>охорони</a:t>
            </a:r>
            <a:r>
              <a:rPr lang="ru-RU" sz="2400" b="1" dirty="0">
                <a:solidFill>
                  <a:srgbClr val="C00000"/>
                </a:solidFill>
              </a:rPr>
              <a:t> </a:t>
            </a:r>
            <a:r>
              <a:rPr lang="ru-RU" sz="2400" b="1" dirty="0" err="1">
                <a:solidFill>
                  <a:srgbClr val="C00000"/>
                </a:solidFill>
              </a:rPr>
              <a:t>навколишнього</a:t>
            </a:r>
            <a:r>
              <a:rPr lang="ru-RU" sz="2400" b="1" dirty="0">
                <a:solidFill>
                  <a:srgbClr val="C00000"/>
                </a:solidFill>
              </a:rPr>
              <a:t> </a:t>
            </a:r>
            <a:r>
              <a:rPr lang="ru-RU" sz="2400" b="1" dirty="0" err="1" smtClean="0">
                <a:solidFill>
                  <a:srgbClr val="C00000"/>
                </a:solidFill>
              </a:rPr>
              <a:t>середовища</a:t>
            </a:r>
            <a:endParaRPr lang="ru-RU" sz="2400" b="1" dirty="0"/>
          </a:p>
        </p:txBody>
      </p:sp>
      <p:sp>
        <p:nvSpPr>
          <p:cNvPr id="3" name="Содержимое 2"/>
          <p:cNvSpPr>
            <a:spLocks noGrp="1"/>
          </p:cNvSpPr>
          <p:nvPr>
            <p:ph idx="1"/>
          </p:nvPr>
        </p:nvSpPr>
        <p:spPr>
          <a:xfrm>
            <a:off x="1187624" y="1412776"/>
            <a:ext cx="7602048" cy="5112568"/>
          </a:xfrm>
        </p:spPr>
        <p:txBody>
          <a:bodyPr>
            <a:normAutofit/>
          </a:bodyPr>
          <a:lstStyle/>
          <a:p>
            <a:pPr algn="just">
              <a:spcAft>
                <a:spcPts val="600"/>
              </a:spcAft>
              <a:buFont typeface="Wingdings" panose="05000000000000000000" pitchFamily="2" charset="2"/>
              <a:buChar char="Ø"/>
            </a:pPr>
            <a:r>
              <a:rPr lang="ru-RU" sz="2000" b="1" dirty="0" err="1">
                <a:solidFill>
                  <a:schemeClr val="accent2">
                    <a:lumMod val="50000"/>
                  </a:schemeClr>
                </a:solidFill>
              </a:rPr>
              <a:t>Викиди</a:t>
            </a:r>
            <a:r>
              <a:rPr lang="ru-RU" sz="2000" b="1" dirty="0">
                <a:solidFill>
                  <a:schemeClr val="accent2">
                    <a:lumMod val="50000"/>
                  </a:schemeClr>
                </a:solidFill>
              </a:rPr>
              <a:t> </a:t>
            </a:r>
            <a:r>
              <a:rPr lang="ru-RU" sz="2000" b="1" dirty="0" err="1">
                <a:solidFill>
                  <a:schemeClr val="accent2">
                    <a:lumMod val="50000"/>
                  </a:schemeClr>
                </a:solidFill>
              </a:rPr>
              <a:t>забруднюючих</a:t>
            </a:r>
            <a:r>
              <a:rPr lang="ru-RU" sz="2000" b="1" dirty="0">
                <a:solidFill>
                  <a:schemeClr val="accent2">
                    <a:lumMod val="50000"/>
                  </a:schemeClr>
                </a:solidFill>
              </a:rPr>
              <a:t> </a:t>
            </a:r>
            <a:r>
              <a:rPr lang="ru-RU" sz="2000" b="1" dirty="0" err="1">
                <a:solidFill>
                  <a:schemeClr val="accent2">
                    <a:lumMod val="50000"/>
                  </a:schemeClr>
                </a:solidFill>
              </a:rPr>
              <a:t>речовин</a:t>
            </a:r>
            <a:r>
              <a:rPr lang="ru-RU" sz="2000" b="1" dirty="0">
                <a:solidFill>
                  <a:schemeClr val="accent2">
                    <a:lumMod val="50000"/>
                  </a:schemeClr>
                </a:solidFill>
              </a:rPr>
              <a:t> </a:t>
            </a:r>
            <a:r>
              <a:rPr lang="ru-RU" sz="2000" b="1" dirty="0"/>
              <a:t>у </a:t>
            </a:r>
            <a:r>
              <a:rPr lang="ru-RU" sz="2000" b="1" dirty="0" err="1"/>
              <a:t>повітря</a:t>
            </a:r>
            <a:r>
              <a:rPr lang="ru-RU" sz="2000" b="1" dirty="0"/>
              <a:t>, воду та </a:t>
            </a:r>
            <a:r>
              <a:rPr lang="ru-RU" sz="2000" b="1" dirty="0" err="1"/>
              <a:t>ґрунт</a:t>
            </a:r>
            <a:r>
              <a:rPr lang="ru-RU" sz="2000" b="1" dirty="0"/>
              <a:t> за </a:t>
            </a:r>
            <a:r>
              <a:rPr lang="ru-RU" sz="2000" b="1" dirty="0" err="1"/>
              <a:t>останні</a:t>
            </a:r>
            <a:r>
              <a:rPr lang="ru-RU" sz="2000" b="1" dirty="0"/>
              <a:t> </a:t>
            </a:r>
            <a:r>
              <a:rPr lang="ru-RU" sz="2000" b="1" dirty="0" err="1"/>
              <a:t>десятиріччя</a:t>
            </a:r>
            <a:r>
              <a:rPr lang="ru-RU" sz="2000" b="1" dirty="0"/>
              <a:t> </a:t>
            </a:r>
            <a:r>
              <a:rPr lang="ru-RU" sz="2000" b="1" dirty="0" err="1"/>
              <a:t>значно</a:t>
            </a:r>
            <a:r>
              <a:rPr lang="ru-RU" sz="2000" b="1" dirty="0"/>
              <a:t> </a:t>
            </a:r>
            <a:r>
              <a:rPr lang="ru-RU" sz="2000" b="1" dirty="0" err="1"/>
              <a:t>зменшилися</a:t>
            </a:r>
            <a:r>
              <a:rPr lang="ru-RU" sz="2000" b="1" dirty="0"/>
              <a:t>, як і </a:t>
            </a:r>
            <a:r>
              <a:rPr lang="ru-RU" sz="2000" b="1" dirty="0" err="1"/>
              <a:t>викиди</a:t>
            </a:r>
            <a:r>
              <a:rPr lang="ru-RU" sz="2000" b="1" dirty="0"/>
              <a:t> ПГ за </a:t>
            </a:r>
            <a:r>
              <a:rPr lang="ru-RU" sz="2000" b="1" dirty="0" err="1"/>
              <a:t>останні</a:t>
            </a:r>
            <a:r>
              <a:rPr lang="ru-RU" sz="2000" b="1" dirty="0"/>
              <a:t> роки. </a:t>
            </a:r>
            <a:r>
              <a:rPr lang="ru-RU" sz="2000" b="1" dirty="0" err="1"/>
              <a:t>Модернізовано</a:t>
            </a:r>
            <a:r>
              <a:rPr lang="ru-RU" sz="2000" b="1" dirty="0"/>
              <a:t> </a:t>
            </a:r>
            <a:r>
              <a:rPr lang="ru-RU" sz="2000" b="1" dirty="0" err="1"/>
              <a:t>законодавство</a:t>
            </a:r>
            <a:r>
              <a:rPr lang="ru-RU" sz="2000" b="1" dirty="0"/>
              <a:t> Союзу </a:t>
            </a:r>
            <a:r>
              <a:rPr lang="ru-RU" sz="2000" b="1" dirty="0" err="1"/>
              <a:t>щодо</a:t>
            </a:r>
            <a:r>
              <a:rPr lang="ru-RU" sz="2000" b="1" dirty="0"/>
              <a:t> </a:t>
            </a:r>
            <a:r>
              <a:rPr lang="ru-RU" sz="2000" b="1" dirty="0" err="1"/>
              <a:t>хімічних</a:t>
            </a:r>
            <a:r>
              <a:rPr lang="ru-RU" sz="2000" b="1" dirty="0"/>
              <a:t> </a:t>
            </a:r>
            <a:r>
              <a:rPr lang="ru-RU" sz="2000" b="1" dirty="0" err="1"/>
              <a:t>речовин</a:t>
            </a:r>
            <a:r>
              <a:rPr lang="ru-RU" sz="2000" b="1" dirty="0"/>
              <a:t>, і </a:t>
            </a:r>
            <a:r>
              <a:rPr lang="ru-RU" sz="2000" b="1" dirty="0" err="1"/>
              <a:t>обмежено</a:t>
            </a:r>
            <a:r>
              <a:rPr lang="ru-RU" sz="2000" b="1" dirty="0"/>
              <a:t> </a:t>
            </a:r>
            <a:r>
              <a:rPr lang="ru-RU" sz="2000" b="1" dirty="0" err="1"/>
              <a:t>вміст</a:t>
            </a:r>
            <a:r>
              <a:rPr lang="ru-RU" sz="2000" b="1" dirty="0"/>
              <a:t> </a:t>
            </a:r>
            <a:r>
              <a:rPr lang="ru-RU" sz="2000" b="1" dirty="0" err="1"/>
              <a:t>багатьох</a:t>
            </a:r>
            <a:r>
              <a:rPr lang="ru-RU" sz="2000" b="1" dirty="0"/>
              <a:t> </a:t>
            </a:r>
            <a:r>
              <a:rPr lang="ru-RU" sz="2000" b="1" dirty="0" err="1"/>
              <a:t>токсичних</a:t>
            </a:r>
            <a:r>
              <a:rPr lang="ru-RU" sz="2000" b="1" dirty="0"/>
              <a:t> </a:t>
            </a:r>
            <a:r>
              <a:rPr lang="ru-RU" sz="2000" b="1" dirty="0" err="1"/>
              <a:t>або</a:t>
            </a:r>
            <a:r>
              <a:rPr lang="ru-RU" sz="2000" b="1" dirty="0"/>
              <a:t> </a:t>
            </a:r>
            <a:r>
              <a:rPr lang="ru-RU" sz="2000" b="1" dirty="0" err="1"/>
              <a:t>небезпечних</a:t>
            </a:r>
            <a:r>
              <a:rPr lang="ru-RU" sz="2000" b="1" dirty="0"/>
              <a:t> </a:t>
            </a:r>
            <a:r>
              <a:rPr lang="ru-RU" sz="2000" b="1" dirty="0" err="1"/>
              <a:t>речовин</a:t>
            </a:r>
            <a:r>
              <a:rPr lang="ru-RU" sz="2000" b="1" dirty="0"/>
              <a:t>, як-от </a:t>
            </a:r>
            <a:r>
              <a:rPr lang="ru-RU" sz="2000" b="1" dirty="0" err="1"/>
              <a:t>свинець</a:t>
            </a:r>
            <a:r>
              <a:rPr lang="ru-RU" sz="2000" b="1" dirty="0"/>
              <a:t>, </a:t>
            </a:r>
            <a:r>
              <a:rPr lang="ru-RU" sz="2000" b="1" dirty="0" err="1"/>
              <a:t>кадмій</a:t>
            </a:r>
            <a:r>
              <a:rPr lang="ru-RU" sz="2000" b="1" dirty="0"/>
              <a:t> та ртуть, у </a:t>
            </a:r>
            <a:r>
              <a:rPr lang="ru-RU" sz="2000" b="1" dirty="0" err="1"/>
              <a:t>продукції</a:t>
            </a:r>
            <a:r>
              <a:rPr lang="ru-RU" sz="2000" b="1" dirty="0"/>
              <a:t>, </a:t>
            </a:r>
            <a:r>
              <a:rPr lang="ru-RU" sz="2000" b="1" dirty="0" err="1"/>
              <a:t>присутніх</a:t>
            </a:r>
            <a:r>
              <a:rPr lang="ru-RU" sz="2000" b="1" dirty="0"/>
              <a:t> в </a:t>
            </a:r>
            <a:r>
              <a:rPr lang="ru-RU" sz="2000" b="1" dirty="0" err="1"/>
              <a:t>більшості</a:t>
            </a:r>
            <a:r>
              <a:rPr lang="ru-RU" sz="2000" b="1" dirty="0"/>
              <a:t> </a:t>
            </a:r>
            <a:r>
              <a:rPr lang="ru-RU" sz="2000" b="1" dirty="0" err="1"/>
              <a:t>домогосподарств</a:t>
            </a:r>
            <a:r>
              <a:rPr lang="ru-RU" sz="2000" b="1" dirty="0"/>
              <a:t>. </a:t>
            </a:r>
            <a:r>
              <a:rPr lang="ru-RU" sz="2000" b="1" dirty="0" err="1"/>
              <a:t>Рівень</a:t>
            </a:r>
            <a:r>
              <a:rPr lang="ru-RU" sz="2000" b="1" dirty="0"/>
              <a:t> </a:t>
            </a:r>
            <a:r>
              <a:rPr lang="ru-RU" sz="2000" b="1" dirty="0" err="1"/>
              <a:t>якості</a:t>
            </a:r>
            <a:r>
              <a:rPr lang="ru-RU" sz="2000" b="1" dirty="0"/>
              <a:t> води у </a:t>
            </a:r>
            <a:r>
              <a:rPr lang="ru-RU" sz="2000" b="1" dirty="0" err="1"/>
              <a:t>Союзі</a:t>
            </a:r>
            <a:r>
              <a:rPr lang="ru-RU" sz="2000" b="1" dirty="0"/>
              <a:t> – один </a:t>
            </a:r>
            <a:r>
              <a:rPr lang="ru-RU" sz="2000" b="1" dirty="0" err="1"/>
              <a:t>із</a:t>
            </a:r>
            <a:r>
              <a:rPr lang="ru-RU" sz="2000" b="1" dirty="0"/>
              <a:t> </a:t>
            </a:r>
            <a:r>
              <a:rPr lang="ru-RU" sz="2000" b="1" dirty="0" err="1"/>
              <a:t>найвищих</a:t>
            </a:r>
            <a:r>
              <a:rPr lang="ru-RU" sz="2000" b="1" dirty="0"/>
              <a:t> у </a:t>
            </a:r>
            <a:r>
              <a:rPr lang="ru-RU" sz="2000" b="1" dirty="0" err="1"/>
              <a:t>світі</a:t>
            </a:r>
            <a:r>
              <a:rPr lang="ru-RU" sz="2000" b="1" dirty="0"/>
              <a:t>. </a:t>
            </a:r>
            <a:r>
              <a:rPr lang="ru-RU" sz="2000" b="1" dirty="0" err="1"/>
              <a:t>Понад</a:t>
            </a:r>
            <a:r>
              <a:rPr lang="ru-RU" sz="2000" b="1" dirty="0"/>
              <a:t> 18% </a:t>
            </a:r>
            <a:r>
              <a:rPr lang="ru-RU" sz="2000" b="1" dirty="0" err="1"/>
              <a:t>суші</a:t>
            </a:r>
            <a:r>
              <a:rPr lang="ru-RU" sz="2000" b="1" dirty="0"/>
              <a:t> Союзу та 4% </a:t>
            </a:r>
            <a:r>
              <a:rPr lang="ru-RU" sz="2000" b="1" dirty="0" err="1"/>
              <a:t>його</a:t>
            </a:r>
            <a:r>
              <a:rPr lang="ru-RU" sz="2000" b="1" dirty="0"/>
              <a:t> </a:t>
            </a:r>
            <a:r>
              <a:rPr lang="ru-RU" sz="2000" b="1" dirty="0" err="1"/>
              <a:t>морів</a:t>
            </a:r>
            <a:r>
              <a:rPr lang="ru-RU" sz="2000" b="1" dirty="0"/>
              <a:t> </a:t>
            </a:r>
            <a:r>
              <a:rPr lang="ru-RU" sz="2000" b="1" dirty="0" err="1"/>
              <a:t>визначені</a:t>
            </a:r>
            <a:r>
              <a:rPr lang="ru-RU" sz="2000" b="1" dirty="0"/>
              <a:t> як природно-</a:t>
            </a:r>
            <a:r>
              <a:rPr lang="ru-RU" sz="2000" b="1" dirty="0" err="1"/>
              <a:t>заповідні</a:t>
            </a:r>
            <a:r>
              <a:rPr lang="ru-RU" sz="2000" b="1" dirty="0"/>
              <a:t> </a:t>
            </a:r>
            <a:r>
              <a:rPr lang="ru-RU" sz="2000" b="1" dirty="0" err="1"/>
              <a:t>території</a:t>
            </a:r>
            <a:r>
              <a:rPr lang="ru-RU" sz="2000" b="1" dirty="0"/>
              <a:t>.</a:t>
            </a:r>
            <a:endParaRPr lang="ru-RU" sz="2000" b="1" dirty="0" smtClean="0"/>
          </a:p>
          <a:p>
            <a:pPr algn="just">
              <a:spcAft>
                <a:spcPts val="600"/>
              </a:spcAft>
              <a:buFont typeface="Wingdings" panose="05000000000000000000" pitchFamily="2" charset="2"/>
              <a:buChar char="Ø"/>
            </a:pPr>
            <a:r>
              <a:rPr lang="ru-RU" sz="2000" b="1" dirty="0" smtClean="0"/>
              <a:t>У </a:t>
            </a:r>
            <a:r>
              <a:rPr lang="ru-RU" sz="2000" b="1" dirty="0" err="1"/>
              <a:t>реформованій</a:t>
            </a:r>
            <a:r>
              <a:rPr lang="ru-RU" sz="2000" b="1" dirty="0"/>
              <a:t> </a:t>
            </a:r>
            <a:r>
              <a:rPr lang="ru-RU" sz="2000" b="1" dirty="0" err="1">
                <a:solidFill>
                  <a:srgbClr val="00B050"/>
                </a:solidFill>
              </a:rPr>
              <a:t>Спільній</a:t>
            </a:r>
            <a:r>
              <a:rPr lang="ru-RU" sz="2000" b="1" dirty="0">
                <a:solidFill>
                  <a:srgbClr val="00B050"/>
                </a:solidFill>
              </a:rPr>
              <a:t> </a:t>
            </a:r>
            <a:r>
              <a:rPr lang="ru-RU" sz="2000" b="1" dirty="0" err="1" smtClean="0">
                <a:solidFill>
                  <a:srgbClr val="00B050"/>
                </a:solidFill>
              </a:rPr>
              <a:t>аграрній</a:t>
            </a:r>
            <a:r>
              <a:rPr lang="ru-RU" sz="2000" b="1" dirty="0" smtClean="0">
                <a:solidFill>
                  <a:srgbClr val="00B050"/>
                </a:solidFill>
              </a:rPr>
              <a:t> </a:t>
            </a:r>
            <a:r>
              <a:rPr lang="ru-RU" sz="2000" b="1" dirty="0" err="1" smtClean="0">
                <a:solidFill>
                  <a:srgbClr val="00B050"/>
                </a:solidFill>
              </a:rPr>
              <a:t>політиці</a:t>
            </a:r>
            <a:r>
              <a:rPr lang="ru-RU" sz="2000" b="1" dirty="0" smtClean="0">
                <a:solidFill>
                  <a:srgbClr val="00B050"/>
                </a:solidFill>
              </a:rPr>
              <a:t> </a:t>
            </a:r>
            <a:r>
              <a:rPr lang="ru-RU" sz="2000" b="1" dirty="0">
                <a:solidFill>
                  <a:srgbClr val="00B050"/>
                </a:solidFill>
              </a:rPr>
              <a:t>(</a:t>
            </a:r>
            <a:r>
              <a:rPr lang="ru-RU" sz="2000" b="1" dirty="0" smtClean="0">
                <a:solidFill>
                  <a:srgbClr val="00B050"/>
                </a:solidFill>
              </a:rPr>
              <a:t>САП) ЄС </a:t>
            </a:r>
            <a:r>
              <a:rPr lang="ru-RU" sz="2000" b="1" dirty="0" err="1"/>
              <a:t>прямі</a:t>
            </a:r>
            <a:r>
              <a:rPr lang="ru-RU" sz="2000" b="1" dirty="0"/>
              <a:t> </a:t>
            </a:r>
            <a:r>
              <a:rPr lang="ru-RU" sz="2000" b="1" dirty="0" err="1"/>
              <a:t>виплати</a:t>
            </a:r>
            <a:r>
              <a:rPr lang="ru-RU" sz="2000" b="1" dirty="0"/>
              <a:t> з 2003 року </a:t>
            </a:r>
            <a:r>
              <a:rPr lang="ru-RU" sz="2000" b="1" dirty="0" err="1"/>
              <a:t>прив’язані</a:t>
            </a:r>
            <a:r>
              <a:rPr lang="ru-RU" sz="2000" b="1" dirty="0"/>
              <a:t> до </a:t>
            </a:r>
            <a:r>
              <a:rPr lang="ru-RU" sz="2000" b="1" dirty="0" err="1"/>
              <a:t>вимог</a:t>
            </a:r>
            <a:r>
              <a:rPr lang="ru-RU" sz="2000" b="1" dirty="0"/>
              <a:t> про те, </a:t>
            </a:r>
            <a:r>
              <a:rPr lang="ru-RU" sz="2000" b="1" dirty="0" err="1"/>
              <a:t>що</a:t>
            </a:r>
            <a:r>
              <a:rPr lang="ru-RU" sz="2000" b="1" dirty="0"/>
              <a:t> </a:t>
            </a:r>
            <a:r>
              <a:rPr lang="ru-RU" sz="2000" b="1" dirty="0" err="1">
                <a:solidFill>
                  <a:srgbClr val="FF0000"/>
                </a:solidFill>
              </a:rPr>
              <a:t>фермери</a:t>
            </a:r>
            <a:r>
              <a:rPr lang="ru-RU" sz="2000" b="1" dirty="0">
                <a:solidFill>
                  <a:srgbClr val="FF0000"/>
                </a:solidFill>
              </a:rPr>
              <a:t> </a:t>
            </a:r>
            <a:r>
              <a:rPr lang="ru-RU" sz="2000" b="1" dirty="0" err="1">
                <a:solidFill>
                  <a:srgbClr val="FF0000"/>
                </a:solidFill>
              </a:rPr>
              <a:t>повинні</a:t>
            </a:r>
            <a:r>
              <a:rPr lang="ru-RU" sz="2000" b="1" dirty="0">
                <a:solidFill>
                  <a:srgbClr val="FF0000"/>
                </a:solidFill>
              </a:rPr>
              <a:t> </a:t>
            </a:r>
            <a:r>
              <a:rPr lang="ru-RU" sz="2000" b="1" dirty="0" err="1">
                <a:solidFill>
                  <a:srgbClr val="FF0000"/>
                </a:solidFill>
              </a:rPr>
              <a:t>утримувати</a:t>
            </a:r>
            <a:r>
              <a:rPr lang="ru-RU" sz="2000" b="1" dirty="0">
                <a:solidFill>
                  <a:srgbClr val="FF0000"/>
                </a:solidFill>
              </a:rPr>
              <a:t> </a:t>
            </a:r>
            <a:r>
              <a:rPr lang="ru-RU" sz="2000" b="1" dirty="0" err="1">
                <a:solidFill>
                  <a:srgbClr val="FF0000"/>
                </a:solidFill>
              </a:rPr>
              <a:t>землі</a:t>
            </a:r>
            <a:r>
              <a:rPr lang="ru-RU" sz="2000" b="1" dirty="0">
                <a:solidFill>
                  <a:srgbClr val="FF0000"/>
                </a:solidFill>
              </a:rPr>
              <a:t> в </a:t>
            </a:r>
            <a:r>
              <a:rPr lang="ru-RU" sz="2000" b="1" dirty="0" err="1">
                <a:solidFill>
                  <a:srgbClr val="FF0000"/>
                </a:solidFill>
              </a:rPr>
              <a:t>належному</a:t>
            </a:r>
            <a:r>
              <a:rPr lang="ru-RU" sz="2000" b="1" dirty="0">
                <a:solidFill>
                  <a:srgbClr val="FF0000"/>
                </a:solidFill>
              </a:rPr>
              <a:t> </a:t>
            </a:r>
            <a:r>
              <a:rPr lang="ru-RU" sz="2000" b="1" dirty="0" err="1">
                <a:solidFill>
                  <a:srgbClr val="FF0000"/>
                </a:solidFill>
              </a:rPr>
              <a:t>сільськогосподарському</a:t>
            </a:r>
            <a:r>
              <a:rPr lang="ru-RU" sz="2000" b="1" dirty="0">
                <a:solidFill>
                  <a:srgbClr val="FF0000"/>
                </a:solidFill>
              </a:rPr>
              <a:t> і </a:t>
            </a:r>
            <a:r>
              <a:rPr lang="ru-RU" sz="2000" b="1" dirty="0" err="1">
                <a:solidFill>
                  <a:srgbClr val="FF0000"/>
                </a:solidFill>
              </a:rPr>
              <a:t>екологічному</a:t>
            </a:r>
            <a:r>
              <a:rPr lang="ru-RU" sz="2000" b="1" dirty="0">
                <a:solidFill>
                  <a:srgbClr val="FF0000"/>
                </a:solidFill>
              </a:rPr>
              <a:t> </a:t>
            </a:r>
            <a:r>
              <a:rPr lang="ru-RU" sz="2000" b="1" dirty="0" err="1">
                <a:solidFill>
                  <a:srgbClr val="FF0000"/>
                </a:solidFill>
              </a:rPr>
              <a:t>стані</a:t>
            </a:r>
            <a:r>
              <a:rPr lang="ru-RU" sz="2000" b="1" dirty="0">
                <a:solidFill>
                  <a:srgbClr val="FF0000"/>
                </a:solidFill>
              </a:rPr>
              <a:t> й </a:t>
            </a:r>
            <a:r>
              <a:rPr lang="ru-RU" sz="2000" b="1" dirty="0" err="1">
                <a:solidFill>
                  <a:srgbClr val="FF0000"/>
                </a:solidFill>
              </a:rPr>
              <a:t>додержуватися</a:t>
            </a:r>
            <a:r>
              <a:rPr lang="ru-RU" sz="2000" b="1" dirty="0">
                <a:solidFill>
                  <a:srgbClr val="FF0000"/>
                </a:solidFill>
              </a:rPr>
              <a:t> </a:t>
            </a:r>
            <a:r>
              <a:rPr lang="ru-RU" sz="2000" b="1" dirty="0" err="1">
                <a:solidFill>
                  <a:srgbClr val="FF0000"/>
                </a:solidFill>
              </a:rPr>
              <a:t>відповідного</a:t>
            </a:r>
            <a:r>
              <a:rPr lang="ru-RU" sz="2000" b="1" dirty="0">
                <a:solidFill>
                  <a:srgbClr val="FF0000"/>
                </a:solidFill>
              </a:rPr>
              <a:t> </a:t>
            </a:r>
            <a:r>
              <a:rPr lang="ru-RU" sz="2000" b="1" dirty="0" err="1">
                <a:solidFill>
                  <a:srgbClr val="FF0000"/>
                </a:solidFill>
              </a:rPr>
              <a:t>законодавства</a:t>
            </a:r>
            <a:r>
              <a:rPr lang="ru-RU" sz="2000" b="1" dirty="0">
                <a:solidFill>
                  <a:srgbClr val="FF0000"/>
                </a:solidFill>
              </a:rPr>
              <a:t> про </a:t>
            </a:r>
            <a:r>
              <a:rPr lang="ru-RU" sz="2000" b="1" dirty="0" err="1">
                <a:solidFill>
                  <a:srgbClr val="FF0000"/>
                </a:solidFill>
              </a:rPr>
              <a:t>охорону</a:t>
            </a:r>
            <a:r>
              <a:rPr lang="ru-RU" sz="2000" b="1" dirty="0">
                <a:solidFill>
                  <a:srgbClr val="FF0000"/>
                </a:solidFill>
              </a:rPr>
              <a:t> </a:t>
            </a:r>
            <a:r>
              <a:rPr lang="ru-RU" sz="2000" b="1" dirty="0" err="1">
                <a:solidFill>
                  <a:srgbClr val="FF0000"/>
                </a:solidFill>
              </a:rPr>
              <a:t>навколишнього</a:t>
            </a:r>
            <a:r>
              <a:rPr lang="ru-RU" sz="2000" b="1" dirty="0">
                <a:solidFill>
                  <a:srgbClr val="FF0000"/>
                </a:solidFill>
              </a:rPr>
              <a:t> </a:t>
            </a:r>
            <a:r>
              <a:rPr lang="ru-RU" sz="2000" b="1" dirty="0" err="1">
                <a:solidFill>
                  <a:srgbClr val="FF0000"/>
                </a:solidFill>
              </a:rPr>
              <a:t>середовища</a:t>
            </a:r>
            <a:r>
              <a:rPr lang="ru-RU" sz="2000" b="1" dirty="0"/>
              <a:t>. </a:t>
            </a:r>
            <a:endParaRPr lang="ru-RU" sz="2000" b="1" dirty="0" smtClean="0"/>
          </a:p>
        </p:txBody>
      </p:sp>
    </p:spTree>
    <p:extLst>
      <p:ext uri="{BB962C8B-B14F-4D97-AF65-F5344CB8AC3E}">
        <p14:creationId xmlns:p14="http://schemas.microsoft.com/office/powerpoint/2010/main" val="112394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224136"/>
          </a:xfrm>
        </p:spPr>
        <p:txBody>
          <a:bodyPr>
            <a:noAutofit/>
          </a:bodyPr>
          <a:lstStyle/>
          <a:p>
            <a:pPr algn="ctr"/>
            <a:r>
              <a:rPr lang="ru-RU" sz="2600" b="1" dirty="0" err="1" smtClean="0">
                <a:solidFill>
                  <a:srgbClr val="C00000"/>
                </a:solidFill>
              </a:rPr>
              <a:t>Ґрунтова</a:t>
            </a:r>
            <a:r>
              <a:rPr lang="ru-RU" sz="2600" b="1" dirty="0" smtClean="0">
                <a:solidFill>
                  <a:srgbClr val="C00000"/>
                </a:solidFill>
              </a:rPr>
              <a:t> </a:t>
            </a:r>
            <a:r>
              <a:rPr lang="ru-RU" sz="2600" b="1" dirty="0" err="1" smtClean="0">
                <a:solidFill>
                  <a:srgbClr val="C00000"/>
                </a:solidFill>
              </a:rPr>
              <a:t>стратегія</a:t>
            </a:r>
            <a:r>
              <a:rPr lang="ru-RU" sz="2600" b="1" dirty="0" smtClean="0">
                <a:solidFill>
                  <a:srgbClr val="C00000"/>
                </a:solidFill>
              </a:rPr>
              <a:t> ЄС до 2030 року,</a:t>
            </a:r>
            <a:br>
              <a:rPr lang="ru-RU" sz="2600" b="1" dirty="0" smtClean="0">
                <a:solidFill>
                  <a:srgbClr val="C00000"/>
                </a:solidFill>
              </a:rPr>
            </a:br>
            <a:r>
              <a:rPr lang="ru-RU" sz="2600" b="1" dirty="0" err="1" smtClean="0">
                <a:solidFill>
                  <a:srgbClr val="002060"/>
                </a:solidFill>
              </a:rPr>
              <a:t>ухвалена</a:t>
            </a:r>
            <a:r>
              <a:rPr lang="ru-RU" sz="2600" b="1" dirty="0" smtClean="0">
                <a:solidFill>
                  <a:srgbClr val="002060"/>
                </a:solidFill>
              </a:rPr>
              <a:t> </a:t>
            </a:r>
            <a:r>
              <a:rPr lang="ru-RU" sz="2600" b="1" dirty="0" err="1" smtClean="0">
                <a:solidFill>
                  <a:srgbClr val="002060"/>
                </a:solidFill>
              </a:rPr>
              <a:t>Європейською</a:t>
            </a:r>
            <a:r>
              <a:rPr lang="ru-RU" sz="2600" b="1" dirty="0" smtClean="0">
                <a:solidFill>
                  <a:srgbClr val="002060"/>
                </a:solidFill>
              </a:rPr>
              <a:t> </a:t>
            </a:r>
            <a:r>
              <a:rPr lang="ru-RU" sz="2600" b="1" dirty="0" err="1" smtClean="0">
                <a:solidFill>
                  <a:srgbClr val="002060"/>
                </a:solidFill>
              </a:rPr>
              <a:t>Комісією</a:t>
            </a:r>
            <a:r>
              <a:rPr lang="ru-RU" sz="2600" b="1" dirty="0" smtClean="0">
                <a:solidFill>
                  <a:srgbClr val="002060"/>
                </a:solidFill>
              </a:rPr>
              <a:t> 17 листопада 2021 р.  </a:t>
            </a:r>
            <a:endParaRPr lang="ru-RU" sz="2600" b="1" dirty="0">
              <a:solidFill>
                <a:srgbClr val="002060"/>
              </a:solidFill>
            </a:endParaRPr>
          </a:p>
        </p:txBody>
      </p:sp>
      <p:sp>
        <p:nvSpPr>
          <p:cNvPr id="3" name="Содержимое 2"/>
          <p:cNvSpPr>
            <a:spLocks noGrp="1"/>
          </p:cNvSpPr>
          <p:nvPr>
            <p:ph idx="1"/>
          </p:nvPr>
        </p:nvSpPr>
        <p:spPr>
          <a:xfrm>
            <a:off x="1187624" y="1556792"/>
            <a:ext cx="7602048" cy="4968552"/>
          </a:xfrm>
        </p:spPr>
        <p:txBody>
          <a:bodyPr>
            <a:normAutofit/>
          </a:bodyPr>
          <a:lstStyle/>
          <a:p>
            <a:pPr marL="82296" indent="0" algn="just">
              <a:buNone/>
            </a:pPr>
            <a:r>
              <a:rPr lang="uk-UA" sz="2400" b="1" dirty="0" smtClean="0">
                <a:solidFill>
                  <a:srgbClr val="00B050"/>
                </a:solidFill>
              </a:rPr>
              <a:t>Ґрунтова стратегія </a:t>
            </a:r>
            <a:r>
              <a:rPr lang="uk-UA" sz="2400" b="1" dirty="0">
                <a:solidFill>
                  <a:srgbClr val="00B050"/>
                </a:solidFill>
              </a:rPr>
              <a:t>ЄС до 2030 </a:t>
            </a:r>
            <a:r>
              <a:rPr lang="uk-UA" sz="2400" b="1" dirty="0" smtClean="0">
                <a:solidFill>
                  <a:srgbClr val="00B050"/>
                </a:solidFill>
              </a:rPr>
              <a:t>року:</a:t>
            </a:r>
          </a:p>
          <a:p>
            <a:pPr algn="just">
              <a:buFont typeface="Wingdings" panose="05000000000000000000" pitchFamily="2" charset="2"/>
              <a:buChar char="Ø"/>
            </a:pPr>
            <a:r>
              <a:rPr lang="uk-UA" sz="2400" dirty="0" smtClean="0"/>
              <a:t>створює </a:t>
            </a:r>
            <a:r>
              <a:rPr lang="uk-UA" sz="2400" dirty="0"/>
              <a:t>фундамент та каркас дій для захисту, відновлення та стійкого використання ґрунтів у синергії з </a:t>
            </a:r>
            <a:r>
              <a:rPr lang="uk-UA" sz="2400" dirty="0">
                <a:solidFill>
                  <a:srgbClr val="FF0000"/>
                </a:solidFill>
              </a:rPr>
              <a:t>Європейським зеленим </a:t>
            </a:r>
            <a:r>
              <a:rPr lang="uk-UA" sz="2400" dirty="0" smtClean="0">
                <a:solidFill>
                  <a:srgbClr val="FF0000"/>
                </a:solidFill>
              </a:rPr>
              <a:t>курсом</a:t>
            </a:r>
            <a:r>
              <a:rPr lang="uk-UA" sz="2400" dirty="0" smtClean="0"/>
              <a:t>;</a:t>
            </a:r>
          </a:p>
          <a:p>
            <a:pPr algn="just">
              <a:buFont typeface="Wingdings" panose="05000000000000000000" pitchFamily="2" charset="2"/>
              <a:buChar char="Ø"/>
            </a:pPr>
            <a:r>
              <a:rPr lang="uk-UA" sz="2400" dirty="0" smtClean="0"/>
              <a:t>встановлює </a:t>
            </a:r>
            <a:r>
              <a:rPr lang="uk-UA" sz="2400" dirty="0"/>
              <a:t>рамки та конкретні заходи для захисту, відновлення ґрунтів та забезпечення їх раціонального </a:t>
            </a:r>
            <a:r>
              <a:rPr lang="uk-UA" sz="2400" dirty="0" smtClean="0"/>
              <a:t>використання</a:t>
            </a:r>
          </a:p>
          <a:p>
            <a:pPr algn="just">
              <a:buFont typeface="Wingdings" panose="05000000000000000000" pitchFamily="2" charset="2"/>
              <a:buChar char="Ø"/>
            </a:pPr>
            <a:r>
              <a:rPr lang="uk-UA" sz="2400" dirty="0" smtClean="0"/>
              <a:t>визначає </a:t>
            </a:r>
            <a:r>
              <a:rPr lang="uk-UA" sz="2400" dirty="0"/>
              <a:t>бачення та цілі досягнення гарного стану здоров’я ґрунтів до 2050 року з конкретними діями до 2030 року та оголошує прийняття нового закону про здоров’я ґрунтів до 2023 року.</a:t>
            </a:r>
          </a:p>
        </p:txBody>
      </p:sp>
    </p:spTree>
    <p:extLst>
      <p:ext uri="{BB962C8B-B14F-4D97-AF65-F5344CB8AC3E}">
        <p14:creationId xmlns:p14="http://schemas.microsoft.com/office/powerpoint/2010/main" val="141090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1224136"/>
          </a:xfrm>
        </p:spPr>
        <p:txBody>
          <a:bodyPr>
            <a:noAutofit/>
          </a:bodyPr>
          <a:lstStyle/>
          <a:p>
            <a:r>
              <a:rPr lang="ru-RU" sz="2600" b="1" dirty="0" err="1">
                <a:solidFill>
                  <a:srgbClr val="FF0000"/>
                </a:solidFill>
              </a:rPr>
              <a:t>Ґрунтова</a:t>
            </a:r>
            <a:r>
              <a:rPr lang="ru-RU" sz="2600" b="1" dirty="0">
                <a:solidFill>
                  <a:srgbClr val="FF0000"/>
                </a:solidFill>
              </a:rPr>
              <a:t> </a:t>
            </a:r>
            <a:r>
              <a:rPr lang="ru-RU" sz="2600" b="1" dirty="0" err="1">
                <a:solidFill>
                  <a:srgbClr val="FF0000"/>
                </a:solidFill>
              </a:rPr>
              <a:t>Стратегія</a:t>
            </a:r>
            <a:r>
              <a:rPr lang="ru-RU" sz="2600" b="1" dirty="0">
                <a:solidFill>
                  <a:srgbClr val="FF0000"/>
                </a:solidFill>
              </a:rPr>
              <a:t> ЄС </a:t>
            </a:r>
            <a:r>
              <a:rPr lang="ru-RU" sz="2600" b="1" dirty="0" smtClean="0">
                <a:solidFill>
                  <a:srgbClr val="FF0000"/>
                </a:solidFill>
              </a:rPr>
              <a:t/>
            </a:r>
            <a:br>
              <a:rPr lang="ru-RU" sz="2600" b="1" dirty="0" smtClean="0">
                <a:solidFill>
                  <a:srgbClr val="FF0000"/>
                </a:solidFill>
              </a:rPr>
            </a:br>
            <a:r>
              <a:rPr lang="ru-RU" sz="2600" b="1" dirty="0" err="1" smtClean="0">
                <a:solidFill>
                  <a:srgbClr val="002060"/>
                </a:solidFill>
              </a:rPr>
              <a:t>має</a:t>
            </a:r>
            <a:r>
              <a:rPr lang="ru-RU" sz="2600" b="1" dirty="0" smtClean="0">
                <a:solidFill>
                  <a:srgbClr val="002060"/>
                </a:solidFill>
              </a:rPr>
              <a:t> </a:t>
            </a:r>
            <a:r>
              <a:rPr lang="ru-RU" sz="2600" b="1" dirty="0">
                <a:solidFill>
                  <a:srgbClr val="002060"/>
                </a:solidFill>
              </a:rPr>
              <a:t>на </a:t>
            </a:r>
            <a:r>
              <a:rPr lang="ru-RU" sz="2600" b="1" dirty="0" err="1">
                <a:solidFill>
                  <a:srgbClr val="002060"/>
                </a:solidFill>
              </a:rPr>
              <a:t>меті</a:t>
            </a:r>
            <a:r>
              <a:rPr lang="ru-RU" sz="2600" b="1" dirty="0">
                <a:solidFill>
                  <a:srgbClr val="002060"/>
                </a:solidFill>
              </a:rPr>
              <a:t> </a:t>
            </a:r>
            <a:r>
              <a:rPr lang="ru-RU" sz="2600" b="1" dirty="0" err="1">
                <a:solidFill>
                  <a:srgbClr val="002060"/>
                </a:solidFill>
              </a:rPr>
              <a:t>забезпечити</a:t>
            </a:r>
            <a:r>
              <a:rPr lang="ru-RU" sz="2600" b="1" dirty="0">
                <a:solidFill>
                  <a:srgbClr val="002060"/>
                </a:solidFill>
              </a:rPr>
              <a:t> до 2050 року:</a:t>
            </a:r>
          </a:p>
        </p:txBody>
      </p:sp>
      <p:sp>
        <p:nvSpPr>
          <p:cNvPr id="3" name="Содержимое 2"/>
          <p:cNvSpPr>
            <a:spLocks noGrp="1"/>
          </p:cNvSpPr>
          <p:nvPr>
            <p:ph idx="1"/>
          </p:nvPr>
        </p:nvSpPr>
        <p:spPr>
          <a:xfrm>
            <a:off x="1187624" y="1628800"/>
            <a:ext cx="7602048" cy="4896544"/>
          </a:xfrm>
        </p:spPr>
        <p:txBody>
          <a:bodyPr>
            <a:normAutofit/>
          </a:bodyPr>
          <a:lstStyle/>
          <a:p>
            <a:pPr algn="just">
              <a:spcBef>
                <a:spcPts val="1200"/>
              </a:spcBef>
              <a:buFont typeface="Wingdings" panose="05000000000000000000" pitchFamily="2" charset="2"/>
              <a:buChar char="Ø"/>
            </a:pPr>
            <a:r>
              <a:rPr lang="uk-UA" sz="2400" dirty="0"/>
              <a:t>здоров’я та більшу стійкість усіх ґрунтових екосистем ЄС, які зможуть продовжити надання важливих послуг</a:t>
            </a:r>
            <a:r>
              <a:rPr lang="uk-UA" sz="2400" dirty="0" smtClean="0"/>
              <a:t>;</a:t>
            </a:r>
          </a:p>
          <a:p>
            <a:pPr algn="just">
              <a:spcBef>
                <a:spcPts val="1200"/>
              </a:spcBef>
              <a:buFont typeface="Wingdings" panose="05000000000000000000" pitchFamily="2" charset="2"/>
              <a:buChar char="Ø"/>
            </a:pPr>
            <a:r>
              <a:rPr lang="uk-UA" sz="2400" dirty="0" smtClean="0"/>
              <a:t>нейтральний </a:t>
            </a:r>
            <a:r>
              <a:rPr lang="uk-UA" sz="2400" dirty="0"/>
              <a:t>рівень вилучення землі; </a:t>
            </a:r>
            <a:endParaRPr lang="uk-UA" sz="2400" dirty="0" smtClean="0"/>
          </a:p>
          <a:p>
            <a:pPr algn="just">
              <a:spcBef>
                <a:spcPts val="1200"/>
              </a:spcBef>
              <a:buFont typeface="Wingdings" panose="05000000000000000000" pitchFamily="2" charset="2"/>
              <a:buChar char="Ø"/>
            </a:pPr>
            <a:r>
              <a:rPr lang="uk-UA" sz="2400" dirty="0" smtClean="0"/>
              <a:t>зменшити </a:t>
            </a:r>
            <a:r>
              <a:rPr lang="uk-UA" sz="2400" dirty="0"/>
              <a:t>забруднення ґрунту до рівнів, які не завдають шкоди здоров’ю людей або </a:t>
            </a:r>
            <a:r>
              <a:rPr lang="uk-UA" sz="2400" dirty="0" smtClean="0"/>
              <a:t>екосистемам;</a:t>
            </a:r>
          </a:p>
          <a:p>
            <a:pPr algn="just">
              <a:spcBef>
                <a:spcPts val="1200"/>
              </a:spcBef>
              <a:buFont typeface="Wingdings" panose="05000000000000000000" pitchFamily="2" charset="2"/>
              <a:buChar char="Ø"/>
            </a:pPr>
            <a:r>
              <a:rPr lang="uk-UA" sz="2400" dirty="0" smtClean="0"/>
              <a:t>захист </a:t>
            </a:r>
            <a:r>
              <a:rPr lang="uk-UA" sz="2400" dirty="0"/>
              <a:t>ґрунтів, раціональне управління ними та відновлення деградованих ґрунтів є загальними стандартами.</a:t>
            </a:r>
          </a:p>
        </p:txBody>
      </p:sp>
    </p:spTree>
    <p:extLst>
      <p:ext uri="{BB962C8B-B14F-4D97-AF65-F5344CB8AC3E}">
        <p14:creationId xmlns:p14="http://schemas.microsoft.com/office/powerpoint/2010/main" val="709382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624"/>
            <a:ext cx="7746064" cy="504056"/>
          </a:xfrm>
        </p:spPr>
        <p:txBody>
          <a:bodyPr>
            <a:noAutofit/>
          </a:bodyPr>
          <a:lstStyle/>
          <a:p>
            <a:pPr algn="ctr"/>
            <a:r>
              <a:rPr lang="ru-RU" sz="2400" b="1" dirty="0" err="1" smtClean="0">
                <a:solidFill>
                  <a:srgbClr val="FF0000"/>
                </a:solidFill>
              </a:rPr>
              <a:t>Ключові</a:t>
            </a:r>
            <a:r>
              <a:rPr lang="ru-RU" sz="2400" b="1" dirty="0" smtClean="0">
                <a:solidFill>
                  <a:srgbClr val="FF0000"/>
                </a:solidFill>
              </a:rPr>
              <a:t> </a:t>
            </a:r>
            <a:r>
              <a:rPr lang="ru-RU" sz="2400" b="1" dirty="0" err="1" smtClean="0">
                <a:solidFill>
                  <a:srgbClr val="FF0000"/>
                </a:solidFill>
              </a:rPr>
              <a:t>завдання</a:t>
            </a:r>
            <a:r>
              <a:rPr lang="ru-RU" sz="2400" b="1" dirty="0" smtClean="0">
                <a:solidFill>
                  <a:srgbClr val="FF0000"/>
                </a:solidFill>
              </a:rPr>
              <a:t> </a:t>
            </a:r>
            <a:r>
              <a:rPr lang="ru-RU" sz="2400" b="1" dirty="0" err="1" smtClean="0">
                <a:solidFill>
                  <a:srgbClr val="FF0000"/>
                </a:solidFill>
              </a:rPr>
              <a:t>Ґрунтової</a:t>
            </a:r>
            <a:r>
              <a:rPr lang="ru-RU" sz="2400" b="1" dirty="0" smtClean="0">
                <a:solidFill>
                  <a:srgbClr val="FF0000"/>
                </a:solidFill>
              </a:rPr>
              <a:t> </a:t>
            </a:r>
            <a:r>
              <a:rPr lang="ru-RU" sz="2400" b="1" dirty="0" err="1" smtClean="0">
                <a:solidFill>
                  <a:srgbClr val="FF0000"/>
                </a:solidFill>
              </a:rPr>
              <a:t>Стратегії</a:t>
            </a:r>
            <a:r>
              <a:rPr lang="ru-RU" sz="2400" b="1" dirty="0" smtClean="0">
                <a:solidFill>
                  <a:srgbClr val="FF0000"/>
                </a:solidFill>
              </a:rPr>
              <a:t> ЄС</a:t>
            </a:r>
            <a:endParaRPr lang="ru-RU" sz="2400" b="1" dirty="0">
              <a:solidFill>
                <a:srgbClr val="002060"/>
              </a:solidFill>
            </a:endParaRPr>
          </a:p>
        </p:txBody>
      </p:sp>
      <p:sp>
        <p:nvSpPr>
          <p:cNvPr id="3" name="Содержимое 2"/>
          <p:cNvSpPr>
            <a:spLocks noGrp="1"/>
          </p:cNvSpPr>
          <p:nvPr>
            <p:ph idx="1"/>
          </p:nvPr>
        </p:nvSpPr>
        <p:spPr>
          <a:xfrm>
            <a:off x="1043608" y="836712"/>
            <a:ext cx="7890080" cy="5688632"/>
          </a:xfrm>
        </p:spPr>
        <p:txBody>
          <a:bodyPr>
            <a:noAutofit/>
          </a:bodyPr>
          <a:lstStyle/>
          <a:p>
            <a:pPr marL="539496" indent="-457200" algn="just">
              <a:spcBef>
                <a:spcPts val="1200"/>
              </a:spcBef>
              <a:buFont typeface="+mj-lt"/>
              <a:buAutoNum type="arabicPeriod"/>
            </a:pPr>
            <a:r>
              <a:rPr lang="uk-UA" sz="2200" dirty="0" smtClean="0"/>
              <a:t>Внесення </a:t>
            </a:r>
            <a:r>
              <a:rPr lang="uk-UA" sz="2200" dirty="0"/>
              <a:t>спеціальної законодавчої пропозиції щодо здоров’я ґрунтів до 2023 року, щоб забезпечити досягнення цілей Ґрунтової стратегії ЄС та досягнення хорошого стану здоров’я ґрунтів до 2050 </a:t>
            </a:r>
            <a:r>
              <a:rPr lang="uk-UA" sz="2200" dirty="0" smtClean="0"/>
              <a:t>року.</a:t>
            </a:r>
          </a:p>
          <a:p>
            <a:pPr marL="539496" indent="-457200" algn="just">
              <a:spcBef>
                <a:spcPts val="1200"/>
              </a:spcBef>
              <a:buFont typeface="+mj-lt"/>
              <a:buAutoNum type="arabicPeriod"/>
            </a:pPr>
            <a:r>
              <a:rPr lang="uk-UA" sz="2200" dirty="0" smtClean="0"/>
              <a:t>Забезпечення сталого </a:t>
            </a:r>
            <a:r>
              <a:rPr lang="uk-UA" sz="2200" dirty="0"/>
              <a:t>управління </a:t>
            </a:r>
            <a:r>
              <a:rPr lang="uk-UA" sz="2200" dirty="0" smtClean="0"/>
              <a:t>ґрунтами.</a:t>
            </a:r>
          </a:p>
          <a:p>
            <a:pPr marL="539496" indent="-457200" algn="just">
              <a:spcBef>
                <a:spcPts val="1200"/>
              </a:spcBef>
              <a:buFont typeface="+mj-lt"/>
              <a:buAutoNum type="arabicPeriod"/>
            </a:pPr>
            <a:r>
              <a:rPr lang="uk-UA" sz="2200" dirty="0" smtClean="0"/>
              <a:t>Запровадження схему </a:t>
            </a:r>
            <a:r>
              <a:rPr lang="uk-UA" sz="2200" dirty="0"/>
              <a:t>безкоштовного тестування </a:t>
            </a:r>
            <a:r>
              <a:rPr lang="uk-UA" sz="2200" dirty="0" smtClean="0"/>
              <a:t>ґрунтів їх власниками, </a:t>
            </a:r>
            <a:r>
              <a:rPr lang="uk-UA" sz="2200" dirty="0"/>
              <a:t>яка заохочує стале управління ґрунтами та обмін його найкращими </a:t>
            </a:r>
            <a:r>
              <a:rPr lang="uk-UA" sz="2200" dirty="0" smtClean="0"/>
              <a:t>практиками.</a:t>
            </a:r>
          </a:p>
          <a:p>
            <a:pPr marL="539496" indent="-457200" algn="just">
              <a:spcBef>
                <a:spcPts val="1200"/>
              </a:spcBef>
              <a:buFont typeface="+mj-lt"/>
              <a:buAutoNum type="arabicPeriod"/>
            </a:pPr>
            <a:r>
              <a:rPr lang="uk-UA" sz="2200" dirty="0" smtClean="0"/>
              <a:t>Прийняття </a:t>
            </a:r>
            <a:r>
              <a:rPr lang="uk-UA" sz="2200" dirty="0"/>
              <a:t>юридично обов'язкових цілей з обмеження осушення водно-болотних угідь та органічних ґрунтів, а також відновлення осушених торфовищ для пом'якшення та адаптації до зміни </a:t>
            </a:r>
            <a:r>
              <a:rPr lang="uk-UA" sz="2200" dirty="0" smtClean="0"/>
              <a:t>клімату.</a:t>
            </a:r>
          </a:p>
        </p:txBody>
      </p:sp>
    </p:spTree>
    <p:extLst>
      <p:ext uri="{BB962C8B-B14F-4D97-AF65-F5344CB8AC3E}">
        <p14:creationId xmlns:p14="http://schemas.microsoft.com/office/powerpoint/2010/main" val="1933320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4624"/>
            <a:ext cx="7746064" cy="504056"/>
          </a:xfrm>
        </p:spPr>
        <p:txBody>
          <a:bodyPr>
            <a:noAutofit/>
          </a:bodyPr>
          <a:lstStyle/>
          <a:p>
            <a:pPr algn="ctr"/>
            <a:r>
              <a:rPr lang="ru-RU" sz="2400" b="1" dirty="0" err="1" smtClean="0">
                <a:solidFill>
                  <a:srgbClr val="FF0000"/>
                </a:solidFill>
              </a:rPr>
              <a:t>Ключові</a:t>
            </a:r>
            <a:r>
              <a:rPr lang="ru-RU" sz="2400" b="1" dirty="0" smtClean="0">
                <a:solidFill>
                  <a:srgbClr val="FF0000"/>
                </a:solidFill>
              </a:rPr>
              <a:t> </a:t>
            </a:r>
            <a:r>
              <a:rPr lang="ru-RU" sz="2400" b="1" dirty="0" err="1" smtClean="0">
                <a:solidFill>
                  <a:srgbClr val="FF0000"/>
                </a:solidFill>
              </a:rPr>
              <a:t>завдання</a:t>
            </a:r>
            <a:r>
              <a:rPr lang="ru-RU" sz="2400" b="1" dirty="0" smtClean="0">
                <a:solidFill>
                  <a:srgbClr val="FF0000"/>
                </a:solidFill>
              </a:rPr>
              <a:t> </a:t>
            </a:r>
            <a:r>
              <a:rPr lang="ru-RU" sz="2400" b="1" dirty="0" err="1" smtClean="0">
                <a:solidFill>
                  <a:srgbClr val="FF0000"/>
                </a:solidFill>
              </a:rPr>
              <a:t>Ґрунтової</a:t>
            </a:r>
            <a:r>
              <a:rPr lang="ru-RU" sz="2400" b="1" dirty="0" smtClean="0">
                <a:solidFill>
                  <a:srgbClr val="FF0000"/>
                </a:solidFill>
              </a:rPr>
              <a:t> </a:t>
            </a:r>
            <a:r>
              <a:rPr lang="ru-RU" sz="2400" b="1" dirty="0" err="1" smtClean="0">
                <a:solidFill>
                  <a:srgbClr val="FF0000"/>
                </a:solidFill>
              </a:rPr>
              <a:t>Стратегії</a:t>
            </a:r>
            <a:r>
              <a:rPr lang="ru-RU" sz="2400" b="1" dirty="0" smtClean="0">
                <a:solidFill>
                  <a:srgbClr val="FF0000"/>
                </a:solidFill>
              </a:rPr>
              <a:t> ЄС</a:t>
            </a:r>
            <a:endParaRPr lang="ru-RU" sz="2400" b="1" dirty="0">
              <a:solidFill>
                <a:srgbClr val="002060"/>
              </a:solidFill>
            </a:endParaRPr>
          </a:p>
        </p:txBody>
      </p:sp>
      <p:sp>
        <p:nvSpPr>
          <p:cNvPr id="3" name="Содержимое 2"/>
          <p:cNvSpPr>
            <a:spLocks noGrp="1"/>
          </p:cNvSpPr>
          <p:nvPr>
            <p:ph idx="1"/>
          </p:nvPr>
        </p:nvSpPr>
        <p:spPr>
          <a:xfrm>
            <a:off x="1043608" y="836712"/>
            <a:ext cx="7890080" cy="5688632"/>
          </a:xfrm>
        </p:spPr>
        <p:txBody>
          <a:bodyPr>
            <a:noAutofit/>
          </a:bodyPr>
          <a:lstStyle/>
          <a:p>
            <a:pPr marL="539496" indent="-457200" algn="just">
              <a:spcBef>
                <a:spcPts val="1200"/>
              </a:spcBef>
              <a:buFont typeface="+mj-lt"/>
              <a:buAutoNum type="arabicPeriod" startAt="5"/>
            </a:pPr>
            <a:r>
              <a:rPr lang="uk-UA" sz="2200" dirty="0" smtClean="0"/>
              <a:t>Введення юридично </a:t>
            </a:r>
            <a:r>
              <a:rPr lang="uk-UA" sz="2200" dirty="0"/>
              <a:t>обов’язкового «паспорту ґрунту» для розвитку циркулярної економіки та покращення повторного використання чистого </a:t>
            </a:r>
            <a:r>
              <a:rPr lang="uk-UA" sz="2200" dirty="0" smtClean="0"/>
              <a:t>ґрунту.</a:t>
            </a:r>
          </a:p>
          <a:p>
            <a:pPr marL="539496" indent="-457200" algn="just">
              <a:spcBef>
                <a:spcPts val="1200"/>
              </a:spcBef>
              <a:buFont typeface="+mj-lt"/>
              <a:buAutoNum type="arabicPeriod" startAt="5"/>
            </a:pPr>
            <a:r>
              <a:rPr lang="uk-UA" sz="2200" dirty="0" smtClean="0"/>
              <a:t>Відновлення </a:t>
            </a:r>
            <a:r>
              <a:rPr lang="uk-UA" sz="2200" dirty="0"/>
              <a:t>деградованих ґрунтів та рекультивація забруднених </a:t>
            </a:r>
            <a:r>
              <a:rPr lang="uk-UA" sz="2200" dirty="0" smtClean="0"/>
              <a:t>ділянок.</a:t>
            </a:r>
          </a:p>
          <a:p>
            <a:pPr marL="539496" indent="-457200" algn="just">
              <a:spcBef>
                <a:spcPts val="1200"/>
              </a:spcBef>
              <a:buFont typeface="+mj-lt"/>
              <a:buAutoNum type="arabicPeriod" startAt="5"/>
            </a:pPr>
            <a:r>
              <a:rPr lang="uk-UA" sz="2200" dirty="0" smtClean="0"/>
              <a:t>Запобігання </a:t>
            </a:r>
            <a:r>
              <a:rPr lang="uk-UA" sz="2200" dirty="0" err="1"/>
              <a:t>опустелюванню</a:t>
            </a:r>
            <a:r>
              <a:rPr lang="uk-UA" sz="2200" dirty="0"/>
              <a:t> шляхом розробки загальної методології оцінювання </a:t>
            </a:r>
            <a:r>
              <a:rPr lang="uk-UA" sz="2200" dirty="0" err="1"/>
              <a:t>опустелювання</a:t>
            </a:r>
            <a:r>
              <a:rPr lang="uk-UA" sz="2200" dirty="0"/>
              <a:t> та деградації </a:t>
            </a:r>
            <a:r>
              <a:rPr lang="uk-UA" sz="2200" dirty="0" smtClean="0"/>
              <a:t>земель.</a:t>
            </a:r>
          </a:p>
          <a:p>
            <a:pPr marL="539496" indent="-457200" algn="just">
              <a:spcBef>
                <a:spcPts val="1200"/>
              </a:spcBef>
              <a:buFont typeface="+mj-lt"/>
              <a:buAutoNum type="arabicPeriod" startAt="5"/>
            </a:pPr>
            <a:r>
              <a:rPr lang="uk-UA" sz="2200" dirty="0" smtClean="0"/>
              <a:t>Збільшення </a:t>
            </a:r>
            <a:r>
              <a:rPr lang="uk-UA" sz="2200" dirty="0"/>
              <a:t>досліджень щодо збирання ґрунтових даних та моніторингу </a:t>
            </a:r>
            <a:r>
              <a:rPr lang="uk-UA" sz="2200" dirty="0" smtClean="0"/>
              <a:t>ґрунтів.</a:t>
            </a:r>
          </a:p>
          <a:p>
            <a:pPr marL="539496" indent="-457200" algn="just">
              <a:spcBef>
                <a:spcPts val="1200"/>
              </a:spcBef>
              <a:buFont typeface="+mj-lt"/>
              <a:buAutoNum type="arabicPeriod" startAt="5"/>
            </a:pPr>
            <a:r>
              <a:rPr lang="uk-UA" sz="2200" dirty="0" smtClean="0"/>
              <a:t>Мобілізація </a:t>
            </a:r>
            <a:r>
              <a:rPr lang="uk-UA" sz="2200" dirty="0"/>
              <a:t>участі суспільства та фінансових ресурсів для вирішення проблем сталого використання ґрунтів.</a:t>
            </a:r>
          </a:p>
        </p:txBody>
      </p:sp>
    </p:spTree>
    <p:extLst>
      <p:ext uri="{BB962C8B-B14F-4D97-AF65-F5344CB8AC3E}">
        <p14:creationId xmlns:p14="http://schemas.microsoft.com/office/powerpoint/2010/main" val="3014879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Поняття земельного права України як галузі права</a:t>
            </a:r>
            <a:endParaRPr lang="ru-RU" b="1" dirty="0"/>
          </a:p>
        </p:txBody>
      </p:sp>
      <p:sp>
        <p:nvSpPr>
          <p:cNvPr id="3" name="Содержимое 2"/>
          <p:cNvSpPr>
            <a:spLocks noGrp="1"/>
          </p:cNvSpPr>
          <p:nvPr>
            <p:ph idx="1"/>
          </p:nvPr>
        </p:nvSpPr>
        <p:spPr>
          <a:xfrm>
            <a:off x="1187624" y="1724744"/>
            <a:ext cx="7602048" cy="4800600"/>
          </a:xfrm>
        </p:spPr>
        <p:txBody>
          <a:bodyPr>
            <a:normAutofit/>
          </a:bodyPr>
          <a:lstStyle/>
          <a:p>
            <a:pPr>
              <a:buNone/>
            </a:pPr>
            <a:r>
              <a:rPr lang="uk-UA" b="1" dirty="0" smtClean="0"/>
              <a:t>    Земельне право як галузь права</a:t>
            </a:r>
            <a:r>
              <a:rPr lang="uk-UA" dirty="0" smtClean="0"/>
              <a:t> – це система земельно-правових норм, що регулюють правовідносини щодо використання, відтворення та охорони земель, захисту прав і законних інтересів суб’єктів земельних відносин та дотримання встановленого земельного правопорядку у державі.</a:t>
            </a:r>
            <a:endParaRPr lang="ru-RU" dirty="0"/>
          </a:p>
        </p:txBody>
      </p:sp>
    </p:spTree>
    <p:extLst>
      <p:ext uri="{BB962C8B-B14F-4D97-AF65-F5344CB8AC3E}">
        <p14:creationId xmlns:p14="http://schemas.microsoft.com/office/powerpoint/2010/main" val="662433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Передумови формування земельного права</a:t>
            </a:r>
            <a:r>
              <a:rPr lang="en-US" b="1" dirty="0" smtClean="0"/>
              <a:t> </a:t>
            </a:r>
            <a:r>
              <a:rPr lang="uk-UA" b="1" dirty="0" smtClean="0"/>
              <a:t>як галузі </a:t>
            </a:r>
            <a:endParaRPr lang="ru-RU" b="1" dirty="0"/>
          </a:p>
        </p:txBody>
      </p:sp>
      <p:sp>
        <p:nvSpPr>
          <p:cNvPr id="3" name="Содержимое 2"/>
          <p:cNvSpPr>
            <a:spLocks noGrp="1"/>
          </p:cNvSpPr>
          <p:nvPr>
            <p:ph idx="1"/>
          </p:nvPr>
        </p:nvSpPr>
        <p:spPr>
          <a:xfrm>
            <a:off x="1435608" y="1580728"/>
            <a:ext cx="7498080" cy="4800600"/>
          </a:xfrm>
        </p:spPr>
        <p:txBody>
          <a:bodyPr>
            <a:normAutofit fontScale="85000" lnSpcReduction="10000"/>
          </a:bodyPr>
          <a:lstStyle/>
          <a:p>
            <a:pPr lvl="0">
              <a:spcBef>
                <a:spcPts val="0"/>
              </a:spcBef>
            </a:pPr>
            <a:r>
              <a:rPr lang="uk-UA" b="1" dirty="0" smtClean="0"/>
              <a:t>суттєві зміни у соціально-економічному житті країни (проведення комплексної економічної, зокрема, й аграрної, реформи);</a:t>
            </a:r>
          </a:p>
          <a:p>
            <a:pPr marL="82296" lvl="0" indent="0">
              <a:spcBef>
                <a:spcPts val="0"/>
              </a:spcBef>
              <a:buNone/>
            </a:pPr>
            <a:endParaRPr lang="ru-RU" b="1" dirty="0" smtClean="0"/>
          </a:p>
          <a:p>
            <a:pPr lvl="0">
              <a:spcBef>
                <a:spcPts val="0"/>
              </a:spcBef>
            </a:pPr>
            <a:r>
              <a:rPr lang="uk-UA" b="1" dirty="0" smtClean="0"/>
              <a:t>необхідність проведення кардинальних змін у земельному ладі держави та їх належного правового забезпечення;</a:t>
            </a:r>
          </a:p>
          <a:p>
            <a:pPr lvl="0">
              <a:spcBef>
                <a:spcPts val="0"/>
              </a:spcBef>
              <a:buNone/>
            </a:pPr>
            <a:endParaRPr lang="ru-RU" b="1" dirty="0" smtClean="0"/>
          </a:p>
          <a:p>
            <a:pPr>
              <a:spcBef>
                <a:spcPts val="0"/>
              </a:spcBef>
            </a:pPr>
            <a:r>
              <a:rPr lang="uk-UA" b="1" dirty="0" smtClean="0"/>
              <a:t>законодавче закріплення принципів вільного підприємництва та поява на цій основі значної кількості різних організаційно-правових форм господарювання</a:t>
            </a:r>
            <a:endParaRPr lang="ru-RU"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Передумови формування земельного права</a:t>
            </a:r>
            <a:endParaRPr lang="ru-RU" b="1" dirty="0"/>
          </a:p>
        </p:txBody>
      </p:sp>
      <p:sp>
        <p:nvSpPr>
          <p:cNvPr id="3" name="Содержимое 2"/>
          <p:cNvSpPr>
            <a:spLocks noGrp="1"/>
          </p:cNvSpPr>
          <p:nvPr>
            <p:ph idx="1"/>
          </p:nvPr>
        </p:nvSpPr>
        <p:spPr>
          <a:xfrm>
            <a:off x="1435608" y="1580728"/>
            <a:ext cx="7498080" cy="4800600"/>
          </a:xfrm>
        </p:spPr>
        <p:txBody>
          <a:bodyPr>
            <a:normAutofit fontScale="92500" lnSpcReduction="20000"/>
          </a:bodyPr>
          <a:lstStyle/>
          <a:p>
            <a:pPr lvl="0"/>
            <a:r>
              <a:rPr lang="uk-UA" b="1" dirty="0" smtClean="0"/>
              <a:t>підвищення ролі права у забезпеченні раціонального використання та охорони землі та інших природних ресурсів;</a:t>
            </a:r>
          </a:p>
          <a:p>
            <a:pPr lvl="0"/>
            <a:endParaRPr lang="ru-RU" b="1" dirty="0" smtClean="0"/>
          </a:p>
          <a:p>
            <a:pPr lvl="0"/>
            <a:r>
              <a:rPr lang="uk-UA" b="1" dirty="0" smtClean="0"/>
              <a:t>необхідність правового забезпечення подолання негативних наслідків Чорнобильської катастрофи;</a:t>
            </a:r>
          </a:p>
          <a:p>
            <a:pPr lvl="0">
              <a:buNone/>
            </a:pPr>
            <a:endParaRPr lang="ru-RU" b="1" dirty="0" smtClean="0"/>
          </a:p>
          <a:p>
            <a:pPr lvl="0"/>
            <a:r>
              <a:rPr lang="uk-UA" b="1" dirty="0" smtClean="0"/>
              <a:t>нарощування негативних тенденцій щодо стану земель в Україні, у тому числі земель сільськогосподарського призначення.</a:t>
            </a:r>
            <a:endParaRPr lang="ru-RU" b="1"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6832640"/>
          </a:xfrm>
          <a:prstGeom prst="rect">
            <a:avLst/>
          </a:prstGeom>
        </p:spPr>
        <p:txBody>
          <a:bodyPr wrap="square">
            <a:spAutoFit/>
          </a:bodyPr>
          <a:lstStyle/>
          <a:p>
            <a:pPr algn="ctr"/>
            <a:r>
              <a:rPr lang="ru-RU" sz="2200" b="1" dirty="0" smtClean="0">
                <a:solidFill>
                  <a:srgbClr val="C00000"/>
                </a:solidFill>
              </a:rPr>
              <a:t>ЗАКОН </a:t>
            </a:r>
            <a:r>
              <a:rPr lang="ru-RU" sz="2200" b="1" dirty="0">
                <a:solidFill>
                  <a:srgbClr val="C00000"/>
                </a:solidFill>
              </a:rPr>
              <a:t>УКРАЇНИ</a:t>
            </a:r>
          </a:p>
          <a:p>
            <a:pPr algn="ctr"/>
            <a:r>
              <a:rPr lang="ru-RU" sz="2200" b="1" dirty="0" smtClean="0">
                <a:solidFill>
                  <a:srgbClr val="C00000"/>
                </a:solidFill>
              </a:rPr>
              <a:t>Про </a:t>
            </a:r>
            <a:r>
              <a:rPr lang="ru-RU" sz="2200" b="1" dirty="0" err="1">
                <a:solidFill>
                  <a:srgbClr val="C00000"/>
                </a:solidFill>
              </a:rPr>
              <a:t>внесення</a:t>
            </a:r>
            <a:r>
              <a:rPr lang="ru-RU" sz="2200" b="1" dirty="0">
                <a:solidFill>
                  <a:srgbClr val="C00000"/>
                </a:solidFill>
              </a:rPr>
              <a:t> </a:t>
            </a:r>
            <a:r>
              <a:rPr lang="ru-RU" sz="2200" b="1" dirty="0" err="1">
                <a:solidFill>
                  <a:srgbClr val="C00000"/>
                </a:solidFill>
              </a:rPr>
              <a:t>змін</a:t>
            </a:r>
            <a:r>
              <a:rPr lang="ru-RU" sz="2200" b="1" dirty="0">
                <a:solidFill>
                  <a:srgbClr val="C00000"/>
                </a:solidFill>
              </a:rPr>
              <a:t> до </a:t>
            </a:r>
            <a:r>
              <a:rPr lang="ru-RU" sz="2200" b="1" dirty="0" err="1">
                <a:solidFill>
                  <a:srgbClr val="C00000"/>
                </a:solidFill>
              </a:rPr>
              <a:t>Конституції</a:t>
            </a:r>
            <a:r>
              <a:rPr lang="ru-RU" sz="2200" b="1" dirty="0">
                <a:solidFill>
                  <a:srgbClr val="C00000"/>
                </a:solidFill>
              </a:rPr>
              <a:t> </a:t>
            </a:r>
            <a:r>
              <a:rPr lang="ru-RU" sz="2200" b="1" dirty="0" err="1">
                <a:solidFill>
                  <a:srgbClr val="C00000"/>
                </a:solidFill>
              </a:rPr>
              <a:t>України</a:t>
            </a:r>
            <a:r>
              <a:rPr lang="ru-RU" sz="2200" b="1" dirty="0">
                <a:solidFill>
                  <a:srgbClr val="C00000"/>
                </a:solidFill>
              </a:rPr>
              <a:t> (</a:t>
            </a:r>
            <a:r>
              <a:rPr lang="ru-RU" sz="2200" b="1" dirty="0" err="1">
                <a:solidFill>
                  <a:srgbClr val="C00000"/>
                </a:solidFill>
              </a:rPr>
              <a:t>щодо</a:t>
            </a:r>
            <a:r>
              <a:rPr lang="ru-RU" sz="2200" b="1" dirty="0">
                <a:solidFill>
                  <a:srgbClr val="C00000"/>
                </a:solidFill>
              </a:rPr>
              <a:t> </a:t>
            </a:r>
            <a:r>
              <a:rPr lang="ru-RU" sz="2200" b="1" dirty="0" err="1">
                <a:solidFill>
                  <a:srgbClr val="C00000"/>
                </a:solidFill>
              </a:rPr>
              <a:t>стратегічного</a:t>
            </a:r>
            <a:r>
              <a:rPr lang="ru-RU" sz="2200" b="1" dirty="0">
                <a:solidFill>
                  <a:srgbClr val="C00000"/>
                </a:solidFill>
              </a:rPr>
              <a:t> курсу </a:t>
            </a:r>
            <a:r>
              <a:rPr lang="ru-RU" sz="2200" b="1" dirty="0" err="1">
                <a:solidFill>
                  <a:srgbClr val="C00000"/>
                </a:solidFill>
              </a:rPr>
              <a:t>держави</a:t>
            </a:r>
            <a:r>
              <a:rPr lang="ru-RU" sz="2200" b="1" dirty="0">
                <a:solidFill>
                  <a:srgbClr val="C00000"/>
                </a:solidFill>
              </a:rPr>
              <a:t> на </a:t>
            </a:r>
            <a:r>
              <a:rPr lang="ru-RU" sz="2200" b="1" dirty="0" err="1">
                <a:solidFill>
                  <a:srgbClr val="C00000"/>
                </a:solidFill>
              </a:rPr>
              <a:t>набуття</a:t>
            </a:r>
            <a:r>
              <a:rPr lang="ru-RU" sz="2200" b="1" dirty="0">
                <a:solidFill>
                  <a:srgbClr val="C00000"/>
                </a:solidFill>
              </a:rPr>
              <a:t> </a:t>
            </a:r>
            <a:r>
              <a:rPr lang="ru-RU" sz="2200" b="1" dirty="0" err="1">
                <a:solidFill>
                  <a:srgbClr val="C00000"/>
                </a:solidFill>
              </a:rPr>
              <a:t>повноправного</a:t>
            </a:r>
            <a:r>
              <a:rPr lang="ru-RU" sz="2200" b="1" dirty="0">
                <a:solidFill>
                  <a:srgbClr val="C00000"/>
                </a:solidFill>
              </a:rPr>
              <a:t> членства </a:t>
            </a:r>
            <a:r>
              <a:rPr lang="ru-RU" sz="2200" b="1" dirty="0" err="1">
                <a:solidFill>
                  <a:srgbClr val="C00000"/>
                </a:solidFill>
              </a:rPr>
              <a:t>України</a:t>
            </a:r>
            <a:r>
              <a:rPr lang="ru-RU" sz="2200" b="1" dirty="0">
                <a:solidFill>
                  <a:srgbClr val="C00000"/>
                </a:solidFill>
              </a:rPr>
              <a:t> в </a:t>
            </a:r>
            <a:r>
              <a:rPr lang="ru-RU" sz="2200" b="1" dirty="0" err="1">
                <a:solidFill>
                  <a:srgbClr val="C00000"/>
                </a:solidFill>
              </a:rPr>
              <a:t>Європейському</a:t>
            </a:r>
            <a:r>
              <a:rPr lang="ru-RU" sz="2200" b="1" dirty="0">
                <a:solidFill>
                  <a:srgbClr val="C00000"/>
                </a:solidFill>
              </a:rPr>
              <a:t> </a:t>
            </a:r>
            <a:r>
              <a:rPr lang="ru-RU" sz="2200" b="1" dirty="0" err="1">
                <a:solidFill>
                  <a:srgbClr val="C00000"/>
                </a:solidFill>
              </a:rPr>
              <a:t>Союзі</a:t>
            </a:r>
            <a:r>
              <a:rPr lang="ru-RU" sz="2200" b="1" dirty="0">
                <a:solidFill>
                  <a:srgbClr val="C00000"/>
                </a:solidFill>
              </a:rPr>
              <a:t> та в </a:t>
            </a:r>
            <a:r>
              <a:rPr lang="ru-RU" sz="2200" b="1" dirty="0" err="1">
                <a:solidFill>
                  <a:srgbClr val="C00000"/>
                </a:solidFill>
              </a:rPr>
              <a:t>Організації</a:t>
            </a:r>
            <a:r>
              <a:rPr lang="ru-RU" sz="2200" b="1" dirty="0">
                <a:solidFill>
                  <a:srgbClr val="C00000"/>
                </a:solidFill>
              </a:rPr>
              <a:t> </a:t>
            </a:r>
            <a:r>
              <a:rPr lang="ru-RU" sz="2200" b="1" dirty="0" err="1" smtClean="0">
                <a:solidFill>
                  <a:srgbClr val="C00000"/>
                </a:solidFill>
              </a:rPr>
              <a:t>Північноатлантичного</a:t>
            </a:r>
            <a:r>
              <a:rPr lang="ru-RU" sz="2200" b="1" dirty="0" smtClean="0">
                <a:solidFill>
                  <a:srgbClr val="C00000"/>
                </a:solidFill>
              </a:rPr>
              <a:t> </a:t>
            </a:r>
            <a:r>
              <a:rPr lang="ru-RU" sz="2200" b="1" dirty="0">
                <a:solidFill>
                  <a:srgbClr val="C00000"/>
                </a:solidFill>
              </a:rPr>
              <a:t>договору</a:t>
            </a:r>
            <a:r>
              <a:rPr lang="ru-RU" sz="2200" b="1" dirty="0" smtClean="0">
                <a:solidFill>
                  <a:srgbClr val="C00000"/>
                </a:solidFill>
              </a:rPr>
              <a:t>)</a:t>
            </a:r>
            <a:endParaRPr lang="en-US" sz="2200" b="1" dirty="0" smtClean="0">
              <a:solidFill>
                <a:srgbClr val="C00000"/>
              </a:solidFill>
            </a:endParaRPr>
          </a:p>
          <a:p>
            <a:pPr algn="ctr"/>
            <a:r>
              <a:rPr lang="uk-UA" sz="2200" b="1" dirty="0" smtClean="0">
                <a:solidFill>
                  <a:srgbClr val="002060"/>
                </a:solidFill>
              </a:rPr>
              <a:t>від 0</a:t>
            </a:r>
            <a:r>
              <a:rPr lang="ru-RU" sz="2200" b="1" dirty="0" smtClean="0">
                <a:solidFill>
                  <a:srgbClr val="002060"/>
                </a:solidFill>
              </a:rPr>
              <a:t>7 </a:t>
            </a:r>
            <a:r>
              <a:rPr lang="ru-RU" sz="2200" b="1" dirty="0">
                <a:solidFill>
                  <a:srgbClr val="002060"/>
                </a:solidFill>
              </a:rPr>
              <a:t>лютого 2019 </a:t>
            </a:r>
            <a:r>
              <a:rPr lang="ru-RU" sz="2200" b="1" dirty="0" smtClean="0">
                <a:solidFill>
                  <a:srgbClr val="002060"/>
                </a:solidFill>
              </a:rPr>
              <a:t>р. № 2680-VIII</a:t>
            </a:r>
          </a:p>
          <a:p>
            <a:pPr algn="ctr"/>
            <a:endParaRPr lang="ru-RU" sz="2200" b="1" dirty="0">
              <a:solidFill>
                <a:srgbClr val="002060"/>
              </a:solidFill>
            </a:endParaRPr>
          </a:p>
          <a:p>
            <a:pPr algn="just"/>
            <a:r>
              <a:rPr lang="ru-RU" sz="2000" dirty="0" smtClean="0"/>
              <a:t>2</a:t>
            </a:r>
            <a:r>
              <a:rPr lang="ru-RU" sz="2000" dirty="0"/>
              <a:t>. </a:t>
            </a:r>
            <a:r>
              <a:rPr lang="ru-RU" sz="2000" u="sng" dirty="0">
                <a:hlinkClick r:id="rId2"/>
              </a:rPr>
              <a:t>Пункт 5</a:t>
            </a:r>
            <a:r>
              <a:rPr lang="ru-RU" sz="2000" dirty="0"/>
              <a:t> </a:t>
            </a:r>
            <a:r>
              <a:rPr lang="ru-RU" sz="2000" dirty="0" err="1"/>
              <a:t>частини</a:t>
            </a:r>
            <a:r>
              <a:rPr lang="ru-RU" sz="2000" dirty="0"/>
              <a:t> </a:t>
            </a:r>
            <a:r>
              <a:rPr lang="ru-RU" sz="2000" dirty="0" err="1"/>
              <a:t>першої</a:t>
            </a:r>
            <a:r>
              <a:rPr lang="ru-RU" sz="2000" dirty="0"/>
              <a:t> </a:t>
            </a:r>
            <a:r>
              <a:rPr lang="ru-RU" sz="2000" dirty="0" err="1"/>
              <a:t>статті</a:t>
            </a:r>
            <a:r>
              <a:rPr lang="ru-RU" sz="2000" dirty="0"/>
              <a:t> 85 </a:t>
            </a:r>
            <a:r>
              <a:rPr lang="ru-RU" sz="2000" dirty="0" err="1"/>
              <a:t>викласти</a:t>
            </a:r>
            <a:r>
              <a:rPr lang="ru-RU" sz="2000" dirty="0"/>
              <a:t> в </a:t>
            </a:r>
            <a:r>
              <a:rPr lang="ru-RU" sz="2000" dirty="0" err="1"/>
              <a:t>такій</a:t>
            </a:r>
            <a:r>
              <a:rPr lang="ru-RU" sz="2000" dirty="0"/>
              <a:t> </a:t>
            </a:r>
            <a:r>
              <a:rPr lang="ru-RU" sz="2000" dirty="0" err="1"/>
              <a:t>редакції</a:t>
            </a:r>
            <a:r>
              <a:rPr lang="ru-RU" sz="2000" dirty="0"/>
              <a:t>:</a:t>
            </a:r>
          </a:p>
          <a:p>
            <a:pPr algn="just"/>
            <a:r>
              <a:rPr lang="ru-RU" sz="2000" dirty="0"/>
              <a:t>"5) </a:t>
            </a:r>
            <a:r>
              <a:rPr lang="ru-RU" sz="2000" dirty="0" err="1"/>
              <a:t>визначення</a:t>
            </a:r>
            <a:r>
              <a:rPr lang="ru-RU" sz="2000" dirty="0"/>
              <a:t> засад </a:t>
            </a:r>
            <a:r>
              <a:rPr lang="ru-RU" sz="2000" dirty="0" err="1"/>
              <a:t>внутрішньої</a:t>
            </a:r>
            <a:r>
              <a:rPr lang="ru-RU" sz="2000" dirty="0"/>
              <a:t> і </a:t>
            </a:r>
            <a:r>
              <a:rPr lang="ru-RU" sz="2000" dirty="0" err="1"/>
              <a:t>зовнішньої</a:t>
            </a:r>
            <a:r>
              <a:rPr lang="ru-RU" sz="2000" dirty="0"/>
              <a:t> </a:t>
            </a:r>
            <a:r>
              <a:rPr lang="ru-RU" sz="2000" dirty="0" err="1"/>
              <a:t>політики</a:t>
            </a:r>
            <a:r>
              <a:rPr lang="ru-RU" sz="2000" dirty="0"/>
              <a:t>, </a:t>
            </a:r>
            <a:r>
              <a:rPr lang="ru-RU" sz="2000" dirty="0" err="1"/>
              <a:t>реалізації</a:t>
            </a:r>
            <a:r>
              <a:rPr lang="ru-RU" sz="2000" dirty="0"/>
              <a:t> </a:t>
            </a:r>
            <a:r>
              <a:rPr lang="ru-RU" sz="2000" dirty="0" err="1"/>
              <a:t>стратегічного</a:t>
            </a:r>
            <a:r>
              <a:rPr lang="ru-RU" sz="2000" dirty="0"/>
              <a:t> курсу </a:t>
            </a:r>
            <a:r>
              <a:rPr lang="ru-RU" sz="2000" dirty="0" err="1"/>
              <a:t>держави</a:t>
            </a:r>
            <a:r>
              <a:rPr lang="ru-RU" sz="2000" dirty="0"/>
              <a:t> на </a:t>
            </a:r>
            <a:r>
              <a:rPr lang="ru-RU" sz="2000" dirty="0" err="1"/>
              <a:t>набуття</a:t>
            </a:r>
            <a:r>
              <a:rPr lang="ru-RU" sz="2000" dirty="0"/>
              <a:t> </a:t>
            </a:r>
            <a:r>
              <a:rPr lang="ru-RU" sz="2000" dirty="0" err="1"/>
              <a:t>повноправного</a:t>
            </a:r>
            <a:r>
              <a:rPr lang="ru-RU" sz="2000" dirty="0"/>
              <a:t> членства </a:t>
            </a:r>
            <a:r>
              <a:rPr lang="ru-RU" sz="2000" dirty="0" err="1"/>
              <a:t>України</a:t>
            </a:r>
            <a:r>
              <a:rPr lang="ru-RU" sz="2000" dirty="0"/>
              <a:t> в </a:t>
            </a:r>
            <a:r>
              <a:rPr lang="ru-RU" sz="2000" dirty="0" err="1"/>
              <a:t>Європейському</a:t>
            </a:r>
            <a:r>
              <a:rPr lang="ru-RU" sz="2000" dirty="0"/>
              <a:t> </a:t>
            </a:r>
            <a:r>
              <a:rPr lang="ru-RU" sz="2000" dirty="0" err="1"/>
              <a:t>Союзі</a:t>
            </a:r>
            <a:r>
              <a:rPr lang="ru-RU" sz="2000" dirty="0"/>
              <a:t> та в </a:t>
            </a:r>
            <a:r>
              <a:rPr lang="ru-RU" sz="2000" dirty="0" err="1"/>
              <a:t>Організації</a:t>
            </a:r>
            <a:r>
              <a:rPr lang="ru-RU" sz="2000" dirty="0"/>
              <a:t> </a:t>
            </a:r>
            <a:r>
              <a:rPr lang="ru-RU" sz="2000" dirty="0" err="1"/>
              <a:t>Північноатлантичного</a:t>
            </a:r>
            <a:r>
              <a:rPr lang="ru-RU" sz="2000" dirty="0"/>
              <a:t> договору</a:t>
            </a:r>
            <a:r>
              <a:rPr lang="ru-RU" sz="2000" dirty="0" smtClean="0"/>
              <a:t>".</a:t>
            </a:r>
          </a:p>
          <a:p>
            <a:pPr algn="just"/>
            <a:endParaRPr lang="ru-RU" sz="2000" dirty="0"/>
          </a:p>
          <a:p>
            <a:pPr algn="just"/>
            <a:endParaRPr lang="ru-RU" sz="2000" dirty="0"/>
          </a:p>
          <a:p>
            <a:pPr algn="just"/>
            <a:r>
              <a:rPr lang="ru-RU" sz="2000" dirty="0"/>
              <a:t>3. </a:t>
            </a:r>
            <a:r>
              <a:rPr lang="ru-RU" sz="2000" u="sng" dirty="0" err="1">
                <a:hlinkClick r:id="rId3"/>
              </a:rPr>
              <a:t>Статтю</a:t>
            </a:r>
            <a:r>
              <a:rPr lang="ru-RU" sz="2000" u="sng" dirty="0">
                <a:hlinkClick r:id="rId3"/>
              </a:rPr>
              <a:t> 102</a:t>
            </a:r>
            <a:r>
              <a:rPr lang="ru-RU" sz="2000" dirty="0"/>
              <a:t> </a:t>
            </a:r>
            <a:r>
              <a:rPr lang="ru-RU" sz="2000" dirty="0" err="1"/>
              <a:t>доповнити</a:t>
            </a:r>
            <a:r>
              <a:rPr lang="ru-RU" sz="2000" dirty="0"/>
              <a:t> </a:t>
            </a:r>
            <a:r>
              <a:rPr lang="ru-RU" sz="2000" dirty="0" err="1"/>
              <a:t>частиною</a:t>
            </a:r>
            <a:r>
              <a:rPr lang="ru-RU" sz="2000" dirty="0"/>
              <a:t> </a:t>
            </a:r>
            <a:r>
              <a:rPr lang="ru-RU" sz="2000" dirty="0" err="1"/>
              <a:t>третьою</a:t>
            </a:r>
            <a:r>
              <a:rPr lang="ru-RU" sz="2000" dirty="0"/>
              <a:t> такого </a:t>
            </a:r>
            <a:r>
              <a:rPr lang="ru-RU" sz="2000" dirty="0" err="1"/>
              <a:t>змісту</a:t>
            </a:r>
            <a:r>
              <a:rPr lang="ru-RU" sz="2000" dirty="0"/>
              <a:t>:</a:t>
            </a:r>
          </a:p>
          <a:p>
            <a:pPr algn="just"/>
            <a:r>
              <a:rPr lang="ru-RU" sz="2000" dirty="0"/>
              <a:t>"Президент </a:t>
            </a:r>
            <a:r>
              <a:rPr lang="ru-RU" sz="2000" dirty="0" err="1"/>
              <a:t>України</a:t>
            </a:r>
            <a:r>
              <a:rPr lang="ru-RU" sz="2000" dirty="0"/>
              <a:t> є гарантом </a:t>
            </a:r>
            <a:r>
              <a:rPr lang="ru-RU" sz="2000" dirty="0" err="1"/>
              <a:t>реалізації</a:t>
            </a:r>
            <a:r>
              <a:rPr lang="ru-RU" sz="2000" dirty="0"/>
              <a:t> </a:t>
            </a:r>
            <a:r>
              <a:rPr lang="ru-RU" sz="2000" dirty="0" err="1"/>
              <a:t>стратегічного</a:t>
            </a:r>
            <a:r>
              <a:rPr lang="ru-RU" sz="2000" dirty="0"/>
              <a:t> курсу </a:t>
            </a:r>
            <a:r>
              <a:rPr lang="ru-RU" sz="2000" dirty="0" err="1"/>
              <a:t>держави</a:t>
            </a:r>
            <a:r>
              <a:rPr lang="ru-RU" sz="2000" dirty="0"/>
              <a:t> на </a:t>
            </a:r>
            <a:r>
              <a:rPr lang="ru-RU" sz="2000" dirty="0" err="1"/>
              <a:t>набуття</a:t>
            </a:r>
            <a:r>
              <a:rPr lang="ru-RU" sz="2000" dirty="0"/>
              <a:t> </a:t>
            </a:r>
            <a:r>
              <a:rPr lang="ru-RU" sz="2000" dirty="0" err="1"/>
              <a:t>повноправного</a:t>
            </a:r>
            <a:r>
              <a:rPr lang="ru-RU" sz="2000" dirty="0"/>
              <a:t> членства </a:t>
            </a:r>
            <a:r>
              <a:rPr lang="ru-RU" sz="2000" dirty="0" err="1"/>
              <a:t>України</a:t>
            </a:r>
            <a:r>
              <a:rPr lang="ru-RU" sz="2000" dirty="0"/>
              <a:t> в </a:t>
            </a:r>
            <a:r>
              <a:rPr lang="ru-RU" sz="2000" dirty="0" err="1"/>
              <a:t>Європейському</a:t>
            </a:r>
            <a:r>
              <a:rPr lang="ru-RU" sz="2000" dirty="0"/>
              <a:t> </a:t>
            </a:r>
            <a:r>
              <a:rPr lang="ru-RU" sz="2000" dirty="0" err="1"/>
              <a:t>Союзі</a:t>
            </a:r>
            <a:r>
              <a:rPr lang="ru-RU" sz="2000" dirty="0"/>
              <a:t> та в </a:t>
            </a:r>
            <a:r>
              <a:rPr lang="ru-RU" sz="2000" dirty="0" err="1"/>
              <a:t>Організації</a:t>
            </a:r>
            <a:r>
              <a:rPr lang="ru-RU" sz="2000" dirty="0"/>
              <a:t> </a:t>
            </a:r>
            <a:r>
              <a:rPr lang="ru-RU" sz="2000" dirty="0" err="1"/>
              <a:t>Північноатлантичного</a:t>
            </a:r>
            <a:r>
              <a:rPr lang="ru-RU" sz="2000" dirty="0"/>
              <a:t> договору".</a:t>
            </a:r>
          </a:p>
          <a:p>
            <a:pPr algn="ctr"/>
            <a:endParaRPr lang="ru-RU" sz="2200" b="1" dirty="0" smtClean="0">
              <a:solidFill>
                <a:srgbClr val="002060"/>
              </a:solidFill>
            </a:endParaRPr>
          </a:p>
          <a:p>
            <a:pPr algn="ctr"/>
            <a:endParaRPr lang="ru-RU" sz="2200" b="1" dirty="0">
              <a:solidFill>
                <a:srgbClr val="002060"/>
              </a:solidFill>
            </a:endParaRPr>
          </a:p>
        </p:txBody>
      </p:sp>
    </p:spTree>
    <p:extLst>
      <p:ext uri="{BB962C8B-B14F-4D97-AF65-F5344CB8AC3E}">
        <p14:creationId xmlns:p14="http://schemas.microsoft.com/office/powerpoint/2010/main" val="131079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Поняття земельної реформи</a:t>
            </a:r>
            <a:endParaRPr lang="ru-RU" b="1" dirty="0"/>
          </a:p>
        </p:txBody>
      </p:sp>
      <p:sp>
        <p:nvSpPr>
          <p:cNvPr id="3" name="Содержимое 2"/>
          <p:cNvSpPr>
            <a:spLocks noGrp="1"/>
          </p:cNvSpPr>
          <p:nvPr>
            <p:ph idx="1"/>
          </p:nvPr>
        </p:nvSpPr>
        <p:spPr/>
        <p:txBody>
          <a:bodyPr numCol="1">
            <a:normAutofit/>
          </a:bodyPr>
          <a:lstStyle/>
          <a:p>
            <a:pPr marL="596646" indent="-514350">
              <a:buAutoNum type="arabicParenR"/>
            </a:pPr>
            <a:r>
              <a:rPr lang="uk-UA" sz="2600" dirty="0" smtClean="0"/>
              <a:t>врегульована спеціальним земельним законодавством </a:t>
            </a:r>
            <a:r>
              <a:rPr lang="uk-UA" sz="2600" b="1" dirty="0" smtClean="0"/>
              <a:t>система</a:t>
            </a:r>
          </a:p>
          <a:p>
            <a:pPr marL="596646" indent="-514350">
              <a:buAutoNum type="arabicParenR"/>
            </a:pPr>
            <a:r>
              <a:rPr lang="uk-UA" sz="2600" dirty="0" smtClean="0"/>
              <a:t>організаційних, економічних, екологічних, науково-технічних, землевпорядних та державно-правових </a:t>
            </a:r>
            <a:r>
              <a:rPr lang="uk-UA" sz="2600" b="1" dirty="0" smtClean="0"/>
              <a:t>заходів</a:t>
            </a:r>
            <a:r>
              <a:rPr lang="uk-UA" sz="2600" dirty="0" smtClean="0"/>
              <a:t>, </a:t>
            </a:r>
          </a:p>
          <a:p>
            <a:pPr marL="596646" indent="-514350">
              <a:buAutoNum type="arabicParenR"/>
            </a:pPr>
            <a:r>
              <a:rPr lang="uk-UA" sz="2600" dirty="0" smtClean="0"/>
              <a:t>спрямованих на докорінне перетворення та вдосконалення земельних правовідносин відповідно до вимог Концепції сталого розвитку для забезпечення публічних і приватних земельних потреб та інтересів.</a:t>
            </a:r>
            <a:endParaRPr lang="ru-RU"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Ключові вектори сучасної земельної реформи</a:t>
            </a:r>
            <a:endParaRPr lang="ru-RU" b="1" dirty="0"/>
          </a:p>
        </p:txBody>
      </p:sp>
      <p:sp>
        <p:nvSpPr>
          <p:cNvPr id="3" name="Объект 2"/>
          <p:cNvSpPr>
            <a:spLocks noGrp="1"/>
          </p:cNvSpPr>
          <p:nvPr>
            <p:ph idx="1"/>
          </p:nvPr>
        </p:nvSpPr>
        <p:spPr/>
        <p:txBody>
          <a:bodyPr/>
          <a:lstStyle/>
          <a:p>
            <a:pPr marL="596646" indent="-514350">
              <a:lnSpc>
                <a:spcPct val="200000"/>
              </a:lnSpc>
              <a:buFont typeface="+mj-lt"/>
              <a:buAutoNum type="arabicPeriod"/>
            </a:pPr>
            <a:r>
              <a:rPr lang="uk-UA" b="1" dirty="0" smtClean="0"/>
              <a:t>Економічний</a:t>
            </a:r>
          </a:p>
          <a:p>
            <a:pPr marL="596646" indent="-514350">
              <a:lnSpc>
                <a:spcPct val="200000"/>
              </a:lnSpc>
              <a:buFont typeface="+mj-lt"/>
              <a:buAutoNum type="arabicPeriod"/>
            </a:pPr>
            <a:r>
              <a:rPr lang="uk-UA" b="1" dirty="0" smtClean="0"/>
              <a:t>Екологічний </a:t>
            </a:r>
          </a:p>
          <a:p>
            <a:pPr marL="596646" indent="-514350">
              <a:lnSpc>
                <a:spcPct val="200000"/>
              </a:lnSpc>
              <a:buFont typeface="+mj-lt"/>
              <a:buAutoNum type="arabicPeriod"/>
            </a:pPr>
            <a:r>
              <a:rPr lang="uk-UA" b="1" dirty="0" smtClean="0"/>
              <a:t>Нормативний (правотворчий)</a:t>
            </a:r>
          </a:p>
          <a:p>
            <a:pPr marL="596646" indent="-514350">
              <a:lnSpc>
                <a:spcPct val="200000"/>
              </a:lnSpc>
              <a:buFont typeface="+mj-lt"/>
              <a:buAutoNum type="arabicPeriod"/>
            </a:pPr>
            <a:r>
              <a:rPr lang="uk-UA" b="1" dirty="0" smtClean="0"/>
              <a:t>Інституційно-функціональний </a:t>
            </a:r>
            <a:endParaRPr lang="ru-RU" b="1" dirty="0"/>
          </a:p>
        </p:txBody>
      </p:sp>
    </p:spTree>
    <p:extLst>
      <p:ext uri="{BB962C8B-B14F-4D97-AF65-F5344CB8AC3E}">
        <p14:creationId xmlns:p14="http://schemas.microsoft.com/office/powerpoint/2010/main" val="834695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b="1" dirty="0" smtClean="0"/>
              <a:t>Основні напрями земельної реформи в Україні  </a:t>
            </a:r>
            <a:endParaRPr lang="ru-RU" sz="3600" b="1" dirty="0"/>
          </a:p>
        </p:txBody>
      </p:sp>
      <p:sp>
        <p:nvSpPr>
          <p:cNvPr id="3" name="Содержимое 2"/>
          <p:cNvSpPr>
            <a:spLocks noGrp="1"/>
          </p:cNvSpPr>
          <p:nvPr>
            <p:ph idx="1"/>
          </p:nvPr>
        </p:nvSpPr>
        <p:spPr/>
        <p:txBody>
          <a:bodyPr>
            <a:normAutofit fontScale="77500" lnSpcReduction="20000"/>
          </a:bodyPr>
          <a:lstStyle/>
          <a:p>
            <a:pPr lvl="0"/>
            <a:r>
              <a:rPr lang="uk-UA" dirty="0" smtClean="0"/>
              <a:t>забезпечення багатоманітності та рівноправності форм власності на землю;</a:t>
            </a:r>
            <a:endParaRPr lang="ru-RU" dirty="0" smtClean="0"/>
          </a:p>
          <a:p>
            <a:pPr lvl="0"/>
            <a:r>
              <a:rPr lang="uk-UA" dirty="0" smtClean="0"/>
              <a:t>забезпечення багатоманітності організаційно-правових форм господарювання на землі;</a:t>
            </a:r>
            <a:endParaRPr lang="ru-RU" dirty="0" smtClean="0"/>
          </a:p>
          <a:p>
            <a:pPr lvl="0"/>
            <a:r>
              <a:rPr lang="uk-UA" dirty="0" smtClean="0"/>
              <a:t>забезпечення раціонального використання та ефективної охорони земель;</a:t>
            </a:r>
            <a:endParaRPr lang="ru-RU" dirty="0" smtClean="0"/>
          </a:p>
          <a:p>
            <a:pPr lvl="0"/>
            <a:r>
              <a:rPr lang="uk-UA" dirty="0" smtClean="0"/>
              <a:t>формування ринку земельних ресурсів;</a:t>
            </a:r>
            <a:endParaRPr lang="ru-RU" dirty="0" smtClean="0"/>
          </a:p>
          <a:p>
            <a:pPr lvl="0"/>
            <a:r>
              <a:rPr lang="uk-UA" dirty="0" smtClean="0"/>
              <a:t>модернізація системи публічного управління у поземельній сфері ;</a:t>
            </a:r>
            <a:endParaRPr lang="ru-RU" dirty="0" smtClean="0"/>
          </a:p>
          <a:p>
            <a:pPr lvl="0"/>
            <a:r>
              <a:rPr lang="uk-UA" dirty="0" smtClean="0"/>
              <a:t>охорона земель як специфічних цілісних екосистем (ландшафтів);</a:t>
            </a:r>
            <a:endParaRPr lang="ru-RU" dirty="0" smtClean="0"/>
          </a:p>
          <a:p>
            <a:r>
              <a:rPr lang="uk-UA" dirty="0" smtClean="0"/>
              <a:t>гарантування та захист прав суб’єктів земельних правовідносин.</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4638"/>
            <a:ext cx="7272808" cy="634082"/>
          </a:xfrm>
        </p:spPr>
        <p:txBody>
          <a:bodyPr>
            <a:noAutofit/>
          </a:bodyPr>
          <a:lstStyle/>
          <a:p>
            <a:pPr algn="ctr"/>
            <a:r>
              <a:rPr lang="uk-UA" sz="4400" b="1" dirty="0" smtClean="0"/>
              <a:t>«Землевпорядний вісник»</a:t>
            </a:r>
            <a:endParaRPr lang="ru-RU" sz="4400" b="1" dirty="0"/>
          </a:p>
        </p:txBody>
      </p:sp>
      <p:sp>
        <p:nvSpPr>
          <p:cNvPr id="3" name="Объект 2"/>
          <p:cNvSpPr>
            <a:spLocks noGrp="1"/>
          </p:cNvSpPr>
          <p:nvPr>
            <p:ph idx="1"/>
          </p:nvPr>
        </p:nvSpPr>
        <p:spPr>
          <a:xfrm>
            <a:off x="5796136" y="1124744"/>
            <a:ext cx="3096344" cy="5239543"/>
          </a:xfrm>
        </p:spPr>
        <p:txBody>
          <a:bodyPr>
            <a:normAutofit lnSpcReduction="10000"/>
          </a:bodyPr>
          <a:lstStyle/>
          <a:p>
            <a:pPr marL="82296" indent="0">
              <a:buNone/>
            </a:pPr>
            <a:r>
              <a:rPr lang="uk-UA" b="1" dirty="0" smtClean="0"/>
              <a:t>Науково-виробничий журнал під егідою Державної служби України з питань геодезії, картографії та кадастру</a:t>
            </a:r>
            <a:endParaRPr lang="ru-RU"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77330"/>
            <a:ext cx="4176464" cy="530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471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200" b="1" dirty="0" smtClean="0"/>
              <a:t>Офіційний сайт Державної служби України з питань геодезії, картографії та кадастру</a:t>
            </a:r>
            <a:endParaRPr lang="ru-RU" sz="3200" b="1" dirty="0"/>
          </a:p>
        </p:txBody>
      </p:sp>
      <p:pic>
        <p:nvPicPr>
          <p:cNvPr id="3074" name="Picture 2" descr="D:\Викладання\Лекц\Сайт Держгеокадастру.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435608" y="1717253"/>
            <a:ext cx="3547729" cy="4664075"/>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983337" y="1524000"/>
            <a:ext cx="3950351" cy="4663440"/>
          </a:xfrm>
        </p:spPr>
        <p:txBody>
          <a:bodyPr/>
          <a:lstStyle/>
          <a:p>
            <a:endParaRPr lang="uk-UA" dirty="0" smtClean="0"/>
          </a:p>
          <a:p>
            <a:endParaRPr lang="uk-UA" dirty="0"/>
          </a:p>
          <a:p>
            <a:endParaRPr lang="uk-UA" dirty="0" smtClean="0"/>
          </a:p>
          <a:p>
            <a:endParaRPr lang="uk-UA" dirty="0"/>
          </a:p>
          <a:p>
            <a:pPr marL="82296" indent="0">
              <a:buNone/>
            </a:pPr>
            <a:r>
              <a:rPr lang="en-US" sz="3600" dirty="0" smtClean="0"/>
              <a:t>http</a:t>
            </a:r>
            <a:r>
              <a:rPr lang="en-US" sz="3600" dirty="0"/>
              <a:t>://land.gov.ua/</a:t>
            </a:r>
            <a:endParaRPr lang="ru-RU" sz="3600" dirty="0"/>
          </a:p>
        </p:txBody>
      </p:sp>
    </p:spTree>
    <p:extLst>
      <p:ext uri="{BB962C8B-B14F-4D97-AF65-F5344CB8AC3E}">
        <p14:creationId xmlns:p14="http://schemas.microsoft.com/office/powerpoint/2010/main" val="2073793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Принципи земельного права</a:t>
            </a:r>
            <a:endParaRPr lang="ru-RU" b="1" dirty="0"/>
          </a:p>
        </p:txBody>
      </p:sp>
      <p:sp>
        <p:nvSpPr>
          <p:cNvPr id="3" name="Содержимое 2"/>
          <p:cNvSpPr>
            <a:spLocks noGrp="1"/>
          </p:cNvSpPr>
          <p:nvPr>
            <p:ph idx="1"/>
          </p:nvPr>
        </p:nvSpPr>
        <p:spPr/>
        <p:txBody>
          <a:bodyPr>
            <a:normAutofit fontScale="92500"/>
          </a:bodyPr>
          <a:lstStyle/>
          <a:p>
            <a:pPr algn="just">
              <a:buNone/>
            </a:pPr>
            <a:r>
              <a:rPr lang="uk-UA" dirty="0" smtClean="0"/>
              <a:t>	</a:t>
            </a:r>
            <a:r>
              <a:rPr lang="uk-UA" sz="3600" b="1" dirty="0" smtClean="0"/>
              <a:t>вихідні засади, ідеї, положення</a:t>
            </a:r>
            <a:r>
              <a:rPr lang="uk-UA" sz="3600" dirty="0" smtClean="0"/>
              <a:t>, що:</a:t>
            </a:r>
          </a:p>
          <a:p>
            <a:pPr algn="just">
              <a:buNone/>
            </a:pPr>
            <a:r>
              <a:rPr lang="uk-UA" sz="3600" dirty="0" smtClean="0"/>
              <a:t> 1) характеризуються універсальністю, загальною значущістю та вищою імперативністю;</a:t>
            </a:r>
          </a:p>
          <a:p>
            <a:pPr algn="just">
              <a:buNone/>
            </a:pPr>
            <a:r>
              <a:rPr lang="uk-UA" sz="3600" dirty="0" smtClean="0"/>
              <a:t>2) визначають загальну спрямованість і найбільш суттєві риси правового регулювання земельних відносин та тенденції його розвитку</a:t>
            </a:r>
            <a:endParaRPr lang="ru-RU"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Система принципів земельного права</a:t>
            </a:r>
            <a:endParaRPr lang="ru-RU" b="1" dirty="0"/>
          </a:p>
        </p:txBody>
      </p:sp>
      <p:graphicFrame>
        <p:nvGraphicFramePr>
          <p:cNvPr id="5" name="Содержимое 4"/>
          <p:cNvGraphicFramePr>
            <a:graphicFrameLocks noGrp="1"/>
          </p:cNvGraphicFramePr>
          <p:nvPr>
            <p:ph idx="1"/>
          </p:nvPr>
        </p:nvGraphicFramePr>
        <p:xfrm>
          <a:off x="1435100" y="1447800"/>
          <a:ext cx="7208866" cy="483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458032" cy="850106"/>
          </a:xfrm>
        </p:spPr>
        <p:txBody>
          <a:bodyPr>
            <a:noAutofit/>
          </a:bodyPr>
          <a:lstStyle/>
          <a:p>
            <a:pPr algn="ctr"/>
            <a:r>
              <a:rPr lang="uk-UA" sz="3600" b="1" dirty="0" smtClean="0"/>
              <a:t>Конституційні принципи земельного права</a:t>
            </a:r>
            <a:endParaRPr lang="ru-RU" sz="3600" b="1" dirty="0"/>
          </a:p>
        </p:txBody>
      </p:sp>
      <p:sp>
        <p:nvSpPr>
          <p:cNvPr id="3" name="Объект 2"/>
          <p:cNvSpPr>
            <a:spLocks noGrp="1"/>
          </p:cNvSpPr>
          <p:nvPr>
            <p:ph idx="1"/>
          </p:nvPr>
        </p:nvSpPr>
        <p:spPr/>
        <p:txBody>
          <a:bodyPr>
            <a:normAutofit lnSpcReduction="10000"/>
          </a:bodyPr>
          <a:lstStyle/>
          <a:p>
            <a:pPr marL="596646" indent="-514350">
              <a:buAutoNum type="arabicPeriod"/>
            </a:pPr>
            <a:r>
              <a:rPr lang="uk-UA" b="1" dirty="0" smtClean="0"/>
              <a:t>Пріоритету інтересів Українського народу як суб'єкта права власності на землю (ст. 13 Конституції України)</a:t>
            </a:r>
          </a:p>
          <a:p>
            <a:pPr marL="596646" indent="-514350">
              <a:buAutoNum type="arabicPeriod"/>
            </a:pPr>
            <a:r>
              <a:rPr lang="uk-UA" b="1" dirty="0" smtClean="0"/>
              <a:t>Забезпечення правового режиму землі як основного національного багатства, що перебуває під особливою охороною держави      (ст. 14)</a:t>
            </a:r>
            <a:r>
              <a:rPr lang="ru-RU" b="1" dirty="0" smtClean="0"/>
              <a:t>.</a:t>
            </a:r>
          </a:p>
          <a:p>
            <a:pPr marL="596646" indent="-514350">
              <a:buAutoNum type="arabicPeriod"/>
            </a:pPr>
            <a:r>
              <a:rPr lang="uk-UA" b="1" dirty="0" smtClean="0"/>
              <a:t>Гарантування права власності на землю (ст. 14).</a:t>
            </a:r>
            <a:endParaRPr lang="ru-RU" b="1" dirty="0" smtClean="0"/>
          </a:p>
          <a:p>
            <a:pPr marL="596646" indent="-514350">
              <a:buAutoNum type="arabicPeriod"/>
            </a:pPr>
            <a:endParaRPr lang="uk-UA" b="1" dirty="0" smtClean="0"/>
          </a:p>
          <a:p>
            <a:pPr marL="596646" indent="-514350">
              <a:buAutoNum type="arabicPeriod"/>
            </a:pPr>
            <a:endParaRPr lang="ru-RU" dirty="0"/>
          </a:p>
        </p:txBody>
      </p:sp>
    </p:spTree>
    <p:extLst>
      <p:ext uri="{BB962C8B-B14F-4D97-AF65-F5344CB8AC3E}">
        <p14:creationId xmlns:p14="http://schemas.microsoft.com/office/powerpoint/2010/main" val="131635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458032" cy="850106"/>
          </a:xfrm>
        </p:spPr>
        <p:txBody>
          <a:bodyPr>
            <a:normAutofit fontScale="90000"/>
          </a:bodyPr>
          <a:lstStyle/>
          <a:p>
            <a:pPr algn="ctr"/>
            <a:r>
              <a:rPr lang="uk-UA" sz="3200" b="1" dirty="0" smtClean="0"/>
              <a:t>Галузеві принципи земельного права</a:t>
            </a:r>
            <a:br>
              <a:rPr lang="uk-UA" sz="3200" b="1" dirty="0" smtClean="0"/>
            </a:br>
            <a:r>
              <a:rPr lang="uk-UA" sz="3200" b="1" dirty="0" smtClean="0"/>
              <a:t>(ст. 5 Земельного кодексу України)</a:t>
            </a:r>
            <a:endParaRPr lang="ru-RU" sz="3200" b="1" dirty="0"/>
          </a:p>
        </p:txBody>
      </p:sp>
      <p:sp>
        <p:nvSpPr>
          <p:cNvPr id="3" name="Объект 2"/>
          <p:cNvSpPr>
            <a:spLocks noGrp="1"/>
          </p:cNvSpPr>
          <p:nvPr>
            <p:ph idx="1"/>
          </p:nvPr>
        </p:nvSpPr>
        <p:spPr/>
        <p:txBody>
          <a:bodyPr>
            <a:normAutofit fontScale="70000" lnSpcReduction="20000"/>
          </a:bodyPr>
          <a:lstStyle/>
          <a:p>
            <a:pPr marL="596646" indent="-514350">
              <a:buFont typeface="+mj-lt"/>
              <a:buAutoNum type="arabicPeriod"/>
            </a:pPr>
            <a:r>
              <a:rPr lang="uk-UA" b="1" dirty="0" smtClean="0"/>
              <a:t>поєднання     особливостей     використання    землі    як територіального базису,  природного  ресурсу  і  основного  засобу виробництва;</a:t>
            </a:r>
          </a:p>
          <a:p>
            <a:pPr marL="596646" indent="-514350">
              <a:buFont typeface="+mj-lt"/>
              <a:buAutoNum type="arabicPeriod"/>
            </a:pPr>
            <a:r>
              <a:rPr lang="uk-UA" b="1" dirty="0" smtClean="0"/>
              <a:t>забезпечення  рівності  права власності на землю громадян, юридичних осіб, територіальних громад та держави;</a:t>
            </a:r>
          </a:p>
          <a:p>
            <a:pPr marL="596646" indent="-514350">
              <a:buFont typeface="+mj-lt"/>
              <a:buAutoNum type="arabicPeriod"/>
            </a:pPr>
            <a:r>
              <a:rPr lang="uk-UA" b="1" dirty="0" smtClean="0"/>
              <a:t>невтручання держави в здійснення  громадянами, юридичними особами  та  територіальними  громадами своїх прав щодо володіння, користування і розпорядження землею,  крім випадків,  передбачених законом;</a:t>
            </a:r>
          </a:p>
          <a:p>
            <a:pPr marL="596646" indent="-514350">
              <a:buFont typeface="+mj-lt"/>
              <a:buAutoNum type="arabicPeriod"/>
            </a:pPr>
            <a:r>
              <a:rPr lang="uk-UA" b="1" dirty="0" smtClean="0"/>
              <a:t>забезпечення раціонального використання та охорони земель;</a:t>
            </a:r>
          </a:p>
          <a:p>
            <a:pPr marL="596646" indent="-514350">
              <a:buFont typeface="+mj-lt"/>
              <a:buAutoNum type="arabicPeriod"/>
            </a:pPr>
            <a:r>
              <a:rPr lang="uk-UA" b="1" dirty="0" smtClean="0"/>
              <a:t>забезпечення гарантій та захисту прав на землю;</a:t>
            </a:r>
          </a:p>
          <a:p>
            <a:pPr marL="596646" indent="-514350">
              <a:buFont typeface="+mj-lt"/>
              <a:buAutoNum type="arabicPeriod"/>
            </a:pPr>
            <a:r>
              <a:rPr lang="uk-UA" b="1" dirty="0" smtClean="0"/>
              <a:t>пріоритету вимог екологічної безпеки.</a:t>
            </a:r>
          </a:p>
          <a:p>
            <a:endParaRPr lang="ru-RU" dirty="0"/>
          </a:p>
        </p:txBody>
      </p:sp>
    </p:spTree>
    <p:extLst>
      <p:ext uri="{BB962C8B-B14F-4D97-AF65-F5344CB8AC3E}">
        <p14:creationId xmlns:p14="http://schemas.microsoft.com/office/powerpoint/2010/main" val="2260144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74638"/>
            <a:ext cx="7647836" cy="1439850"/>
          </a:xfrm>
        </p:spPr>
        <p:txBody>
          <a:bodyPr/>
          <a:lstStyle/>
          <a:p>
            <a:pPr algn="ctr"/>
            <a:r>
              <a:rPr lang="uk-UA" b="1" dirty="0" smtClean="0"/>
              <a:t>Система земельного права</a:t>
            </a:r>
            <a:endParaRPr lang="ru-RU" b="1" dirty="0"/>
          </a:p>
        </p:txBody>
      </p:sp>
      <p:graphicFrame>
        <p:nvGraphicFramePr>
          <p:cNvPr id="6" name="Содержимое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5693866"/>
          </a:xfrm>
          <a:prstGeom prst="rect">
            <a:avLst/>
          </a:prstGeom>
        </p:spPr>
        <p:txBody>
          <a:bodyPr wrap="square">
            <a:spAutoFit/>
          </a:bodyPr>
          <a:lstStyle/>
          <a:p>
            <a:pPr algn="ctr"/>
            <a:r>
              <a:rPr lang="uk-UA" sz="2200" b="1" dirty="0" smtClean="0">
                <a:solidFill>
                  <a:srgbClr val="C00000"/>
                </a:solidFill>
              </a:rPr>
              <a:t>КОНСТИТУЦІЯ УКРАЇНИ</a:t>
            </a:r>
          </a:p>
          <a:p>
            <a:endParaRPr lang="uk-UA" dirty="0" smtClean="0"/>
          </a:p>
          <a:p>
            <a:pPr algn="just"/>
            <a:r>
              <a:rPr lang="uk-UA" b="1" dirty="0" smtClean="0">
                <a:solidFill>
                  <a:srgbClr val="FF0000"/>
                </a:solidFill>
              </a:rPr>
              <a:t>Стаття </a:t>
            </a:r>
            <a:r>
              <a:rPr lang="uk-UA" b="1" dirty="0">
                <a:solidFill>
                  <a:srgbClr val="FF0000"/>
                </a:solidFill>
              </a:rPr>
              <a:t>13. </a:t>
            </a:r>
            <a:r>
              <a:rPr lang="uk-UA" dirty="0"/>
              <a:t>Земля, її надра, атмосферне повітря, водні та інші природні ресурси, які знаходяться в межах території України, природні ресурси її континентального шельфу, виключної (морської) економічної зони є </a:t>
            </a:r>
            <a:r>
              <a:rPr lang="uk-UA" dirty="0">
                <a:solidFill>
                  <a:srgbClr val="00B050"/>
                </a:solidFill>
              </a:rPr>
              <a:t>об'єктами права власності Українського народу</a:t>
            </a:r>
            <a:r>
              <a:rPr lang="uk-UA" dirty="0"/>
              <a:t>. Від імені Українського народу права власника здійснюють органи державної влади та органи місцевого самоврядування в межах, визначених цією Конституцією</a:t>
            </a:r>
            <a:r>
              <a:rPr lang="uk-UA" dirty="0" smtClean="0"/>
              <a:t>.</a:t>
            </a:r>
          </a:p>
          <a:p>
            <a:pPr algn="just"/>
            <a:endParaRPr lang="uk-UA" dirty="0"/>
          </a:p>
          <a:p>
            <a:pPr algn="just"/>
            <a:r>
              <a:rPr lang="ru-RU" b="1" dirty="0" err="1">
                <a:solidFill>
                  <a:srgbClr val="FF0000"/>
                </a:solidFill>
              </a:rPr>
              <a:t>Стаття</a:t>
            </a:r>
            <a:r>
              <a:rPr lang="ru-RU" b="1" dirty="0">
                <a:solidFill>
                  <a:srgbClr val="FF0000"/>
                </a:solidFill>
              </a:rPr>
              <a:t> 14. </a:t>
            </a:r>
            <a:r>
              <a:rPr lang="ru-RU" dirty="0"/>
              <a:t>Земля є </a:t>
            </a:r>
            <a:r>
              <a:rPr lang="ru-RU" dirty="0" err="1">
                <a:solidFill>
                  <a:srgbClr val="00B050"/>
                </a:solidFill>
              </a:rPr>
              <a:t>основним</a:t>
            </a:r>
            <a:r>
              <a:rPr lang="ru-RU" dirty="0">
                <a:solidFill>
                  <a:srgbClr val="00B050"/>
                </a:solidFill>
              </a:rPr>
              <a:t> </a:t>
            </a:r>
            <a:r>
              <a:rPr lang="ru-RU" dirty="0" err="1">
                <a:solidFill>
                  <a:srgbClr val="00B050"/>
                </a:solidFill>
              </a:rPr>
              <a:t>національним</a:t>
            </a:r>
            <a:r>
              <a:rPr lang="ru-RU" dirty="0">
                <a:solidFill>
                  <a:srgbClr val="00B050"/>
                </a:solidFill>
              </a:rPr>
              <a:t> </a:t>
            </a:r>
            <a:r>
              <a:rPr lang="ru-RU" dirty="0" err="1">
                <a:solidFill>
                  <a:srgbClr val="00B050"/>
                </a:solidFill>
              </a:rPr>
              <a:t>багатством</a:t>
            </a:r>
            <a:r>
              <a:rPr lang="ru-RU" dirty="0"/>
              <a:t>, </a:t>
            </a:r>
            <a:r>
              <a:rPr lang="ru-RU" dirty="0" err="1"/>
              <a:t>що</a:t>
            </a:r>
            <a:r>
              <a:rPr lang="ru-RU" dirty="0"/>
              <a:t> </a:t>
            </a:r>
            <a:r>
              <a:rPr lang="ru-RU" dirty="0" err="1"/>
              <a:t>перебуває</a:t>
            </a:r>
            <a:r>
              <a:rPr lang="ru-RU" dirty="0"/>
              <a:t> </a:t>
            </a:r>
            <a:r>
              <a:rPr lang="ru-RU" dirty="0" err="1"/>
              <a:t>під</a:t>
            </a:r>
            <a:r>
              <a:rPr lang="ru-RU" dirty="0"/>
              <a:t> особливою </a:t>
            </a:r>
            <a:r>
              <a:rPr lang="ru-RU" dirty="0" err="1"/>
              <a:t>охороною</a:t>
            </a:r>
            <a:r>
              <a:rPr lang="ru-RU" dirty="0"/>
              <a:t> </a:t>
            </a:r>
            <a:r>
              <a:rPr lang="ru-RU" dirty="0" err="1"/>
              <a:t>держави</a:t>
            </a:r>
            <a:r>
              <a:rPr lang="ru-RU" dirty="0"/>
              <a:t>.</a:t>
            </a:r>
          </a:p>
          <a:p>
            <a:pPr algn="just"/>
            <a:endParaRPr lang="ru-RU" dirty="0"/>
          </a:p>
          <a:p>
            <a:pPr algn="just"/>
            <a:r>
              <a:rPr lang="ru-RU" dirty="0">
                <a:solidFill>
                  <a:srgbClr val="00B050"/>
                </a:solidFill>
              </a:rPr>
              <a:t>Право </a:t>
            </a:r>
            <a:r>
              <a:rPr lang="ru-RU" dirty="0" err="1">
                <a:solidFill>
                  <a:srgbClr val="00B050"/>
                </a:solidFill>
              </a:rPr>
              <a:t>власності</a:t>
            </a:r>
            <a:r>
              <a:rPr lang="ru-RU" dirty="0">
                <a:solidFill>
                  <a:srgbClr val="00B050"/>
                </a:solidFill>
              </a:rPr>
              <a:t> на землю </a:t>
            </a:r>
            <a:r>
              <a:rPr lang="ru-RU" dirty="0" err="1">
                <a:solidFill>
                  <a:srgbClr val="00B050"/>
                </a:solidFill>
              </a:rPr>
              <a:t>гарантується</a:t>
            </a:r>
            <a:r>
              <a:rPr lang="ru-RU" dirty="0"/>
              <a:t>. </a:t>
            </a:r>
            <a:r>
              <a:rPr lang="ru-RU" dirty="0" err="1"/>
              <a:t>Це</a:t>
            </a:r>
            <a:r>
              <a:rPr lang="ru-RU" dirty="0"/>
              <a:t> право </a:t>
            </a:r>
            <a:r>
              <a:rPr lang="ru-RU" dirty="0" err="1"/>
              <a:t>набувається</a:t>
            </a:r>
            <a:r>
              <a:rPr lang="ru-RU" dirty="0"/>
              <a:t> і </a:t>
            </a:r>
            <a:r>
              <a:rPr lang="ru-RU" dirty="0" err="1"/>
              <a:t>реалізується</a:t>
            </a:r>
            <a:r>
              <a:rPr lang="ru-RU" dirty="0"/>
              <a:t> </a:t>
            </a:r>
            <a:r>
              <a:rPr lang="ru-RU" dirty="0" err="1"/>
              <a:t>громадянами</a:t>
            </a:r>
            <a:r>
              <a:rPr lang="ru-RU" dirty="0"/>
              <a:t>, </a:t>
            </a:r>
            <a:r>
              <a:rPr lang="ru-RU" dirty="0" err="1"/>
              <a:t>юридичними</a:t>
            </a:r>
            <a:r>
              <a:rPr lang="ru-RU" dirty="0"/>
              <a:t> особами та державою </a:t>
            </a:r>
            <a:r>
              <a:rPr lang="ru-RU" dirty="0" err="1"/>
              <a:t>виключно</a:t>
            </a:r>
            <a:r>
              <a:rPr lang="ru-RU" dirty="0"/>
              <a:t> </a:t>
            </a:r>
            <a:r>
              <a:rPr lang="ru-RU" dirty="0" err="1"/>
              <a:t>відповідно</a:t>
            </a:r>
            <a:r>
              <a:rPr lang="ru-RU" dirty="0"/>
              <a:t> до закону</a:t>
            </a:r>
            <a:r>
              <a:rPr lang="ru-RU" dirty="0" smtClean="0"/>
              <a:t>.</a:t>
            </a:r>
          </a:p>
          <a:p>
            <a:pPr algn="just"/>
            <a:endParaRPr lang="ru-RU" dirty="0"/>
          </a:p>
          <a:p>
            <a:pPr algn="just"/>
            <a:r>
              <a:rPr lang="uk-UA" b="1" dirty="0">
                <a:solidFill>
                  <a:srgbClr val="FF0000"/>
                </a:solidFill>
              </a:rPr>
              <a:t>Стаття 16. </a:t>
            </a:r>
            <a:r>
              <a:rPr lang="uk-UA" dirty="0" smtClean="0">
                <a:solidFill>
                  <a:srgbClr val="00B050"/>
                </a:solidFill>
              </a:rPr>
              <a:t>Забезпечення екологічної безпеки і підтримання екологічної рівноваги</a:t>
            </a:r>
            <a:r>
              <a:rPr lang="uk-UA" dirty="0" smtClean="0"/>
              <a:t> на </a:t>
            </a:r>
            <a:r>
              <a:rPr lang="uk-UA" dirty="0"/>
              <a:t>території України, подолання наслідків Чорнобильської катастрофи - катастрофи планетарного масштабу, збереження генофонду Українського народу є обов'язком держави.</a:t>
            </a:r>
            <a:endParaRPr lang="uk-UA" dirty="0" smtClean="0"/>
          </a:p>
        </p:txBody>
      </p:sp>
    </p:spTree>
    <p:extLst>
      <p:ext uri="{BB962C8B-B14F-4D97-AF65-F5344CB8AC3E}">
        <p14:creationId xmlns:p14="http://schemas.microsoft.com/office/powerpoint/2010/main" val="1331574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Інститути Загальної частини</a:t>
            </a:r>
            <a:endParaRPr lang="ru-RU" b="1" dirty="0"/>
          </a:p>
        </p:txBody>
      </p:sp>
      <p:sp>
        <p:nvSpPr>
          <p:cNvPr id="3" name="Содержимое 2"/>
          <p:cNvSpPr>
            <a:spLocks noGrp="1"/>
          </p:cNvSpPr>
          <p:nvPr>
            <p:ph idx="1"/>
          </p:nvPr>
        </p:nvSpPr>
        <p:spPr/>
        <p:txBody>
          <a:bodyPr>
            <a:normAutofit fontScale="55000" lnSpcReduction="20000"/>
          </a:bodyPr>
          <a:lstStyle/>
          <a:p>
            <a:pPr marL="596646" lvl="0" indent="-514350">
              <a:lnSpc>
                <a:spcPct val="120000"/>
              </a:lnSpc>
              <a:buFont typeface="+mj-lt"/>
              <a:buAutoNum type="arabicPeriod"/>
            </a:pPr>
            <a:r>
              <a:rPr lang="uk-UA" sz="3800" b="1" dirty="0" smtClean="0"/>
              <a:t>Права власності та інших речових прав на землю;</a:t>
            </a:r>
            <a:endParaRPr lang="ru-RU" sz="3800" b="1" dirty="0" smtClean="0"/>
          </a:p>
          <a:p>
            <a:pPr marL="596646" lvl="0" indent="-514350">
              <a:lnSpc>
                <a:spcPct val="120000"/>
              </a:lnSpc>
              <a:buFont typeface="+mj-lt"/>
              <a:buAutoNum type="arabicPeriod"/>
            </a:pPr>
            <a:r>
              <a:rPr lang="uk-UA" sz="3800" b="1" dirty="0" smtClean="0"/>
              <a:t>Права землекористування, у тому числі на умовах оренди;</a:t>
            </a:r>
            <a:endParaRPr lang="ru-RU" sz="3800" b="1" dirty="0" smtClean="0"/>
          </a:p>
          <a:p>
            <a:pPr marL="596646" indent="-514350">
              <a:lnSpc>
                <a:spcPct val="120000"/>
              </a:lnSpc>
              <a:buFont typeface="+mj-lt"/>
              <a:buAutoNum type="arabicPeriod"/>
            </a:pPr>
            <a:r>
              <a:rPr lang="uk-UA" sz="3800" b="1" dirty="0"/>
              <a:t>Правового регулювання ринкового обігу земель;</a:t>
            </a:r>
            <a:endParaRPr lang="ru-RU" sz="3800" b="1" dirty="0"/>
          </a:p>
          <a:p>
            <a:pPr marL="596646" lvl="0" indent="-514350">
              <a:lnSpc>
                <a:spcPct val="120000"/>
              </a:lnSpc>
              <a:buFont typeface="+mj-lt"/>
              <a:buAutoNum type="arabicPeriod"/>
            </a:pPr>
            <a:r>
              <a:rPr lang="uk-UA" sz="3800" b="1" dirty="0" smtClean="0"/>
              <a:t>Правового забезпечення земельної реформи;</a:t>
            </a:r>
          </a:p>
          <a:p>
            <a:pPr marL="596646" lvl="0" indent="-514350">
              <a:lnSpc>
                <a:spcPct val="120000"/>
              </a:lnSpc>
              <a:buFont typeface="+mj-lt"/>
              <a:buAutoNum type="arabicPeriod"/>
            </a:pPr>
            <a:r>
              <a:rPr lang="uk-UA" sz="3800" b="1" dirty="0" smtClean="0"/>
              <a:t>Правового регулювання публічного управління у галузі використання та охорони земель;</a:t>
            </a:r>
            <a:endParaRPr lang="ru-RU" sz="3800" b="1" dirty="0" smtClean="0"/>
          </a:p>
          <a:p>
            <a:pPr marL="596646" lvl="0" indent="-514350">
              <a:lnSpc>
                <a:spcPct val="120000"/>
              </a:lnSpc>
              <a:buFont typeface="+mj-lt"/>
              <a:buAutoNum type="arabicPeriod"/>
            </a:pPr>
            <a:r>
              <a:rPr lang="uk-UA" sz="3800" b="1" dirty="0" smtClean="0"/>
              <a:t>Плати за землю;</a:t>
            </a:r>
          </a:p>
          <a:p>
            <a:pPr marL="596646" lvl="0" indent="-514350">
              <a:lnSpc>
                <a:spcPct val="120000"/>
              </a:lnSpc>
              <a:buFont typeface="+mj-lt"/>
              <a:buAutoNum type="arabicPeriod"/>
            </a:pPr>
            <a:r>
              <a:rPr lang="uk-UA" sz="3800" b="1" dirty="0" smtClean="0"/>
              <a:t>Правової охорони земель;</a:t>
            </a:r>
            <a:endParaRPr lang="ru-RU" sz="3800" b="1" dirty="0" smtClean="0"/>
          </a:p>
          <a:p>
            <a:pPr marL="596646" lvl="0" indent="-514350">
              <a:lnSpc>
                <a:spcPct val="120000"/>
              </a:lnSpc>
              <a:buFont typeface="+mj-lt"/>
              <a:buAutoNum type="arabicPeriod"/>
            </a:pPr>
            <a:r>
              <a:rPr lang="uk-UA" sz="3800" b="1" dirty="0" smtClean="0"/>
              <a:t>Юридичної відповідальності за порушення земельного законодавства;</a:t>
            </a:r>
          </a:p>
          <a:p>
            <a:pPr marL="596646" lvl="0" indent="-514350">
              <a:lnSpc>
                <a:spcPct val="120000"/>
              </a:lnSpc>
              <a:buFont typeface="+mj-lt"/>
              <a:buAutoNum type="arabicPeriod"/>
            </a:pPr>
            <a:r>
              <a:rPr lang="uk-UA" sz="3800" b="1" dirty="0" smtClean="0"/>
              <a:t>Земельного процесу.</a:t>
            </a:r>
            <a:endParaRPr lang="ru-RU" sz="3800" b="1" dirty="0"/>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Інститути Особливої частини</a:t>
            </a:r>
            <a:endParaRPr lang="ru-RU" b="1" dirty="0"/>
          </a:p>
        </p:txBody>
      </p:sp>
      <p:sp>
        <p:nvSpPr>
          <p:cNvPr id="7" name="Содержимое 6"/>
          <p:cNvSpPr>
            <a:spLocks noGrp="1"/>
          </p:cNvSpPr>
          <p:nvPr>
            <p:ph idx="1"/>
          </p:nvPr>
        </p:nvSpPr>
        <p:spPr/>
        <p:txBody>
          <a:bodyPr>
            <a:normAutofit fontScale="62500" lnSpcReduction="20000"/>
          </a:bodyPr>
          <a:lstStyle/>
          <a:p>
            <a:pPr marL="596646" lvl="0" indent="-514350">
              <a:buFont typeface="+mj-lt"/>
              <a:buAutoNum type="arabicPeriod"/>
            </a:pPr>
            <a:r>
              <a:rPr lang="uk-UA" b="1" dirty="0" smtClean="0"/>
              <a:t>Правового режиму земель сільськогосподарського призначення;</a:t>
            </a:r>
            <a:endParaRPr lang="ru-RU" b="1" dirty="0" smtClean="0"/>
          </a:p>
          <a:p>
            <a:pPr marL="596646" lvl="0" indent="-514350">
              <a:buFont typeface="+mj-lt"/>
              <a:buAutoNum type="arabicPeriod"/>
            </a:pPr>
            <a:r>
              <a:rPr lang="uk-UA" b="1" dirty="0" smtClean="0"/>
              <a:t>Правового режиму земель житлової та громадської забудови;</a:t>
            </a:r>
            <a:endParaRPr lang="ru-RU" b="1" dirty="0" smtClean="0"/>
          </a:p>
          <a:p>
            <a:pPr marL="596646" lvl="0" indent="-514350">
              <a:buFont typeface="+mj-lt"/>
              <a:buAutoNum type="arabicPeriod"/>
            </a:pPr>
            <a:r>
              <a:rPr lang="uk-UA" b="1" dirty="0" smtClean="0"/>
              <a:t>Правового режиму земель природно-заповідного фонду та іншого природоохоронного призначення;</a:t>
            </a:r>
            <a:endParaRPr lang="ru-RU" b="1" dirty="0" smtClean="0"/>
          </a:p>
          <a:p>
            <a:pPr marL="596646" lvl="0" indent="-514350">
              <a:buFont typeface="+mj-lt"/>
              <a:buAutoNum type="arabicPeriod"/>
            </a:pPr>
            <a:r>
              <a:rPr lang="uk-UA" b="1" dirty="0" smtClean="0"/>
              <a:t>Правового режиму земель оздоровчого призначення;</a:t>
            </a:r>
            <a:endParaRPr lang="ru-RU" b="1" dirty="0" smtClean="0"/>
          </a:p>
          <a:p>
            <a:pPr marL="596646" lvl="0" indent="-514350">
              <a:buFont typeface="+mj-lt"/>
              <a:buAutoNum type="arabicPeriod"/>
            </a:pPr>
            <a:r>
              <a:rPr lang="uk-UA" b="1" dirty="0" smtClean="0"/>
              <a:t>Правового режиму земель рекреаційного призначення;</a:t>
            </a:r>
            <a:endParaRPr lang="ru-RU" b="1" dirty="0" smtClean="0"/>
          </a:p>
          <a:p>
            <a:pPr marL="596646" lvl="0" indent="-514350">
              <a:buFont typeface="+mj-lt"/>
              <a:buAutoNum type="arabicPeriod"/>
            </a:pPr>
            <a:r>
              <a:rPr lang="uk-UA" b="1" dirty="0" smtClean="0"/>
              <a:t>Правового режиму земель історико-культурного призначення;</a:t>
            </a:r>
            <a:endParaRPr lang="ru-RU" b="1" dirty="0" smtClean="0"/>
          </a:p>
          <a:p>
            <a:pPr marL="596646" lvl="0" indent="-514350">
              <a:buFont typeface="+mj-lt"/>
              <a:buAutoNum type="arabicPeriod"/>
            </a:pPr>
            <a:r>
              <a:rPr lang="uk-UA" b="1" dirty="0" smtClean="0"/>
              <a:t>Правового режиму земель лісогосподарського призначення;</a:t>
            </a:r>
            <a:endParaRPr lang="ru-RU" b="1" dirty="0" smtClean="0"/>
          </a:p>
          <a:p>
            <a:pPr marL="596646" lvl="0" indent="-514350">
              <a:buFont typeface="+mj-lt"/>
              <a:buAutoNum type="arabicPeriod"/>
            </a:pPr>
            <a:r>
              <a:rPr lang="uk-UA" b="1" dirty="0" smtClean="0"/>
              <a:t>Правового режиму земель водного фонду;</a:t>
            </a:r>
            <a:endParaRPr lang="ru-RU" b="1" dirty="0" smtClean="0"/>
          </a:p>
          <a:p>
            <a:pPr marL="596646" indent="-514350">
              <a:buFont typeface="+mj-lt"/>
              <a:buAutoNum type="arabicPeriod"/>
            </a:pPr>
            <a:r>
              <a:rPr lang="uk-UA" b="1" dirty="0" smtClean="0"/>
              <a:t>Правового режиму земель промисловості, транспорту, електронних комунікацій, енергетики, оборони та іншого призначення.</a:t>
            </a: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03648" y="188640"/>
            <a:ext cx="7488832" cy="4955203"/>
          </a:xfrm>
          <a:prstGeom prst="rect">
            <a:avLst/>
          </a:prstGeom>
        </p:spPr>
        <p:txBody>
          <a:bodyPr wrap="square">
            <a:spAutoFit/>
          </a:bodyPr>
          <a:lstStyle/>
          <a:p>
            <a:pPr algn="ctr"/>
            <a:r>
              <a:rPr lang="uk-UA" dirty="0">
                <a:solidFill>
                  <a:srgbClr val="C00000"/>
                </a:solidFill>
              </a:rPr>
              <a:t> </a:t>
            </a:r>
            <a:r>
              <a:rPr lang="uk-UA" sz="2200" b="1" dirty="0" smtClean="0">
                <a:solidFill>
                  <a:srgbClr val="C00000"/>
                </a:solidFill>
              </a:rPr>
              <a:t>УГОДА ПРО ПАРТНЕРСТВО І СПІВРОБІТНИЦТВО </a:t>
            </a:r>
            <a:endParaRPr lang="uk-UA" sz="2200" b="1" dirty="0">
              <a:solidFill>
                <a:srgbClr val="C00000"/>
              </a:solidFill>
            </a:endParaRPr>
          </a:p>
          <a:p>
            <a:pPr algn="ctr"/>
            <a:r>
              <a:rPr lang="uk-UA" sz="2200" b="1" dirty="0">
                <a:solidFill>
                  <a:srgbClr val="C00000"/>
                </a:solidFill>
              </a:rPr>
              <a:t>          між Україною і Європейськими </a:t>
            </a:r>
            <a:r>
              <a:rPr lang="uk-UA" sz="2200" b="1" dirty="0" smtClean="0">
                <a:solidFill>
                  <a:srgbClr val="C00000"/>
                </a:solidFill>
              </a:rPr>
              <a:t>Співтовариствами                     </a:t>
            </a:r>
            <a:r>
              <a:rPr lang="uk-UA" sz="2200" b="1" dirty="0">
                <a:solidFill>
                  <a:srgbClr val="C00000"/>
                </a:solidFill>
              </a:rPr>
              <a:t>та їх державами-членами </a:t>
            </a:r>
          </a:p>
          <a:p>
            <a:endParaRPr lang="uk-UA" dirty="0" smtClean="0"/>
          </a:p>
          <a:p>
            <a:r>
              <a:rPr lang="uk-UA" sz="2000" dirty="0" smtClean="0"/>
              <a:t>(Угоду </a:t>
            </a:r>
            <a:r>
              <a:rPr lang="uk-UA" sz="2000" dirty="0"/>
              <a:t>ратифіковано Законом </a:t>
            </a:r>
            <a:r>
              <a:rPr lang="uk-UA" sz="2000" dirty="0" smtClean="0"/>
              <a:t>України № 237/94-ВР </a:t>
            </a:r>
            <a:r>
              <a:rPr lang="uk-UA" sz="2000" dirty="0"/>
              <a:t>від </a:t>
            </a:r>
            <a:r>
              <a:rPr lang="uk-UA" sz="2000" dirty="0" smtClean="0"/>
              <a:t>10.11.94) </a:t>
            </a:r>
            <a:endParaRPr lang="uk-UA" sz="2000" dirty="0"/>
          </a:p>
          <a:p>
            <a:endParaRPr lang="uk-UA" dirty="0"/>
          </a:p>
          <a:p>
            <a:r>
              <a:rPr lang="uk-UA" sz="2200" dirty="0"/>
              <a:t>          </a:t>
            </a:r>
            <a:r>
              <a:rPr lang="uk-UA" sz="2200" dirty="0" smtClean="0"/>
              <a:t> </a:t>
            </a:r>
            <a:endParaRPr lang="uk-UA" sz="2200" dirty="0"/>
          </a:p>
          <a:p>
            <a:r>
              <a:rPr lang="uk-UA" sz="2200" dirty="0" smtClean="0"/>
              <a:t>Дата </a:t>
            </a:r>
            <a:r>
              <a:rPr lang="uk-UA" sz="2200" dirty="0"/>
              <a:t>підписання:       </a:t>
            </a:r>
            <a:r>
              <a:rPr lang="uk-UA" sz="2200" dirty="0" smtClean="0"/>
              <a:t>		14.06.1994</a:t>
            </a:r>
            <a:endParaRPr lang="uk-UA" sz="2200" dirty="0"/>
          </a:p>
          <a:p>
            <a:endParaRPr lang="uk-UA" sz="2200" dirty="0"/>
          </a:p>
          <a:p>
            <a:r>
              <a:rPr lang="uk-UA" sz="2200" dirty="0" smtClean="0"/>
              <a:t>Дата </a:t>
            </a:r>
            <a:r>
              <a:rPr lang="uk-UA" sz="2200" dirty="0"/>
              <a:t>ратифікації:      </a:t>
            </a:r>
            <a:r>
              <a:rPr lang="uk-UA" sz="2200" dirty="0" smtClean="0"/>
              <a:t>		10.11.1994</a:t>
            </a:r>
            <a:endParaRPr lang="uk-UA" sz="2200" dirty="0"/>
          </a:p>
          <a:p>
            <a:endParaRPr lang="uk-UA" sz="2200" dirty="0" smtClean="0"/>
          </a:p>
          <a:p>
            <a:r>
              <a:rPr lang="uk-UA" sz="2200" dirty="0" smtClean="0"/>
              <a:t>Дата </a:t>
            </a:r>
            <a:r>
              <a:rPr lang="uk-UA" sz="2200" dirty="0"/>
              <a:t>набуття чинності: </a:t>
            </a:r>
            <a:r>
              <a:rPr lang="uk-UA" sz="2200" dirty="0" smtClean="0"/>
              <a:t>	01.03.1998 </a:t>
            </a:r>
          </a:p>
          <a:p>
            <a:endParaRPr lang="uk-UA" sz="2200" dirty="0"/>
          </a:p>
          <a:p>
            <a:r>
              <a:rPr lang="uk-UA" sz="2200" dirty="0" smtClean="0"/>
              <a:t>Дата втрати чинності:  	01.09.2017 </a:t>
            </a:r>
          </a:p>
          <a:p>
            <a:endParaRPr lang="uk-UA" dirty="0"/>
          </a:p>
        </p:txBody>
      </p:sp>
    </p:spTree>
    <p:extLst>
      <p:ext uri="{BB962C8B-B14F-4D97-AF65-F5344CB8AC3E}">
        <p14:creationId xmlns:p14="http://schemas.microsoft.com/office/powerpoint/2010/main" val="233225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5847755"/>
          </a:xfrm>
          <a:prstGeom prst="rect">
            <a:avLst/>
          </a:prstGeom>
        </p:spPr>
        <p:txBody>
          <a:bodyPr wrap="square">
            <a:spAutoFit/>
          </a:bodyPr>
          <a:lstStyle/>
          <a:p>
            <a:pPr algn="ctr"/>
            <a:r>
              <a:rPr lang="uk-UA" dirty="0">
                <a:solidFill>
                  <a:srgbClr val="C00000"/>
                </a:solidFill>
              </a:rPr>
              <a:t> </a:t>
            </a:r>
            <a:r>
              <a:rPr lang="uk-UA" sz="2200" b="1" dirty="0" smtClean="0">
                <a:solidFill>
                  <a:srgbClr val="C00000"/>
                </a:solidFill>
              </a:rPr>
              <a:t>УГОДА </a:t>
            </a:r>
            <a:r>
              <a:rPr lang="uk-UA" sz="2200" b="1" dirty="0">
                <a:solidFill>
                  <a:srgbClr val="C00000"/>
                </a:solidFill>
              </a:rPr>
              <a:t>ПРО АСОЦІАЦІЮ</a:t>
            </a:r>
          </a:p>
          <a:p>
            <a:pPr algn="ctr"/>
            <a:r>
              <a:rPr lang="uk-UA" sz="2200" b="1" dirty="0">
                <a:solidFill>
                  <a:srgbClr val="C00000"/>
                </a:solidFill>
              </a:rPr>
              <a:t>між Україною, з однієї сторони, та Європейським Союзом, Європейським співтовариством з атомної енергії і їхніми державами-членами, з іншої сторони</a:t>
            </a:r>
          </a:p>
          <a:p>
            <a:pPr algn="just"/>
            <a:endParaRPr lang="uk-UA" sz="2200" b="1" dirty="0">
              <a:solidFill>
                <a:srgbClr val="C00000"/>
              </a:solidFill>
            </a:endParaRPr>
          </a:p>
          <a:p>
            <a:pPr algn="just"/>
            <a:r>
              <a:rPr lang="uk-UA" sz="2000" dirty="0" smtClean="0"/>
              <a:t>(</a:t>
            </a:r>
            <a:r>
              <a:rPr lang="ru-RU" sz="2200" dirty="0" smtClean="0"/>
              <a:t>Угоду </a:t>
            </a:r>
            <a:r>
              <a:rPr lang="ru-RU" sz="2200" dirty="0" err="1"/>
              <a:t>ратифіковано</a:t>
            </a:r>
            <a:r>
              <a:rPr lang="ru-RU" sz="2200" dirty="0"/>
              <a:t> </a:t>
            </a:r>
            <a:r>
              <a:rPr lang="ru-RU" sz="2200" dirty="0" smtClean="0"/>
              <a:t>Законом </a:t>
            </a:r>
            <a:r>
              <a:rPr lang="ru-RU" sz="2200" dirty="0" err="1" smtClean="0"/>
              <a:t>України</a:t>
            </a:r>
            <a:r>
              <a:rPr lang="ru-RU" sz="2200" dirty="0" smtClean="0"/>
              <a:t> № </a:t>
            </a:r>
            <a:r>
              <a:rPr lang="ru-RU" sz="2200" dirty="0"/>
              <a:t>1678-VII </a:t>
            </a:r>
            <a:r>
              <a:rPr lang="ru-RU" sz="2200" dirty="0" err="1"/>
              <a:t>від</a:t>
            </a:r>
            <a:r>
              <a:rPr lang="ru-RU" sz="2200" dirty="0"/>
              <a:t> </a:t>
            </a:r>
            <a:r>
              <a:rPr lang="ru-RU" sz="2200" dirty="0" smtClean="0"/>
              <a:t>16.09.2014)</a:t>
            </a:r>
            <a:endParaRPr lang="en-US" sz="2200" dirty="0" smtClean="0"/>
          </a:p>
          <a:p>
            <a:pPr algn="just"/>
            <a:endParaRPr lang="en-US" sz="2200" dirty="0"/>
          </a:p>
          <a:p>
            <a:pPr algn="just"/>
            <a:r>
              <a:rPr lang="uk-UA" sz="2200" b="1" dirty="0">
                <a:solidFill>
                  <a:srgbClr val="002060"/>
                </a:solidFill>
              </a:rPr>
              <a:t>ЗАКОН УКРАЇНИ</a:t>
            </a:r>
          </a:p>
          <a:p>
            <a:pPr algn="just"/>
            <a:r>
              <a:rPr lang="uk-UA" sz="2200" dirty="0" smtClean="0">
                <a:solidFill>
                  <a:srgbClr val="002060"/>
                </a:solidFill>
              </a:rPr>
              <a:t>Про </a:t>
            </a:r>
            <a:r>
              <a:rPr lang="uk-UA" sz="2200" dirty="0">
                <a:solidFill>
                  <a:srgbClr val="002060"/>
                </a:solidFill>
              </a:rPr>
              <a:t>ратифікацію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a:t>
            </a:r>
          </a:p>
          <a:p>
            <a:pPr algn="just"/>
            <a:endParaRPr lang="en-US" sz="2200" dirty="0" smtClean="0"/>
          </a:p>
          <a:p>
            <a:pPr algn="just"/>
            <a:r>
              <a:rPr lang="uk-UA" sz="2200" dirty="0" smtClean="0"/>
              <a:t>(</a:t>
            </a:r>
            <a:r>
              <a:rPr lang="uk-UA" sz="2200" dirty="0"/>
              <a:t>Відомості Верховної </a:t>
            </a:r>
            <a:r>
              <a:rPr lang="uk-UA" sz="2200" dirty="0" smtClean="0"/>
              <a:t>Ради</a:t>
            </a:r>
            <a:r>
              <a:rPr lang="en-US" sz="2200" dirty="0" smtClean="0"/>
              <a:t> </a:t>
            </a:r>
            <a:r>
              <a:rPr lang="uk-UA" sz="2200" dirty="0" smtClean="0"/>
              <a:t>України, </a:t>
            </a:r>
            <a:r>
              <a:rPr lang="uk-UA" sz="2200" dirty="0"/>
              <a:t>2014, № 40, ст.2021)</a:t>
            </a:r>
            <a:endParaRPr lang="en-US" sz="2200" dirty="0" smtClean="0"/>
          </a:p>
          <a:p>
            <a:pPr algn="just"/>
            <a:endParaRPr lang="en-US" sz="2200" dirty="0"/>
          </a:p>
          <a:p>
            <a:pPr algn="just"/>
            <a:endParaRPr lang="en-US" sz="2200" dirty="0" smtClean="0"/>
          </a:p>
          <a:p>
            <a:pPr algn="just"/>
            <a:endParaRPr lang="uk-UA" sz="2200" dirty="0"/>
          </a:p>
        </p:txBody>
      </p:sp>
    </p:spTree>
    <p:extLst>
      <p:ext uri="{BB962C8B-B14F-4D97-AF65-F5344CB8AC3E}">
        <p14:creationId xmlns:p14="http://schemas.microsoft.com/office/powerpoint/2010/main" val="76820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6001643"/>
          </a:xfrm>
          <a:prstGeom prst="rect">
            <a:avLst/>
          </a:prstGeom>
        </p:spPr>
        <p:txBody>
          <a:bodyPr wrap="square">
            <a:spAutoFit/>
          </a:bodyPr>
          <a:lstStyle/>
          <a:p>
            <a:pPr algn="ctr"/>
            <a:r>
              <a:rPr lang="uk-UA" sz="2200" b="1" dirty="0" smtClean="0">
                <a:solidFill>
                  <a:srgbClr val="C00000"/>
                </a:solidFill>
              </a:rPr>
              <a:t>УГОДА </a:t>
            </a:r>
            <a:r>
              <a:rPr lang="uk-UA" sz="2200" b="1" dirty="0">
                <a:solidFill>
                  <a:srgbClr val="C00000"/>
                </a:solidFill>
              </a:rPr>
              <a:t>ПРО </a:t>
            </a:r>
            <a:r>
              <a:rPr lang="uk-UA" sz="2200" b="1" dirty="0" smtClean="0">
                <a:solidFill>
                  <a:srgbClr val="C00000"/>
                </a:solidFill>
              </a:rPr>
              <a:t>АСОЦІАЦІЮ</a:t>
            </a:r>
          </a:p>
          <a:p>
            <a:endParaRPr lang="uk-UA" sz="2200" b="1" dirty="0" smtClean="0">
              <a:solidFill>
                <a:srgbClr val="C00000"/>
              </a:solidFill>
            </a:endParaRPr>
          </a:p>
          <a:p>
            <a:r>
              <a:rPr lang="uk-UA" sz="2200" b="1" dirty="0" smtClean="0">
                <a:solidFill>
                  <a:srgbClr val="002060"/>
                </a:solidFill>
              </a:rPr>
              <a:t>Розділ </a:t>
            </a:r>
            <a:r>
              <a:rPr lang="en-US" sz="2200" b="1" dirty="0" smtClean="0">
                <a:solidFill>
                  <a:srgbClr val="002060"/>
                </a:solidFill>
              </a:rPr>
              <a:t>V</a:t>
            </a:r>
            <a:r>
              <a:rPr lang="uk-UA" sz="2200" b="1" dirty="0" smtClean="0">
                <a:solidFill>
                  <a:srgbClr val="002060"/>
                </a:solidFill>
              </a:rPr>
              <a:t> Економічне та галузеве співробітництво</a:t>
            </a:r>
          </a:p>
          <a:p>
            <a:r>
              <a:rPr lang="uk-UA" sz="2200" b="1" dirty="0" smtClean="0">
                <a:solidFill>
                  <a:srgbClr val="002060"/>
                </a:solidFill>
              </a:rPr>
              <a:t>Глава 6 Навколишнє середовище</a:t>
            </a:r>
            <a:r>
              <a:rPr lang="uk-UA" sz="3200" b="1" dirty="0" smtClean="0">
                <a:solidFill>
                  <a:srgbClr val="002060"/>
                </a:solidFill>
              </a:rPr>
              <a:t> </a:t>
            </a:r>
          </a:p>
          <a:p>
            <a:endParaRPr lang="uk-UA" sz="2200" dirty="0" smtClean="0"/>
          </a:p>
          <a:p>
            <a:r>
              <a:rPr lang="uk-UA" sz="2200" b="1" dirty="0" smtClean="0">
                <a:solidFill>
                  <a:srgbClr val="00B050"/>
                </a:solidFill>
              </a:rPr>
              <a:t>Стаття 360.</a:t>
            </a:r>
            <a:endParaRPr lang="uk-UA" sz="2200" b="1" dirty="0">
              <a:solidFill>
                <a:srgbClr val="00B050"/>
              </a:solidFill>
            </a:endParaRPr>
          </a:p>
          <a:p>
            <a:pPr algn="just"/>
            <a:r>
              <a:rPr lang="uk-UA" sz="2200" dirty="0" smtClean="0"/>
              <a:t>Сторони </a:t>
            </a:r>
            <a:r>
              <a:rPr lang="uk-UA" sz="2200" dirty="0"/>
              <a:t>розвивають і зміцнюють співробітництво з питань охорони навколишнього середовища й таким чином сприяють реалізації довгострокових </a:t>
            </a:r>
            <a:r>
              <a:rPr lang="uk-UA" sz="2200" b="1" dirty="0"/>
              <a:t>цілей сталого розвитку </a:t>
            </a:r>
            <a:r>
              <a:rPr lang="uk-UA" sz="2200" dirty="0"/>
              <a:t>і </a:t>
            </a:r>
            <a:r>
              <a:rPr lang="uk-UA" sz="2200" b="1" dirty="0"/>
              <a:t>зеленої економіки</a:t>
            </a:r>
            <a:r>
              <a:rPr lang="uk-UA" sz="2200" dirty="0"/>
              <a:t>. Передбачається, що посилення природоохоронної діяльності матиме позитивні наслідки для громадян і підприємств в Україні та ЄС, зокрема, через покращення системи охорони здоров’я, </a:t>
            </a:r>
            <a:r>
              <a:rPr lang="uk-UA" sz="2200" b="1" dirty="0"/>
              <a:t>збереження природних ресурсів</a:t>
            </a:r>
            <a:r>
              <a:rPr lang="uk-UA" sz="2200" dirty="0"/>
              <a:t>, підвищення економічної та природоохоронної ефективності, </a:t>
            </a:r>
            <a:r>
              <a:rPr lang="uk-UA" sz="2200" b="1" dirty="0"/>
              <a:t>інтеграції екологічної політики в інші сфери політики держави</a:t>
            </a:r>
            <a:r>
              <a:rPr lang="uk-UA" sz="2200" dirty="0"/>
              <a:t>, а також підвищення рівня виробництва завдяки сучасним технологіям. </a:t>
            </a:r>
          </a:p>
        </p:txBody>
      </p:sp>
    </p:spTree>
    <p:extLst>
      <p:ext uri="{BB962C8B-B14F-4D97-AF65-F5344CB8AC3E}">
        <p14:creationId xmlns:p14="http://schemas.microsoft.com/office/powerpoint/2010/main" val="219624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3970318"/>
          </a:xfrm>
          <a:prstGeom prst="rect">
            <a:avLst/>
          </a:prstGeom>
        </p:spPr>
        <p:txBody>
          <a:bodyPr wrap="square">
            <a:spAutoFit/>
          </a:bodyPr>
          <a:lstStyle/>
          <a:p>
            <a:pPr algn="ctr"/>
            <a:r>
              <a:rPr lang="uk-UA" sz="2200" b="1" dirty="0" smtClean="0">
                <a:solidFill>
                  <a:srgbClr val="C00000"/>
                </a:solidFill>
              </a:rPr>
              <a:t>УГОДА </a:t>
            </a:r>
            <a:r>
              <a:rPr lang="uk-UA" sz="2200" b="1" dirty="0">
                <a:solidFill>
                  <a:srgbClr val="C00000"/>
                </a:solidFill>
              </a:rPr>
              <a:t>ПРО </a:t>
            </a:r>
            <a:r>
              <a:rPr lang="uk-UA" sz="2200" b="1" dirty="0" smtClean="0">
                <a:solidFill>
                  <a:srgbClr val="C00000"/>
                </a:solidFill>
              </a:rPr>
              <a:t>АСОЦІАЦІЮ</a:t>
            </a:r>
          </a:p>
          <a:p>
            <a:endParaRPr lang="uk-UA" sz="2200" b="1" dirty="0" smtClean="0">
              <a:solidFill>
                <a:srgbClr val="C00000"/>
              </a:solidFill>
            </a:endParaRPr>
          </a:p>
          <a:p>
            <a:r>
              <a:rPr lang="uk-UA" sz="2200" b="1" dirty="0" smtClean="0">
                <a:solidFill>
                  <a:srgbClr val="002060"/>
                </a:solidFill>
              </a:rPr>
              <a:t>Розділ </a:t>
            </a:r>
            <a:r>
              <a:rPr lang="en-US" sz="2200" b="1" dirty="0" smtClean="0">
                <a:solidFill>
                  <a:srgbClr val="002060"/>
                </a:solidFill>
              </a:rPr>
              <a:t>V</a:t>
            </a:r>
            <a:r>
              <a:rPr lang="uk-UA" sz="2200" b="1" dirty="0" smtClean="0">
                <a:solidFill>
                  <a:srgbClr val="002060"/>
                </a:solidFill>
              </a:rPr>
              <a:t> Економічне та галузеве співробітництво</a:t>
            </a:r>
          </a:p>
          <a:p>
            <a:r>
              <a:rPr lang="uk-UA" sz="2200" b="1" dirty="0" smtClean="0">
                <a:solidFill>
                  <a:srgbClr val="002060"/>
                </a:solidFill>
              </a:rPr>
              <a:t>Глава 6 Навколишнє середовище</a:t>
            </a:r>
            <a:r>
              <a:rPr lang="uk-UA" sz="3200" b="1" dirty="0" smtClean="0">
                <a:solidFill>
                  <a:srgbClr val="002060"/>
                </a:solidFill>
              </a:rPr>
              <a:t> </a:t>
            </a:r>
          </a:p>
          <a:p>
            <a:endParaRPr lang="uk-UA" sz="2200" dirty="0" smtClean="0"/>
          </a:p>
          <a:p>
            <a:r>
              <a:rPr lang="uk-UA" sz="2200" b="1" dirty="0" smtClean="0">
                <a:solidFill>
                  <a:srgbClr val="00B050"/>
                </a:solidFill>
              </a:rPr>
              <a:t>Стаття 363.</a:t>
            </a:r>
          </a:p>
          <a:p>
            <a:endParaRPr lang="uk-UA" sz="2200" b="1" dirty="0" smtClean="0">
              <a:solidFill>
                <a:srgbClr val="00B050"/>
              </a:solidFill>
            </a:endParaRPr>
          </a:p>
          <a:p>
            <a:pPr algn="just"/>
            <a:r>
              <a:rPr lang="ru-RU" sz="2200" dirty="0" err="1"/>
              <a:t>Поступове</a:t>
            </a:r>
            <a:r>
              <a:rPr lang="ru-RU" sz="2200" dirty="0"/>
              <a:t> </a:t>
            </a:r>
            <a:r>
              <a:rPr lang="ru-RU" sz="2200" dirty="0" err="1"/>
              <a:t>наближення</a:t>
            </a:r>
            <a:r>
              <a:rPr lang="ru-RU" sz="2200" dirty="0"/>
              <a:t> </a:t>
            </a:r>
            <a:r>
              <a:rPr lang="ru-RU" sz="2200" dirty="0" err="1"/>
              <a:t>законодавства</a:t>
            </a:r>
            <a:r>
              <a:rPr lang="ru-RU" sz="2200" dirty="0"/>
              <a:t> </a:t>
            </a:r>
            <a:r>
              <a:rPr lang="ru-RU" sz="2200" dirty="0" err="1"/>
              <a:t>України</a:t>
            </a:r>
            <a:r>
              <a:rPr lang="ru-RU" sz="2200" dirty="0"/>
              <a:t> до права та </a:t>
            </a:r>
            <a:r>
              <a:rPr lang="ru-RU" sz="2200" dirty="0" err="1"/>
              <a:t>політики</a:t>
            </a:r>
            <a:r>
              <a:rPr lang="ru-RU" sz="2200" dirty="0"/>
              <a:t> ЄС у </a:t>
            </a:r>
            <a:r>
              <a:rPr lang="ru-RU" sz="2200" dirty="0" err="1"/>
              <a:t>сфері</a:t>
            </a:r>
            <a:r>
              <a:rPr lang="ru-RU" sz="2200" dirty="0"/>
              <a:t> </a:t>
            </a:r>
            <a:r>
              <a:rPr lang="ru-RU" sz="2200" dirty="0" err="1"/>
              <a:t>охорони</a:t>
            </a:r>
            <a:r>
              <a:rPr lang="ru-RU" sz="2200" dirty="0"/>
              <a:t> </a:t>
            </a:r>
            <a:r>
              <a:rPr lang="ru-RU" sz="2200" dirty="0" err="1"/>
              <a:t>навколишнього</a:t>
            </a:r>
            <a:r>
              <a:rPr lang="ru-RU" sz="2200" dirty="0"/>
              <a:t> природного </a:t>
            </a:r>
            <a:r>
              <a:rPr lang="ru-RU" sz="2200" dirty="0" err="1"/>
              <a:t>середовища</a:t>
            </a:r>
            <a:r>
              <a:rPr lang="ru-RU" sz="2200" dirty="0"/>
              <a:t> </a:t>
            </a:r>
            <a:r>
              <a:rPr lang="ru-RU" sz="2200" dirty="0" err="1"/>
              <a:t>здійснюється</a:t>
            </a:r>
            <a:r>
              <a:rPr lang="ru-RU" sz="2200" dirty="0"/>
              <a:t> </a:t>
            </a:r>
            <a:r>
              <a:rPr lang="ru-RU" sz="2200" dirty="0" err="1"/>
              <a:t>відповідно</a:t>
            </a:r>
            <a:r>
              <a:rPr lang="ru-RU" sz="2200" dirty="0"/>
              <a:t> до </a:t>
            </a:r>
            <a:r>
              <a:rPr lang="ru-RU" sz="2200" b="1" dirty="0" err="1"/>
              <a:t>Додатка</a:t>
            </a:r>
            <a:r>
              <a:rPr lang="ru-RU" sz="2200" b="1" dirty="0"/>
              <a:t> ХХХ </a:t>
            </a:r>
            <a:r>
              <a:rPr lang="ru-RU" sz="2200" dirty="0"/>
              <a:t>до </a:t>
            </a:r>
            <a:r>
              <a:rPr lang="ru-RU" sz="2200" dirty="0" err="1"/>
              <a:t>цієї</a:t>
            </a:r>
            <a:r>
              <a:rPr lang="ru-RU" sz="2200" dirty="0"/>
              <a:t> Угоди.</a:t>
            </a:r>
            <a:endParaRPr lang="uk-UA" sz="2200" dirty="0"/>
          </a:p>
        </p:txBody>
      </p:sp>
    </p:spTree>
    <p:extLst>
      <p:ext uri="{BB962C8B-B14F-4D97-AF65-F5344CB8AC3E}">
        <p14:creationId xmlns:p14="http://schemas.microsoft.com/office/powerpoint/2010/main" val="368111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920880" cy="5262979"/>
          </a:xfrm>
          <a:prstGeom prst="rect">
            <a:avLst/>
          </a:prstGeom>
        </p:spPr>
        <p:txBody>
          <a:bodyPr wrap="square">
            <a:spAutoFit/>
          </a:bodyPr>
          <a:lstStyle/>
          <a:p>
            <a:pPr algn="ctr"/>
            <a:r>
              <a:rPr lang="uk-UA" sz="2200" b="1" dirty="0" smtClean="0">
                <a:solidFill>
                  <a:srgbClr val="C00000"/>
                </a:solidFill>
              </a:rPr>
              <a:t>УГОДА </a:t>
            </a:r>
            <a:r>
              <a:rPr lang="uk-UA" sz="2200" b="1" dirty="0">
                <a:solidFill>
                  <a:srgbClr val="C00000"/>
                </a:solidFill>
              </a:rPr>
              <a:t>ПРО </a:t>
            </a:r>
            <a:r>
              <a:rPr lang="uk-UA" sz="2200" b="1" dirty="0" smtClean="0">
                <a:solidFill>
                  <a:srgbClr val="C00000"/>
                </a:solidFill>
              </a:rPr>
              <a:t>АСОЦІАЦІЮ</a:t>
            </a:r>
          </a:p>
          <a:p>
            <a:endParaRPr lang="uk-UA" dirty="0"/>
          </a:p>
          <a:p>
            <a:r>
              <a:rPr lang="uk-UA" b="1" dirty="0" smtClean="0"/>
              <a:t>Управління </a:t>
            </a:r>
            <a:r>
              <a:rPr lang="uk-UA" b="1" dirty="0"/>
              <a:t>довкіллям та інтеграція екологічної політики у інші галузеві </a:t>
            </a:r>
            <a:r>
              <a:rPr lang="uk-UA" b="1" dirty="0" smtClean="0"/>
              <a:t>політики</a:t>
            </a:r>
          </a:p>
          <a:p>
            <a:r>
              <a:rPr lang="uk-UA" b="1" dirty="0" smtClean="0"/>
              <a:t> </a:t>
            </a:r>
            <a:endParaRPr lang="uk-UA" dirty="0"/>
          </a:p>
          <a:p>
            <a:r>
              <a:rPr lang="ru-RU" dirty="0"/>
              <a:t>Директива № 2011/92/ЄС про </a:t>
            </a:r>
            <a:r>
              <a:rPr lang="ru-RU" dirty="0" err="1"/>
              <a:t>оцінку</a:t>
            </a:r>
            <a:r>
              <a:rPr lang="ru-RU" dirty="0"/>
              <a:t> </a:t>
            </a:r>
            <a:r>
              <a:rPr lang="ru-RU" dirty="0" err="1"/>
              <a:t>впливу</a:t>
            </a:r>
            <a:r>
              <a:rPr lang="ru-RU" dirty="0"/>
              <a:t> </a:t>
            </a:r>
            <a:r>
              <a:rPr lang="ru-RU" dirty="0" err="1"/>
              <a:t>окремих</a:t>
            </a:r>
            <a:r>
              <a:rPr lang="ru-RU" dirty="0"/>
              <a:t> </a:t>
            </a:r>
            <a:r>
              <a:rPr lang="ru-RU" dirty="0" err="1"/>
              <a:t>державних</a:t>
            </a:r>
            <a:r>
              <a:rPr lang="ru-RU" dirty="0"/>
              <a:t> і </a:t>
            </a:r>
            <a:r>
              <a:rPr lang="ru-RU" dirty="0" err="1"/>
              <a:t>приватних</a:t>
            </a:r>
            <a:r>
              <a:rPr lang="ru-RU" dirty="0"/>
              <a:t> </a:t>
            </a:r>
            <a:r>
              <a:rPr lang="ru-RU" dirty="0" err="1"/>
              <a:t>проектів</a:t>
            </a:r>
            <a:r>
              <a:rPr lang="ru-RU" dirty="0"/>
              <a:t> на </a:t>
            </a:r>
            <a:r>
              <a:rPr lang="ru-RU" dirty="0" err="1"/>
              <a:t>навколишнє</a:t>
            </a:r>
            <a:r>
              <a:rPr lang="ru-RU" dirty="0"/>
              <a:t> </a:t>
            </a:r>
            <a:r>
              <a:rPr lang="ru-RU" dirty="0" err="1"/>
              <a:t>середовище</a:t>
            </a:r>
            <a:r>
              <a:rPr lang="ru-RU" dirty="0"/>
              <a:t> (</a:t>
            </a:r>
            <a:r>
              <a:rPr lang="ru-RU" dirty="0" err="1"/>
              <a:t>кодифікація</a:t>
            </a:r>
            <a:r>
              <a:rPr lang="ru-RU" dirty="0" smtClean="0"/>
              <a:t>) </a:t>
            </a:r>
          </a:p>
          <a:p>
            <a:endParaRPr lang="ru-RU" sz="2200" b="1" dirty="0">
              <a:solidFill>
                <a:srgbClr val="C00000"/>
              </a:solidFill>
            </a:endParaRPr>
          </a:p>
          <a:p>
            <a:r>
              <a:rPr lang="ru-RU" dirty="0"/>
              <a:t>Директива № 2001/42/ЄC про </a:t>
            </a:r>
            <a:r>
              <a:rPr lang="ru-RU" dirty="0" err="1"/>
              <a:t>оцінку</a:t>
            </a:r>
            <a:r>
              <a:rPr lang="ru-RU" dirty="0"/>
              <a:t> </a:t>
            </a:r>
            <a:r>
              <a:rPr lang="ru-RU" dirty="0" err="1"/>
              <a:t>впливу</a:t>
            </a:r>
            <a:r>
              <a:rPr lang="ru-RU" dirty="0"/>
              <a:t> </a:t>
            </a:r>
            <a:r>
              <a:rPr lang="ru-RU" dirty="0" err="1"/>
              <a:t>окремих</a:t>
            </a:r>
            <a:r>
              <a:rPr lang="ru-RU" dirty="0"/>
              <a:t> </a:t>
            </a:r>
            <a:r>
              <a:rPr lang="ru-RU" dirty="0" err="1"/>
              <a:t>планів</a:t>
            </a:r>
            <a:r>
              <a:rPr lang="ru-RU" dirty="0"/>
              <a:t> та </a:t>
            </a:r>
            <a:r>
              <a:rPr lang="ru-RU" dirty="0" err="1"/>
              <a:t>програм</a:t>
            </a:r>
            <a:r>
              <a:rPr lang="ru-RU" dirty="0"/>
              <a:t> на </a:t>
            </a:r>
            <a:r>
              <a:rPr lang="ru-RU" dirty="0" err="1"/>
              <a:t>навколишнє</a:t>
            </a:r>
            <a:r>
              <a:rPr lang="ru-RU" dirty="0"/>
              <a:t> </a:t>
            </a:r>
            <a:r>
              <a:rPr lang="ru-RU" dirty="0" err="1" smtClean="0"/>
              <a:t>середовище</a:t>
            </a:r>
            <a:endParaRPr lang="ru-RU" dirty="0" smtClean="0"/>
          </a:p>
          <a:p>
            <a:endParaRPr lang="ru-RU" dirty="0"/>
          </a:p>
          <a:p>
            <a:r>
              <a:rPr lang="ru-RU" dirty="0" smtClean="0"/>
              <a:t>Директива </a:t>
            </a:r>
            <a:r>
              <a:rPr lang="ru-RU" dirty="0"/>
              <a:t>№ 2003/4/ЄC про доступ </a:t>
            </a:r>
            <a:r>
              <a:rPr lang="ru-RU" dirty="0" err="1"/>
              <a:t>громадськості</a:t>
            </a:r>
            <a:r>
              <a:rPr lang="ru-RU" dirty="0"/>
              <a:t> до </a:t>
            </a:r>
            <a:r>
              <a:rPr lang="ru-RU" dirty="0" err="1"/>
              <a:t>екологічної</a:t>
            </a:r>
            <a:r>
              <a:rPr lang="ru-RU" dirty="0"/>
              <a:t> </a:t>
            </a:r>
            <a:r>
              <a:rPr lang="ru-RU" dirty="0" err="1"/>
              <a:t>інформації</a:t>
            </a:r>
            <a:r>
              <a:rPr lang="ru-RU" dirty="0"/>
              <a:t> та про </a:t>
            </a:r>
            <a:r>
              <a:rPr lang="ru-RU" dirty="0" err="1"/>
              <a:t>скасування</a:t>
            </a:r>
            <a:r>
              <a:rPr lang="ru-RU" dirty="0"/>
              <a:t> </a:t>
            </a:r>
            <a:r>
              <a:rPr lang="ru-RU" dirty="0" err="1"/>
              <a:t>Директиви</a:t>
            </a:r>
            <a:r>
              <a:rPr lang="ru-RU" dirty="0"/>
              <a:t> № </a:t>
            </a:r>
            <a:r>
              <a:rPr lang="ru-RU" dirty="0" smtClean="0"/>
              <a:t>90/313/ЄЕС</a:t>
            </a:r>
          </a:p>
          <a:p>
            <a:endParaRPr lang="ru-RU" sz="2200" b="1" dirty="0">
              <a:solidFill>
                <a:srgbClr val="C00000"/>
              </a:solidFill>
            </a:endParaRPr>
          </a:p>
          <a:p>
            <a:r>
              <a:rPr lang="uk-UA" dirty="0"/>
              <a:t>Директива № 2003/35/Є</a:t>
            </a:r>
            <a:r>
              <a:rPr lang="en-US" dirty="0"/>
              <a:t>C </a:t>
            </a:r>
            <a:r>
              <a:rPr lang="uk-UA" dirty="0"/>
              <a:t>про забезпечення участі громадськості у підготовці окремих планів та програм, що стосуються навколишнього середовища, та внесення змін і доповнень до Директив №№ 85/337/ЄЕС та 96/61/ЄС про участь громадськості та доступ до правосуддя: </a:t>
            </a:r>
            <a:endParaRPr lang="uk-UA" sz="2200" b="1" dirty="0" smtClean="0">
              <a:solidFill>
                <a:srgbClr val="C00000"/>
              </a:solidFill>
            </a:endParaRPr>
          </a:p>
        </p:txBody>
      </p:sp>
    </p:spTree>
    <p:extLst>
      <p:ext uri="{BB962C8B-B14F-4D97-AF65-F5344CB8AC3E}">
        <p14:creationId xmlns:p14="http://schemas.microsoft.com/office/powerpoint/2010/main" val="2114289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1865</TotalTime>
  <Words>2894</Words>
  <Application>Microsoft Office PowerPoint</Application>
  <PresentationFormat>Екран (4:3)</PresentationFormat>
  <Paragraphs>242</Paragraphs>
  <Slides>41</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41</vt:i4>
      </vt:variant>
    </vt:vector>
  </HeadingPairs>
  <TitlesOfParts>
    <vt:vector size="47" baseType="lpstr">
      <vt:lpstr>Corbel</vt:lpstr>
      <vt:lpstr>Gill Sans MT</vt:lpstr>
      <vt:lpstr>Verdana</vt:lpstr>
      <vt:lpstr>Wingdings</vt:lpstr>
      <vt:lpstr>Wingdings 2</vt:lpstr>
      <vt:lpstr>Солнцестояние</vt:lpstr>
      <vt:lpstr>Нормативні основи  використання та охорони  земель сільськогосподарського призначення в ЄС у контексті сталого розвитку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Закон України «Про оцінку впливу на довкілля» від 23 травня 2017 р. № 2059-VIII</vt:lpstr>
      <vt:lpstr>Закон України «Про стратегічну екологічну оцінку» від 20 березня 2018 р. № 2354-VIII</vt:lpstr>
      <vt:lpstr>Закон України «Про стратегічну екологічну оцінку» від 20 березня 2018 р. № 2354-VIII</vt:lpstr>
      <vt:lpstr>Закон України «Про Основні засади (стратегію) державної екологічної політики України на період до 2030 року» від 28 лютого 2019 р. № 2697-VIII</vt:lpstr>
      <vt:lpstr>Розпорядження Кабінету Міністрів України  «Про схвалення Концепції Загальнодержавної цільової програми використання та охорони земель»   від 19 січня 2022 р. № 70-р</vt:lpstr>
      <vt:lpstr>Розпорядження Кабінету Міністрів України  «Про схвалення Концепції Загальнодержавної цільової програми використання та охорони земель»   від 19 січня 2022 р. № 70-р</vt:lpstr>
      <vt:lpstr>Поняття та місце європейського права навколишнього середовища в системі права ЄС </vt:lpstr>
      <vt:lpstr>Розвиток права навколишнього середовища ЄС </vt:lpstr>
      <vt:lpstr>Рішення № 1386/2013/EU  ЄВРОПЕЙСЬКОГО ПАРЛАМЕНТУ ТА РАДИ від 20 листопада 2013 р. про Загальну програму дій Союзу з охорони навколишнього середовища до 2020 року  «Жити добре в рамках обмеженості ресурсів нашої планети» (Сьома ПДОНС)  </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Сьома програма дій Європейського Союзу з охорони навколишнього середовища</vt:lpstr>
      <vt:lpstr>Ґрунтова стратегія ЄС до 2030 року, ухвалена Європейською Комісією 17 листопада 2021 р.  </vt:lpstr>
      <vt:lpstr>Ґрунтова Стратегія ЄС  має на меті забезпечити до 2050 року:</vt:lpstr>
      <vt:lpstr>Ключові завдання Ґрунтової Стратегії ЄС</vt:lpstr>
      <vt:lpstr>Ключові завдання Ґрунтової Стратегії ЄС</vt:lpstr>
      <vt:lpstr>Поняття земельного права України як галузі права</vt:lpstr>
      <vt:lpstr>Передумови формування земельного права як галузі </vt:lpstr>
      <vt:lpstr>Передумови формування земельного права</vt:lpstr>
      <vt:lpstr>Поняття земельної реформи</vt:lpstr>
      <vt:lpstr>Ключові вектори сучасної земельної реформи</vt:lpstr>
      <vt:lpstr>Основні напрями земельної реформи в Україні  </vt:lpstr>
      <vt:lpstr>«Землевпорядний вісник»</vt:lpstr>
      <vt:lpstr>Офіційний сайт Державної служби України з питань геодезії, картографії та кадастру</vt:lpstr>
      <vt:lpstr>Принципи земельного права</vt:lpstr>
      <vt:lpstr>Система принципів земельного права</vt:lpstr>
      <vt:lpstr>Конституційні принципи земельного права</vt:lpstr>
      <vt:lpstr>Галузеві принципи земельного права (ст. 5 Земельного кодексу України)</vt:lpstr>
      <vt:lpstr>Система земельного права</vt:lpstr>
      <vt:lpstr>Інститути Загальної частини</vt:lpstr>
      <vt:lpstr>Інститути Особливої частини</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предмет та система земельного права України</dc:title>
  <dc:creator>Customer</dc:creator>
  <cp:lastModifiedBy>vice-rector</cp:lastModifiedBy>
  <cp:revision>192</cp:revision>
  <dcterms:created xsi:type="dcterms:W3CDTF">2010-09-03T10:03:27Z</dcterms:created>
  <dcterms:modified xsi:type="dcterms:W3CDTF">2022-09-09T14:16:53Z</dcterms:modified>
</cp:coreProperties>
</file>