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sldIdLst>
    <p:sldId id="256" r:id="rId2"/>
    <p:sldId id="325" r:id="rId3"/>
    <p:sldId id="319" r:id="rId4"/>
    <p:sldId id="312" r:id="rId5"/>
    <p:sldId id="324" r:id="rId6"/>
    <p:sldId id="315" r:id="rId7"/>
    <p:sldId id="327" r:id="rId8"/>
    <p:sldId id="335" r:id="rId9"/>
    <p:sldId id="330" r:id="rId10"/>
    <p:sldId id="316" r:id="rId11"/>
    <p:sldId id="337" r:id="rId12"/>
    <p:sldId id="328" r:id="rId13"/>
    <p:sldId id="332" r:id="rId14"/>
    <p:sldId id="317" r:id="rId15"/>
    <p:sldId id="331" r:id="rId16"/>
    <p:sldId id="329" r:id="rId17"/>
    <p:sldId id="318" r:id="rId18"/>
    <p:sldId id="320" r:id="rId19"/>
    <p:sldId id="336" r:id="rId20"/>
    <p:sldId id="334" r:id="rId21"/>
    <p:sldId id="321" r:id="rId22"/>
    <p:sldId id="322" r:id="rId23"/>
    <p:sldId id="313" r:id="rId24"/>
    <p:sldId id="323" r:id="rId25"/>
    <p:sldId id="30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xmlns=""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DDF"/>
    <a:srgbClr val="236DB7"/>
    <a:srgbClr val="FFFFCC"/>
    <a:srgbClr val="23A2C5"/>
    <a:srgbClr val="168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5" d="100"/>
          <a:sy n="65" d="100"/>
        </p:scale>
        <p:origin x="-1548" y="-1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FB85E36-BBA2-4018-BFC5-0B6826E73031}" type="datetimeFigureOut">
              <a:rPr lang="uk-UA" smtClean="0"/>
              <a:t>11.11.2025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E978945-3AA5-4B48-92AA-ABEDDF38147A}" type="slidenum">
              <a:rPr lang="uk-UA" smtClean="0"/>
              <a:t>‹#›</a:t>
            </a:fld>
            <a:endParaRPr lang="uk-UA"/>
          </a:p>
        </p:txBody>
      </p:sp>
    </p:spTree>
    <p:extLst>
      <p:ext uri="{BB962C8B-B14F-4D97-AF65-F5344CB8AC3E}">
        <p14:creationId xmlns:p14="http://schemas.microsoft.com/office/powerpoint/2010/main" val="3250533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FB85E36-BBA2-4018-BFC5-0B6826E73031}" type="datetimeFigureOut">
              <a:rPr lang="uk-UA" smtClean="0"/>
              <a:t>11.11.2025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E978945-3AA5-4B48-92AA-ABEDDF38147A}" type="slidenum">
              <a:rPr lang="uk-UA" smtClean="0"/>
              <a:t>‹#›</a:t>
            </a:fld>
            <a:endParaRPr lang="uk-UA"/>
          </a:p>
        </p:txBody>
      </p:sp>
    </p:spTree>
    <p:extLst>
      <p:ext uri="{BB962C8B-B14F-4D97-AF65-F5344CB8AC3E}">
        <p14:creationId xmlns:p14="http://schemas.microsoft.com/office/powerpoint/2010/main" val="3659332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FB85E36-BBA2-4018-BFC5-0B6826E73031}" type="datetimeFigureOut">
              <a:rPr lang="uk-UA" smtClean="0"/>
              <a:t>11.11.2025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E978945-3AA5-4B48-92AA-ABEDDF38147A}" type="slidenum">
              <a:rPr lang="uk-UA" smtClean="0"/>
              <a:t>‹#›</a:t>
            </a:fld>
            <a:endParaRPr lang="uk-UA"/>
          </a:p>
        </p:txBody>
      </p:sp>
    </p:spTree>
    <p:extLst>
      <p:ext uri="{BB962C8B-B14F-4D97-AF65-F5344CB8AC3E}">
        <p14:creationId xmlns:p14="http://schemas.microsoft.com/office/powerpoint/2010/main" val="621517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FB85E36-BBA2-4018-BFC5-0B6826E73031}" type="datetimeFigureOut">
              <a:rPr lang="uk-UA" smtClean="0"/>
              <a:t>11.11.2025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E978945-3AA5-4B48-92AA-ABEDDF38147A}" type="slidenum">
              <a:rPr lang="uk-UA" smtClean="0"/>
              <a:t>‹#›</a:t>
            </a:fld>
            <a:endParaRPr lang="uk-UA"/>
          </a:p>
        </p:txBody>
      </p:sp>
    </p:spTree>
    <p:extLst>
      <p:ext uri="{BB962C8B-B14F-4D97-AF65-F5344CB8AC3E}">
        <p14:creationId xmlns:p14="http://schemas.microsoft.com/office/powerpoint/2010/main" val="274989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FB85E36-BBA2-4018-BFC5-0B6826E73031}" type="datetimeFigureOut">
              <a:rPr lang="uk-UA" smtClean="0"/>
              <a:t>11.11.2025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E978945-3AA5-4B48-92AA-ABEDDF38147A}" type="slidenum">
              <a:rPr lang="uk-UA" smtClean="0"/>
              <a:t>‹#›</a:t>
            </a:fld>
            <a:endParaRPr lang="uk-UA"/>
          </a:p>
        </p:txBody>
      </p:sp>
    </p:spTree>
    <p:extLst>
      <p:ext uri="{BB962C8B-B14F-4D97-AF65-F5344CB8AC3E}">
        <p14:creationId xmlns:p14="http://schemas.microsoft.com/office/powerpoint/2010/main" val="1980007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FB85E36-BBA2-4018-BFC5-0B6826E73031}" type="datetimeFigureOut">
              <a:rPr lang="uk-UA" smtClean="0"/>
              <a:t>11.11.2025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E978945-3AA5-4B48-92AA-ABEDDF38147A}" type="slidenum">
              <a:rPr lang="uk-UA" smtClean="0"/>
              <a:t>‹#›</a:t>
            </a:fld>
            <a:endParaRPr lang="uk-UA"/>
          </a:p>
        </p:txBody>
      </p:sp>
    </p:spTree>
    <p:extLst>
      <p:ext uri="{BB962C8B-B14F-4D97-AF65-F5344CB8AC3E}">
        <p14:creationId xmlns:p14="http://schemas.microsoft.com/office/powerpoint/2010/main" val="4241198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FB85E36-BBA2-4018-BFC5-0B6826E73031}" type="datetimeFigureOut">
              <a:rPr lang="uk-UA" smtClean="0"/>
              <a:t>11.11.2025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FE978945-3AA5-4B48-92AA-ABEDDF38147A}" type="slidenum">
              <a:rPr lang="uk-UA" smtClean="0"/>
              <a:t>‹#›</a:t>
            </a:fld>
            <a:endParaRPr lang="uk-UA"/>
          </a:p>
        </p:txBody>
      </p:sp>
    </p:spTree>
    <p:extLst>
      <p:ext uri="{BB962C8B-B14F-4D97-AF65-F5344CB8AC3E}">
        <p14:creationId xmlns:p14="http://schemas.microsoft.com/office/powerpoint/2010/main" val="1224811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FB85E36-BBA2-4018-BFC5-0B6826E73031}" type="datetimeFigureOut">
              <a:rPr lang="uk-UA" smtClean="0"/>
              <a:t>11.11.2025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E978945-3AA5-4B48-92AA-ABEDDF38147A}" type="slidenum">
              <a:rPr lang="uk-UA" smtClean="0"/>
              <a:t>‹#›</a:t>
            </a:fld>
            <a:endParaRPr lang="uk-UA"/>
          </a:p>
        </p:txBody>
      </p:sp>
    </p:spTree>
    <p:extLst>
      <p:ext uri="{BB962C8B-B14F-4D97-AF65-F5344CB8AC3E}">
        <p14:creationId xmlns:p14="http://schemas.microsoft.com/office/powerpoint/2010/main" val="3155797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B85E36-BBA2-4018-BFC5-0B6826E73031}" type="datetimeFigureOut">
              <a:rPr lang="uk-UA" smtClean="0"/>
              <a:t>11.11.2025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FE978945-3AA5-4B48-92AA-ABEDDF38147A}" type="slidenum">
              <a:rPr lang="uk-UA" smtClean="0"/>
              <a:t>‹#›</a:t>
            </a:fld>
            <a:endParaRPr lang="uk-UA"/>
          </a:p>
        </p:txBody>
      </p:sp>
    </p:spTree>
    <p:extLst>
      <p:ext uri="{BB962C8B-B14F-4D97-AF65-F5344CB8AC3E}">
        <p14:creationId xmlns:p14="http://schemas.microsoft.com/office/powerpoint/2010/main" val="376276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FB85E36-BBA2-4018-BFC5-0B6826E73031}" type="datetimeFigureOut">
              <a:rPr lang="uk-UA" smtClean="0"/>
              <a:t>11.11.2025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E978945-3AA5-4B48-92AA-ABEDDF38147A}" type="slidenum">
              <a:rPr lang="uk-UA" smtClean="0"/>
              <a:t>‹#›</a:t>
            </a:fld>
            <a:endParaRPr lang="uk-UA"/>
          </a:p>
        </p:txBody>
      </p:sp>
    </p:spTree>
    <p:extLst>
      <p:ext uri="{BB962C8B-B14F-4D97-AF65-F5344CB8AC3E}">
        <p14:creationId xmlns:p14="http://schemas.microsoft.com/office/powerpoint/2010/main" val="836064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FB85E36-BBA2-4018-BFC5-0B6826E73031}" type="datetimeFigureOut">
              <a:rPr lang="uk-UA" smtClean="0"/>
              <a:t>11.11.2025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E978945-3AA5-4B48-92AA-ABEDDF38147A}" type="slidenum">
              <a:rPr lang="uk-UA" smtClean="0"/>
              <a:t>‹#›</a:t>
            </a:fld>
            <a:endParaRPr lang="uk-UA"/>
          </a:p>
        </p:txBody>
      </p:sp>
    </p:spTree>
    <p:extLst>
      <p:ext uri="{BB962C8B-B14F-4D97-AF65-F5344CB8AC3E}">
        <p14:creationId xmlns:p14="http://schemas.microsoft.com/office/powerpoint/2010/main" val="344766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B85E36-BBA2-4018-BFC5-0B6826E73031}" type="datetimeFigureOut">
              <a:rPr lang="uk-UA" smtClean="0"/>
              <a:t>11.11.2025</a:t>
            </a:fld>
            <a:endParaRPr lang="uk-U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978945-3AA5-4B48-92AA-ABEDDF38147A}" type="slidenum">
              <a:rPr lang="uk-UA" smtClean="0"/>
              <a:t>‹#›</a:t>
            </a:fld>
            <a:endParaRPr lang="uk-UA"/>
          </a:p>
        </p:txBody>
      </p:sp>
    </p:spTree>
    <p:extLst>
      <p:ext uri="{BB962C8B-B14F-4D97-AF65-F5344CB8AC3E}">
        <p14:creationId xmlns:p14="http://schemas.microsoft.com/office/powerpoint/2010/main" val="44441619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ks.echr.coe.int/documents/d/echr-ks/guide_immigration_ukr"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hyperlink" Target="https://hudoc.echr.coe.int/eng#{%22itemid%22:[%22001-230352%2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hudoc.echr.coe.int/eng#{%22itemid%22:[%22001-230352%2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zakon.rada.gov.ua/laws/show/974_568#Tex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echr.coe.int/documents/d/echr/stats-analysis-2024-en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chr.coe.int/documents/d/echr/stats-pending-2025-bil"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cedem.org.ua/analytics/yespl-case-study-2023/"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edem.org.ua/analytics/yespl-case-study-2023/"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ks.echr.coe.int/documents/d/echr-ks/guide_art_8_ukr" TargetMode="External"/><Relationship Id="rId13" Type="http://schemas.openxmlformats.org/officeDocument/2006/relationships/hyperlink" Target="https://yur-gazeta.com/publications/practice/mizhnarodne-pravo-investiciyi/ukrayina-ta-rishennya-espl-mizh-zobovyazannyami-ta-realnistyu.html" TargetMode="External"/><Relationship Id="rId3" Type="http://schemas.openxmlformats.org/officeDocument/2006/relationships/hyperlink" Target="https://zakon.rada.gov.ua/laws/show/974_947#Text" TargetMode="External"/><Relationship Id="rId7" Type="http://schemas.openxmlformats.org/officeDocument/2006/relationships/hyperlink" Target="https://zakon.rada.gov.ua/laws/show/974_568#Text" TargetMode="External"/><Relationship Id="rId12" Type="http://schemas.openxmlformats.org/officeDocument/2006/relationships/hyperlink" Target="https://dspace.uzhnu.edu.ua/server/api/core/bitstreams/04ddcfbf-e5ce-48dd-9b7f-03d3419d2195/content" TargetMode="External"/><Relationship Id="rId2" Type="http://schemas.openxmlformats.org/officeDocument/2006/relationships/hyperlink" Target="https://zakon.rada.gov.ua/laws/show/995_004#Text" TargetMode="External"/><Relationship Id="rId16" Type="http://schemas.openxmlformats.org/officeDocument/2006/relationships/hyperlink" Target="https://www.echr.coe.int/documents/d/echr/stats-pending-2025-bil" TargetMode="External"/><Relationship Id="rId1" Type="http://schemas.openxmlformats.org/officeDocument/2006/relationships/slideLayout" Target="../slideLayouts/slideLayout2.xml"/><Relationship Id="rId6" Type="http://schemas.openxmlformats.org/officeDocument/2006/relationships/hyperlink" Target="https://hudoc.echr.coe.int/eng#{%22itemid%22:[%22001-230352%22]}" TargetMode="External"/><Relationship Id="rId11" Type="http://schemas.openxmlformats.org/officeDocument/2006/relationships/hyperlink" Target="https://www.juris.vernadskyjournals.in.ua/journals/2020/4_2020/19.pdf" TargetMode="External"/><Relationship Id="rId5" Type="http://schemas.openxmlformats.org/officeDocument/2006/relationships/hyperlink" Target="https://minjust.gov.ua/files/general/2023/11/13/20231113164325-19.pdf" TargetMode="External"/><Relationship Id="rId15" Type="http://schemas.openxmlformats.org/officeDocument/2006/relationships/hyperlink" Target="https://www.echr.coe.int/documents/d/echr/stats-analysis-2024-eng" TargetMode="External"/><Relationship Id="rId10" Type="http://schemas.openxmlformats.org/officeDocument/2006/relationships/hyperlink" Target="https://nsj.gov.ua/files/1588588140156207.pdf" TargetMode="External"/><Relationship Id="rId4" Type="http://schemas.openxmlformats.org/officeDocument/2006/relationships/hyperlink" Target="https://zakon.rada.gov.ua/laws/show/974_c96#Text" TargetMode="External"/><Relationship Id="rId9" Type="http://schemas.openxmlformats.org/officeDocument/2006/relationships/hyperlink" Target="https://ks.echr.coe.int/documents/d/echr-ks/guide_immigration_ukr" TargetMode="External"/><Relationship Id="rId14" Type="http://schemas.openxmlformats.org/officeDocument/2006/relationships/hyperlink" Target="https://cedem.org.ua/analytics/yespl-case-study-2023/"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zakon.rada.gov.ua/laws/show/995_004#to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ks.echr.coe.int/documents/d/echr-ks/guide_art_8_uk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hudoc.echr.coe.int/eng#{%22itemid%22:[%22001-233897%2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A2C5">
            <a:alpha val="0"/>
          </a:srgbClr>
        </a:solidFill>
        <a:effectLst/>
      </p:bgPr>
    </p:bg>
    <p:spTree>
      <p:nvGrpSpPr>
        <p:cNvPr id="1" name=""/>
        <p:cNvGrpSpPr/>
        <p:nvPr/>
      </p:nvGrpSpPr>
      <p:grpSpPr>
        <a:xfrm>
          <a:off x="0" y="0"/>
          <a:ext cx="0" cy="0"/>
          <a:chOff x="0" y="0"/>
          <a:chExt cx="0" cy="0"/>
        </a:xfrm>
      </p:grpSpPr>
      <p:pic>
        <p:nvPicPr>
          <p:cNvPr id="1034" name="Picture 10" descr="111000000">
            <a:extLst>
              <a:ext uri="{FF2B5EF4-FFF2-40B4-BE49-F238E27FC236}">
                <a16:creationId xmlns:a16="http://schemas.microsoft.com/office/drawing/2014/main" xmlns="" id="{75ADB85A-CE16-4B8D-AF4C-DA50541F0F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34" r="14266" b="37210"/>
          <a:stretch/>
        </p:blipFill>
        <p:spPr bwMode="auto">
          <a:xfrm>
            <a:off x="0" y="2773680"/>
            <a:ext cx="12200004" cy="4021169"/>
          </a:xfrm>
          <a:prstGeom prst="rect">
            <a:avLst/>
          </a:prstGeom>
          <a:noFill/>
          <a:effectLst/>
        </p:spPr>
      </p:pic>
      <p:sp>
        <p:nvSpPr>
          <p:cNvPr id="3" name="Прямоугольник 2">
            <a:extLst>
              <a:ext uri="{FF2B5EF4-FFF2-40B4-BE49-F238E27FC236}">
                <a16:creationId xmlns:a16="http://schemas.microsoft.com/office/drawing/2014/main" xmlns="" id="{8E2053A3-2537-4A80-B004-C421E04F2809}"/>
              </a:ext>
            </a:extLst>
          </p:cNvPr>
          <p:cNvSpPr/>
          <p:nvPr/>
        </p:nvSpPr>
        <p:spPr>
          <a:xfrm>
            <a:off x="0" y="0"/>
            <a:ext cx="12192000" cy="7010400"/>
          </a:xfrm>
          <a:prstGeom prst="rect">
            <a:avLst/>
          </a:prstGeom>
          <a:solidFill>
            <a:schemeClr val="accent3">
              <a:lumMod val="50000"/>
              <a:alpha val="96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dirty="0"/>
          </a:p>
        </p:txBody>
      </p:sp>
      <p:sp>
        <p:nvSpPr>
          <p:cNvPr id="5" name="Text 0">
            <a:extLst>
              <a:ext uri="{FF2B5EF4-FFF2-40B4-BE49-F238E27FC236}">
                <a16:creationId xmlns:a16="http://schemas.microsoft.com/office/drawing/2014/main" xmlns="" id="{06F2CC65-2ADE-445C-B42D-F1D4F0958150}"/>
              </a:ext>
            </a:extLst>
          </p:cNvPr>
          <p:cNvSpPr/>
          <p:nvPr/>
        </p:nvSpPr>
        <p:spPr>
          <a:xfrm>
            <a:off x="5781368" y="513306"/>
            <a:ext cx="6061587" cy="5474539"/>
          </a:xfrm>
          <a:prstGeom prst="rect">
            <a:avLst/>
          </a:prstGeom>
          <a:noFill/>
          <a:ln/>
        </p:spPr>
        <p:txBody>
          <a:bodyPr wrap="square" lIns="0" tIns="0" rIns="0" bIns="0" rtlCol="0" anchor="t"/>
          <a:lstStyle/>
          <a:p>
            <a:pPr marL="0" indent="0" algn="ctr">
              <a:buNone/>
            </a:pPr>
            <a:r>
              <a:rPr lang="uk-UA" sz="4400" b="1" kern="1900" dirty="0" smtClean="0">
                <a:ln w="6600">
                  <a:solidFill>
                    <a:schemeClr val="tx2">
                      <a:lumMod val="50000"/>
                    </a:schemeClr>
                  </a:solidFill>
                  <a:prstDash val="solid"/>
                </a:ln>
                <a:solidFill>
                  <a:srgbClr val="C00000"/>
                </a:solidFill>
                <a:latin typeface="Arial" panose="020B0604020202020204" pitchFamily="34" charset="0"/>
                <a:ea typeface="Roboto Slab" pitchFamily="34" charset="-122"/>
                <a:cs typeface="Arial" panose="020B0604020202020204" pitchFamily="34" charset="0"/>
              </a:rPr>
              <a:t>Лекція 8. Право на </a:t>
            </a:r>
            <a:r>
              <a:rPr lang="uk-UA" sz="4400" b="1" kern="1900" dirty="0">
                <a:ln w="6600">
                  <a:solidFill>
                    <a:schemeClr val="tx2">
                      <a:lumMod val="50000"/>
                    </a:schemeClr>
                  </a:solidFill>
                  <a:prstDash val="solid"/>
                </a:ln>
                <a:solidFill>
                  <a:srgbClr val="C00000"/>
                </a:solidFill>
                <a:latin typeface="Arial" panose="020B0604020202020204" pitchFamily="34" charset="0"/>
                <a:ea typeface="Roboto Slab" pitchFamily="34" charset="-122"/>
                <a:cs typeface="Arial" panose="020B0604020202020204" pitchFamily="34" charset="0"/>
              </a:rPr>
              <a:t>повагу до приватного і сімейного </a:t>
            </a:r>
            <a:r>
              <a:rPr lang="uk-UA" sz="4400" b="1" kern="1900" dirty="0" smtClean="0">
                <a:ln w="6600">
                  <a:solidFill>
                    <a:schemeClr val="tx2">
                      <a:lumMod val="50000"/>
                    </a:schemeClr>
                  </a:solidFill>
                  <a:prstDash val="solid"/>
                </a:ln>
                <a:solidFill>
                  <a:srgbClr val="C00000"/>
                </a:solidFill>
                <a:latin typeface="Arial" panose="020B0604020202020204" pitchFamily="34" charset="0"/>
                <a:ea typeface="Roboto Slab" pitchFamily="34" charset="-122"/>
                <a:cs typeface="Arial" panose="020B0604020202020204" pitchFamily="34" charset="0"/>
              </a:rPr>
              <a:t>життя та заборона дискримінації у практиці ЄСПЛ</a:t>
            </a:r>
          </a:p>
          <a:p>
            <a:pPr marL="0" indent="0" algn="ctr">
              <a:buNone/>
            </a:pPr>
            <a:endParaRPr lang="uk-UA" sz="4400" b="1" kern="1900" dirty="0">
              <a:ln w="6600">
                <a:solidFill>
                  <a:schemeClr val="tx2">
                    <a:lumMod val="50000"/>
                  </a:schemeClr>
                </a:solidFill>
                <a:prstDash val="solid"/>
              </a:ln>
              <a:solidFill>
                <a:srgbClr val="FFFFFF"/>
              </a:solidFill>
              <a:effectLst>
                <a:outerShdw dist="38100" dir="2700000" algn="tl" rotWithShape="0">
                  <a:schemeClr val="accent2"/>
                </a:outerShdw>
              </a:effectLst>
              <a:latin typeface="Arial" panose="020B0604020202020204" pitchFamily="34" charset="0"/>
              <a:ea typeface="Roboto Slab" pitchFamily="34" charset="-122"/>
              <a:cs typeface="Arial" panose="020B0604020202020204" pitchFamily="34" charset="0"/>
            </a:endParaRPr>
          </a:p>
        </p:txBody>
      </p:sp>
      <p:sp>
        <p:nvSpPr>
          <p:cNvPr id="9" name="AutoShape 8" descr="111000000">
            <a:extLst>
              <a:ext uri="{FF2B5EF4-FFF2-40B4-BE49-F238E27FC236}">
                <a16:creationId xmlns:a16="http://schemas.microsoft.com/office/drawing/2014/main" xmlns="" id="{D3D91C0D-4665-4CE4-BD8F-B5707C27C4F3}"/>
              </a:ext>
            </a:extLst>
          </p:cNvPr>
          <p:cNvSpPr>
            <a:spLocks noChangeAspect="1" noChangeArrowheads="1"/>
          </p:cNvSpPr>
          <p:nvPr/>
        </p:nvSpPr>
        <p:spPr bwMode="auto">
          <a:xfrm>
            <a:off x="11356258" y="373525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0" name="Прямоугольник 9">
            <a:extLst>
              <a:ext uri="{FF2B5EF4-FFF2-40B4-BE49-F238E27FC236}">
                <a16:creationId xmlns:a16="http://schemas.microsoft.com/office/drawing/2014/main" xmlns="" id="{044B8992-B3F1-44D2-AB88-9909100FCAA0}"/>
              </a:ext>
            </a:extLst>
          </p:cNvPr>
          <p:cNvSpPr/>
          <p:nvPr/>
        </p:nvSpPr>
        <p:spPr>
          <a:xfrm>
            <a:off x="264697" y="180474"/>
            <a:ext cx="11702715" cy="6614375"/>
          </a:xfrm>
          <a:prstGeom prst="rect">
            <a:avLst/>
          </a:prstGeom>
          <a:noFill/>
          <a:effectLst>
            <a:glow rad="635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uk-UA"/>
          </a:p>
        </p:txBody>
      </p:sp>
    </p:spTree>
    <p:extLst>
      <p:ext uri="{BB962C8B-B14F-4D97-AF65-F5344CB8AC3E}">
        <p14:creationId xmlns:p14="http://schemas.microsoft.com/office/powerpoint/2010/main" val="527890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pic>
        <p:nvPicPr>
          <p:cNvPr id="3082" name="Picture 10" descr="Дідусь і онука картинки, стокові Дідусь і онука фотографії, зображення |  Скачати з DepositPhotos">
            <a:extLst>
              <a:ext uri="{FF2B5EF4-FFF2-40B4-BE49-F238E27FC236}">
                <a16:creationId xmlns:a16="http://schemas.microsoft.com/office/drawing/2014/main" xmlns="" id="{021258E7-99A9-43DB-A6C6-2C25B6FB67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768" r="14188"/>
          <a:stretch/>
        </p:blipFill>
        <p:spPr bwMode="auto">
          <a:xfrm>
            <a:off x="9457865" y="0"/>
            <a:ext cx="2267251" cy="239317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xmlns="" id="{83E61896-E701-4E60-9B0B-2622D93F3F31}"/>
              </a:ext>
            </a:extLst>
          </p:cNvPr>
          <p:cNvSpPr/>
          <p:nvPr/>
        </p:nvSpPr>
        <p:spPr>
          <a:xfrm>
            <a:off x="5351" y="0"/>
            <a:ext cx="309337" cy="685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a:p>
        </p:txBody>
      </p:sp>
      <p:sp>
        <p:nvSpPr>
          <p:cNvPr id="22" name="Прямоугольник 21">
            <a:extLst>
              <a:ext uri="{FF2B5EF4-FFF2-40B4-BE49-F238E27FC236}">
                <a16:creationId xmlns:a16="http://schemas.microsoft.com/office/drawing/2014/main" xmlns="" id="{42DAE414-2A76-40EB-8186-3ADAA007A641}"/>
              </a:ext>
            </a:extLst>
          </p:cNvPr>
          <p:cNvSpPr/>
          <p:nvPr/>
        </p:nvSpPr>
        <p:spPr>
          <a:xfrm>
            <a:off x="700759" y="326647"/>
            <a:ext cx="8371035" cy="977095"/>
          </a:xfrm>
          <a:prstGeom prst="rect">
            <a:avLst/>
          </a:prstGeom>
          <a:solidFill>
            <a:schemeClr val="accent1">
              <a:lumMod val="60000"/>
              <a:lumOff val="40000"/>
            </a:schemeClr>
          </a:solidFill>
          <a:ln>
            <a:solidFill>
              <a:schemeClr val="accent1">
                <a:lumMod val="75000"/>
              </a:schemeClr>
            </a:solid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uk-UA" sz="2400" b="1" spc="130" dirty="0">
                <a:latin typeface="Arial" panose="020B0604020202020204" pitchFamily="34" charset="0"/>
                <a:cs typeface="Arial" panose="020B0604020202020204" pitchFamily="34" charset="0"/>
              </a:rPr>
              <a:t>СІМЕЙНЕ ЖИТТЯ</a:t>
            </a:r>
          </a:p>
        </p:txBody>
      </p:sp>
      <p:grpSp>
        <p:nvGrpSpPr>
          <p:cNvPr id="12" name="Группа 11">
            <a:extLst>
              <a:ext uri="{FF2B5EF4-FFF2-40B4-BE49-F238E27FC236}">
                <a16:creationId xmlns:a16="http://schemas.microsoft.com/office/drawing/2014/main" xmlns="" id="{221DF57F-A9AA-4D88-9B1D-CFCA2A616BAA}"/>
              </a:ext>
            </a:extLst>
          </p:cNvPr>
          <p:cNvGrpSpPr/>
          <p:nvPr/>
        </p:nvGrpSpPr>
        <p:grpSpPr>
          <a:xfrm>
            <a:off x="659380" y="1725473"/>
            <a:ext cx="11065743" cy="4681817"/>
            <a:chOff x="554862" y="1419265"/>
            <a:chExt cx="11065743" cy="4681817"/>
          </a:xfrm>
        </p:grpSpPr>
        <p:grpSp>
          <p:nvGrpSpPr>
            <p:cNvPr id="11" name="Группа 10">
              <a:extLst>
                <a:ext uri="{FF2B5EF4-FFF2-40B4-BE49-F238E27FC236}">
                  <a16:creationId xmlns:a16="http://schemas.microsoft.com/office/drawing/2014/main" xmlns="" id="{8869E042-6FF5-4E8B-9EC3-1AE2E01184F9}"/>
                </a:ext>
              </a:extLst>
            </p:cNvPr>
            <p:cNvGrpSpPr/>
            <p:nvPr/>
          </p:nvGrpSpPr>
          <p:grpSpPr>
            <a:xfrm>
              <a:off x="4528981" y="1419265"/>
              <a:ext cx="3375610" cy="2228840"/>
              <a:chOff x="4602881" y="1419265"/>
              <a:chExt cx="3375610" cy="2228840"/>
            </a:xfrm>
          </p:grpSpPr>
          <p:sp>
            <p:nvSpPr>
              <p:cNvPr id="24" name="Прямоугольник 23">
                <a:extLst>
                  <a:ext uri="{FF2B5EF4-FFF2-40B4-BE49-F238E27FC236}">
                    <a16:creationId xmlns:a16="http://schemas.microsoft.com/office/drawing/2014/main" xmlns="" id="{88CF44CD-F34E-46D4-9491-43ECED37C45F}"/>
                  </a:ext>
                </a:extLst>
              </p:cNvPr>
              <p:cNvSpPr/>
              <p:nvPr/>
            </p:nvSpPr>
            <p:spPr>
              <a:xfrm>
                <a:off x="4602881" y="2282741"/>
                <a:ext cx="3374021" cy="1365364"/>
              </a:xfrm>
              <a:prstGeom prst="rect">
                <a:avLst/>
              </a:prstGeom>
              <a:solidFill>
                <a:schemeClr val="bg1">
                  <a:lumMod val="95000"/>
                  <a:alpha val="53000"/>
                </a:schemeClr>
              </a:solidFill>
              <a:ln>
                <a:solidFill>
                  <a:schemeClr val="accent1">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Wingdings" panose="05000000000000000000" pitchFamily="2" charset="2"/>
                  <a:buChar char="Ø"/>
                </a:pPr>
                <a:r>
                  <a:rPr lang="uk-UA" sz="1600" dirty="0">
                    <a:latin typeface="Arial" panose="020B0604020202020204" pitchFamily="34" charset="0"/>
                    <a:cs typeface="Arial" panose="020B0604020202020204" pitchFamily="34" charset="0"/>
                  </a:rPr>
                  <a:t>шлюби, що не відповідають звичаю, </a:t>
                </a:r>
                <a:r>
                  <a:rPr lang="uk-UA" sz="1600" dirty="0" err="1">
                    <a:latin typeface="Arial" panose="020B0604020202020204" pitchFamily="34" charset="0"/>
                    <a:cs typeface="Arial" panose="020B0604020202020204" pitchFamily="34" charset="0"/>
                  </a:rPr>
                  <a:t>de</a:t>
                </a:r>
                <a:r>
                  <a:rPr lang="uk-UA" sz="1600" dirty="0">
                    <a:latin typeface="Arial" panose="020B0604020202020204" pitchFamily="34" charset="0"/>
                    <a:cs typeface="Arial" panose="020B0604020202020204" pitchFamily="34" charset="0"/>
                  </a:rPr>
                  <a:t> </a:t>
                </a:r>
                <a:r>
                  <a:rPr lang="uk-UA" sz="1600" dirty="0" err="1">
                    <a:latin typeface="Arial" panose="020B0604020202020204" pitchFamily="34" charset="0"/>
                    <a:cs typeface="Arial" panose="020B0604020202020204" pitchFamily="34" charset="0"/>
                  </a:rPr>
                  <a:t>facto</a:t>
                </a:r>
                <a:r>
                  <a:rPr lang="uk-UA" sz="1600" dirty="0">
                    <a:latin typeface="Arial" panose="020B0604020202020204" pitchFamily="34" charset="0"/>
                    <a:cs typeface="Arial" panose="020B0604020202020204" pitchFamily="34" charset="0"/>
                  </a:rPr>
                  <a:t> </a:t>
                </a:r>
                <a:r>
                  <a:rPr lang="uk-UA" sz="1600" dirty="0" err="1">
                    <a:latin typeface="Arial" panose="020B0604020202020204" pitchFamily="34" charset="0"/>
                    <a:cs typeface="Arial" panose="020B0604020202020204" pitchFamily="34" charset="0"/>
                  </a:rPr>
                  <a:t>співмешкання</a:t>
                </a:r>
                <a:r>
                  <a:rPr lang="uk-UA" sz="1600"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Ø"/>
                </a:pPr>
                <a:r>
                  <a:rPr lang="uk-UA" sz="1600" dirty="0">
                    <a:latin typeface="Arial" panose="020B0604020202020204" pitchFamily="34" charset="0"/>
                    <a:cs typeface="Arial" panose="020B0604020202020204" pitchFamily="34" charset="0"/>
                  </a:rPr>
                  <a:t>одностатеві пари</a:t>
                </a:r>
              </a:p>
            </p:txBody>
          </p:sp>
          <p:sp>
            <p:nvSpPr>
              <p:cNvPr id="27" name="Прямоугольник 26">
                <a:extLst>
                  <a:ext uri="{FF2B5EF4-FFF2-40B4-BE49-F238E27FC236}">
                    <a16:creationId xmlns:a16="http://schemas.microsoft.com/office/drawing/2014/main" xmlns="" id="{32CF535B-2A94-47EE-803A-6A5F8BF8B430}"/>
                  </a:ext>
                </a:extLst>
              </p:cNvPr>
              <p:cNvSpPr/>
              <p:nvPr/>
            </p:nvSpPr>
            <p:spPr>
              <a:xfrm>
                <a:off x="4604469" y="1419265"/>
                <a:ext cx="3374022" cy="863476"/>
              </a:xfrm>
              <a:prstGeom prst="rect">
                <a:avLst/>
              </a:prstGeom>
              <a:solidFill>
                <a:schemeClr val="accent2">
                  <a:lumMod val="20000"/>
                  <a:lumOff val="80000"/>
                </a:schemeClr>
              </a:solidFill>
              <a:ln>
                <a:solidFill>
                  <a:schemeClr val="accent1">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uk-UA" b="1" dirty="0">
                    <a:solidFill>
                      <a:schemeClr val="tx1"/>
                    </a:solidFill>
                    <a:latin typeface="Arial" panose="020B0604020202020204" pitchFamily="34" charset="0"/>
                    <a:cs typeface="Arial" panose="020B0604020202020204" pitchFamily="34" charset="0"/>
                  </a:rPr>
                  <a:t>Пари</a:t>
                </a:r>
              </a:p>
            </p:txBody>
          </p:sp>
        </p:grpSp>
        <p:sp>
          <p:nvSpPr>
            <p:cNvPr id="30" name="Прямоугольник 29">
              <a:extLst>
                <a:ext uri="{FF2B5EF4-FFF2-40B4-BE49-F238E27FC236}">
                  <a16:creationId xmlns:a16="http://schemas.microsoft.com/office/drawing/2014/main" xmlns="" id="{90EE2432-A808-4459-A901-7FCAD0B4D4A0}"/>
                </a:ext>
              </a:extLst>
            </p:cNvPr>
            <p:cNvSpPr/>
            <p:nvPr/>
          </p:nvSpPr>
          <p:spPr>
            <a:xfrm>
              <a:off x="8246583" y="1419265"/>
              <a:ext cx="3374021" cy="863476"/>
            </a:xfrm>
            <a:prstGeom prst="rect">
              <a:avLst/>
            </a:prstGeom>
            <a:solidFill>
              <a:schemeClr val="accent2">
                <a:lumMod val="20000"/>
                <a:lumOff val="80000"/>
              </a:schemeClr>
            </a:solidFill>
            <a:ln>
              <a:solidFill>
                <a:schemeClr val="accent1">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base"/>
              <a:r>
                <a:rPr lang="uk-UA" b="1" dirty="0">
                  <a:solidFill>
                    <a:schemeClr val="tx1"/>
                  </a:solidFill>
                  <a:latin typeface="Arial" panose="020B0604020202020204" pitchFamily="34" charset="0"/>
                  <a:cs typeface="Arial" panose="020B0604020202020204" pitchFamily="34" charset="0"/>
                </a:rPr>
                <a:t>Батьки</a:t>
              </a:r>
            </a:p>
          </p:txBody>
        </p:sp>
        <p:sp>
          <p:nvSpPr>
            <p:cNvPr id="21" name="Прямоугольник 20">
              <a:extLst>
                <a:ext uri="{FF2B5EF4-FFF2-40B4-BE49-F238E27FC236}">
                  <a16:creationId xmlns:a16="http://schemas.microsoft.com/office/drawing/2014/main" xmlns="" id="{BA371D87-EB6D-487C-A1CB-3234FF662B63}"/>
                </a:ext>
              </a:extLst>
            </p:cNvPr>
            <p:cNvSpPr/>
            <p:nvPr/>
          </p:nvSpPr>
          <p:spPr>
            <a:xfrm>
              <a:off x="8246582" y="5214773"/>
              <a:ext cx="3374022" cy="863476"/>
            </a:xfrm>
            <a:prstGeom prst="rect">
              <a:avLst/>
            </a:prstGeom>
            <a:solidFill>
              <a:schemeClr val="accent2">
                <a:lumMod val="20000"/>
                <a:lumOff val="80000"/>
              </a:schemeClr>
            </a:solidFill>
            <a:ln>
              <a:solidFill>
                <a:schemeClr val="accent1">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uk-UA" b="1" dirty="0">
                  <a:solidFill>
                    <a:schemeClr val="tx1"/>
                  </a:solidFill>
                  <a:latin typeface="Arial" panose="020B0604020202020204" pitchFamily="34" charset="0"/>
                  <a:cs typeface="Arial" panose="020B0604020202020204" pitchFamily="34" charset="0"/>
                </a:rPr>
                <a:t>Майнові інтереси</a:t>
              </a:r>
            </a:p>
          </p:txBody>
        </p:sp>
        <p:grpSp>
          <p:nvGrpSpPr>
            <p:cNvPr id="9" name="Группа 8">
              <a:extLst>
                <a:ext uri="{FF2B5EF4-FFF2-40B4-BE49-F238E27FC236}">
                  <a16:creationId xmlns:a16="http://schemas.microsoft.com/office/drawing/2014/main" xmlns="" id="{9B36F94A-5B69-4CCB-874E-FD35114EA4E3}"/>
                </a:ext>
              </a:extLst>
            </p:cNvPr>
            <p:cNvGrpSpPr/>
            <p:nvPr/>
          </p:nvGrpSpPr>
          <p:grpSpPr>
            <a:xfrm>
              <a:off x="554862" y="1419265"/>
              <a:ext cx="3632127" cy="4681817"/>
              <a:chOff x="554862" y="1419265"/>
              <a:chExt cx="3632127" cy="4681817"/>
            </a:xfrm>
          </p:grpSpPr>
          <p:sp>
            <p:nvSpPr>
              <p:cNvPr id="31" name="Прямоугольник 30">
                <a:extLst>
                  <a:ext uri="{FF2B5EF4-FFF2-40B4-BE49-F238E27FC236}">
                    <a16:creationId xmlns:a16="http://schemas.microsoft.com/office/drawing/2014/main" xmlns="" id="{C852E062-F6E5-49F5-AF78-4DB655AFB864}"/>
                  </a:ext>
                </a:extLst>
              </p:cNvPr>
              <p:cNvSpPr/>
              <p:nvPr/>
            </p:nvSpPr>
            <p:spPr>
              <a:xfrm>
                <a:off x="554862" y="1419265"/>
                <a:ext cx="3632127" cy="863476"/>
              </a:xfrm>
              <a:prstGeom prst="rect">
                <a:avLst/>
              </a:prstGeom>
              <a:solidFill>
                <a:schemeClr val="accent2">
                  <a:lumMod val="20000"/>
                  <a:lumOff val="80000"/>
                </a:schemeClr>
              </a:solidFill>
              <a:ln>
                <a:solidFill>
                  <a:schemeClr val="accent1">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uk-UA" b="1" dirty="0">
                    <a:solidFill>
                      <a:schemeClr val="tx1"/>
                    </a:solidFill>
                    <a:latin typeface="Arial" panose="020B0604020202020204" pitchFamily="34" charset="0"/>
                    <a:cs typeface="Arial" panose="020B0604020202020204" pitchFamily="34" charset="0"/>
                  </a:rPr>
                  <a:t>Діти</a:t>
                </a:r>
              </a:p>
            </p:txBody>
          </p:sp>
          <p:sp>
            <p:nvSpPr>
              <p:cNvPr id="25" name="Прямоугольник 24">
                <a:extLst>
                  <a:ext uri="{FF2B5EF4-FFF2-40B4-BE49-F238E27FC236}">
                    <a16:creationId xmlns:a16="http://schemas.microsoft.com/office/drawing/2014/main" xmlns="" id="{A39EC7CA-0333-4B95-B057-4AA9A0AD8F2C}"/>
                  </a:ext>
                </a:extLst>
              </p:cNvPr>
              <p:cNvSpPr/>
              <p:nvPr/>
            </p:nvSpPr>
            <p:spPr>
              <a:xfrm>
                <a:off x="565451" y="2269415"/>
                <a:ext cx="3621538" cy="3831667"/>
              </a:xfrm>
              <a:prstGeom prst="rect">
                <a:avLst/>
              </a:prstGeom>
              <a:solidFill>
                <a:schemeClr val="bg1">
                  <a:lumMod val="95000"/>
                  <a:alpha val="53000"/>
                </a:schemeClr>
              </a:solidFill>
              <a:ln>
                <a:solidFill>
                  <a:schemeClr val="accent1">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Wingdings" panose="05000000000000000000" pitchFamily="2" charset="2"/>
                  <a:buChar char="Ø"/>
                </a:pPr>
                <a:r>
                  <a:rPr lang="uk-UA" sz="1600" dirty="0">
                    <a:latin typeface="Arial" panose="020B0604020202020204" pitchFamily="34" charset="0"/>
                    <a:cs typeface="Arial" panose="020B0604020202020204" pitchFamily="34" charset="0"/>
                  </a:rPr>
                  <a:t>взаємне проведення часу</a:t>
                </a:r>
              </a:p>
              <a:p>
                <a:pPr marL="285750" indent="-285750">
                  <a:buFont typeface="Wingdings" panose="05000000000000000000" pitchFamily="2" charset="2"/>
                  <a:buChar char="Ø"/>
                </a:pPr>
                <a:r>
                  <a:rPr lang="uk-UA" sz="1600" dirty="0">
                    <a:latin typeface="Arial" panose="020B0604020202020204" pitchFamily="34" charset="0"/>
                    <a:cs typeface="Arial" panose="020B0604020202020204" pitchFamily="34" charset="0"/>
                  </a:rPr>
                  <a:t>зв’язки між біологічною матір’ю і дітьми</a:t>
                </a:r>
              </a:p>
              <a:p>
                <a:pPr marL="285750" indent="-285750">
                  <a:buFont typeface="Wingdings" panose="05000000000000000000" pitchFamily="2" charset="2"/>
                  <a:buChar char="Ø"/>
                </a:pPr>
                <a:r>
                  <a:rPr lang="uk-UA" sz="1600" dirty="0">
                    <a:latin typeface="Arial" panose="020B0604020202020204" pitchFamily="34" charset="0"/>
                    <a:cs typeface="Arial" panose="020B0604020202020204" pitchFamily="34" charset="0"/>
                  </a:rPr>
                  <a:t>зв’язки між біологічним батьком і дітьми</a:t>
                </a:r>
              </a:p>
              <a:p>
                <a:pPr marL="285750" indent="-285750">
                  <a:buFont typeface="Wingdings" panose="05000000000000000000" pitchFamily="2" charset="2"/>
                  <a:buChar char="Ø"/>
                </a:pPr>
                <a:r>
                  <a:rPr lang="uk-UA" sz="1600" dirty="0">
                    <a:latin typeface="Arial" panose="020B0604020202020204" pitchFamily="34" charset="0"/>
                    <a:cs typeface="Arial" panose="020B0604020202020204" pitchFamily="34" charset="0"/>
                  </a:rPr>
                  <a:t>соціальна допомога батькам, батьківські права, опіка і право на спілкування</a:t>
                </a:r>
              </a:p>
              <a:p>
                <a:pPr marL="285750" indent="-285750">
                  <a:buFont typeface="Wingdings" panose="05000000000000000000" pitchFamily="2" charset="2"/>
                  <a:buChar char="Ø"/>
                </a:pPr>
                <a:r>
                  <a:rPr lang="uk-UA" sz="1600" dirty="0">
                    <a:latin typeface="Arial" panose="020B0604020202020204" pitchFamily="34" charset="0"/>
                    <a:cs typeface="Arial" panose="020B0604020202020204" pitchFamily="34" charset="0"/>
                  </a:rPr>
                  <a:t>міжнародне викрадення дитини</a:t>
                </a:r>
              </a:p>
              <a:p>
                <a:pPr marL="285750" indent="-285750">
                  <a:buFont typeface="Wingdings" panose="05000000000000000000" pitchFamily="2" charset="2"/>
                  <a:buChar char="Ø"/>
                </a:pPr>
                <a:r>
                  <a:rPr lang="uk-UA" sz="1600" dirty="0">
                    <a:latin typeface="Arial" panose="020B0604020202020204" pitchFamily="34" charset="0"/>
                    <a:cs typeface="Arial" panose="020B0604020202020204" pitchFamily="34" charset="0"/>
                  </a:rPr>
                  <a:t>усиновлення</a:t>
                </a:r>
              </a:p>
              <a:p>
                <a:pPr marL="285750" indent="-285750">
                  <a:buFont typeface="Wingdings" panose="05000000000000000000" pitchFamily="2" charset="2"/>
                  <a:buChar char="Ø"/>
                </a:pPr>
                <a:r>
                  <a:rPr lang="uk-UA" sz="1600" dirty="0">
                    <a:latin typeface="Arial" panose="020B0604020202020204" pitchFamily="34" charset="0"/>
                    <a:cs typeface="Arial" panose="020B0604020202020204" pitchFamily="34" charset="0"/>
                  </a:rPr>
                  <a:t>прийомні сім’ї</a:t>
                </a:r>
              </a:p>
              <a:p>
                <a:pPr marL="285750" indent="-285750">
                  <a:buFont typeface="Wingdings" panose="05000000000000000000" pitchFamily="2" charset="2"/>
                  <a:buChar char="Ø"/>
                </a:pPr>
                <a:r>
                  <a:rPr lang="uk-UA" sz="1600" dirty="0">
                    <a:latin typeface="Arial" panose="020B0604020202020204" pitchFamily="34" charset="0"/>
                    <a:cs typeface="Arial" panose="020B0604020202020204" pitchFamily="34" charset="0"/>
                  </a:rPr>
                  <a:t>батьківські права і державна допомога</a:t>
                </a:r>
              </a:p>
            </p:txBody>
          </p:sp>
        </p:grpSp>
        <p:grpSp>
          <p:nvGrpSpPr>
            <p:cNvPr id="2" name="Группа 1">
              <a:extLst>
                <a:ext uri="{FF2B5EF4-FFF2-40B4-BE49-F238E27FC236}">
                  <a16:creationId xmlns:a16="http://schemas.microsoft.com/office/drawing/2014/main" xmlns="" id="{9256A711-5DFE-46E1-BA4B-93C73CA242E2}"/>
                </a:ext>
              </a:extLst>
            </p:cNvPr>
            <p:cNvGrpSpPr/>
            <p:nvPr/>
          </p:nvGrpSpPr>
          <p:grpSpPr>
            <a:xfrm>
              <a:off x="4528981" y="3849409"/>
              <a:ext cx="3374022" cy="2228840"/>
              <a:chOff x="541169" y="2814017"/>
              <a:chExt cx="3374022" cy="2228840"/>
            </a:xfrm>
          </p:grpSpPr>
          <p:sp>
            <p:nvSpPr>
              <p:cNvPr id="19" name="Прямоугольник 18">
                <a:extLst>
                  <a:ext uri="{FF2B5EF4-FFF2-40B4-BE49-F238E27FC236}">
                    <a16:creationId xmlns:a16="http://schemas.microsoft.com/office/drawing/2014/main" xmlns="" id="{CA5E91A2-B07B-4A5C-B613-20D503E5989E}"/>
                  </a:ext>
                </a:extLst>
              </p:cNvPr>
              <p:cNvSpPr/>
              <p:nvPr/>
            </p:nvSpPr>
            <p:spPr>
              <a:xfrm>
                <a:off x="541169" y="2814017"/>
                <a:ext cx="3374022" cy="863476"/>
              </a:xfrm>
              <a:prstGeom prst="rect">
                <a:avLst/>
              </a:prstGeom>
              <a:solidFill>
                <a:schemeClr val="accent2">
                  <a:lumMod val="20000"/>
                  <a:lumOff val="80000"/>
                </a:schemeClr>
              </a:solidFill>
              <a:ln>
                <a:solidFill>
                  <a:schemeClr val="accent1">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uk-UA" b="1" dirty="0">
                    <a:solidFill>
                      <a:schemeClr val="tx1"/>
                    </a:solidFill>
                    <a:latin typeface="Arial" panose="020B0604020202020204" pitchFamily="34" charset="0"/>
                    <a:cs typeface="Arial" panose="020B0604020202020204" pitchFamily="34" charset="0"/>
                  </a:rPr>
                  <a:t>Інші сімейні стосунки</a:t>
                </a:r>
              </a:p>
            </p:txBody>
          </p:sp>
          <p:sp>
            <p:nvSpPr>
              <p:cNvPr id="28" name="Прямоугольник 27">
                <a:extLst>
                  <a:ext uri="{FF2B5EF4-FFF2-40B4-BE49-F238E27FC236}">
                    <a16:creationId xmlns:a16="http://schemas.microsoft.com/office/drawing/2014/main" xmlns="" id="{9F566F69-4A01-4AD8-A0A3-9B140C2DEA5A}"/>
                  </a:ext>
                </a:extLst>
              </p:cNvPr>
              <p:cNvSpPr/>
              <p:nvPr/>
            </p:nvSpPr>
            <p:spPr>
              <a:xfrm>
                <a:off x="541169" y="3677493"/>
                <a:ext cx="3374021" cy="1365364"/>
              </a:xfrm>
              <a:prstGeom prst="rect">
                <a:avLst/>
              </a:prstGeom>
              <a:solidFill>
                <a:schemeClr val="bg1">
                  <a:lumMod val="95000"/>
                  <a:alpha val="53000"/>
                </a:schemeClr>
              </a:solidFill>
              <a:ln>
                <a:solidFill>
                  <a:schemeClr val="accent1">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Wingdings" panose="05000000000000000000" pitchFamily="2" charset="2"/>
                  <a:buChar char="Ø"/>
                </a:pPr>
                <a:r>
                  <a:rPr lang="uk-UA" sz="1600" dirty="0">
                    <a:latin typeface="Arial" panose="020B0604020202020204" pitchFamily="34" charset="0"/>
                    <a:cs typeface="Arial" panose="020B0604020202020204" pitchFamily="34" charset="0"/>
                  </a:rPr>
                  <a:t>стосунки між братами і сестрами, баба і дід </a:t>
                </a:r>
              </a:p>
              <a:p>
                <a:pPr marL="285750" indent="-285750">
                  <a:buFont typeface="Wingdings" panose="05000000000000000000" pitchFamily="2" charset="2"/>
                  <a:buChar char="Ø"/>
                </a:pPr>
                <a:r>
                  <a:rPr lang="uk-UA" sz="1600" dirty="0">
                    <a:latin typeface="Arial" panose="020B0604020202020204" pitchFamily="34" charset="0"/>
                    <a:cs typeface="Arial" panose="020B0604020202020204" pitchFamily="34" charset="0"/>
                  </a:rPr>
                  <a:t>право ув’язнених осіб на спілкування</a:t>
                </a:r>
              </a:p>
            </p:txBody>
          </p:sp>
        </p:grpSp>
        <p:grpSp>
          <p:nvGrpSpPr>
            <p:cNvPr id="3" name="Группа 2">
              <a:extLst>
                <a:ext uri="{FF2B5EF4-FFF2-40B4-BE49-F238E27FC236}">
                  <a16:creationId xmlns:a16="http://schemas.microsoft.com/office/drawing/2014/main" xmlns="" id="{6D403130-2746-48B2-A527-907BA94A8E1E}"/>
                </a:ext>
              </a:extLst>
            </p:cNvPr>
            <p:cNvGrpSpPr/>
            <p:nvPr/>
          </p:nvGrpSpPr>
          <p:grpSpPr>
            <a:xfrm>
              <a:off x="8246583" y="2512060"/>
              <a:ext cx="3374022" cy="2516780"/>
              <a:chOff x="4602881" y="2927890"/>
              <a:chExt cx="3374022" cy="2880365"/>
            </a:xfrm>
          </p:grpSpPr>
          <p:sp>
            <p:nvSpPr>
              <p:cNvPr id="20" name="Прямоугольник 19">
                <a:extLst>
                  <a:ext uri="{FF2B5EF4-FFF2-40B4-BE49-F238E27FC236}">
                    <a16:creationId xmlns:a16="http://schemas.microsoft.com/office/drawing/2014/main" xmlns="" id="{53EAD840-0E64-411A-BBAC-9D0A4C4F391C}"/>
                  </a:ext>
                </a:extLst>
              </p:cNvPr>
              <p:cNvSpPr/>
              <p:nvPr/>
            </p:nvSpPr>
            <p:spPr>
              <a:xfrm>
                <a:off x="4602881" y="2927890"/>
                <a:ext cx="3374022" cy="863476"/>
              </a:xfrm>
              <a:prstGeom prst="rect">
                <a:avLst/>
              </a:prstGeom>
              <a:solidFill>
                <a:schemeClr val="accent2">
                  <a:lumMod val="20000"/>
                  <a:lumOff val="80000"/>
                </a:schemeClr>
              </a:solidFill>
              <a:ln>
                <a:solidFill>
                  <a:schemeClr val="accent1">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uk-UA" b="1" dirty="0">
                    <a:solidFill>
                      <a:schemeClr val="tx1"/>
                    </a:solidFill>
                    <a:latin typeface="Arial" panose="020B0604020202020204" pitchFamily="34" charset="0"/>
                    <a:cs typeface="Arial" panose="020B0604020202020204" pitchFamily="34" charset="0"/>
                  </a:rPr>
                  <a:t>Імміграція і вислання</a:t>
                </a:r>
              </a:p>
            </p:txBody>
          </p:sp>
          <p:sp>
            <p:nvSpPr>
              <p:cNvPr id="29" name="Прямоугольник 28">
                <a:extLst>
                  <a:ext uri="{FF2B5EF4-FFF2-40B4-BE49-F238E27FC236}">
                    <a16:creationId xmlns:a16="http://schemas.microsoft.com/office/drawing/2014/main" xmlns="" id="{73459FA2-72E2-4D81-9B9F-0919BA7C9C52}"/>
                  </a:ext>
                </a:extLst>
              </p:cNvPr>
              <p:cNvSpPr/>
              <p:nvPr/>
            </p:nvSpPr>
            <p:spPr>
              <a:xfrm>
                <a:off x="4602882" y="3802024"/>
                <a:ext cx="3374021" cy="2006231"/>
              </a:xfrm>
              <a:prstGeom prst="rect">
                <a:avLst/>
              </a:prstGeom>
              <a:solidFill>
                <a:schemeClr val="bg1">
                  <a:lumMod val="95000"/>
                  <a:alpha val="53000"/>
                </a:schemeClr>
              </a:solidFill>
              <a:ln>
                <a:solidFill>
                  <a:schemeClr val="accent1">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Wingdings" panose="05000000000000000000" pitchFamily="2" charset="2"/>
                  <a:buChar char="Ø"/>
                </a:pPr>
                <a:r>
                  <a:rPr lang="uk-UA" sz="1600" dirty="0">
                    <a:latin typeface="Arial" panose="020B0604020202020204" pitchFamily="34" charset="0"/>
                    <a:cs typeface="Arial" panose="020B0604020202020204" pitchFamily="34" charset="0"/>
                  </a:rPr>
                  <a:t>діти у місцях позбавлення свободи</a:t>
                </a:r>
              </a:p>
              <a:p>
                <a:pPr marL="285750" indent="-285750">
                  <a:buFont typeface="Wingdings" panose="05000000000000000000" pitchFamily="2" charset="2"/>
                  <a:buChar char="Ø"/>
                </a:pPr>
                <a:r>
                  <a:rPr lang="uk-UA" sz="1600" dirty="0">
                    <a:latin typeface="Arial" panose="020B0604020202020204" pitchFamily="34" charset="0"/>
                    <a:cs typeface="Arial" panose="020B0604020202020204" pitchFamily="34" charset="0"/>
                  </a:rPr>
                  <a:t>возз’єднання сім’ї</a:t>
                </a:r>
              </a:p>
              <a:p>
                <a:pPr marL="285750" indent="-285750">
                  <a:buFont typeface="Wingdings" panose="05000000000000000000" pitchFamily="2" charset="2"/>
                  <a:buChar char="Ø"/>
                </a:pPr>
                <a:r>
                  <a:rPr lang="uk-UA" sz="1600" dirty="0">
                    <a:latin typeface="Arial" panose="020B0604020202020204" pitchFamily="34" charset="0"/>
                    <a:cs typeface="Arial" panose="020B0604020202020204" pitchFamily="34" charset="0"/>
                  </a:rPr>
                  <a:t>рішення про депортацію і вислання</a:t>
                </a:r>
              </a:p>
              <a:p>
                <a:pPr marL="285750" indent="-285750">
                  <a:buFont typeface="Wingdings" panose="05000000000000000000" pitchFamily="2" charset="2"/>
                  <a:buChar char="Ø"/>
                </a:pPr>
                <a:r>
                  <a:rPr lang="uk-UA" sz="1600" dirty="0">
                    <a:latin typeface="Arial" panose="020B0604020202020204" pitchFamily="34" charset="0"/>
                    <a:cs typeface="Arial" panose="020B0604020202020204" pitchFamily="34" charset="0"/>
                  </a:rPr>
                  <a:t>дозволи на проживання</a:t>
                </a:r>
              </a:p>
            </p:txBody>
          </p:sp>
        </p:grpSp>
      </p:grpSp>
      <p:cxnSp>
        <p:nvCxnSpPr>
          <p:cNvPr id="15" name="Прямая соединительная линия 14">
            <a:extLst>
              <a:ext uri="{FF2B5EF4-FFF2-40B4-BE49-F238E27FC236}">
                <a16:creationId xmlns:a16="http://schemas.microsoft.com/office/drawing/2014/main" xmlns="" id="{9A9C9D08-A06E-4859-8D02-F256C04CCC6E}"/>
              </a:ext>
            </a:extLst>
          </p:cNvPr>
          <p:cNvCxnSpPr>
            <a:cxnSpLocks/>
          </p:cNvCxnSpPr>
          <p:nvPr/>
        </p:nvCxnSpPr>
        <p:spPr>
          <a:xfrm>
            <a:off x="4451685" y="1341047"/>
            <a:ext cx="0" cy="32717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a:extLst>
              <a:ext uri="{FF2B5EF4-FFF2-40B4-BE49-F238E27FC236}">
                <a16:creationId xmlns:a16="http://schemas.microsoft.com/office/drawing/2014/main" xmlns="" id="{373DEC40-2BFC-4342-9492-176715B48857}"/>
              </a:ext>
            </a:extLst>
          </p:cNvPr>
          <p:cNvCxnSpPr>
            <a:cxnSpLocks/>
          </p:cNvCxnSpPr>
          <p:nvPr/>
        </p:nvCxnSpPr>
        <p:spPr>
          <a:xfrm>
            <a:off x="8201527" y="1341047"/>
            <a:ext cx="0" cy="45544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xmlns="" id="{9D0D4286-385E-425E-BE23-ED9CD55E11F7}"/>
              </a:ext>
            </a:extLst>
          </p:cNvPr>
          <p:cNvCxnSpPr>
            <a:stCxn id="31" idx="3"/>
            <a:endCxn id="27" idx="1"/>
          </p:cNvCxnSpPr>
          <p:nvPr/>
        </p:nvCxnSpPr>
        <p:spPr>
          <a:xfrm>
            <a:off x="4291507" y="2157211"/>
            <a:ext cx="3435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a:extLst>
              <a:ext uri="{FF2B5EF4-FFF2-40B4-BE49-F238E27FC236}">
                <a16:creationId xmlns:a16="http://schemas.microsoft.com/office/drawing/2014/main" xmlns="" id="{3DC217DA-B3F5-440F-8979-2A3202A1F80C}"/>
              </a:ext>
            </a:extLst>
          </p:cNvPr>
          <p:cNvCxnSpPr>
            <a:stCxn id="27" idx="3"/>
            <a:endCxn id="30" idx="1"/>
          </p:cNvCxnSpPr>
          <p:nvPr/>
        </p:nvCxnSpPr>
        <p:spPr>
          <a:xfrm>
            <a:off x="8009109" y="2157211"/>
            <a:ext cx="3419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a:extLst>
              <a:ext uri="{FF2B5EF4-FFF2-40B4-BE49-F238E27FC236}">
                <a16:creationId xmlns:a16="http://schemas.microsoft.com/office/drawing/2014/main" xmlns="" id="{76DDFE6D-5640-43AF-B4D5-B406F674578F}"/>
              </a:ext>
            </a:extLst>
          </p:cNvPr>
          <p:cNvCxnSpPr>
            <a:cxnSpLocks/>
          </p:cNvCxnSpPr>
          <p:nvPr/>
        </p:nvCxnSpPr>
        <p:spPr>
          <a:xfrm flipV="1">
            <a:off x="8201527" y="5895474"/>
            <a:ext cx="16160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a:extLst>
              <a:ext uri="{FF2B5EF4-FFF2-40B4-BE49-F238E27FC236}">
                <a16:creationId xmlns:a16="http://schemas.microsoft.com/office/drawing/2014/main" xmlns="" id="{332C7F02-C4FB-4598-A7AB-C9C7CF28A5B1}"/>
              </a:ext>
            </a:extLst>
          </p:cNvPr>
          <p:cNvCxnSpPr>
            <a:cxnSpLocks/>
          </p:cNvCxnSpPr>
          <p:nvPr/>
        </p:nvCxnSpPr>
        <p:spPr>
          <a:xfrm>
            <a:off x="4463297" y="4599387"/>
            <a:ext cx="1702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a:extLst>
              <a:ext uri="{FF2B5EF4-FFF2-40B4-BE49-F238E27FC236}">
                <a16:creationId xmlns:a16="http://schemas.microsoft.com/office/drawing/2014/main" xmlns="" id="{739BB902-BCD2-4056-B9E5-973C608EBC05}"/>
              </a:ext>
            </a:extLst>
          </p:cNvPr>
          <p:cNvCxnSpPr>
            <a:cxnSpLocks/>
          </p:cNvCxnSpPr>
          <p:nvPr/>
        </p:nvCxnSpPr>
        <p:spPr>
          <a:xfrm flipV="1">
            <a:off x="8201367" y="3187701"/>
            <a:ext cx="16160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a:extLst>
              <a:ext uri="{FF2B5EF4-FFF2-40B4-BE49-F238E27FC236}">
                <a16:creationId xmlns:a16="http://schemas.microsoft.com/office/drawing/2014/main" xmlns="" id="{A0125EF6-E4DE-4F5B-8F93-45BCA4EEF67E}"/>
              </a:ext>
            </a:extLst>
          </p:cNvPr>
          <p:cNvCxnSpPr>
            <a:cxnSpLocks/>
          </p:cNvCxnSpPr>
          <p:nvPr/>
        </p:nvCxnSpPr>
        <p:spPr>
          <a:xfrm flipV="1">
            <a:off x="8020705" y="4612824"/>
            <a:ext cx="161605"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917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0870F4F7-3DAF-4654-A4A8-B8C34124BA77}"/>
              </a:ext>
            </a:extLst>
          </p:cNvPr>
          <p:cNvSpPr/>
          <p:nvPr/>
        </p:nvSpPr>
        <p:spPr>
          <a:xfrm>
            <a:off x="458512" y="708261"/>
            <a:ext cx="6680734" cy="6017032"/>
          </a:xfrm>
          <a:prstGeom prst="rect">
            <a:avLst/>
          </a:prstGeom>
        </p:spPr>
        <p:txBody>
          <a:bodyPr wrap="square">
            <a:spAutoFit/>
          </a:bodyPr>
          <a:lstStyle/>
          <a:p>
            <a:pPr algn="just"/>
            <a:r>
              <a:rPr lang="uk-UA" sz="1700" dirty="0">
                <a:cs typeface="Arial" panose="020B0604020202020204" pitchFamily="34" charset="0"/>
              </a:rPr>
              <a:t>ЄСПЛ заявляє, що </a:t>
            </a:r>
            <a:r>
              <a:rPr lang="uk-UA" sz="1700" b="1" dirty="0">
                <a:cs typeface="Arial" panose="020B0604020202020204" pitchFamily="34" charset="0"/>
              </a:rPr>
              <a:t>стаття 8 ЄКПЛ не містить абсолютного права </a:t>
            </a:r>
            <a:r>
              <a:rPr lang="uk-UA" sz="1700" dirty="0">
                <a:cs typeface="Arial" panose="020B0604020202020204" pitchFamily="34" charset="0"/>
              </a:rPr>
              <a:t>для іноземців </a:t>
            </a:r>
            <a:r>
              <a:rPr lang="uk-UA" sz="1700" b="1" dirty="0">
                <a:cs typeface="Arial" panose="020B0604020202020204" pitchFamily="34" charset="0"/>
              </a:rPr>
              <a:t>не бути висланими. </a:t>
            </a:r>
            <a:r>
              <a:rPr lang="uk-UA" sz="1700" dirty="0">
                <a:cs typeface="Arial" panose="020B0604020202020204" pitchFamily="34" charset="0"/>
              </a:rPr>
              <a:t>Однак, якщо вислання або депортація заважає праву на сімейне життя, ЄСПЛ розробив ряд </a:t>
            </a:r>
            <a:r>
              <a:rPr lang="uk-UA" sz="1700" b="1" dirty="0">
                <a:cs typeface="Arial" panose="020B0604020202020204" pitchFamily="34" charset="0"/>
              </a:rPr>
              <a:t>критеріїв</a:t>
            </a:r>
            <a:r>
              <a:rPr lang="uk-UA" sz="1700" dirty="0">
                <a:cs typeface="Arial" panose="020B0604020202020204" pitchFamily="34" charset="0"/>
              </a:rPr>
              <a:t>, </a:t>
            </a:r>
            <a:r>
              <a:rPr lang="uk-UA" sz="1700" b="1" dirty="0">
                <a:cs typeface="Arial" panose="020B0604020202020204" pitchFamily="34" charset="0"/>
              </a:rPr>
              <a:t>для оцінки того, чи такі дії необхідні в демократичному суспільстві та чи пропорційні вони законній меті</a:t>
            </a:r>
            <a:r>
              <a:rPr lang="uk-UA" sz="1700" dirty="0">
                <a:cs typeface="Arial" panose="020B0604020202020204" pitchFamily="34" charset="0"/>
              </a:rPr>
              <a:t> </a:t>
            </a:r>
            <a:r>
              <a:rPr lang="ru-RU" sz="1700" dirty="0"/>
              <a:t>«</a:t>
            </a:r>
            <a:r>
              <a:rPr lang="ru-RU" sz="1700" i="1" dirty="0" err="1">
                <a:solidFill>
                  <a:schemeClr val="accent3">
                    <a:lumMod val="50000"/>
                  </a:schemeClr>
                </a:solidFill>
              </a:rPr>
              <a:t>Унер</a:t>
            </a:r>
            <a:r>
              <a:rPr lang="ru-RU" sz="1700" i="1" dirty="0">
                <a:solidFill>
                  <a:schemeClr val="accent3">
                    <a:lumMod val="50000"/>
                  </a:schemeClr>
                </a:solidFill>
              </a:rPr>
              <a:t> </a:t>
            </a:r>
            <a:r>
              <a:rPr lang="ru-RU" sz="1700" i="1" dirty="0" err="1">
                <a:solidFill>
                  <a:schemeClr val="accent3">
                    <a:lumMod val="50000"/>
                  </a:schemeClr>
                </a:solidFill>
              </a:rPr>
              <a:t>проти</a:t>
            </a:r>
            <a:r>
              <a:rPr lang="ru-RU" sz="1700" i="1" dirty="0">
                <a:solidFill>
                  <a:schemeClr val="accent3">
                    <a:lumMod val="50000"/>
                  </a:schemeClr>
                </a:solidFill>
              </a:rPr>
              <a:t> </a:t>
            </a:r>
            <a:r>
              <a:rPr lang="ru-RU" sz="1700" i="1" dirty="0" err="1">
                <a:solidFill>
                  <a:schemeClr val="accent3">
                    <a:lumMod val="50000"/>
                  </a:schemeClr>
                </a:solidFill>
              </a:rPr>
              <a:t>Нідерландів</a:t>
            </a:r>
            <a:r>
              <a:rPr lang="ru-RU" sz="1700" i="1" dirty="0">
                <a:solidFill>
                  <a:schemeClr val="accent3">
                    <a:lumMod val="50000"/>
                  </a:schemeClr>
                </a:solidFill>
              </a:rPr>
              <a:t>» (</a:t>
            </a:r>
            <a:r>
              <a:rPr lang="ru-RU" sz="1700" i="1" dirty="0" err="1">
                <a:solidFill>
                  <a:schemeClr val="accent3">
                    <a:lumMod val="50000"/>
                  </a:schemeClr>
                </a:solidFill>
              </a:rPr>
              <a:t>Üner</a:t>
            </a:r>
            <a:r>
              <a:rPr lang="ru-RU" sz="1700" i="1" dirty="0">
                <a:solidFill>
                  <a:schemeClr val="accent3">
                    <a:lumMod val="50000"/>
                  </a:schemeClr>
                </a:solidFill>
              </a:rPr>
              <a:t> v. </a:t>
            </a:r>
            <a:r>
              <a:rPr lang="ru-RU" sz="1700" i="1" dirty="0" err="1">
                <a:solidFill>
                  <a:schemeClr val="accent3">
                    <a:lumMod val="50000"/>
                  </a:schemeClr>
                </a:solidFill>
              </a:rPr>
              <a:t>the</a:t>
            </a:r>
            <a:r>
              <a:rPr lang="ru-RU" sz="1700" i="1" dirty="0">
                <a:solidFill>
                  <a:schemeClr val="accent3">
                    <a:lumMod val="50000"/>
                  </a:schemeClr>
                </a:solidFill>
              </a:rPr>
              <a:t> </a:t>
            </a:r>
            <a:r>
              <a:rPr lang="ru-RU" sz="1700" i="1" dirty="0" err="1">
                <a:solidFill>
                  <a:schemeClr val="accent3">
                    <a:lumMod val="50000"/>
                  </a:schemeClr>
                </a:solidFill>
              </a:rPr>
              <a:t>Netherlands</a:t>
            </a:r>
            <a:r>
              <a:rPr lang="ru-RU" sz="1700" i="1" dirty="0">
                <a:solidFill>
                  <a:schemeClr val="accent3">
                    <a:lumMod val="50000"/>
                  </a:schemeClr>
                </a:solidFill>
              </a:rPr>
              <a:t>) [ВП], 2006, § 54-60):</a:t>
            </a:r>
            <a:endParaRPr lang="uk-UA" sz="1700" i="1" dirty="0">
              <a:solidFill>
                <a:schemeClr val="accent3">
                  <a:lumMod val="50000"/>
                </a:schemeClr>
              </a:solidFill>
              <a:cs typeface="Arial" panose="020B0604020202020204" pitchFamily="34" charset="0"/>
            </a:endParaRPr>
          </a:p>
          <a:p>
            <a:pPr marL="538163" indent="-274638" algn="just">
              <a:buFont typeface="Wingdings" panose="05000000000000000000" pitchFamily="2" charset="2"/>
              <a:buChar char="§"/>
            </a:pPr>
            <a:r>
              <a:rPr lang="uk-UA" sz="1700" dirty="0"/>
              <a:t>характер і тяжкість правопорушення, вчиненого заявником; </a:t>
            </a:r>
          </a:p>
          <a:p>
            <a:pPr marL="538163" indent="-274638" algn="just">
              <a:buFont typeface="Wingdings" panose="05000000000000000000" pitchFamily="2" charset="2"/>
              <a:buChar char="§"/>
            </a:pPr>
            <a:r>
              <a:rPr lang="uk-UA" sz="1700" dirty="0"/>
              <a:t>тривалість перебування заявника в країні, з якої він має бути висланий; </a:t>
            </a:r>
          </a:p>
          <a:p>
            <a:pPr marL="538163" indent="-274638" algn="just">
              <a:buFont typeface="Wingdings" panose="05000000000000000000" pitchFamily="2" charset="2"/>
              <a:buChar char="§"/>
            </a:pPr>
            <a:r>
              <a:rPr lang="uk-UA" sz="1700" dirty="0"/>
              <a:t>час, що минув з моменту вчинення правопорушення, і поведінка заявника протягом цього періоду; </a:t>
            </a:r>
          </a:p>
          <a:p>
            <a:pPr marL="538163" indent="-274638" algn="just">
              <a:buFont typeface="Wingdings" panose="05000000000000000000" pitchFamily="2" charset="2"/>
              <a:buChar char="§"/>
            </a:pPr>
            <a:r>
              <a:rPr lang="uk-UA" sz="1700" dirty="0"/>
              <a:t>громадянство різних зацікавлених осіб; </a:t>
            </a:r>
          </a:p>
          <a:p>
            <a:pPr marL="538163" indent="-274638" algn="just">
              <a:buFont typeface="Wingdings" panose="05000000000000000000" pitchFamily="2" charset="2"/>
              <a:buChar char="§"/>
            </a:pPr>
            <a:r>
              <a:rPr lang="uk-UA" sz="1700" dirty="0"/>
              <a:t>сімейний стан заявника, тривалість шлюбу та інші фактори; </a:t>
            </a:r>
          </a:p>
          <a:p>
            <a:pPr marL="538163" indent="-274638" algn="just">
              <a:buFont typeface="Wingdings" panose="05000000000000000000" pitchFamily="2" charset="2"/>
              <a:buChar char="§"/>
            </a:pPr>
            <a:r>
              <a:rPr lang="uk-UA" sz="1700" dirty="0"/>
              <a:t>чи знав чоловік або дружина про правопорушення на момент вступу в сімейні відносини; </a:t>
            </a:r>
          </a:p>
          <a:p>
            <a:pPr marL="538163" indent="-274638" algn="just">
              <a:buFont typeface="Wingdings" panose="05000000000000000000" pitchFamily="2" charset="2"/>
              <a:buChar char="§"/>
            </a:pPr>
            <a:r>
              <a:rPr lang="uk-UA" sz="1700" dirty="0"/>
              <a:t>чи є діти від шлюбу і, якщо так, то їхній вік; </a:t>
            </a:r>
          </a:p>
          <a:p>
            <a:pPr marL="538163" indent="-274638" algn="just">
              <a:buFont typeface="Wingdings" panose="05000000000000000000" pitchFamily="2" charset="2"/>
              <a:buChar char="§"/>
            </a:pPr>
            <a:r>
              <a:rPr lang="uk-UA" sz="1700" dirty="0"/>
              <a:t>серйозність труднощів, з якими може зіткнутися подружжя в країні, до якої заявник має бути висланий; </a:t>
            </a:r>
          </a:p>
          <a:p>
            <a:pPr marL="538163" indent="-274638" algn="just">
              <a:buFont typeface="Wingdings" panose="05000000000000000000" pitchFamily="2" charset="2"/>
              <a:buChar char="§"/>
            </a:pPr>
            <a:r>
              <a:rPr lang="uk-UA" sz="1700" dirty="0"/>
              <a:t>найкращі інтереси і добробут дітей; </a:t>
            </a:r>
          </a:p>
          <a:p>
            <a:pPr marL="538163" indent="-274638" algn="just">
              <a:buFont typeface="Wingdings" panose="05000000000000000000" pitchFamily="2" charset="2"/>
              <a:buChar char="§"/>
            </a:pPr>
            <a:r>
              <a:rPr lang="uk-UA" sz="1700" dirty="0"/>
              <a:t>міцність соціальних, культурних і сімейних </a:t>
            </a:r>
            <a:r>
              <a:rPr lang="uk-UA" sz="1700" dirty="0" err="1"/>
              <a:t>зв’язків</a:t>
            </a:r>
            <a:r>
              <a:rPr lang="uk-UA" sz="1700" dirty="0"/>
              <a:t> з країною перебування і країною призначення.</a:t>
            </a:r>
          </a:p>
          <a:p>
            <a:r>
              <a:rPr lang="ru-RU" sz="1400" dirty="0"/>
              <a:t>🌐 </a:t>
            </a:r>
            <a:r>
              <a:rPr lang="ru-RU" sz="1400" dirty="0" err="1">
                <a:solidFill>
                  <a:srgbClr val="333333"/>
                </a:solidFill>
                <a:latin typeface="Arial" panose="020B0604020202020204" pitchFamily="34" charset="0"/>
                <a:cs typeface="Arial" panose="020B0604020202020204" pitchFamily="34" charset="0"/>
              </a:rPr>
              <a:t>Джерело</a:t>
            </a:r>
            <a:r>
              <a:rPr lang="ru-RU" sz="1400" dirty="0">
                <a:solidFill>
                  <a:schemeClr val="accent2">
                    <a:lumMod val="50000"/>
                  </a:schemeClr>
                </a:solidFill>
                <a:latin typeface="Arial" panose="020B0604020202020204" pitchFamily="34" charset="0"/>
                <a:cs typeface="Arial" panose="020B0604020202020204" pitchFamily="34" charset="0"/>
              </a:rPr>
              <a:t>: </a:t>
            </a:r>
            <a:r>
              <a:rPr lang="ru-RU" sz="1400" dirty="0" err="1">
                <a:solidFill>
                  <a:schemeClr val="accent3">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Посібник</a:t>
            </a:r>
            <a:r>
              <a:rPr lang="ru-RU" sz="1400" dirty="0">
                <a:solidFill>
                  <a:schemeClr val="accent3">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 </a:t>
            </a:r>
            <a:r>
              <a:rPr lang="ru-RU" sz="1400" dirty="0" err="1">
                <a:solidFill>
                  <a:schemeClr val="accent3">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із</a:t>
            </a:r>
            <a:r>
              <a:rPr lang="ru-RU" sz="1400" dirty="0">
                <a:solidFill>
                  <a:schemeClr val="accent3">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 </a:t>
            </a:r>
            <a:r>
              <a:rPr lang="ru-RU" sz="1400" dirty="0" err="1">
                <a:solidFill>
                  <a:schemeClr val="accent3">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судової</a:t>
            </a:r>
            <a:r>
              <a:rPr lang="ru-RU" sz="1400" dirty="0">
                <a:solidFill>
                  <a:schemeClr val="accent3">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 практики </a:t>
            </a:r>
            <a:r>
              <a:rPr lang="ru-RU" sz="1400" dirty="0" err="1">
                <a:solidFill>
                  <a:schemeClr val="accent3">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Європейської</a:t>
            </a:r>
            <a:r>
              <a:rPr lang="ru-RU" sz="1400" dirty="0">
                <a:solidFill>
                  <a:schemeClr val="accent3">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 </a:t>
            </a:r>
            <a:r>
              <a:rPr lang="ru-RU" sz="1400" dirty="0" err="1">
                <a:solidFill>
                  <a:schemeClr val="accent3">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конвенції</a:t>
            </a:r>
            <a:r>
              <a:rPr lang="ru-RU" sz="1400" dirty="0">
                <a:solidFill>
                  <a:schemeClr val="accent3">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 з прав </a:t>
            </a:r>
            <a:r>
              <a:rPr lang="ru-RU" sz="1400" dirty="0" err="1">
                <a:solidFill>
                  <a:schemeClr val="accent3">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людини</a:t>
            </a:r>
            <a:r>
              <a:rPr lang="ru-RU" sz="1400" dirty="0">
                <a:solidFill>
                  <a:schemeClr val="accent3">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 </a:t>
            </a:r>
            <a:r>
              <a:rPr lang="ru-RU" sz="1400" dirty="0" err="1">
                <a:solidFill>
                  <a:schemeClr val="accent3">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Імміграція</a:t>
            </a:r>
            <a:r>
              <a:rPr lang="ru-RU" sz="1400" dirty="0">
                <a:solidFill>
                  <a:schemeClr val="accent3">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 2024</a:t>
            </a:r>
            <a:endParaRPr lang="uk-UA" sz="1400" dirty="0"/>
          </a:p>
        </p:txBody>
      </p:sp>
      <p:sp>
        <p:nvSpPr>
          <p:cNvPr id="7" name="Прямоугольник 6">
            <a:extLst>
              <a:ext uri="{FF2B5EF4-FFF2-40B4-BE49-F238E27FC236}">
                <a16:creationId xmlns:a16="http://schemas.microsoft.com/office/drawing/2014/main" xmlns="" id="{F5AE040E-B117-4D29-83E3-5E4DE7743186}"/>
              </a:ext>
            </a:extLst>
          </p:cNvPr>
          <p:cNvSpPr/>
          <p:nvPr/>
        </p:nvSpPr>
        <p:spPr>
          <a:xfrm>
            <a:off x="5351" y="0"/>
            <a:ext cx="309337" cy="685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a:p>
        </p:txBody>
      </p:sp>
      <p:sp>
        <p:nvSpPr>
          <p:cNvPr id="9" name="Прямоугольник 8">
            <a:extLst>
              <a:ext uri="{FF2B5EF4-FFF2-40B4-BE49-F238E27FC236}">
                <a16:creationId xmlns:a16="http://schemas.microsoft.com/office/drawing/2014/main" xmlns="" id="{FFC94F7F-F809-46D8-8073-BE6B5D77D4BF}"/>
              </a:ext>
            </a:extLst>
          </p:cNvPr>
          <p:cNvSpPr/>
          <p:nvPr/>
        </p:nvSpPr>
        <p:spPr>
          <a:xfrm>
            <a:off x="7283070" y="0"/>
            <a:ext cx="4903578" cy="6858000"/>
          </a:xfrm>
          <a:prstGeom prst="rect">
            <a:avLst/>
          </a:prstGeom>
          <a:solidFill>
            <a:schemeClr val="accent6">
              <a:lumMod val="20000"/>
              <a:lumOff val="80000"/>
              <a:alpha val="69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just"/>
            <a:endParaRPr lang="uk-UA" dirty="0"/>
          </a:p>
        </p:txBody>
      </p:sp>
      <p:sp>
        <p:nvSpPr>
          <p:cNvPr id="10" name="Прямоугольник 9">
            <a:extLst>
              <a:ext uri="{FF2B5EF4-FFF2-40B4-BE49-F238E27FC236}">
                <a16:creationId xmlns:a16="http://schemas.microsoft.com/office/drawing/2014/main" xmlns="" id="{C40AFD79-CB65-4DFB-826B-4E97AB1EC3D4}"/>
              </a:ext>
            </a:extLst>
          </p:cNvPr>
          <p:cNvSpPr/>
          <p:nvPr/>
        </p:nvSpPr>
        <p:spPr>
          <a:xfrm>
            <a:off x="458512" y="277374"/>
            <a:ext cx="10657114" cy="430887"/>
          </a:xfrm>
          <a:prstGeom prst="rect">
            <a:avLst/>
          </a:prstGeom>
        </p:spPr>
        <p:txBody>
          <a:bodyPr wrap="square">
            <a:spAutoFit/>
          </a:bodyPr>
          <a:lstStyle/>
          <a:p>
            <a:pPr>
              <a:spcBef>
                <a:spcPts val="7200"/>
              </a:spcBef>
              <a:spcAft>
                <a:spcPts val="0"/>
              </a:spcAft>
            </a:pPr>
            <a:r>
              <a:rPr lang="uk-UA" sz="2200" b="1" i="0" dirty="0">
                <a:solidFill>
                  <a:srgbClr val="000000"/>
                </a:solidFill>
                <a:effectLst/>
                <a:latin typeface="Arial" panose="020B0604020202020204" pitchFamily="34" charset="0"/>
              </a:rPr>
              <a:t>Щодо справ, </a:t>
            </a:r>
            <a:r>
              <a:rPr lang="uk-UA" sz="2200" b="1" i="0" dirty="0" err="1">
                <a:solidFill>
                  <a:srgbClr val="000000"/>
                </a:solidFill>
                <a:effectLst/>
                <a:latin typeface="Arial" panose="020B0604020202020204" pitchFamily="34" charset="0"/>
              </a:rPr>
              <a:t>пов</a:t>
            </a:r>
            <a:r>
              <a:rPr lang="en-US" sz="2200" b="1" i="0" dirty="0">
                <a:solidFill>
                  <a:srgbClr val="000000"/>
                </a:solidFill>
                <a:effectLst/>
                <a:latin typeface="Arial" panose="020B0604020202020204" pitchFamily="34" charset="0"/>
              </a:rPr>
              <a:t>’</a:t>
            </a:r>
            <a:r>
              <a:rPr lang="uk-UA" sz="2200" b="1" i="0" dirty="0" err="1">
                <a:solidFill>
                  <a:srgbClr val="000000"/>
                </a:solidFill>
                <a:effectLst/>
                <a:latin typeface="Arial" panose="020B0604020202020204" pitchFamily="34" charset="0"/>
              </a:rPr>
              <a:t>язаних</a:t>
            </a:r>
            <a:r>
              <a:rPr lang="uk-UA" sz="2200" b="1" i="0" dirty="0">
                <a:solidFill>
                  <a:srgbClr val="000000"/>
                </a:solidFill>
                <a:effectLst/>
                <a:latin typeface="Arial" panose="020B0604020202020204" pitchFamily="34" charset="0"/>
              </a:rPr>
              <a:t> з висланням</a:t>
            </a:r>
            <a:endParaRPr lang="en-US" sz="2200" b="1" i="0" dirty="0">
              <a:solidFill>
                <a:srgbClr val="000000"/>
              </a:solidFill>
              <a:effectLst/>
              <a:latin typeface="Arial" panose="020B0604020202020204" pitchFamily="34" charset="0"/>
            </a:endParaRPr>
          </a:p>
        </p:txBody>
      </p:sp>
      <p:pic>
        <p:nvPicPr>
          <p:cNvPr id="14" name="Рисунок 13">
            <a:extLst>
              <a:ext uri="{FF2B5EF4-FFF2-40B4-BE49-F238E27FC236}">
                <a16:creationId xmlns:a16="http://schemas.microsoft.com/office/drawing/2014/main" xmlns="" id="{A25F892F-6F92-42EB-9042-8A1FEDD031FB}"/>
              </a:ext>
            </a:extLst>
          </p:cNvPr>
          <p:cNvPicPr>
            <a:picLocks noChangeAspect="1"/>
          </p:cNvPicPr>
          <p:nvPr/>
        </p:nvPicPr>
        <p:blipFill rotWithShape="1">
          <a:blip r:embed="rId3"/>
          <a:srcRect l="47585" t="11258" r="10611" b="55112"/>
          <a:stretch/>
        </p:blipFill>
        <p:spPr>
          <a:xfrm>
            <a:off x="7283070" y="4216399"/>
            <a:ext cx="4791128" cy="2214501"/>
          </a:xfrm>
          <a:prstGeom prst="rect">
            <a:avLst/>
          </a:prstGeom>
        </p:spPr>
      </p:pic>
      <p:pic>
        <p:nvPicPr>
          <p:cNvPr id="15" name="Рисунок 14">
            <a:extLst>
              <a:ext uri="{FF2B5EF4-FFF2-40B4-BE49-F238E27FC236}">
                <a16:creationId xmlns:a16="http://schemas.microsoft.com/office/drawing/2014/main" xmlns="" id="{0212410F-D109-4637-964B-4F7C39E73C2C}"/>
              </a:ext>
            </a:extLst>
          </p:cNvPr>
          <p:cNvPicPr>
            <a:picLocks noChangeAspect="1"/>
          </p:cNvPicPr>
          <p:nvPr/>
        </p:nvPicPr>
        <p:blipFill rotWithShape="1">
          <a:blip r:embed="rId4"/>
          <a:srcRect l="47584" t="10518" r="8750" b="38519"/>
          <a:stretch/>
        </p:blipFill>
        <p:spPr>
          <a:xfrm>
            <a:off x="7315200" y="652723"/>
            <a:ext cx="4758998" cy="3297433"/>
          </a:xfrm>
          <a:prstGeom prst="rect">
            <a:avLst/>
          </a:prstGeom>
        </p:spPr>
      </p:pic>
    </p:spTree>
    <p:extLst>
      <p:ext uri="{BB962C8B-B14F-4D97-AF65-F5344CB8AC3E}">
        <p14:creationId xmlns:p14="http://schemas.microsoft.com/office/powerpoint/2010/main" val="1739663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EA307B96-35D7-4639-806B-DE709E26657E}"/>
              </a:ext>
            </a:extLst>
          </p:cNvPr>
          <p:cNvSpPr/>
          <p:nvPr/>
        </p:nvSpPr>
        <p:spPr>
          <a:xfrm>
            <a:off x="5351" y="0"/>
            <a:ext cx="309337" cy="685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a:p>
        </p:txBody>
      </p:sp>
      <p:graphicFrame>
        <p:nvGraphicFramePr>
          <p:cNvPr id="8" name="Таблица 7">
            <a:extLst>
              <a:ext uri="{FF2B5EF4-FFF2-40B4-BE49-F238E27FC236}">
                <a16:creationId xmlns:a16="http://schemas.microsoft.com/office/drawing/2014/main" xmlns="" id="{EF66E159-B7B4-4364-9BE5-54AB551B4C34}"/>
              </a:ext>
            </a:extLst>
          </p:cNvPr>
          <p:cNvGraphicFramePr>
            <a:graphicFrameLocks noGrp="1"/>
          </p:cNvGraphicFramePr>
          <p:nvPr>
            <p:extLst>
              <p:ext uri="{D42A27DB-BD31-4B8C-83A1-F6EECF244321}">
                <p14:modId xmlns:p14="http://schemas.microsoft.com/office/powerpoint/2010/main" val="1462253704"/>
              </p:ext>
            </p:extLst>
          </p:nvPr>
        </p:nvGraphicFramePr>
        <p:xfrm>
          <a:off x="740229" y="1371600"/>
          <a:ext cx="10787742" cy="4560488"/>
        </p:xfrm>
        <a:graphic>
          <a:graphicData uri="http://schemas.openxmlformats.org/drawingml/2006/table">
            <a:tbl>
              <a:tblPr/>
              <a:tblGrid>
                <a:gridCol w="2188028">
                  <a:extLst>
                    <a:ext uri="{9D8B030D-6E8A-4147-A177-3AD203B41FA5}">
                      <a16:colId xmlns:a16="http://schemas.microsoft.com/office/drawing/2014/main" xmlns="" val="3936895072"/>
                    </a:ext>
                  </a:extLst>
                </a:gridCol>
                <a:gridCol w="8599714">
                  <a:extLst>
                    <a:ext uri="{9D8B030D-6E8A-4147-A177-3AD203B41FA5}">
                      <a16:colId xmlns:a16="http://schemas.microsoft.com/office/drawing/2014/main" xmlns="" val="3346705791"/>
                    </a:ext>
                  </a:extLst>
                </a:gridCol>
              </a:tblGrid>
              <a:tr h="1175657">
                <a:tc>
                  <a:txBody>
                    <a:bodyPr/>
                    <a:lstStyle/>
                    <a:p>
                      <a:pPr algn="just" fontAlgn="base"/>
                      <a:r>
                        <a:rPr lang="uk-UA" sz="1600" b="1" u="none" strike="noStrike" noProof="0" dirty="0">
                          <a:effectLst/>
                        </a:rPr>
                        <a:t>Суть скарги</a:t>
                      </a:r>
                      <a:endParaRPr lang="uk-UA" sz="1600" u="none" strike="noStrike" noProof="0" dirty="0">
                        <a:effectLst/>
                      </a:endParaRPr>
                    </a:p>
                  </a:txBody>
                  <a:tcPr marL="49447" marR="49447" marT="24724" marB="24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base"/>
                      <a:r>
                        <a:rPr lang="uk-UA" sz="1600" b="0" u="none" strike="noStrike" noProof="0" dirty="0">
                          <a:effectLst/>
                        </a:rPr>
                        <a:t>Справа стосується графіку побачень батька з дитиною, який встановили національні суди. На думку заявника, графік не забезпечував його достатнє спілкування з донькою, яка народилася у 2016 році та проживає зі своєю матір’ю окремо від нього. Через це він не мав достатньої можливості підтримувати та розвивати стосунки з донькою.</a:t>
                      </a:r>
                      <a:endParaRPr lang="uk-UA" sz="1600" u="none" strike="noStrike" noProof="0" dirty="0">
                        <a:effectLst/>
                      </a:endParaRPr>
                    </a:p>
                  </a:txBody>
                  <a:tcPr marL="49447" marR="49447" marT="24724" marB="24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823279365"/>
                  </a:ext>
                </a:extLst>
              </a:tr>
              <a:tr h="2340429">
                <a:tc>
                  <a:txBody>
                    <a:bodyPr/>
                    <a:lstStyle/>
                    <a:p>
                      <a:pPr algn="l" fontAlgn="base"/>
                      <a:r>
                        <a:rPr lang="uk-UA" sz="1600" b="1" u="none" strike="noStrike" noProof="0" dirty="0">
                          <a:effectLst/>
                        </a:rPr>
                        <a:t>Короткий виклад обґрунтування рішення Суду</a:t>
                      </a:r>
                      <a:endParaRPr lang="uk-UA" sz="1600" u="none" strike="noStrike" noProof="0" dirty="0">
                        <a:effectLst/>
                      </a:endParaRPr>
                    </a:p>
                  </a:txBody>
                  <a:tcPr marL="49447" marR="49447" marT="24724" marB="24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base"/>
                      <a:r>
                        <a:rPr lang="uk-UA" sz="1600" b="0" u="none" strike="noStrike" noProof="0" dirty="0">
                          <a:effectLst/>
                        </a:rPr>
                        <a:t>Принципи статті 8 Конвенції вимагають від національних органів влади встановлювати справедливий баланс між інтересами дитини та інтересами батьків і надавати особливого значення найкращим інтересам дитини під час вирішення спорів між батьками щодо доступу до дітей.</a:t>
                      </a:r>
                    </a:p>
                    <a:p>
                      <a:pPr algn="just" fontAlgn="base"/>
                      <a:r>
                        <a:rPr lang="uk-UA" sz="1600" b="0" u="none" strike="noStrike" noProof="0" dirty="0">
                          <a:effectLst/>
                        </a:rPr>
                        <a:t>На думку Суду, процес ухвалення рішення національними судами у цій справі не відповідав вимогам статті 8 Конвенції, оскільки національні суди не навели відповідних і достатніх підстав для виправдання встановлення обмежень на періодичність побачень заявника з його донькою. Отже, не було встановлено, що ці обмеження відповідали найкращим інтересам дитини, а інтерес заявника у частіших побаченнях зі своєю дитиною не був належним чином врахований.</a:t>
                      </a:r>
                      <a:endParaRPr lang="uk-UA" sz="1600" u="none" strike="noStrike" noProof="0" dirty="0">
                        <a:effectLst/>
                      </a:endParaRPr>
                    </a:p>
                  </a:txBody>
                  <a:tcPr marL="49447" marR="49447" marT="24724" marB="24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372841652"/>
                  </a:ext>
                </a:extLst>
              </a:tr>
              <a:tr h="507274">
                <a:tc>
                  <a:txBody>
                    <a:bodyPr/>
                    <a:lstStyle/>
                    <a:p>
                      <a:pPr algn="just" fontAlgn="base"/>
                      <a:r>
                        <a:rPr lang="uk-UA" sz="1600" b="1" u="none" strike="noStrike" noProof="0">
                          <a:effectLst/>
                        </a:rPr>
                        <a:t>Рішення</a:t>
                      </a:r>
                      <a:endParaRPr lang="uk-UA" sz="1600" u="none" strike="noStrike" noProof="0">
                        <a:effectLst/>
                      </a:endParaRPr>
                    </a:p>
                  </a:txBody>
                  <a:tcPr marL="49447" marR="49447" marT="24724" marB="24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base"/>
                      <a:r>
                        <a:rPr lang="uk-UA" sz="1600" b="1" u="none" strike="noStrike" noProof="0" dirty="0">
                          <a:effectLst/>
                        </a:rPr>
                        <a:t>Порушено статтю 8 Конвенції</a:t>
                      </a:r>
                      <a:endParaRPr lang="uk-UA" sz="1600" u="none" strike="noStrike" noProof="0" dirty="0">
                        <a:effectLst/>
                      </a:endParaRPr>
                    </a:p>
                  </a:txBody>
                  <a:tcPr marL="49447" marR="49447" marT="24724" marB="24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878084206"/>
                  </a:ext>
                </a:extLst>
              </a:tr>
              <a:tr h="197788">
                <a:tc>
                  <a:txBody>
                    <a:bodyPr/>
                    <a:lstStyle/>
                    <a:p>
                      <a:pPr algn="l" fontAlgn="base"/>
                      <a:r>
                        <a:rPr lang="uk-UA" sz="1600" b="1" u="none" strike="noStrike" noProof="0" dirty="0">
                          <a:effectLst/>
                        </a:rPr>
                        <a:t>Сфера, межі якої зазнали втручання</a:t>
                      </a:r>
                      <a:endParaRPr lang="uk-UA" sz="1600" u="none" strike="noStrike" noProof="0" dirty="0">
                        <a:effectLst/>
                      </a:endParaRPr>
                    </a:p>
                  </a:txBody>
                  <a:tcPr marL="49447" marR="49447" marT="24724" marB="24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base"/>
                      <a:r>
                        <a:rPr lang="uk-UA" sz="1600" b="1" u="none" strike="noStrike" noProof="0" dirty="0">
                          <a:effectLst/>
                        </a:rPr>
                        <a:t>Сімейне життя – Діти – Взаємне спілкування</a:t>
                      </a:r>
                    </a:p>
                  </a:txBody>
                  <a:tcPr marL="49447" marR="49447" marT="24724" marB="24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123500331"/>
                  </a:ext>
                </a:extLst>
              </a:tr>
            </a:tbl>
          </a:graphicData>
        </a:graphic>
      </p:graphicFrame>
      <p:sp>
        <p:nvSpPr>
          <p:cNvPr id="9" name="Прямоугольник 8">
            <a:extLst>
              <a:ext uri="{FF2B5EF4-FFF2-40B4-BE49-F238E27FC236}">
                <a16:creationId xmlns:a16="http://schemas.microsoft.com/office/drawing/2014/main" xmlns="" id="{A6889071-659B-407E-B340-FCE8C94AAFEA}"/>
              </a:ext>
            </a:extLst>
          </p:cNvPr>
          <p:cNvSpPr/>
          <p:nvPr/>
        </p:nvSpPr>
        <p:spPr>
          <a:xfrm>
            <a:off x="870857" y="721864"/>
            <a:ext cx="10657114" cy="430887"/>
          </a:xfrm>
          <a:prstGeom prst="rect">
            <a:avLst/>
          </a:prstGeom>
        </p:spPr>
        <p:txBody>
          <a:bodyPr wrap="square">
            <a:spAutoFit/>
          </a:bodyPr>
          <a:lstStyle/>
          <a:p>
            <a:pPr algn="ctr">
              <a:spcBef>
                <a:spcPts val="7200"/>
              </a:spcBef>
              <a:spcAft>
                <a:spcPts val="0"/>
              </a:spcAft>
            </a:pPr>
            <a:r>
              <a:rPr lang="ru-RU" sz="2200" b="1" dirty="0">
                <a:solidFill>
                  <a:srgbClr val="000000"/>
                </a:solidFill>
                <a:latin typeface="Arial" panose="020B0604020202020204" pitchFamily="34" charset="0"/>
              </a:rPr>
              <a:t>Справа «Терещенко </a:t>
            </a:r>
            <a:r>
              <a:rPr lang="uk-UA" sz="2200" b="1" dirty="0">
                <a:solidFill>
                  <a:srgbClr val="000000"/>
                </a:solidFill>
                <a:latin typeface="Arial" panose="020B0604020202020204" pitchFamily="34" charset="0"/>
              </a:rPr>
              <a:t>проти України</a:t>
            </a:r>
            <a:r>
              <a:rPr lang="ru-RU" sz="2200" b="1" dirty="0">
                <a:solidFill>
                  <a:srgbClr val="000000"/>
                </a:solidFill>
                <a:latin typeface="Arial" panose="020B0604020202020204" pitchFamily="34" charset="0"/>
              </a:rPr>
              <a:t>»</a:t>
            </a:r>
            <a:r>
              <a:rPr lang="ru-RU" sz="2200" dirty="0">
                <a:solidFill>
                  <a:srgbClr val="000000"/>
                </a:solidFill>
                <a:latin typeface="Arial" panose="020B0604020202020204" pitchFamily="34" charset="0"/>
              </a:rPr>
              <a:t> </a:t>
            </a:r>
            <a:r>
              <a:rPr lang="ru-RU" sz="2200" b="1" dirty="0">
                <a:solidFill>
                  <a:srgbClr val="000000"/>
                </a:solidFill>
                <a:latin typeface="Arial" panose="020B0604020202020204" pitchFamily="34" charset="0"/>
              </a:rPr>
              <a:t>(</a:t>
            </a:r>
            <a:r>
              <a:rPr lang="en-US" sz="2200" b="1" dirty="0">
                <a:solidFill>
                  <a:srgbClr val="000000"/>
                </a:solidFill>
                <a:latin typeface="Arial" panose="020B0604020202020204" pitchFamily="34" charset="0"/>
              </a:rPr>
              <a:t>Tereshchenko v. Ukraine)</a:t>
            </a:r>
            <a:r>
              <a:rPr lang="uk-UA" sz="2200" b="1" dirty="0">
                <a:solidFill>
                  <a:srgbClr val="000000"/>
                </a:solidFill>
                <a:latin typeface="Arial" panose="020B0604020202020204" pitchFamily="34" charset="0"/>
              </a:rPr>
              <a:t>, 2023</a:t>
            </a:r>
            <a:endParaRPr lang="en-US" sz="2200" b="0" i="0" dirty="0">
              <a:solidFill>
                <a:srgbClr val="000000"/>
              </a:solidFill>
              <a:effectLst/>
              <a:latin typeface="Arial" panose="020B0604020202020204" pitchFamily="34" charset="0"/>
            </a:endParaRPr>
          </a:p>
        </p:txBody>
      </p:sp>
      <p:sp>
        <p:nvSpPr>
          <p:cNvPr id="11" name="Прямоугольник 10">
            <a:extLst>
              <a:ext uri="{FF2B5EF4-FFF2-40B4-BE49-F238E27FC236}">
                <a16:creationId xmlns:a16="http://schemas.microsoft.com/office/drawing/2014/main" xmlns="" id="{789B0C4E-78BF-429B-86D9-B9BB643D9C79}"/>
              </a:ext>
            </a:extLst>
          </p:cNvPr>
          <p:cNvSpPr/>
          <p:nvPr/>
        </p:nvSpPr>
        <p:spPr>
          <a:xfrm>
            <a:off x="740229" y="6286474"/>
            <a:ext cx="7762240" cy="523220"/>
          </a:xfrm>
          <a:prstGeom prst="rect">
            <a:avLst/>
          </a:prstGeom>
        </p:spPr>
        <p:txBody>
          <a:bodyPr wrap="square">
            <a:spAutoFit/>
          </a:bodyPr>
          <a:lstStyle/>
          <a:p>
            <a:r>
              <a:rPr lang="ru-RU" sz="1400" dirty="0"/>
              <a:t>🌐 </a:t>
            </a:r>
            <a:r>
              <a:rPr lang="ru-RU" sz="1400" dirty="0" err="1">
                <a:solidFill>
                  <a:srgbClr val="333333"/>
                </a:solidFill>
                <a:latin typeface="Arial" panose="020B0604020202020204" pitchFamily="34" charset="0"/>
                <a:cs typeface="Arial" panose="020B0604020202020204" pitchFamily="34" charset="0"/>
              </a:rPr>
              <a:t>Джерело</a:t>
            </a:r>
            <a:r>
              <a:rPr lang="ru-RU" sz="1400" dirty="0">
                <a:solidFill>
                  <a:srgbClr val="333333"/>
                </a:solidFill>
                <a:latin typeface="Arial" panose="020B0604020202020204" pitchFamily="34" charset="0"/>
                <a:cs typeface="Arial" panose="020B0604020202020204" pitchFamily="34" charset="0"/>
              </a:rPr>
              <a:t>: </a:t>
            </a:r>
            <a:r>
              <a:rPr lang="ru-RU" sz="1400" dirty="0">
                <a:solidFill>
                  <a:schemeClr val="accent2">
                    <a:lumMod val="50000"/>
                  </a:schemeClr>
                </a:solidFill>
                <a:latin typeface="Arial" panose="020B0604020202020204" pitchFamily="34" charset="0"/>
                <a:hlinkClick r:id="rId2">
                  <a:extLst>
                    <a:ext uri="{A12FA001-AC4F-418D-AE19-62706E023703}">
                      <ahyp:hlinkClr xmlns:ahyp="http://schemas.microsoft.com/office/drawing/2018/hyperlinkcolor" xmlns="" val="tx"/>
                    </a:ext>
                  </a:extLst>
                </a:hlinkClick>
              </a:rPr>
              <a:t>Справа «Терещенко </a:t>
            </a:r>
            <a:r>
              <a:rPr lang="uk-UA" sz="1400" dirty="0">
                <a:solidFill>
                  <a:schemeClr val="accent2">
                    <a:lumMod val="50000"/>
                  </a:schemeClr>
                </a:solidFill>
                <a:latin typeface="Arial" panose="020B0604020202020204" pitchFamily="34" charset="0"/>
                <a:hlinkClick r:id="rId2">
                  <a:extLst>
                    <a:ext uri="{A12FA001-AC4F-418D-AE19-62706E023703}">
                      <ahyp:hlinkClr xmlns:ahyp="http://schemas.microsoft.com/office/drawing/2018/hyperlinkcolor" xmlns="" val="tx"/>
                    </a:ext>
                  </a:extLst>
                </a:hlinkClick>
              </a:rPr>
              <a:t>проти України</a:t>
            </a:r>
            <a:r>
              <a:rPr lang="ru-RU" sz="1400" dirty="0">
                <a:solidFill>
                  <a:schemeClr val="accent2">
                    <a:lumMod val="50000"/>
                  </a:schemeClr>
                </a:solidFill>
                <a:latin typeface="Arial" panose="020B0604020202020204" pitchFamily="34" charset="0"/>
                <a:hlinkClick r:id="rId2">
                  <a:extLst>
                    <a:ext uri="{A12FA001-AC4F-418D-AE19-62706E023703}">
                      <ahyp:hlinkClr xmlns:ahyp="http://schemas.microsoft.com/office/drawing/2018/hyperlinkcolor" xmlns="" val="tx"/>
                    </a:ext>
                  </a:extLst>
                </a:hlinkClick>
              </a:rPr>
              <a:t>» (</a:t>
            </a:r>
            <a:r>
              <a:rPr lang="en-US" sz="1400" dirty="0">
                <a:solidFill>
                  <a:schemeClr val="accent2">
                    <a:lumMod val="50000"/>
                  </a:schemeClr>
                </a:solidFill>
                <a:latin typeface="Arial" panose="020B0604020202020204" pitchFamily="34" charset="0"/>
                <a:hlinkClick r:id="rId2">
                  <a:extLst>
                    <a:ext uri="{A12FA001-AC4F-418D-AE19-62706E023703}">
                      <ahyp:hlinkClr xmlns:ahyp="http://schemas.microsoft.com/office/drawing/2018/hyperlinkcolor" xmlns="" val="tx"/>
                    </a:ext>
                  </a:extLst>
                </a:hlinkClick>
              </a:rPr>
              <a:t>Case of Tereshchenko v. Ukraine)</a:t>
            </a:r>
            <a:endParaRPr lang="en-US" sz="1400" dirty="0">
              <a:solidFill>
                <a:schemeClr val="accent2">
                  <a:lumMod val="50000"/>
                </a:schemeClr>
              </a:solidFill>
              <a:latin typeface="Arial" panose="020B0604020202020204" pitchFamily="34" charset="0"/>
            </a:endParaRPr>
          </a:p>
          <a:p>
            <a:endParaRPr lang="uk-UA" sz="14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499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pic>
        <p:nvPicPr>
          <p:cNvPr id="6146" name="Picture 2" descr="Житомирська Міська Рада">
            <a:extLst>
              <a:ext uri="{FF2B5EF4-FFF2-40B4-BE49-F238E27FC236}">
                <a16:creationId xmlns:a16="http://schemas.microsoft.com/office/drawing/2014/main" xmlns="" id="{FD31BA99-8331-48C2-AB1B-550F74A3D9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82" b="8110"/>
          <a:stretch/>
        </p:blipFill>
        <p:spPr bwMode="auto">
          <a:xfrm>
            <a:off x="299720" y="0"/>
            <a:ext cx="11871960" cy="68580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xmlns="" id="{83E61896-E701-4E60-9B0B-2622D93F3F31}"/>
              </a:ext>
            </a:extLst>
          </p:cNvPr>
          <p:cNvSpPr/>
          <p:nvPr/>
        </p:nvSpPr>
        <p:spPr>
          <a:xfrm>
            <a:off x="5351" y="0"/>
            <a:ext cx="309337" cy="685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a:p>
        </p:txBody>
      </p:sp>
      <p:sp>
        <p:nvSpPr>
          <p:cNvPr id="24" name="Прямоугольник 23">
            <a:extLst>
              <a:ext uri="{FF2B5EF4-FFF2-40B4-BE49-F238E27FC236}">
                <a16:creationId xmlns:a16="http://schemas.microsoft.com/office/drawing/2014/main" xmlns="" id="{88CF44CD-F34E-46D4-9491-43ECED37C45F}"/>
              </a:ext>
            </a:extLst>
          </p:cNvPr>
          <p:cNvSpPr/>
          <p:nvPr/>
        </p:nvSpPr>
        <p:spPr>
          <a:xfrm>
            <a:off x="307204" y="0"/>
            <a:ext cx="11871961" cy="6888618"/>
          </a:xfrm>
          <a:prstGeom prst="rect">
            <a:avLst/>
          </a:prstGeom>
          <a:solidFill>
            <a:schemeClr val="accent4">
              <a:lumMod val="20000"/>
              <a:lumOff val="80000"/>
              <a:alpha val="85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dirty="0"/>
          </a:p>
        </p:txBody>
      </p:sp>
      <p:sp>
        <p:nvSpPr>
          <p:cNvPr id="3" name="Прямоугольник 2">
            <a:extLst>
              <a:ext uri="{FF2B5EF4-FFF2-40B4-BE49-F238E27FC236}">
                <a16:creationId xmlns:a16="http://schemas.microsoft.com/office/drawing/2014/main" xmlns="" id="{E36EC5D9-7059-43B8-959F-02A151E404C2}"/>
              </a:ext>
            </a:extLst>
          </p:cNvPr>
          <p:cNvSpPr/>
          <p:nvPr/>
        </p:nvSpPr>
        <p:spPr>
          <a:xfrm>
            <a:off x="463868" y="401518"/>
            <a:ext cx="5141686" cy="830164"/>
          </a:xfrm>
          <a:prstGeom prst="rect">
            <a:avLst/>
          </a:prstGeom>
        </p:spPr>
        <p:txBody>
          <a:bodyPr wrap="square">
            <a:spAutoFit/>
          </a:bodyPr>
          <a:lstStyle/>
          <a:p>
            <a:pPr>
              <a:lnSpc>
                <a:spcPct val="120000"/>
              </a:lnSpc>
            </a:pPr>
            <a:r>
              <a:rPr lang="uk-UA" sz="4400" b="1" spc="300" dirty="0">
                <a:latin typeface="Arial" panose="020B0604020202020204" pitchFamily="34" charset="0"/>
                <a:cs typeface="Arial" panose="020B0604020202020204" pitchFamily="34" charset="0"/>
              </a:rPr>
              <a:t>Житло</a:t>
            </a:r>
          </a:p>
        </p:txBody>
      </p:sp>
      <p:sp>
        <p:nvSpPr>
          <p:cNvPr id="6" name="Прямоугольник 5">
            <a:extLst>
              <a:ext uri="{FF2B5EF4-FFF2-40B4-BE49-F238E27FC236}">
                <a16:creationId xmlns:a16="http://schemas.microsoft.com/office/drawing/2014/main" xmlns="" id="{6D589083-B836-4590-BC10-37D0368ED6AC}"/>
              </a:ext>
            </a:extLst>
          </p:cNvPr>
          <p:cNvSpPr/>
          <p:nvPr/>
        </p:nvSpPr>
        <p:spPr>
          <a:xfrm>
            <a:off x="420222" y="1432005"/>
            <a:ext cx="5613888" cy="4882747"/>
          </a:xfrm>
          <a:prstGeom prst="rect">
            <a:avLst/>
          </a:prstGeom>
        </p:spPr>
        <p:txBody>
          <a:bodyPr wrap="square">
            <a:spAutoFit/>
          </a:bodyPr>
          <a:lstStyle/>
          <a:p>
            <a:pPr marL="285750" indent="-285750" algn="just">
              <a:lnSpc>
                <a:spcPct val="110000"/>
              </a:lnSpc>
              <a:buFont typeface="Wingdings" panose="05000000000000000000" pitchFamily="2" charset="2"/>
              <a:buChar char="q"/>
            </a:pPr>
            <a:r>
              <a:rPr lang="uk-UA" dirty="0"/>
              <a:t>Поняття “житло” є автономним і не залежить від кваліфікації за національним правом </a:t>
            </a:r>
            <a:r>
              <a:rPr lang="uk-UA" i="1" dirty="0">
                <a:solidFill>
                  <a:schemeClr val="accent2">
                    <a:lumMod val="50000"/>
                  </a:schemeClr>
                </a:solidFill>
              </a:rPr>
              <a:t>(</a:t>
            </a:r>
            <a:r>
              <a:rPr lang="uk-UA" i="1" dirty="0" err="1">
                <a:solidFill>
                  <a:schemeClr val="accent2">
                    <a:lumMod val="50000"/>
                  </a:schemeClr>
                </a:solidFill>
              </a:rPr>
              <a:t>Chiragov</a:t>
            </a:r>
            <a:r>
              <a:rPr lang="uk-UA" i="1" dirty="0">
                <a:solidFill>
                  <a:schemeClr val="accent2">
                    <a:lumMod val="50000"/>
                  </a:schemeClr>
                </a:solidFill>
              </a:rPr>
              <a:t> і Інші проти Вірменії [ВП], 2015, § 206).</a:t>
            </a:r>
          </a:p>
          <a:p>
            <a:pPr algn="just">
              <a:lnSpc>
                <a:spcPct val="110000"/>
              </a:lnSpc>
            </a:pPr>
            <a:endParaRPr lang="uk-UA" sz="700" i="1" dirty="0">
              <a:solidFill>
                <a:schemeClr val="accent2">
                  <a:lumMod val="50000"/>
                </a:schemeClr>
              </a:solidFill>
              <a:cs typeface="Arial" panose="020B0604020202020204" pitchFamily="34" charset="0"/>
            </a:endParaRPr>
          </a:p>
          <a:p>
            <a:pPr marL="285750" indent="-285750" algn="just">
              <a:lnSpc>
                <a:spcPct val="110000"/>
              </a:lnSpc>
              <a:buFont typeface="Wingdings" panose="05000000000000000000" pitchFamily="2" charset="2"/>
              <a:buChar char="q"/>
            </a:pPr>
            <a:r>
              <a:rPr lang="uk-UA" dirty="0"/>
              <a:t>“Житло” не обмежується власністю, власником чи наймачем якої є заявник. Воно може поширюватись на тривале проживання, на річній основі і протягом тривалого часу, в будинку, який належить родичеві </a:t>
            </a:r>
            <a:r>
              <a:rPr lang="uk-UA" i="1" dirty="0">
                <a:solidFill>
                  <a:schemeClr val="accent2">
                    <a:lumMod val="50000"/>
                  </a:schemeClr>
                </a:solidFill>
              </a:rPr>
              <a:t>(</a:t>
            </a:r>
            <a:r>
              <a:rPr lang="uk-UA" i="1" dirty="0" err="1">
                <a:solidFill>
                  <a:schemeClr val="accent2">
                    <a:lumMod val="50000"/>
                  </a:schemeClr>
                </a:solidFill>
              </a:rPr>
              <a:t>Menteş</a:t>
            </a:r>
            <a:r>
              <a:rPr lang="uk-UA" i="1" dirty="0">
                <a:solidFill>
                  <a:schemeClr val="accent2">
                    <a:lumMod val="50000"/>
                  </a:schemeClr>
                </a:solidFill>
              </a:rPr>
              <a:t> і Інші проти Туреччини, 1997, § 73). </a:t>
            </a:r>
          </a:p>
          <a:p>
            <a:pPr algn="just">
              <a:lnSpc>
                <a:spcPct val="110000"/>
              </a:lnSpc>
            </a:pPr>
            <a:endParaRPr lang="uk-UA" sz="700" i="1" dirty="0">
              <a:solidFill>
                <a:schemeClr val="accent2">
                  <a:lumMod val="50000"/>
                </a:schemeClr>
              </a:solidFill>
            </a:endParaRPr>
          </a:p>
          <a:p>
            <a:pPr marL="285750" indent="-285750" algn="just">
              <a:lnSpc>
                <a:spcPct val="110000"/>
              </a:lnSpc>
              <a:buFont typeface="Wingdings" panose="05000000000000000000" pitchFamily="2" charset="2"/>
              <a:buChar char="q"/>
            </a:pPr>
            <a:r>
              <a:rPr lang="uk-UA" dirty="0"/>
              <a:t>“Житло” не обмежується тим, яке є законно визнаним </a:t>
            </a:r>
            <a:r>
              <a:rPr lang="uk-UA" i="1" dirty="0">
                <a:solidFill>
                  <a:schemeClr val="accent2">
                    <a:lumMod val="50000"/>
                  </a:schemeClr>
                </a:solidFill>
              </a:rPr>
              <a:t>(</a:t>
            </a:r>
            <a:r>
              <a:rPr lang="uk-UA" i="1" dirty="0" err="1">
                <a:solidFill>
                  <a:schemeClr val="accent2">
                    <a:lumMod val="50000"/>
                  </a:schemeClr>
                </a:solidFill>
              </a:rPr>
              <a:t>Buckley</a:t>
            </a:r>
            <a:r>
              <a:rPr lang="uk-UA" i="1" dirty="0">
                <a:solidFill>
                  <a:schemeClr val="accent2">
                    <a:lumMod val="50000"/>
                  </a:schemeClr>
                </a:solidFill>
              </a:rPr>
              <a:t> проти Сполученого Королівства, 1996, § 54), </a:t>
            </a:r>
            <a:r>
              <a:rPr lang="uk-UA" dirty="0"/>
              <a:t>і про нього може заявляти особа, яка живе у квартирі, договір найму якої укладений не на її ім’я </a:t>
            </a:r>
            <a:r>
              <a:rPr lang="uk-UA" i="1" dirty="0">
                <a:solidFill>
                  <a:schemeClr val="accent2">
                    <a:lumMod val="50000"/>
                  </a:schemeClr>
                </a:solidFill>
              </a:rPr>
              <a:t>(</a:t>
            </a:r>
            <a:r>
              <a:rPr lang="uk-UA" i="1" dirty="0" err="1">
                <a:solidFill>
                  <a:schemeClr val="accent2">
                    <a:lumMod val="50000"/>
                  </a:schemeClr>
                </a:solidFill>
              </a:rPr>
              <a:t>Prokopovich</a:t>
            </a:r>
            <a:r>
              <a:rPr lang="uk-UA" i="1" dirty="0">
                <a:solidFill>
                  <a:schemeClr val="accent2">
                    <a:lumMod val="50000"/>
                  </a:schemeClr>
                </a:solidFill>
              </a:rPr>
              <a:t> проти Росії, 2004, § 36)</a:t>
            </a:r>
            <a:r>
              <a:rPr lang="uk-UA" dirty="0"/>
              <a:t> або яка зареєстрована як проживаюча у іншому місці </a:t>
            </a:r>
            <a:r>
              <a:rPr lang="uk-UA" i="1" dirty="0">
                <a:solidFill>
                  <a:schemeClr val="accent2">
                    <a:lumMod val="50000"/>
                  </a:schemeClr>
                </a:solidFill>
              </a:rPr>
              <a:t>(</a:t>
            </a:r>
            <a:r>
              <a:rPr lang="uk-UA" i="1" dirty="0" err="1">
                <a:solidFill>
                  <a:schemeClr val="accent2">
                    <a:lumMod val="50000"/>
                  </a:schemeClr>
                </a:solidFill>
              </a:rPr>
              <a:t>Yevgeniy</a:t>
            </a:r>
            <a:r>
              <a:rPr lang="uk-UA" i="1" dirty="0">
                <a:solidFill>
                  <a:schemeClr val="accent2">
                    <a:lumMod val="50000"/>
                  </a:schemeClr>
                </a:solidFill>
              </a:rPr>
              <a:t> </a:t>
            </a:r>
            <a:r>
              <a:rPr lang="uk-UA" i="1" dirty="0" err="1">
                <a:solidFill>
                  <a:schemeClr val="accent2">
                    <a:lumMod val="50000"/>
                  </a:schemeClr>
                </a:solidFill>
              </a:rPr>
              <a:t>Zakharov</a:t>
            </a:r>
            <a:r>
              <a:rPr lang="uk-UA" i="1" dirty="0">
                <a:solidFill>
                  <a:schemeClr val="accent2">
                    <a:lumMod val="50000"/>
                  </a:schemeClr>
                </a:solidFill>
              </a:rPr>
              <a:t> проти Росії, 2017, § 32)</a:t>
            </a:r>
            <a:r>
              <a:rPr lang="uk-UA" dirty="0"/>
              <a:t>. </a:t>
            </a:r>
            <a:endParaRPr lang="uk-UA" i="1" dirty="0">
              <a:solidFill>
                <a:schemeClr val="accent2">
                  <a:lumMod val="50000"/>
                </a:schemeClr>
              </a:solidFill>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xmlns="" id="{E79541F2-7526-4C74-8B30-4B47B6B1DA42}"/>
              </a:ext>
            </a:extLst>
          </p:cNvPr>
          <p:cNvSpPr/>
          <p:nvPr/>
        </p:nvSpPr>
        <p:spPr>
          <a:xfrm>
            <a:off x="6183290" y="816600"/>
            <a:ext cx="5688671" cy="5375446"/>
          </a:xfrm>
          <a:prstGeom prst="rect">
            <a:avLst/>
          </a:prstGeom>
        </p:spPr>
        <p:txBody>
          <a:bodyPr wrap="square">
            <a:spAutoFit/>
          </a:bodyPr>
          <a:lstStyle/>
          <a:p>
            <a:pPr marL="263525" algn="just">
              <a:lnSpc>
                <a:spcPct val="110000"/>
              </a:lnSpc>
            </a:pPr>
            <a:r>
              <a:rPr lang="uk-UA" dirty="0"/>
              <a:t>Воно може означати житло, що перебуває у власності місцевої громади, і у якому власник проживає як наймач, навіть якщо, відповідно до національного права, право на проживання вже завершилось </a:t>
            </a:r>
            <a:r>
              <a:rPr lang="uk-UA" i="1" dirty="0">
                <a:solidFill>
                  <a:schemeClr val="accent2">
                    <a:lumMod val="50000"/>
                  </a:schemeClr>
                </a:solidFill>
              </a:rPr>
              <a:t>(</a:t>
            </a:r>
            <a:r>
              <a:rPr lang="uk-UA" i="1" dirty="0" err="1">
                <a:solidFill>
                  <a:schemeClr val="accent2">
                    <a:lumMod val="50000"/>
                  </a:schemeClr>
                </a:solidFill>
              </a:rPr>
              <a:t>McCann</a:t>
            </a:r>
            <a:r>
              <a:rPr lang="uk-UA" i="1" dirty="0">
                <a:solidFill>
                  <a:schemeClr val="accent2">
                    <a:lumMod val="50000"/>
                  </a:schemeClr>
                </a:solidFill>
              </a:rPr>
              <a:t> проти Сполученого Королівства, 2008, § 46). </a:t>
            </a:r>
          </a:p>
          <a:p>
            <a:pPr>
              <a:lnSpc>
                <a:spcPct val="110000"/>
              </a:lnSpc>
            </a:pPr>
            <a:endParaRPr lang="uk-UA" sz="700" i="1" dirty="0">
              <a:solidFill>
                <a:schemeClr val="accent2">
                  <a:lumMod val="50000"/>
                </a:schemeClr>
              </a:solidFill>
            </a:endParaRPr>
          </a:p>
          <a:p>
            <a:pPr marL="285750" indent="-285750" algn="just">
              <a:lnSpc>
                <a:spcPct val="110000"/>
              </a:lnSpc>
              <a:buFont typeface="Wingdings" panose="05000000000000000000" pitchFamily="2" charset="2"/>
              <a:buChar char="q"/>
            </a:pPr>
            <a:r>
              <a:rPr lang="uk-UA" dirty="0"/>
              <a:t>Право на повагу до житла особи означає не лише право на конкретну фізичну місцевість, але й на спокійне користування нею. Це може передбачати заходи, котрі влада може бути зобов'язана вжити, зокрема стосовно виконання судових рішень (</a:t>
            </a:r>
            <a:r>
              <a:rPr lang="uk-UA" i="1" dirty="0" err="1">
                <a:solidFill>
                  <a:schemeClr val="accent2">
                    <a:lumMod val="50000"/>
                  </a:schemeClr>
                </a:solidFill>
              </a:rPr>
              <a:t>Cvijetić</a:t>
            </a:r>
            <a:r>
              <a:rPr lang="uk-UA" i="1" dirty="0">
                <a:solidFill>
                  <a:schemeClr val="accent2">
                    <a:lumMod val="50000"/>
                  </a:schemeClr>
                </a:solidFill>
              </a:rPr>
              <a:t> проти Хорватії, 2004, §§ 51-53)</a:t>
            </a:r>
            <a:r>
              <a:rPr lang="uk-UA" dirty="0"/>
              <a:t>. Втручання може бути як фізичним, наприклад, недозволене проникнення у житло особи </a:t>
            </a:r>
            <a:r>
              <a:rPr lang="uk-UA" i="1" dirty="0">
                <a:solidFill>
                  <a:schemeClr val="accent2">
                    <a:lumMod val="50000"/>
                  </a:schemeClr>
                </a:solidFill>
              </a:rPr>
              <a:t>(Кіпр проти Туреччини [ВП], 2001, § 294</a:t>
            </a:r>
            <a:r>
              <a:rPr lang="uk-UA" dirty="0"/>
              <a:t>) або нефізичним, наприклад, шум, запахи тощо </a:t>
            </a:r>
            <a:r>
              <a:rPr lang="uk-UA" i="1" dirty="0">
                <a:solidFill>
                  <a:schemeClr val="accent2">
                    <a:lumMod val="50000"/>
                  </a:schemeClr>
                </a:solidFill>
              </a:rPr>
              <a:t>(</a:t>
            </a:r>
            <a:r>
              <a:rPr lang="uk-UA" i="1" dirty="0" err="1">
                <a:solidFill>
                  <a:schemeClr val="accent2">
                    <a:lumMod val="50000"/>
                  </a:schemeClr>
                </a:solidFill>
              </a:rPr>
              <a:t>Moreno</a:t>
            </a:r>
            <a:r>
              <a:rPr lang="uk-UA" i="1" dirty="0">
                <a:solidFill>
                  <a:schemeClr val="accent2">
                    <a:lumMod val="50000"/>
                  </a:schemeClr>
                </a:solidFill>
              </a:rPr>
              <a:t> </a:t>
            </a:r>
            <a:r>
              <a:rPr lang="uk-UA" i="1" dirty="0" err="1">
                <a:solidFill>
                  <a:schemeClr val="accent2">
                    <a:lumMod val="50000"/>
                  </a:schemeClr>
                </a:solidFill>
              </a:rPr>
              <a:t>Gómez</a:t>
            </a:r>
            <a:r>
              <a:rPr lang="uk-UA" i="1" dirty="0">
                <a:solidFill>
                  <a:schemeClr val="accent2">
                    <a:lumMod val="50000"/>
                  </a:schemeClr>
                </a:solidFill>
              </a:rPr>
              <a:t> проти Іспанії, 2004, § 53).</a:t>
            </a:r>
            <a:endParaRPr lang="uk-UA" dirty="0"/>
          </a:p>
        </p:txBody>
      </p:sp>
    </p:spTree>
    <p:extLst>
      <p:ext uri="{BB962C8B-B14F-4D97-AF65-F5344CB8AC3E}">
        <p14:creationId xmlns:p14="http://schemas.microsoft.com/office/powerpoint/2010/main" val="228524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36000"/>
          </a:schemeClr>
        </a:solidFill>
        <a:effectLst/>
      </p:bgPr>
    </p:bg>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83E61896-E701-4E60-9B0B-2622D93F3F31}"/>
              </a:ext>
            </a:extLst>
          </p:cNvPr>
          <p:cNvSpPr/>
          <p:nvPr/>
        </p:nvSpPr>
        <p:spPr>
          <a:xfrm>
            <a:off x="5351" y="0"/>
            <a:ext cx="309337" cy="685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a:p>
        </p:txBody>
      </p:sp>
      <p:sp>
        <p:nvSpPr>
          <p:cNvPr id="22" name="Прямоугольник 21">
            <a:extLst>
              <a:ext uri="{FF2B5EF4-FFF2-40B4-BE49-F238E27FC236}">
                <a16:creationId xmlns:a16="http://schemas.microsoft.com/office/drawing/2014/main" xmlns="" id="{42DAE414-2A76-40EB-8186-3ADAA007A641}"/>
              </a:ext>
            </a:extLst>
          </p:cNvPr>
          <p:cNvSpPr/>
          <p:nvPr/>
        </p:nvSpPr>
        <p:spPr>
          <a:xfrm>
            <a:off x="653305" y="385011"/>
            <a:ext cx="2823821" cy="6027821"/>
          </a:xfrm>
          <a:prstGeom prst="rect">
            <a:avLst/>
          </a:prstGeom>
          <a:solidFill>
            <a:schemeClr val="accent1">
              <a:lumMod val="60000"/>
              <a:lumOff val="40000"/>
            </a:schemeClr>
          </a:solidFill>
          <a:ln>
            <a:solidFill>
              <a:schemeClr val="accent1">
                <a:lumMod val="75000"/>
              </a:schemeClr>
            </a:solid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uk-UA" sz="2400" b="1" spc="130" dirty="0">
                <a:latin typeface="Arial" panose="020B0604020202020204" pitchFamily="34" charset="0"/>
                <a:cs typeface="Arial" panose="020B0604020202020204" pitchFamily="34" charset="0"/>
              </a:rPr>
              <a:t>ЖИТЛО</a:t>
            </a:r>
          </a:p>
        </p:txBody>
      </p:sp>
      <p:sp>
        <p:nvSpPr>
          <p:cNvPr id="27" name="Прямоугольник 26">
            <a:extLst>
              <a:ext uri="{FF2B5EF4-FFF2-40B4-BE49-F238E27FC236}">
                <a16:creationId xmlns:a16="http://schemas.microsoft.com/office/drawing/2014/main" xmlns="" id="{32CF535B-2A94-47EE-803A-6A5F8BF8B430}"/>
              </a:ext>
            </a:extLst>
          </p:cNvPr>
          <p:cNvSpPr/>
          <p:nvPr/>
        </p:nvSpPr>
        <p:spPr>
          <a:xfrm>
            <a:off x="3257248" y="3569625"/>
            <a:ext cx="3374021" cy="759447"/>
          </a:xfrm>
          <a:prstGeom prst="rect">
            <a:avLst/>
          </a:prstGeom>
          <a:solidFill>
            <a:schemeClr val="accent1">
              <a:lumMod val="20000"/>
              <a:lumOff val="80000"/>
            </a:schemeClr>
          </a:solidFill>
          <a:ln>
            <a:solidFill>
              <a:schemeClr val="accent1">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uk-UA" b="1" dirty="0">
                <a:solidFill>
                  <a:schemeClr val="tx1"/>
                </a:solidFill>
                <a:latin typeface="Arial" panose="020B0604020202020204" pitchFamily="34" charset="0"/>
                <a:cs typeface="Arial" panose="020B0604020202020204" pitchFamily="34" charset="0"/>
              </a:rPr>
              <a:t>Комерційні приміщення</a:t>
            </a:r>
          </a:p>
        </p:txBody>
      </p:sp>
      <p:sp>
        <p:nvSpPr>
          <p:cNvPr id="30" name="Прямоугольник 29">
            <a:extLst>
              <a:ext uri="{FF2B5EF4-FFF2-40B4-BE49-F238E27FC236}">
                <a16:creationId xmlns:a16="http://schemas.microsoft.com/office/drawing/2014/main" xmlns="" id="{90EE2432-A808-4459-A901-7FCAD0B4D4A0}"/>
              </a:ext>
            </a:extLst>
          </p:cNvPr>
          <p:cNvSpPr/>
          <p:nvPr/>
        </p:nvSpPr>
        <p:spPr>
          <a:xfrm>
            <a:off x="3257248" y="4520730"/>
            <a:ext cx="3374021" cy="759447"/>
          </a:xfrm>
          <a:prstGeom prst="rect">
            <a:avLst/>
          </a:prstGeom>
          <a:solidFill>
            <a:schemeClr val="accent1">
              <a:lumMod val="20000"/>
              <a:lumOff val="80000"/>
            </a:schemeClr>
          </a:solidFill>
          <a:ln>
            <a:solidFill>
              <a:schemeClr val="accent1">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base"/>
            <a:r>
              <a:rPr lang="uk-UA" b="1" dirty="0">
                <a:solidFill>
                  <a:schemeClr val="tx1"/>
                </a:solidFill>
                <a:latin typeface="Arial" panose="020B0604020202020204" pitchFamily="34" charset="0"/>
                <a:cs typeface="Arial" panose="020B0604020202020204" pitchFamily="34" charset="0"/>
              </a:rPr>
              <a:t>Юридичні компанії</a:t>
            </a:r>
          </a:p>
        </p:txBody>
      </p:sp>
      <p:sp>
        <p:nvSpPr>
          <p:cNvPr id="31" name="Прямоугольник 30">
            <a:extLst>
              <a:ext uri="{FF2B5EF4-FFF2-40B4-BE49-F238E27FC236}">
                <a16:creationId xmlns:a16="http://schemas.microsoft.com/office/drawing/2014/main" xmlns="" id="{C852E062-F6E5-49F5-AF78-4DB655AFB864}"/>
              </a:ext>
            </a:extLst>
          </p:cNvPr>
          <p:cNvSpPr/>
          <p:nvPr/>
        </p:nvSpPr>
        <p:spPr>
          <a:xfrm>
            <a:off x="3257251" y="580735"/>
            <a:ext cx="3374021" cy="1584949"/>
          </a:xfrm>
          <a:prstGeom prst="rect">
            <a:avLst/>
          </a:prstGeom>
          <a:solidFill>
            <a:schemeClr val="accent1">
              <a:lumMod val="20000"/>
              <a:lumOff val="80000"/>
            </a:schemeClr>
          </a:solidFill>
          <a:ln>
            <a:solidFill>
              <a:schemeClr val="accent1">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uk-UA" b="1" dirty="0">
                <a:solidFill>
                  <a:schemeClr val="tx1"/>
                </a:solidFill>
                <a:latin typeface="Arial" panose="020B0604020202020204" pitchFamily="34" charset="0"/>
                <a:cs typeface="Arial" panose="020B0604020202020204" pitchFamily="34" charset="0"/>
              </a:rPr>
              <a:t>Помешкання</a:t>
            </a:r>
          </a:p>
        </p:txBody>
      </p:sp>
      <p:sp>
        <p:nvSpPr>
          <p:cNvPr id="25" name="Прямоугольник 24">
            <a:extLst>
              <a:ext uri="{FF2B5EF4-FFF2-40B4-BE49-F238E27FC236}">
                <a16:creationId xmlns:a16="http://schemas.microsoft.com/office/drawing/2014/main" xmlns="" id="{A39EC7CA-0333-4B95-B057-4AA9A0AD8F2C}"/>
              </a:ext>
            </a:extLst>
          </p:cNvPr>
          <p:cNvSpPr/>
          <p:nvPr/>
        </p:nvSpPr>
        <p:spPr>
          <a:xfrm>
            <a:off x="6631272" y="580734"/>
            <a:ext cx="4907423" cy="1584949"/>
          </a:xfrm>
          <a:prstGeom prst="rect">
            <a:avLst/>
          </a:prstGeom>
          <a:solidFill>
            <a:schemeClr val="bg1">
              <a:lumMod val="95000"/>
              <a:alpha val="53000"/>
            </a:schemeClr>
          </a:solidFill>
          <a:ln>
            <a:solidFill>
              <a:schemeClr val="accent1">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Wingdings" panose="05000000000000000000" pitchFamily="2" charset="2"/>
              <a:buChar char="Ø"/>
            </a:pPr>
            <a:r>
              <a:rPr lang="uk-UA" sz="1600" dirty="0">
                <a:solidFill>
                  <a:schemeClr val="tx1"/>
                </a:solidFill>
                <a:latin typeface="Arial" panose="020B0604020202020204" pitchFamily="34" charset="0"/>
                <a:cs typeface="Arial" panose="020B0604020202020204" pitchFamily="34" charset="0"/>
              </a:rPr>
              <a:t>власники нерухомості</a:t>
            </a:r>
          </a:p>
          <a:p>
            <a:pPr marL="285750" indent="-285750">
              <a:buFont typeface="Wingdings" panose="05000000000000000000" pitchFamily="2" charset="2"/>
              <a:buChar char="Ø"/>
            </a:pPr>
            <a:r>
              <a:rPr lang="uk-UA" sz="1600" dirty="0">
                <a:solidFill>
                  <a:schemeClr val="tx1"/>
                </a:solidFill>
                <a:latin typeface="Arial" panose="020B0604020202020204" pitchFamily="34" charset="0"/>
                <a:cs typeface="Arial" panose="020B0604020202020204" pitchFamily="34" charset="0"/>
              </a:rPr>
              <a:t>наймачі</a:t>
            </a:r>
          </a:p>
          <a:p>
            <a:pPr marL="285750" indent="-285750">
              <a:buFont typeface="Wingdings" panose="05000000000000000000" pitchFamily="2" charset="2"/>
              <a:buChar char="Ø"/>
            </a:pPr>
            <a:r>
              <a:rPr lang="uk-UA" sz="1600" dirty="0">
                <a:solidFill>
                  <a:schemeClr val="tx1"/>
                </a:solidFill>
                <a:latin typeface="Arial" panose="020B0604020202020204" pitchFamily="34" charset="0"/>
                <a:cs typeface="Arial" panose="020B0604020202020204" pitchFamily="34" charset="0"/>
              </a:rPr>
              <a:t>партнери наймачів / незаконне заволодіння</a:t>
            </a:r>
          </a:p>
          <a:p>
            <a:pPr marL="285750" indent="-285750">
              <a:buFont typeface="Wingdings" panose="05000000000000000000" pitchFamily="2" charset="2"/>
              <a:buChar char="Ø"/>
            </a:pPr>
            <a:r>
              <a:rPr lang="uk-UA" sz="1600" dirty="0">
                <a:solidFill>
                  <a:schemeClr val="tx1"/>
                </a:solidFill>
                <a:latin typeface="Arial" panose="020B0604020202020204" pitchFamily="34" charset="0"/>
                <a:cs typeface="Arial" panose="020B0604020202020204" pitchFamily="34" charset="0"/>
              </a:rPr>
              <a:t>меншини і вразливі особи</a:t>
            </a:r>
          </a:p>
          <a:p>
            <a:pPr marL="285750" indent="-285750">
              <a:buFont typeface="Wingdings" panose="05000000000000000000" pitchFamily="2" charset="2"/>
              <a:buChar char="Ø"/>
            </a:pPr>
            <a:r>
              <a:rPr lang="uk-UA" sz="1600" dirty="0">
                <a:solidFill>
                  <a:schemeClr val="tx1"/>
                </a:solidFill>
                <a:latin typeface="Arial" panose="020B0604020202020204" pitchFamily="34" charset="0"/>
                <a:cs typeface="Arial" panose="020B0604020202020204" pitchFamily="34" charset="0"/>
              </a:rPr>
              <a:t>проникнення у житло, обшуки і вилучення</a:t>
            </a:r>
          </a:p>
        </p:txBody>
      </p:sp>
      <p:sp>
        <p:nvSpPr>
          <p:cNvPr id="19" name="Прямоугольник 18">
            <a:extLst>
              <a:ext uri="{FF2B5EF4-FFF2-40B4-BE49-F238E27FC236}">
                <a16:creationId xmlns:a16="http://schemas.microsoft.com/office/drawing/2014/main" xmlns="" id="{CA5E91A2-B07B-4A5C-B613-20D503E5989E}"/>
              </a:ext>
            </a:extLst>
          </p:cNvPr>
          <p:cNvSpPr/>
          <p:nvPr/>
        </p:nvSpPr>
        <p:spPr>
          <a:xfrm>
            <a:off x="3257247" y="5466781"/>
            <a:ext cx="3374022" cy="759447"/>
          </a:xfrm>
          <a:prstGeom prst="rect">
            <a:avLst/>
          </a:prstGeom>
          <a:solidFill>
            <a:schemeClr val="accent1">
              <a:lumMod val="20000"/>
              <a:lumOff val="80000"/>
            </a:schemeClr>
          </a:solidFill>
          <a:ln>
            <a:solidFill>
              <a:schemeClr val="accent1">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uk-UA" b="1" dirty="0">
                <a:solidFill>
                  <a:schemeClr val="tx1"/>
                </a:solidFill>
                <a:latin typeface="Arial" panose="020B0604020202020204" pitchFamily="34" charset="0"/>
                <a:cs typeface="Arial" panose="020B0604020202020204" pitchFamily="34" charset="0"/>
              </a:rPr>
              <a:t>Житло журналістів</a:t>
            </a:r>
          </a:p>
        </p:txBody>
      </p:sp>
      <p:sp>
        <p:nvSpPr>
          <p:cNvPr id="20" name="Прямоугольник 19">
            <a:extLst>
              <a:ext uri="{FF2B5EF4-FFF2-40B4-BE49-F238E27FC236}">
                <a16:creationId xmlns:a16="http://schemas.microsoft.com/office/drawing/2014/main" xmlns="" id="{53EAD840-0E64-411A-BBAC-9D0A4C4F391C}"/>
              </a:ext>
            </a:extLst>
          </p:cNvPr>
          <p:cNvSpPr/>
          <p:nvPr/>
        </p:nvSpPr>
        <p:spPr>
          <a:xfrm>
            <a:off x="3257247" y="2326249"/>
            <a:ext cx="3374022" cy="1051718"/>
          </a:xfrm>
          <a:prstGeom prst="rect">
            <a:avLst/>
          </a:prstGeom>
          <a:solidFill>
            <a:schemeClr val="accent1">
              <a:lumMod val="20000"/>
              <a:lumOff val="80000"/>
            </a:schemeClr>
          </a:solidFill>
          <a:ln>
            <a:solidFill>
              <a:schemeClr val="accent1">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uk-UA" b="1" dirty="0">
                <a:solidFill>
                  <a:schemeClr val="tx1"/>
                </a:solidFill>
                <a:latin typeface="Arial" panose="020B0604020202020204" pitchFamily="34" charset="0"/>
                <a:cs typeface="Arial" panose="020B0604020202020204" pitchFamily="34" charset="0"/>
              </a:rPr>
              <a:t>Домашнє середовище</a:t>
            </a:r>
          </a:p>
        </p:txBody>
      </p:sp>
      <p:sp>
        <p:nvSpPr>
          <p:cNvPr id="32" name="Прямоугольник 31">
            <a:extLst>
              <a:ext uri="{FF2B5EF4-FFF2-40B4-BE49-F238E27FC236}">
                <a16:creationId xmlns:a16="http://schemas.microsoft.com/office/drawing/2014/main" xmlns="" id="{DBBBC741-B7EF-4E41-9542-3911D765F975}"/>
              </a:ext>
            </a:extLst>
          </p:cNvPr>
          <p:cNvSpPr/>
          <p:nvPr/>
        </p:nvSpPr>
        <p:spPr>
          <a:xfrm>
            <a:off x="6631269" y="2324563"/>
            <a:ext cx="4907423" cy="1053403"/>
          </a:xfrm>
          <a:prstGeom prst="rect">
            <a:avLst/>
          </a:prstGeom>
          <a:solidFill>
            <a:schemeClr val="bg1">
              <a:lumMod val="95000"/>
              <a:alpha val="53000"/>
            </a:schemeClr>
          </a:solidFill>
          <a:ln>
            <a:solidFill>
              <a:schemeClr val="accent1">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Wingdings" panose="05000000000000000000" pitchFamily="2" charset="2"/>
              <a:buChar char="Ø"/>
            </a:pPr>
            <a:r>
              <a:rPr lang="uk-UA" dirty="0"/>
              <a:t>шумові незручності, проблеми з сусідами, забруднююча і потенційно небезпечна діяльність та інше</a:t>
            </a:r>
            <a:endParaRPr lang="uk-UA" sz="1600" dirty="0">
              <a:solidFill>
                <a:schemeClr val="tx1"/>
              </a:solidFill>
              <a:latin typeface="Arial" panose="020B0604020202020204" pitchFamily="34" charset="0"/>
              <a:cs typeface="Arial" panose="020B0604020202020204" pitchFamily="34" charset="0"/>
            </a:endParaRPr>
          </a:p>
        </p:txBody>
      </p:sp>
      <p:pic>
        <p:nvPicPr>
          <p:cNvPr id="2056" name="Picture 8" descr="Комерційна нерухомість в новобудовах України від забудовника — Bild.ua">
            <a:extLst>
              <a:ext uri="{FF2B5EF4-FFF2-40B4-BE49-F238E27FC236}">
                <a16:creationId xmlns:a16="http://schemas.microsoft.com/office/drawing/2014/main" xmlns="" id="{13F1B39A-FC9A-4C37-888D-7259277648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02" b="16392"/>
          <a:stretch/>
        </p:blipFill>
        <p:spPr bwMode="auto">
          <a:xfrm>
            <a:off x="6809874" y="3480035"/>
            <a:ext cx="4728818" cy="2797231"/>
          </a:xfrm>
          <a:prstGeom prst="rect">
            <a:avLst/>
          </a:prstGeom>
          <a:solidFill>
            <a:schemeClr val="bg1"/>
          </a:solidFill>
          <a:effectLst>
            <a:softEdge rad="31750"/>
          </a:effectLst>
        </p:spPr>
      </p:pic>
      <p:sp>
        <p:nvSpPr>
          <p:cNvPr id="34" name="Прямоугольник 33">
            <a:extLst>
              <a:ext uri="{FF2B5EF4-FFF2-40B4-BE49-F238E27FC236}">
                <a16:creationId xmlns:a16="http://schemas.microsoft.com/office/drawing/2014/main" xmlns="" id="{36E3CF49-E393-4D5E-9149-2BFBD2CC0D1E}"/>
              </a:ext>
            </a:extLst>
          </p:cNvPr>
          <p:cNvSpPr/>
          <p:nvPr/>
        </p:nvSpPr>
        <p:spPr>
          <a:xfrm>
            <a:off x="6809874" y="3480035"/>
            <a:ext cx="4717792" cy="2797231"/>
          </a:xfrm>
          <a:prstGeom prst="rect">
            <a:avLst/>
          </a:prstGeom>
          <a:solidFill>
            <a:schemeClr val="accent1">
              <a:lumMod val="20000"/>
              <a:lumOff val="80000"/>
              <a:alpha val="80000"/>
            </a:schemeClr>
          </a:solidFill>
          <a:ln>
            <a:solidFill>
              <a:schemeClr val="accent1">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uk-UA" b="1" dirty="0">
              <a:solidFill>
                <a:schemeClr val="tx1"/>
              </a:solidFill>
              <a:latin typeface="Arial" panose="020B0604020202020204" pitchFamily="34" charset="0"/>
              <a:cs typeface="Arial" panose="020B0604020202020204" pitchFamily="34" charset="0"/>
            </a:endParaRPr>
          </a:p>
        </p:txBody>
      </p:sp>
      <p:sp>
        <p:nvSpPr>
          <p:cNvPr id="35" name="Прямоугольник 34">
            <a:extLst>
              <a:ext uri="{FF2B5EF4-FFF2-40B4-BE49-F238E27FC236}">
                <a16:creationId xmlns:a16="http://schemas.microsoft.com/office/drawing/2014/main" xmlns="" id="{CAB9DE40-9DF1-49FF-8C7C-2140E371B9E6}"/>
              </a:ext>
            </a:extLst>
          </p:cNvPr>
          <p:cNvSpPr/>
          <p:nvPr/>
        </p:nvSpPr>
        <p:spPr>
          <a:xfrm>
            <a:off x="7081291" y="4076468"/>
            <a:ext cx="4174958" cy="1449628"/>
          </a:xfrm>
          <a:prstGeom prst="rect">
            <a:avLst/>
          </a:prstGeom>
        </p:spPr>
        <p:txBody>
          <a:bodyPr wrap="square">
            <a:spAutoFit/>
          </a:bodyPr>
          <a:lstStyle/>
          <a:p>
            <a:pPr algn="ctr">
              <a:lnSpc>
                <a:spcPct val="130000"/>
              </a:lnSpc>
            </a:pPr>
            <a:r>
              <a:rPr lang="uk-UA" dirty="0">
                <a:latin typeface="Arial" panose="020B0604020202020204" pitchFamily="34" charset="0"/>
                <a:cs typeface="Arial" panose="020B0604020202020204" pitchFamily="34" charset="0"/>
              </a:rPr>
              <a:t>З огляду на практику Суду, наведений перелік категорій всіх чотирьох сфер застосування</a:t>
            </a:r>
          </a:p>
          <a:p>
            <a:pPr algn="ctr"/>
            <a:r>
              <a:rPr lang="uk-UA" dirty="0">
                <a:latin typeface="Arial" panose="020B0604020202020204" pitchFamily="34" charset="0"/>
                <a:cs typeface="Arial" panose="020B0604020202020204" pitchFamily="34" charset="0"/>
              </a:rPr>
              <a:t>не є вичерпним</a:t>
            </a:r>
          </a:p>
        </p:txBody>
      </p:sp>
    </p:spTree>
    <p:extLst>
      <p:ext uri="{BB962C8B-B14F-4D97-AF65-F5344CB8AC3E}">
        <p14:creationId xmlns:p14="http://schemas.microsoft.com/office/powerpoint/2010/main" val="3100943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DAB6F647-FC07-4D21-8C23-471131255A40}"/>
              </a:ext>
            </a:extLst>
          </p:cNvPr>
          <p:cNvSpPr/>
          <p:nvPr/>
        </p:nvSpPr>
        <p:spPr>
          <a:xfrm>
            <a:off x="2126722" y="470654"/>
            <a:ext cx="8849026" cy="430887"/>
          </a:xfrm>
          <a:prstGeom prst="rect">
            <a:avLst/>
          </a:prstGeom>
        </p:spPr>
        <p:txBody>
          <a:bodyPr wrap="none">
            <a:spAutoFit/>
          </a:bodyPr>
          <a:lstStyle/>
          <a:p>
            <a:r>
              <a:rPr lang="uk-UA" sz="2200" b="1" dirty="0">
                <a:solidFill>
                  <a:srgbClr val="333333"/>
                </a:solidFill>
                <a:latin typeface="Arial" panose="020B0604020202020204" pitchFamily="34" charset="0"/>
                <a:cs typeface="Arial" panose="020B0604020202020204" pitchFamily="34" charset="0"/>
              </a:rPr>
              <a:t>Справа «Клименко проти України» (</a:t>
            </a:r>
            <a:r>
              <a:rPr lang="uk-UA" sz="2200" b="1" dirty="0" err="1">
                <a:latin typeface="Arial" panose="020B0604020202020204" pitchFamily="34" charset="0"/>
                <a:cs typeface="Arial" panose="020B0604020202020204" pitchFamily="34" charset="0"/>
              </a:rPr>
              <a:t>Klymenko</a:t>
            </a:r>
            <a:r>
              <a:rPr lang="uk-UA" sz="2200" b="1" dirty="0">
                <a:latin typeface="Arial" panose="020B0604020202020204" pitchFamily="34" charset="0"/>
                <a:cs typeface="Arial" panose="020B0604020202020204" pitchFamily="34" charset="0"/>
              </a:rPr>
              <a:t> V. </a:t>
            </a:r>
            <a:r>
              <a:rPr lang="uk-UA" sz="2200" b="1" dirty="0" err="1">
                <a:latin typeface="Arial" panose="020B0604020202020204" pitchFamily="34" charset="0"/>
                <a:cs typeface="Arial" panose="020B0604020202020204" pitchFamily="34" charset="0"/>
              </a:rPr>
              <a:t>Ukraine</a:t>
            </a:r>
            <a:r>
              <a:rPr lang="uk-UA" sz="2200" b="1" dirty="0">
                <a:solidFill>
                  <a:srgbClr val="333333"/>
                </a:solidFill>
                <a:latin typeface="Arial" panose="020B0604020202020204" pitchFamily="34" charset="0"/>
                <a:cs typeface="Arial" panose="020B0604020202020204" pitchFamily="34" charset="0"/>
              </a:rPr>
              <a:t>, 2023)</a:t>
            </a:r>
            <a:endParaRPr lang="uk-UA" sz="2200" b="1" dirty="0">
              <a:latin typeface="Arial" panose="020B0604020202020204" pitchFamily="34" charset="0"/>
              <a:cs typeface="Arial" panose="020B0604020202020204" pitchFamily="34" charset="0"/>
            </a:endParaRPr>
          </a:p>
        </p:txBody>
      </p:sp>
      <p:graphicFrame>
        <p:nvGraphicFramePr>
          <p:cNvPr id="7" name="Таблица 6">
            <a:extLst>
              <a:ext uri="{FF2B5EF4-FFF2-40B4-BE49-F238E27FC236}">
                <a16:creationId xmlns:a16="http://schemas.microsoft.com/office/drawing/2014/main" xmlns="" id="{554DD362-04F2-4D41-AEEF-D1EB52449798}"/>
              </a:ext>
            </a:extLst>
          </p:cNvPr>
          <p:cNvGraphicFramePr>
            <a:graphicFrameLocks noGrp="1"/>
          </p:cNvGraphicFramePr>
          <p:nvPr>
            <p:extLst>
              <p:ext uri="{D42A27DB-BD31-4B8C-83A1-F6EECF244321}">
                <p14:modId xmlns:p14="http://schemas.microsoft.com/office/powerpoint/2010/main" val="1381274904"/>
              </p:ext>
            </p:extLst>
          </p:nvPr>
        </p:nvGraphicFramePr>
        <p:xfrm>
          <a:off x="609600" y="1031434"/>
          <a:ext cx="11125200" cy="5168510"/>
        </p:xfrm>
        <a:graphic>
          <a:graphicData uri="http://schemas.openxmlformats.org/drawingml/2006/table">
            <a:tbl>
              <a:tblPr/>
              <a:tblGrid>
                <a:gridCol w="1869194">
                  <a:extLst>
                    <a:ext uri="{9D8B030D-6E8A-4147-A177-3AD203B41FA5}">
                      <a16:colId xmlns:a16="http://schemas.microsoft.com/office/drawing/2014/main" xmlns="" val="2281988972"/>
                    </a:ext>
                  </a:extLst>
                </a:gridCol>
                <a:gridCol w="9256006">
                  <a:extLst>
                    <a:ext uri="{9D8B030D-6E8A-4147-A177-3AD203B41FA5}">
                      <a16:colId xmlns:a16="http://schemas.microsoft.com/office/drawing/2014/main" xmlns="" val="2708842802"/>
                    </a:ext>
                  </a:extLst>
                </a:gridCol>
              </a:tblGrid>
              <a:tr h="736380">
                <a:tc>
                  <a:txBody>
                    <a:bodyPr/>
                    <a:lstStyle/>
                    <a:p>
                      <a:pPr algn="just" fontAlgn="base"/>
                      <a:r>
                        <a:rPr lang="uk-UA" sz="1600" b="1" u="none" strike="noStrike" noProof="0" dirty="0">
                          <a:effectLst/>
                          <a:latin typeface="+mn-lt"/>
                        </a:rPr>
                        <a:t>Суть скарги</a:t>
                      </a:r>
                      <a:endParaRPr lang="uk-UA" sz="1600" u="none" strike="noStrike" noProof="0" dirty="0">
                        <a:effectLst/>
                        <a:latin typeface="+mn-lt"/>
                      </a:endParaRPr>
                    </a:p>
                  </a:txBody>
                  <a:tcPr marL="33472" marR="33472" marT="16736" marB="167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base"/>
                      <a:r>
                        <a:rPr lang="uk-UA" sz="1600" b="0" u="none" strike="noStrike" noProof="0" dirty="0">
                          <a:effectLst/>
                          <a:latin typeface="+mn-lt"/>
                        </a:rPr>
                        <a:t>Заявник скаржився на незаконне та </a:t>
                      </a:r>
                      <a:r>
                        <a:rPr lang="uk-UA" sz="1600" b="0" u="none" strike="noStrike" noProof="0" dirty="0" err="1">
                          <a:effectLst/>
                          <a:latin typeface="+mn-lt"/>
                        </a:rPr>
                        <a:t>невиправданне</a:t>
                      </a:r>
                      <a:r>
                        <a:rPr lang="uk-UA" sz="1600" b="0" u="none" strike="noStrike" noProof="0" dirty="0">
                          <a:effectLst/>
                          <a:latin typeface="+mn-lt"/>
                        </a:rPr>
                        <a:t> виселення з державного гуртожитку, а також на те, що національні суди не навели належного обґрунтування для своїх рішень і не забезпечили наявність у них ефективного засобу юридичного захисту.</a:t>
                      </a:r>
                      <a:endParaRPr lang="uk-UA" sz="1600" u="none" strike="noStrike" noProof="0" dirty="0">
                        <a:effectLst/>
                        <a:latin typeface="+mn-lt"/>
                      </a:endParaRPr>
                    </a:p>
                  </a:txBody>
                  <a:tcPr marL="33472" marR="33472" marT="16736" marB="167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41885440"/>
                  </a:ext>
                </a:extLst>
              </a:tr>
              <a:tr h="3045936">
                <a:tc>
                  <a:txBody>
                    <a:bodyPr/>
                    <a:lstStyle/>
                    <a:p>
                      <a:pPr algn="just" fontAlgn="base"/>
                      <a:r>
                        <a:rPr lang="uk-UA" sz="1600" b="1" u="none" strike="noStrike" noProof="0" dirty="0">
                          <a:effectLst/>
                          <a:latin typeface="+mn-lt"/>
                        </a:rPr>
                        <a:t>Короткий виклад обґрунтування рішення Суду</a:t>
                      </a:r>
                      <a:endParaRPr lang="uk-UA" sz="1600" u="none" strike="noStrike" noProof="0" dirty="0">
                        <a:effectLst/>
                        <a:latin typeface="+mn-lt"/>
                      </a:endParaRPr>
                    </a:p>
                  </a:txBody>
                  <a:tcPr marL="33472" marR="33472" marT="16736" marB="167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base"/>
                      <a:r>
                        <a:rPr lang="uk-UA" sz="1600" b="0" u="none" strike="noStrike" noProof="0" dirty="0">
                          <a:effectLst/>
                          <a:latin typeface="+mn-lt"/>
                        </a:rPr>
                        <a:t>Розглядаючи факти скарги Суд зазначає, що виселення заявників з державного гуртожитку становило втручання в їхнє право на повагу до їхнього житла, і цей факт не оскаржувався сторонами. Суд готовий визнати, що оскаржуване втручання могло переслідувати законну мету, а саме: захист прав студентів та інших осіб, пов’язаних з університетом, які потребували житла, а тому воно мало підстави в національному законодавстві. Водночас Суд зазначає, що наведене національними судами у своїх рішеннях обґрунтування свідчить про надання ними першочергового значення іншим факторам – що строк дії договору найму заявників і строкового трудового договору першого заявника в університеті закінчилися. У своїх міркуваннях суди також не розглядали інші аргументи заявників щодо їхньої особистої ситуації та не вказали у будь-який спосіб, що вони намагалися оцінити рішення державного відповідача повернути квартиру на користь незазначених третіх осіб і твердження заявників, що продовження строку дії договору найму було </a:t>
                      </a:r>
                      <a:r>
                        <a:rPr lang="uk-UA" sz="1600" b="0" u="none" strike="noStrike" noProof="0" dirty="0" err="1">
                          <a:effectLst/>
                          <a:latin typeface="+mn-lt"/>
                        </a:rPr>
                        <a:t>життєво</a:t>
                      </a:r>
                      <a:r>
                        <a:rPr lang="uk-UA" sz="1600" b="0" u="none" strike="noStrike" noProof="0" dirty="0">
                          <a:effectLst/>
                          <a:latin typeface="+mn-lt"/>
                        </a:rPr>
                        <a:t> важливим для них. За цих обставин Суд не може визнати, що національні органи влади навели «достатні підстави», аби довести існування «нагальної суспільної потреби» у спірному виселенні або обґрунтованість «пропорційності» такого виселення у розумінні статті 8 Конвенції.</a:t>
                      </a:r>
                      <a:endParaRPr lang="uk-UA" sz="1600" u="none" strike="noStrike" noProof="0" dirty="0">
                        <a:effectLst/>
                        <a:latin typeface="+mn-lt"/>
                      </a:endParaRPr>
                    </a:p>
                  </a:txBody>
                  <a:tcPr marL="33472" marR="33472" marT="16736" marB="167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92633351"/>
                  </a:ext>
                </a:extLst>
              </a:tr>
              <a:tr h="435134">
                <a:tc>
                  <a:txBody>
                    <a:bodyPr/>
                    <a:lstStyle/>
                    <a:p>
                      <a:pPr algn="just" fontAlgn="base"/>
                      <a:r>
                        <a:rPr lang="uk-UA" sz="1600" b="1" u="none" strike="noStrike" noProof="0" dirty="0">
                          <a:effectLst/>
                          <a:latin typeface="+mn-lt"/>
                        </a:rPr>
                        <a:t>Рішення</a:t>
                      </a:r>
                      <a:endParaRPr lang="uk-UA" sz="1600" u="none" strike="noStrike" noProof="0" dirty="0">
                        <a:effectLst/>
                        <a:latin typeface="+mn-lt"/>
                      </a:endParaRPr>
                    </a:p>
                  </a:txBody>
                  <a:tcPr marL="33472" marR="33472" marT="16736" marB="167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base"/>
                      <a:r>
                        <a:rPr lang="uk-UA" sz="1600" b="1" u="none" strike="noStrike" noProof="0" dirty="0">
                          <a:effectLst/>
                          <a:latin typeface="+mn-lt"/>
                        </a:rPr>
                        <a:t>Порушено статтю 8 Конвенції</a:t>
                      </a:r>
                      <a:endParaRPr lang="uk-UA" sz="1600" u="none" strike="noStrike" noProof="0" dirty="0">
                        <a:effectLst/>
                        <a:latin typeface="+mn-lt"/>
                      </a:endParaRPr>
                    </a:p>
                  </a:txBody>
                  <a:tcPr marL="33472" marR="33472" marT="16736" marB="167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011681654"/>
                  </a:ext>
                </a:extLst>
              </a:tr>
              <a:tr h="133887">
                <a:tc>
                  <a:txBody>
                    <a:bodyPr/>
                    <a:lstStyle/>
                    <a:p>
                      <a:pPr algn="l" fontAlgn="base"/>
                      <a:r>
                        <a:rPr lang="uk-UA" sz="1600" b="1" u="none" strike="noStrike" noProof="0" dirty="0">
                          <a:effectLst/>
                          <a:latin typeface="+mn-lt"/>
                        </a:rPr>
                        <a:t>Сфера, межі якої зазнали втручання</a:t>
                      </a:r>
                      <a:endParaRPr lang="uk-UA" sz="1600" u="none" strike="noStrike" noProof="0" dirty="0">
                        <a:effectLst/>
                        <a:latin typeface="+mn-lt"/>
                      </a:endParaRPr>
                    </a:p>
                  </a:txBody>
                  <a:tcPr marL="33472" marR="33472" marT="16736" marB="167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base"/>
                      <a:r>
                        <a:rPr lang="uk-UA" sz="1600" b="1" u="none" strike="noStrike" noProof="0" dirty="0">
                          <a:effectLst/>
                          <a:latin typeface="+mn-lt"/>
                        </a:rPr>
                        <a:t>Житло – Помешкання – Наймачі</a:t>
                      </a:r>
                    </a:p>
                  </a:txBody>
                  <a:tcPr marL="33472" marR="33472" marT="16736" marB="167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909050243"/>
                  </a:ext>
                </a:extLst>
              </a:tr>
            </a:tbl>
          </a:graphicData>
        </a:graphic>
      </p:graphicFrame>
      <p:sp>
        <p:nvSpPr>
          <p:cNvPr id="8" name="Прямоугольник 7">
            <a:extLst>
              <a:ext uri="{FF2B5EF4-FFF2-40B4-BE49-F238E27FC236}">
                <a16:creationId xmlns:a16="http://schemas.microsoft.com/office/drawing/2014/main" xmlns="" id="{10937E7E-0118-4F98-A1D9-C2B068C8FAF8}"/>
              </a:ext>
            </a:extLst>
          </p:cNvPr>
          <p:cNvSpPr/>
          <p:nvPr/>
        </p:nvSpPr>
        <p:spPr>
          <a:xfrm>
            <a:off x="5351" y="0"/>
            <a:ext cx="309337" cy="685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a:p>
        </p:txBody>
      </p:sp>
      <p:sp>
        <p:nvSpPr>
          <p:cNvPr id="9" name="Прямоугольник 8">
            <a:extLst>
              <a:ext uri="{FF2B5EF4-FFF2-40B4-BE49-F238E27FC236}">
                <a16:creationId xmlns:a16="http://schemas.microsoft.com/office/drawing/2014/main" xmlns="" id="{3A8BB345-46FB-4DD7-ADA5-4275363CE5D7}"/>
              </a:ext>
            </a:extLst>
          </p:cNvPr>
          <p:cNvSpPr/>
          <p:nvPr/>
        </p:nvSpPr>
        <p:spPr>
          <a:xfrm>
            <a:off x="689429" y="6387346"/>
            <a:ext cx="7762240" cy="307777"/>
          </a:xfrm>
          <a:prstGeom prst="rect">
            <a:avLst/>
          </a:prstGeom>
        </p:spPr>
        <p:txBody>
          <a:bodyPr wrap="square">
            <a:spAutoFit/>
          </a:bodyPr>
          <a:lstStyle/>
          <a:p>
            <a:r>
              <a:rPr lang="ru-RU" sz="1400" dirty="0"/>
              <a:t>🌐 </a:t>
            </a:r>
            <a:r>
              <a:rPr lang="ru-RU" sz="1400" dirty="0" err="1">
                <a:solidFill>
                  <a:srgbClr val="333333"/>
                </a:solidFill>
                <a:latin typeface="Arial" panose="020B0604020202020204" pitchFamily="34" charset="0"/>
                <a:cs typeface="Arial" panose="020B0604020202020204" pitchFamily="34" charset="0"/>
              </a:rPr>
              <a:t>Джерело</a:t>
            </a:r>
            <a:r>
              <a:rPr lang="ru-RU" sz="1400" dirty="0">
                <a:solidFill>
                  <a:schemeClr val="accent2">
                    <a:lumMod val="50000"/>
                  </a:schemeClr>
                </a:solidFill>
                <a:latin typeface="Arial" panose="020B0604020202020204" pitchFamily="34" charset="0"/>
                <a:cs typeface="Arial" panose="020B0604020202020204" pitchFamily="34" charset="0"/>
              </a:rPr>
              <a:t>: </a:t>
            </a:r>
            <a:r>
              <a:rPr lang="uk-UA" sz="1400" dirty="0">
                <a:solidFill>
                  <a:schemeClr val="accent2">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Справа «Клименко проти України» (</a:t>
            </a:r>
            <a:r>
              <a:rPr lang="en-US" sz="1400" dirty="0">
                <a:solidFill>
                  <a:schemeClr val="accent2">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Case of </a:t>
            </a:r>
            <a:r>
              <a:rPr lang="uk-UA" sz="1400" dirty="0" err="1">
                <a:solidFill>
                  <a:schemeClr val="accent2">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Klymenko</a:t>
            </a:r>
            <a:r>
              <a:rPr lang="uk-UA" sz="1400" dirty="0">
                <a:solidFill>
                  <a:schemeClr val="accent2">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 V. </a:t>
            </a:r>
            <a:r>
              <a:rPr lang="uk-UA" sz="1400" dirty="0" err="1">
                <a:solidFill>
                  <a:schemeClr val="accent2">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Ukraine</a:t>
            </a:r>
            <a:r>
              <a:rPr lang="uk-UA" sz="1400" dirty="0">
                <a:solidFill>
                  <a:schemeClr val="accent2">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a:t>
            </a:r>
            <a:endParaRPr lang="uk-UA" sz="1400"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3272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pic>
        <p:nvPicPr>
          <p:cNvPr id="9230" name="Picture 14" descr="Напиши політв'язню»: стартував зимовий марафон листів – Новини Здорової  Людини">
            <a:extLst>
              <a:ext uri="{FF2B5EF4-FFF2-40B4-BE49-F238E27FC236}">
                <a16:creationId xmlns:a16="http://schemas.microsoft.com/office/drawing/2014/main" xmlns="" id="{68699C92-9FA9-479C-A1F5-46708D81AD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676" y="26361"/>
            <a:ext cx="11690350" cy="68580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xmlns="" id="{83E61896-E701-4E60-9B0B-2622D93F3F31}"/>
              </a:ext>
            </a:extLst>
          </p:cNvPr>
          <p:cNvSpPr/>
          <p:nvPr/>
        </p:nvSpPr>
        <p:spPr>
          <a:xfrm>
            <a:off x="5351" y="0"/>
            <a:ext cx="309337" cy="685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a:p>
        </p:txBody>
      </p:sp>
      <p:sp>
        <p:nvSpPr>
          <p:cNvPr id="24" name="Прямоугольник 23">
            <a:extLst>
              <a:ext uri="{FF2B5EF4-FFF2-40B4-BE49-F238E27FC236}">
                <a16:creationId xmlns:a16="http://schemas.microsoft.com/office/drawing/2014/main" xmlns="" id="{88CF44CD-F34E-46D4-9491-43ECED37C45F}"/>
              </a:ext>
            </a:extLst>
          </p:cNvPr>
          <p:cNvSpPr/>
          <p:nvPr/>
        </p:nvSpPr>
        <p:spPr>
          <a:xfrm>
            <a:off x="314688" y="-15309"/>
            <a:ext cx="11871961" cy="6888618"/>
          </a:xfrm>
          <a:prstGeom prst="rect">
            <a:avLst/>
          </a:prstGeom>
          <a:solidFill>
            <a:schemeClr val="accent4">
              <a:lumMod val="20000"/>
              <a:lumOff val="80000"/>
              <a:alpha val="86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dirty="0"/>
          </a:p>
        </p:txBody>
      </p:sp>
      <p:sp>
        <p:nvSpPr>
          <p:cNvPr id="3" name="Прямоугольник 2">
            <a:extLst>
              <a:ext uri="{FF2B5EF4-FFF2-40B4-BE49-F238E27FC236}">
                <a16:creationId xmlns:a16="http://schemas.microsoft.com/office/drawing/2014/main" xmlns="" id="{E36EC5D9-7059-43B8-959F-02A151E404C2}"/>
              </a:ext>
            </a:extLst>
          </p:cNvPr>
          <p:cNvSpPr/>
          <p:nvPr/>
        </p:nvSpPr>
        <p:spPr>
          <a:xfrm>
            <a:off x="497838" y="546026"/>
            <a:ext cx="5141686" cy="830164"/>
          </a:xfrm>
          <a:prstGeom prst="rect">
            <a:avLst/>
          </a:prstGeom>
        </p:spPr>
        <p:txBody>
          <a:bodyPr wrap="square">
            <a:spAutoFit/>
          </a:bodyPr>
          <a:lstStyle/>
          <a:p>
            <a:pPr>
              <a:lnSpc>
                <a:spcPct val="120000"/>
              </a:lnSpc>
            </a:pPr>
            <a:r>
              <a:rPr lang="uk-UA" sz="4400" b="1" dirty="0">
                <a:latin typeface="Arial" panose="020B0604020202020204" pitchFamily="34" charset="0"/>
                <a:cs typeface="Arial" panose="020B0604020202020204" pitchFamily="34" charset="0"/>
              </a:rPr>
              <a:t>Кореспонденція</a:t>
            </a:r>
          </a:p>
        </p:txBody>
      </p:sp>
      <p:sp>
        <p:nvSpPr>
          <p:cNvPr id="6" name="Прямоугольник 5">
            <a:extLst>
              <a:ext uri="{FF2B5EF4-FFF2-40B4-BE49-F238E27FC236}">
                <a16:creationId xmlns:a16="http://schemas.microsoft.com/office/drawing/2014/main" xmlns="" id="{6D589083-B836-4590-BC10-37D0368ED6AC}"/>
              </a:ext>
            </a:extLst>
          </p:cNvPr>
          <p:cNvSpPr/>
          <p:nvPr/>
        </p:nvSpPr>
        <p:spPr>
          <a:xfrm>
            <a:off x="425676" y="1617100"/>
            <a:ext cx="5519057" cy="4785926"/>
          </a:xfrm>
          <a:prstGeom prst="rect">
            <a:avLst/>
          </a:prstGeom>
        </p:spPr>
        <p:txBody>
          <a:bodyPr wrap="square">
            <a:spAutoFit/>
          </a:bodyPr>
          <a:lstStyle/>
          <a:p>
            <a:pPr marL="285750" indent="-285750" algn="just">
              <a:lnSpc>
                <a:spcPct val="110000"/>
              </a:lnSpc>
              <a:buFont typeface="Wingdings" panose="05000000000000000000" pitchFamily="2" charset="2"/>
              <a:buChar char="q"/>
            </a:pPr>
            <a:r>
              <a:rPr lang="uk-UA" dirty="0"/>
              <a:t>Право на повагу до “кореспонденції” у розумінні статті 8 має на меті захистити конфіденційність спілкування у широкому переліку різних ситуацій. Це поняття вочевидь стосується листів приватного і професійного характеру </a:t>
            </a:r>
            <a:r>
              <a:rPr lang="uk-UA" i="1" dirty="0">
                <a:solidFill>
                  <a:schemeClr val="accent2">
                    <a:lumMod val="50000"/>
                  </a:schemeClr>
                </a:solidFill>
              </a:rPr>
              <a:t>(</a:t>
            </a:r>
            <a:r>
              <a:rPr lang="uk-UA" i="1" dirty="0" err="1">
                <a:solidFill>
                  <a:schemeClr val="accent2">
                    <a:lumMod val="50000"/>
                  </a:schemeClr>
                </a:solidFill>
              </a:rPr>
              <a:t>Niemietz</a:t>
            </a:r>
            <a:r>
              <a:rPr lang="uk-UA" i="1" dirty="0">
                <a:solidFill>
                  <a:schemeClr val="accent2">
                    <a:lumMod val="50000"/>
                  </a:schemeClr>
                </a:solidFill>
              </a:rPr>
              <a:t> проти Німеччини, 1992, § 32)</a:t>
            </a:r>
            <a:r>
              <a:rPr lang="uk-UA" dirty="0"/>
              <a:t>, навіть тоді, коли </a:t>
            </a:r>
            <a:r>
              <a:rPr lang="uk-UA" dirty="0" err="1"/>
              <a:t>відправляч</a:t>
            </a:r>
            <a:r>
              <a:rPr lang="uk-UA" dirty="0"/>
              <a:t> чи отримувач перебуває в ув'язненні (</a:t>
            </a:r>
            <a:r>
              <a:rPr lang="uk-UA" i="1" dirty="0" err="1">
                <a:solidFill>
                  <a:schemeClr val="accent2">
                    <a:lumMod val="50000"/>
                  </a:schemeClr>
                </a:solidFill>
              </a:rPr>
              <a:t>Silver</a:t>
            </a:r>
            <a:r>
              <a:rPr lang="uk-UA" i="1" dirty="0">
                <a:solidFill>
                  <a:schemeClr val="accent2">
                    <a:lumMod val="50000"/>
                  </a:schemeClr>
                </a:solidFill>
              </a:rPr>
              <a:t> і Інші проти Сполученого Королівства, 1983, § 84; </a:t>
            </a:r>
            <a:r>
              <a:rPr lang="uk-UA" i="1" dirty="0" err="1">
                <a:solidFill>
                  <a:schemeClr val="accent2">
                    <a:lumMod val="50000"/>
                  </a:schemeClr>
                </a:solidFill>
              </a:rPr>
              <a:t>Nuh</a:t>
            </a:r>
            <a:r>
              <a:rPr lang="uk-UA" i="1" dirty="0">
                <a:solidFill>
                  <a:schemeClr val="accent2">
                    <a:lumMod val="50000"/>
                  </a:schemeClr>
                </a:solidFill>
              </a:rPr>
              <a:t> </a:t>
            </a:r>
            <a:r>
              <a:rPr lang="uk-UA" i="1" dirty="0" err="1">
                <a:solidFill>
                  <a:schemeClr val="accent2">
                    <a:lumMod val="50000"/>
                  </a:schemeClr>
                </a:solidFill>
              </a:rPr>
              <a:t>Uzun</a:t>
            </a:r>
            <a:r>
              <a:rPr lang="uk-UA" i="1" dirty="0">
                <a:solidFill>
                  <a:schemeClr val="accent2">
                    <a:lumMod val="50000"/>
                  </a:schemeClr>
                </a:solidFill>
              </a:rPr>
              <a:t> </a:t>
            </a:r>
            <a:r>
              <a:rPr lang="uk-UA" i="1" dirty="0" err="1">
                <a:solidFill>
                  <a:schemeClr val="accent2">
                    <a:lumMod val="50000"/>
                  </a:schemeClr>
                </a:solidFill>
              </a:rPr>
              <a:t>and</a:t>
            </a:r>
            <a:r>
              <a:rPr lang="uk-UA" i="1" dirty="0">
                <a:solidFill>
                  <a:schemeClr val="accent2">
                    <a:lumMod val="50000"/>
                  </a:schemeClr>
                </a:solidFill>
              </a:rPr>
              <a:t> </a:t>
            </a:r>
            <a:r>
              <a:rPr lang="uk-UA" i="1" dirty="0" err="1">
                <a:solidFill>
                  <a:schemeClr val="accent2">
                    <a:lumMod val="50000"/>
                  </a:schemeClr>
                </a:solidFill>
              </a:rPr>
              <a:t>Others</a:t>
            </a:r>
            <a:r>
              <a:rPr lang="uk-UA" i="1" dirty="0">
                <a:solidFill>
                  <a:schemeClr val="accent2">
                    <a:lumMod val="50000"/>
                  </a:schemeClr>
                </a:solidFill>
              </a:rPr>
              <a:t> проти Туреччини, 2022, § 80;</a:t>
            </a:r>
            <a:r>
              <a:rPr lang="uk-UA" dirty="0"/>
              <a:t>).</a:t>
            </a:r>
          </a:p>
          <a:p>
            <a:pPr algn="just">
              <a:lnSpc>
                <a:spcPct val="110000"/>
              </a:lnSpc>
            </a:pPr>
            <a:endParaRPr lang="uk-UA" sz="800" dirty="0"/>
          </a:p>
          <a:p>
            <a:pPr marL="285750" indent="-285750" algn="just">
              <a:lnSpc>
                <a:spcPct val="110000"/>
              </a:lnSpc>
              <a:buFont typeface="Wingdings" panose="05000000000000000000" pitchFamily="2" charset="2"/>
              <a:buChar char="q"/>
            </a:pPr>
            <a:r>
              <a:rPr lang="uk-UA" dirty="0"/>
              <a:t>Воно також поширюється на телефонні розмови між членами сім'ї </a:t>
            </a:r>
            <a:r>
              <a:rPr lang="uk-UA" i="1" dirty="0">
                <a:solidFill>
                  <a:schemeClr val="accent2">
                    <a:lumMod val="50000"/>
                  </a:schemeClr>
                </a:solidFill>
              </a:rPr>
              <a:t>(</a:t>
            </a:r>
            <a:r>
              <a:rPr lang="uk-UA" i="1" dirty="0" err="1">
                <a:solidFill>
                  <a:schemeClr val="accent2">
                    <a:lumMod val="50000"/>
                  </a:schemeClr>
                </a:solidFill>
              </a:rPr>
              <a:t>Margareta</a:t>
            </a:r>
            <a:r>
              <a:rPr lang="uk-UA" i="1" dirty="0">
                <a:solidFill>
                  <a:schemeClr val="accent2">
                    <a:lumMod val="50000"/>
                  </a:schemeClr>
                </a:solidFill>
              </a:rPr>
              <a:t> і </a:t>
            </a:r>
            <a:r>
              <a:rPr lang="uk-UA" i="1" dirty="0" err="1">
                <a:solidFill>
                  <a:schemeClr val="accent2">
                    <a:lumMod val="50000"/>
                  </a:schemeClr>
                </a:solidFill>
              </a:rPr>
              <a:t>Roger</a:t>
            </a:r>
            <a:r>
              <a:rPr lang="uk-UA" i="1" dirty="0">
                <a:solidFill>
                  <a:schemeClr val="accent2">
                    <a:lumMod val="50000"/>
                  </a:schemeClr>
                </a:solidFill>
              </a:rPr>
              <a:t> </a:t>
            </a:r>
            <a:r>
              <a:rPr lang="uk-UA" i="1" dirty="0" err="1">
                <a:solidFill>
                  <a:schemeClr val="accent2">
                    <a:lumMod val="50000"/>
                  </a:schemeClr>
                </a:solidFill>
              </a:rPr>
              <a:t>Andersson</a:t>
            </a:r>
            <a:r>
              <a:rPr lang="uk-UA" i="1" dirty="0">
                <a:solidFill>
                  <a:schemeClr val="accent2">
                    <a:lumMod val="50000"/>
                  </a:schemeClr>
                </a:solidFill>
              </a:rPr>
              <a:t> проти Швеції, 1992, § 72), </a:t>
            </a:r>
            <a:r>
              <a:rPr lang="uk-UA" dirty="0"/>
              <a:t>або іншими особами </a:t>
            </a:r>
            <a:r>
              <a:rPr lang="uk-UA" i="1" dirty="0">
                <a:solidFill>
                  <a:schemeClr val="accent2">
                    <a:lumMod val="50000"/>
                  </a:schemeClr>
                </a:solidFill>
              </a:rPr>
              <a:t>(</a:t>
            </a:r>
            <a:r>
              <a:rPr lang="uk-UA" i="1" dirty="0" err="1">
                <a:solidFill>
                  <a:schemeClr val="accent2">
                    <a:lumMod val="50000"/>
                  </a:schemeClr>
                </a:solidFill>
              </a:rPr>
              <a:t>Lüdi</a:t>
            </a:r>
            <a:r>
              <a:rPr lang="uk-UA" i="1" dirty="0">
                <a:solidFill>
                  <a:schemeClr val="accent2">
                    <a:lumMod val="50000"/>
                  </a:schemeClr>
                </a:solidFill>
              </a:rPr>
              <a:t> проти Швейцарії, 1992, §§ 38-39; </a:t>
            </a:r>
            <a:r>
              <a:rPr lang="uk-UA" i="1" dirty="0" err="1">
                <a:solidFill>
                  <a:schemeClr val="accent2">
                    <a:lumMod val="50000"/>
                  </a:schemeClr>
                </a:solidFill>
              </a:rPr>
              <a:t>Klass</a:t>
            </a:r>
            <a:r>
              <a:rPr lang="uk-UA" i="1" dirty="0">
                <a:solidFill>
                  <a:schemeClr val="accent2">
                    <a:lumMod val="50000"/>
                  </a:schemeClr>
                </a:solidFill>
              </a:rPr>
              <a:t> і Інші проти Німеччини, 1978, §§ 21 і 41, </a:t>
            </a:r>
            <a:r>
              <a:rPr lang="uk-UA" dirty="0"/>
              <a:t>незалежно від</a:t>
            </a:r>
          </a:p>
          <a:p>
            <a:pPr algn="just"/>
            <a:endParaRPr lang="uk-UA" sz="800" dirty="0"/>
          </a:p>
        </p:txBody>
      </p:sp>
      <p:sp>
        <p:nvSpPr>
          <p:cNvPr id="2" name="Прямоугольник 1">
            <a:extLst>
              <a:ext uri="{FF2B5EF4-FFF2-40B4-BE49-F238E27FC236}">
                <a16:creationId xmlns:a16="http://schemas.microsoft.com/office/drawing/2014/main" xmlns="" id="{F34D03DE-65C6-44D9-BD3C-241D0434EA19}"/>
              </a:ext>
            </a:extLst>
          </p:cNvPr>
          <p:cNvSpPr/>
          <p:nvPr/>
        </p:nvSpPr>
        <p:spPr>
          <a:xfrm>
            <a:off x="6050370" y="619941"/>
            <a:ext cx="5821591" cy="5561651"/>
          </a:xfrm>
          <a:prstGeom prst="rect">
            <a:avLst/>
          </a:prstGeom>
        </p:spPr>
        <p:txBody>
          <a:bodyPr wrap="square">
            <a:spAutoFit/>
          </a:bodyPr>
          <a:lstStyle/>
          <a:p>
            <a:pPr marL="271463" algn="just">
              <a:lnSpc>
                <a:spcPct val="110000"/>
              </a:lnSpc>
            </a:pPr>
            <a:r>
              <a:rPr lang="uk-UA" dirty="0"/>
              <a:t>того, чи відбулося це одноразово, чи протягом певного періоду часу), на телефонні дзвінки з приватних чи комерційних приміщень </a:t>
            </a:r>
            <a:r>
              <a:rPr lang="uk-UA" i="1" dirty="0">
                <a:solidFill>
                  <a:schemeClr val="accent2">
                    <a:lumMod val="50000"/>
                  </a:schemeClr>
                </a:solidFill>
              </a:rPr>
              <a:t>(</a:t>
            </a:r>
            <a:r>
              <a:rPr lang="uk-UA" i="1" dirty="0" err="1">
                <a:solidFill>
                  <a:schemeClr val="accent2">
                    <a:lumMod val="50000"/>
                  </a:schemeClr>
                </a:solidFill>
              </a:rPr>
              <a:t>Amann</a:t>
            </a:r>
            <a:r>
              <a:rPr lang="uk-UA" i="1" dirty="0">
                <a:solidFill>
                  <a:schemeClr val="accent2">
                    <a:lumMod val="50000"/>
                  </a:schemeClr>
                </a:solidFill>
              </a:rPr>
              <a:t> проти Швейцарії [ВП], 2000, § 44),</a:t>
            </a:r>
            <a:r>
              <a:rPr lang="uk-UA" dirty="0"/>
              <a:t> з тюрми </a:t>
            </a:r>
            <a:r>
              <a:rPr lang="uk-UA" i="1" dirty="0">
                <a:solidFill>
                  <a:schemeClr val="accent2">
                    <a:lumMod val="50000"/>
                  </a:schemeClr>
                </a:solidFill>
              </a:rPr>
              <a:t>(</a:t>
            </a:r>
            <a:r>
              <a:rPr lang="uk-UA" i="1" dirty="0" err="1">
                <a:solidFill>
                  <a:schemeClr val="accent2">
                    <a:lumMod val="50000"/>
                  </a:schemeClr>
                </a:solidFill>
              </a:rPr>
              <a:t>Petrov</a:t>
            </a:r>
            <a:r>
              <a:rPr lang="uk-UA" i="1" dirty="0">
                <a:solidFill>
                  <a:schemeClr val="accent2">
                    <a:lumMod val="50000"/>
                  </a:schemeClr>
                </a:solidFill>
              </a:rPr>
              <a:t> проти Болгарії, 2008, § 51).</a:t>
            </a:r>
          </a:p>
          <a:p>
            <a:pPr marL="285750" indent="-285750" algn="just">
              <a:lnSpc>
                <a:spcPct val="110000"/>
              </a:lnSpc>
              <a:buFont typeface="Wingdings" panose="05000000000000000000" pitchFamily="2" charset="2"/>
              <a:buChar char="q"/>
            </a:pPr>
            <a:endParaRPr lang="uk-UA" i="1" dirty="0">
              <a:solidFill>
                <a:schemeClr val="accent2">
                  <a:lumMod val="50000"/>
                </a:schemeClr>
              </a:solidFill>
              <a:latin typeface="Arial" panose="020B0604020202020204" pitchFamily="34" charset="0"/>
              <a:cs typeface="Arial" panose="020B0604020202020204" pitchFamily="34" charset="0"/>
            </a:endParaRPr>
          </a:p>
          <a:p>
            <a:pPr marL="285750" indent="-285750" algn="just">
              <a:lnSpc>
                <a:spcPct val="110000"/>
              </a:lnSpc>
              <a:buFont typeface="Wingdings" panose="05000000000000000000" pitchFamily="2" charset="2"/>
              <a:buChar char="q"/>
            </a:pPr>
            <a:r>
              <a:rPr lang="uk-UA" dirty="0"/>
              <a:t>Технології також підпадають під дію ст. 8, зокрема, дані зі смартфона/ноутбука та/або його дзеркальної копії </a:t>
            </a:r>
            <a:r>
              <a:rPr lang="uk-UA" i="1" dirty="0">
                <a:solidFill>
                  <a:schemeClr val="accent2">
                    <a:lumMod val="50000"/>
                  </a:schemeClr>
                </a:solidFill>
              </a:rPr>
              <a:t>(</a:t>
            </a:r>
            <a:r>
              <a:rPr lang="uk-UA" i="1" dirty="0" err="1">
                <a:solidFill>
                  <a:schemeClr val="accent2">
                    <a:lumMod val="50000"/>
                  </a:schemeClr>
                </a:solidFill>
              </a:rPr>
              <a:t>Saber</a:t>
            </a:r>
            <a:r>
              <a:rPr lang="uk-UA" i="1" dirty="0">
                <a:solidFill>
                  <a:schemeClr val="accent2">
                    <a:lumMod val="50000"/>
                  </a:schemeClr>
                </a:solidFill>
              </a:rPr>
              <a:t> проти Норвегії, 2020, § 48; </a:t>
            </a:r>
            <a:r>
              <a:rPr lang="uk-UA" i="1" dirty="0" err="1">
                <a:solidFill>
                  <a:schemeClr val="accent2">
                    <a:lumMod val="50000"/>
                  </a:schemeClr>
                </a:solidFill>
              </a:rPr>
              <a:t>Särgava</a:t>
            </a:r>
            <a:r>
              <a:rPr lang="uk-UA" i="1" dirty="0">
                <a:solidFill>
                  <a:schemeClr val="accent2">
                    <a:lumMod val="50000"/>
                  </a:schemeClr>
                </a:solidFill>
              </a:rPr>
              <a:t> проти Естонії, 2021)</a:t>
            </a:r>
            <a:r>
              <a:rPr lang="uk-UA" dirty="0"/>
              <a:t>, електронні повідомлення (імейли) </a:t>
            </a:r>
            <a:r>
              <a:rPr lang="uk-UA" i="1" dirty="0">
                <a:solidFill>
                  <a:schemeClr val="accent2">
                    <a:lumMod val="50000"/>
                  </a:schemeClr>
                </a:solidFill>
              </a:rPr>
              <a:t>(</a:t>
            </a:r>
            <a:r>
              <a:rPr lang="uk-UA" i="1" dirty="0" err="1">
                <a:solidFill>
                  <a:schemeClr val="accent2">
                    <a:lumMod val="50000"/>
                  </a:schemeClr>
                </a:solidFill>
              </a:rPr>
              <a:t>Bărbulescu</a:t>
            </a:r>
            <a:r>
              <a:rPr lang="uk-UA" i="1" dirty="0">
                <a:solidFill>
                  <a:schemeClr val="accent2">
                    <a:lumMod val="50000"/>
                  </a:schemeClr>
                </a:solidFill>
              </a:rPr>
              <a:t> проти Румунії [ВП], 2017, § 72; </a:t>
            </a:r>
            <a:r>
              <a:rPr lang="uk-UA" i="1" dirty="0" err="1">
                <a:solidFill>
                  <a:schemeClr val="accent2">
                    <a:lumMod val="50000"/>
                  </a:schemeClr>
                </a:solidFill>
              </a:rPr>
              <a:t>Tena</a:t>
            </a:r>
            <a:r>
              <a:rPr lang="uk-UA" i="1" dirty="0">
                <a:solidFill>
                  <a:schemeClr val="accent2">
                    <a:lumMod val="50000"/>
                  </a:schemeClr>
                </a:solidFill>
              </a:rPr>
              <a:t> </a:t>
            </a:r>
            <a:r>
              <a:rPr lang="uk-UA" i="1" dirty="0" err="1">
                <a:solidFill>
                  <a:schemeClr val="accent2">
                    <a:lumMod val="50000"/>
                  </a:schemeClr>
                </a:solidFill>
              </a:rPr>
              <a:t>Arregui</a:t>
            </a:r>
            <a:r>
              <a:rPr lang="uk-UA" i="1" dirty="0">
                <a:solidFill>
                  <a:schemeClr val="accent2">
                    <a:lumMod val="50000"/>
                  </a:schemeClr>
                </a:solidFill>
              </a:rPr>
              <a:t> проти Іспанії, 2024, § 31)</a:t>
            </a:r>
            <a:r>
              <a:rPr lang="uk-UA" dirty="0"/>
              <a:t>, використання Інтернету </a:t>
            </a:r>
            <a:r>
              <a:rPr lang="uk-UA" i="1" dirty="0">
                <a:solidFill>
                  <a:schemeClr val="accent2">
                    <a:lumMod val="50000"/>
                  </a:schemeClr>
                </a:solidFill>
              </a:rPr>
              <a:t>(</a:t>
            </a:r>
            <a:r>
              <a:rPr lang="uk-UA" i="1" dirty="0" err="1">
                <a:solidFill>
                  <a:schemeClr val="accent2">
                    <a:lumMod val="50000"/>
                  </a:schemeClr>
                </a:solidFill>
              </a:rPr>
              <a:t>Bărbulescu</a:t>
            </a:r>
            <a:r>
              <a:rPr lang="uk-UA" i="1" dirty="0">
                <a:solidFill>
                  <a:schemeClr val="accent2">
                    <a:lumMod val="50000"/>
                  </a:schemeClr>
                </a:solidFill>
              </a:rPr>
              <a:t> проти Румунії [ВП], 2017, § 81)</a:t>
            </a:r>
            <a:r>
              <a:rPr lang="uk-UA" dirty="0"/>
              <a:t> і дані, що зберігаються на комп’ютерних серверах </a:t>
            </a:r>
            <a:r>
              <a:rPr lang="uk-UA" i="1" dirty="0">
                <a:solidFill>
                  <a:schemeClr val="accent2">
                    <a:lumMod val="50000"/>
                  </a:schemeClr>
                </a:solidFill>
              </a:rPr>
              <a:t>(</a:t>
            </a:r>
            <a:r>
              <a:rPr lang="uk-UA" i="1" dirty="0" err="1">
                <a:solidFill>
                  <a:schemeClr val="accent2">
                    <a:lumMod val="50000"/>
                  </a:schemeClr>
                </a:solidFill>
              </a:rPr>
              <a:t>Wieser</a:t>
            </a:r>
            <a:r>
              <a:rPr lang="uk-UA" i="1" dirty="0">
                <a:solidFill>
                  <a:schemeClr val="accent2">
                    <a:lumMod val="50000"/>
                  </a:schemeClr>
                </a:solidFill>
              </a:rPr>
              <a:t> і </a:t>
            </a:r>
            <a:r>
              <a:rPr lang="uk-UA" i="1" dirty="0" err="1">
                <a:solidFill>
                  <a:schemeClr val="accent2">
                    <a:lumMod val="50000"/>
                  </a:schemeClr>
                </a:solidFill>
              </a:rPr>
              <a:t>Bicos</a:t>
            </a:r>
            <a:r>
              <a:rPr lang="uk-UA" i="1" dirty="0">
                <a:solidFill>
                  <a:schemeClr val="accent2">
                    <a:lumMod val="50000"/>
                  </a:schemeClr>
                </a:solidFill>
              </a:rPr>
              <a:t> </a:t>
            </a:r>
            <a:r>
              <a:rPr lang="uk-UA" i="1" dirty="0" err="1">
                <a:solidFill>
                  <a:schemeClr val="accent2">
                    <a:lumMod val="50000"/>
                  </a:schemeClr>
                </a:solidFill>
              </a:rPr>
              <a:t>Beteiligungen</a:t>
            </a:r>
            <a:r>
              <a:rPr lang="uk-UA" i="1" dirty="0">
                <a:solidFill>
                  <a:schemeClr val="accent2">
                    <a:lumMod val="50000"/>
                  </a:schemeClr>
                </a:solidFill>
              </a:rPr>
              <a:t> </a:t>
            </a:r>
            <a:r>
              <a:rPr lang="uk-UA" i="1" dirty="0" err="1">
                <a:solidFill>
                  <a:schemeClr val="accent2">
                    <a:lumMod val="50000"/>
                  </a:schemeClr>
                </a:solidFill>
              </a:rPr>
              <a:t>GmbH</a:t>
            </a:r>
            <a:r>
              <a:rPr lang="uk-UA" i="1" dirty="0">
                <a:solidFill>
                  <a:schemeClr val="accent2">
                    <a:lumMod val="50000"/>
                  </a:schemeClr>
                </a:solidFill>
              </a:rPr>
              <a:t> проти Австрії, 2007, § 45), </a:t>
            </a:r>
            <a:r>
              <a:rPr lang="uk-UA" dirty="0"/>
              <a:t>включно з жорсткими дисками </a:t>
            </a:r>
            <a:r>
              <a:rPr lang="uk-UA" i="1" dirty="0">
                <a:solidFill>
                  <a:schemeClr val="accent2">
                    <a:lumMod val="50000"/>
                  </a:schemeClr>
                </a:solidFill>
              </a:rPr>
              <a:t>(</a:t>
            </a:r>
            <a:r>
              <a:rPr lang="uk-UA" i="1" dirty="0" err="1">
                <a:solidFill>
                  <a:schemeClr val="accent2">
                    <a:lumMod val="50000"/>
                  </a:schemeClr>
                </a:solidFill>
              </a:rPr>
              <a:t>Petri</a:t>
            </a:r>
            <a:r>
              <a:rPr lang="uk-UA" i="1" dirty="0">
                <a:solidFill>
                  <a:schemeClr val="accent2">
                    <a:lumMod val="50000"/>
                  </a:schemeClr>
                </a:solidFill>
              </a:rPr>
              <a:t> </a:t>
            </a:r>
            <a:r>
              <a:rPr lang="uk-UA" i="1" dirty="0" err="1">
                <a:solidFill>
                  <a:schemeClr val="accent2">
                    <a:lumMod val="50000"/>
                  </a:schemeClr>
                </a:solidFill>
              </a:rPr>
              <a:t>Sallinen</a:t>
            </a:r>
            <a:r>
              <a:rPr lang="uk-UA" i="1" dirty="0">
                <a:solidFill>
                  <a:schemeClr val="accent2">
                    <a:lumMod val="50000"/>
                  </a:schemeClr>
                </a:solidFill>
              </a:rPr>
              <a:t> і Інші проти Фінляндії, 2005, § 71)</a:t>
            </a:r>
            <a:r>
              <a:rPr lang="uk-UA" dirty="0"/>
              <a:t> і гнучкими дисками </a:t>
            </a:r>
            <a:r>
              <a:rPr lang="uk-UA" i="1" dirty="0">
                <a:solidFill>
                  <a:schemeClr val="accent2">
                    <a:lumMod val="50000"/>
                  </a:schemeClr>
                </a:solidFill>
              </a:rPr>
              <a:t>(</a:t>
            </a:r>
            <a:r>
              <a:rPr lang="uk-UA" i="1" dirty="0" err="1">
                <a:solidFill>
                  <a:schemeClr val="accent2">
                    <a:lumMod val="50000"/>
                  </a:schemeClr>
                </a:solidFill>
              </a:rPr>
              <a:t>Iliya</a:t>
            </a:r>
            <a:r>
              <a:rPr lang="uk-UA" i="1" dirty="0">
                <a:solidFill>
                  <a:schemeClr val="accent2">
                    <a:lumMod val="50000"/>
                  </a:schemeClr>
                </a:solidFill>
              </a:rPr>
              <a:t> </a:t>
            </a:r>
            <a:r>
              <a:rPr lang="uk-UA" i="1" dirty="0" err="1">
                <a:solidFill>
                  <a:schemeClr val="accent2">
                    <a:lumMod val="50000"/>
                  </a:schemeClr>
                </a:solidFill>
              </a:rPr>
              <a:t>Stefanov</a:t>
            </a:r>
            <a:r>
              <a:rPr lang="uk-UA" i="1" dirty="0">
                <a:solidFill>
                  <a:schemeClr val="accent2">
                    <a:lumMod val="50000"/>
                  </a:schemeClr>
                </a:solidFill>
              </a:rPr>
              <a:t> проти Болгарії, 2008, § 42).</a:t>
            </a:r>
          </a:p>
        </p:txBody>
      </p:sp>
    </p:spTree>
    <p:extLst>
      <p:ext uri="{BB962C8B-B14F-4D97-AF65-F5344CB8AC3E}">
        <p14:creationId xmlns:p14="http://schemas.microsoft.com/office/powerpoint/2010/main" val="3786489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83E61896-E701-4E60-9B0B-2622D93F3F31}"/>
              </a:ext>
            </a:extLst>
          </p:cNvPr>
          <p:cNvSpPr/>
          <p:nvPr/>
        </p:nvSpPr>
        <p:spPr>
          <a:xfrm>
            <a:off x="5351" y="0"/>
            <a:ext cx="309337" cy="685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a:p>
        </p:txBody>
      </p:sp>
      <p:sp>
        <p:nvSpPr>
          <p:cNvPr id="22" name="Прямоугольник 21">
            <a:extLst>
              <a:ext uri="{FF2B5EF4-FFF2-40B4-BE49-F238E27FC236}">
                <a16:creationId xmlns:a16="http://schemas.microsoft.com/office/drawing/2014/main" xmlns="" id="{42DAE414-2A76-40EB-8186-3ADAA007A641}"/>
              </a:ext>
            </a:extLst>
          </p:cNvPr>
          <p:cNvSpPr/>
          <p:nvPr/>
        </p:nvSpPr>
        <p:spPr>
          <a:xfrm>
            <a:off x="3715757" y="324236"/>
            <a:ext cx="8016346" cy="1113807"/>
          </a:xfrm>
          <a:prstGeom prst="rect">
            <a:avLst/>
          </a:prstGeom>
          <a:solidFill>
            <a:schemeClr val="accent1">
              <a:lumMod val="60000"/>
              <a:lumOff val="40000"/>
            </a:schemeClr>
          </a:solidFill>
          <a:ln>
            <a:solidFill>
              <a:schemeClr val="accent1">
                <a:lumMod val="75000"/>
              </a:schemeClr>
            </a:solid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uk-UA" sz="2400" b="1" spc="130" dirty="0">
                <a:latin typeface="Arial" panose="020B0604020202020204" pitchFamily="34" charset="0"/>
                <a:cs typeface="Arial" panose="020B0604020202020204" pitchFamily="34" charset="0"/>
              </a:rPr>
              <a:t>КОРЕСПОНДЕНЦІЯ</a:t>
            </a:r>
          </a:p>
        </p:txBody>
      </p:sp>
      <p:sp>
        <p:nvSpPr>
          <p:cNvPr id="27" name="Прямоугольник 26">
            <a:extLst>
              <a:ext uri="{FF2B5EF4-FFF2-40B4-BE49-F238E27FC236}">
                <a16:creationId xmlns:a16="http://schemas.microsoft.com/office/drawing/2014/main" xmlns="" id="{32CF535B-2A94-47EE-803A-6A5F8BF8B430}"/>
              </a:ext>
            </a:extLst>
          </p:cNvPr>
          <p:cNvSpPr/>
          <p:nvPr/>
        </p:nvSpPr>
        <p:spPr>
          <a:xfrm>
            <a:off x="8566485" y="3204544"/>
            <a:ext cx="3165618" cy="1524484"/>
          </a:xfrm>
          <a:prstGeom prst="rect">
            <a:avLst/>
          </a:prstGeom>
          <a:solidFill>
            <a:schemeClr val="accent2">
              <a:lumMod val="20000"/>
              <a:lumOff val="80000"/>
            </a:schemeClr>
          </a:solidFill>
          <a:ln>
            <a:solidFill>
              <a:schemeClr val="accent1">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uk-UA" b="1" dirty="0">
                <a:solidFill>
                  <a:schemeClr val="tx1"/>
                </a:solidFill>
                <a:latin typeface="Arial" panose="020B0604020202020204" pitchFamily="34" charset="0"/>
                <a:cs typeface="Arial" panose="020B0604020202020204" pitchFamily="34" charset="0"/>
              </a:rPr>
              <a:t>Стеження за телекомунікаціями у кримінальному контексті</a:t>
            </a:r>
          </a:p>
        </p:txBody>
      </p:sp>
      <p:sp>
        <p:nvSpPr>
          <p:cNvPr id="30" name="Прямоугольник 29">
            <a:extLst>
              <a:ext uri="{FF2B5EF4-FFF2-40B4-BE49-F238E27FC236}">
                <a16:creationId xmlns:a16="http://schemas.microsoft.com/office/drawing/2014/main" xmlns="" id="{90EE2432-A808-4459-A901-7FCAD0B4D4A0}"/>
              </a:ext>
            </a:extLst>
          </p:cNvPr>
          <p:cNvSpPr/>
          <p:nvPr/>
        </p:nvSpPr>
        <p:spPr>
          <a:xfrm>
            <a:off x="8566485" y="4957055"/>
            <a:ext cx="3165618" cy="1524484"/>
          </a:xfrm>
          <a:prstGeom prst="rect">
            <a:avLst/>
          </a:prstGeom>
          <a:solidFill>
            <a:schemeClr val="accent2">
              <a:lumMod val="20000"/>
              <a:lumOff val="80000"/>
            </a:schemeClr>
          </a:solidFill>
          <a:ln>
            <a:solidFill>
              <a:schemeClr val="accent1">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base"/>
            <a:r>
              <a:rPr lang="uk-UA" b="1" dirty="0">
                <a:solidFill>
                  <a:schemeClr val="tx1"/>
                </a:solidFill>
                <a:latin typeface="Arial" panose="020B0604020202020204" pitchFamily="34" charset="0"/>
                <a:cs typeface="Arial" panose="020B0604020202020204" pitchFamily="34" charset="0"/>
              </a:rPr>
              <a:t>Кореспонденція приватних осіб, фахівців і компаній</a:t>
            </a:r>
          </a:p>
        </p:txBody>
      </p:sp>
      <p:sp>
        <p:nvSpPr>
          <p:cNvPr id="31" name="Прямоугольник 30">
            <a:extLst>
              <a:ext uri="{FF2B5EF4-FFF2-40B4-BE49-F238E27FC236}">
                <a16:creationId xmlns:a16="http://schemas.microsoft.com/office/drawing/2014/main" xmlns="" id="{C852E062-F6E5-49F5-AF78-4DB655AFB864}"/>
              </a:ext>
            </a:extLst>
          </p:cNvPr>
          <p:cNvSpPr/>
          <p:nvPr/>
        </p:nvSpPr>
        <p:spPr>
          <a:xfrm>
            <a:off x="3715757" y="1576121"/>
            <a:ext cx="4225085" cy="1051718"/>
          </a:xfrm>
          <a:prstGeom prst="rect">
            <a:avLst/>
          </a:prstGeom>
          <a:solidFill>
            <a:schemeClr val="accent2">
              <a:lumMod val="20000"/>
              <a:lumOff val="80000"/>
            </a:schemeClr>
          </a:solidFill>
          <a:ln>
            <a:solidFill>
              <a:schemeClr val="accent1">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uk-UA" b="1">
                <a:solidFill>
                  <a:schemeClr val="tx1"/>
                </a:solidFill>
                <a:latin typeface="Arial" panose="020B0604020202020204" pitchFamily="34" charset="0"/>
                <a:cs typeface="Arial" panose="020B0604020202020204" pitchFamily="34" charset="0"/>
              </a:rPr>
              <a:t>Кореспонденція ув’язнених осіб</a:t>
            </a:r>
          </a:p>
        </p:txBody>
      </p:sp>
      <p:sp>
        <p:nvSpPr>
          <p:cNvPr id="25" name="Прямоугольник 24">
            <a:extLst>
              <a:ext uri="{FF2B5EF4-FFF2-40B4-BE49-F238E27FC236}">
                <a16:creationId xmlns:a16="http://schemas.microsoft.com/office/drawing/2014/main" xmlns="" id="{A39EC7CA-0333-4B95-B057-4AA9A0AD8F2C}"/>
              </a:ext>
            </a:extLst>
          </p:cNvPr>
          <p:cNvSpPr/>
          <p:nvPr/>
        </p:nvSpPr>
        <p:spPr>
          <a:xfrm>
            <a:off x="3715757" y="2635531"/>
            <a:ext cx="4225085" cy="3874169"/>
          </a:xfrm>
          <a:prstGeom prst="rect">
            <a:avLst/>
          </a:prstGeom>
          <a:solidFill>
            <a:schemeClr val="bg1">
              <a:lumMod val="95000"/>
              <a:alpha val="78000"/>
            </a:schemeClr>
          </a:solidFill>
          <a:ln>
            <a:solidFill>
              <a:schemeClr val="accent1">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Wingdings" panose="05000000000000000000" pitchFamily="2" charset="2"/>
              <a:buChar char="Ø"/>
            </a:pPr>
            <a:r>
              <a:rPr lang="uk-UA" sz="1600">
                <a:latin typeface="Arial" panose="020B0604020202020204" pitchFamily="34" charset="0"/>
                <a:cs typeface="Arial" panose="020B0604020202020204" pitchFamily="34" charset="0"/>
              </a:rPr>
              <a:t>загальні принципи </a:t>
            </a:r>
          </a:p>
          <a:p>
            <a:pPr marL="285750" indent="-285750">
              <a:buFont typeface="Wingdings" panose="05000000000000000000" pitchFamily="2" charset="2"/>
              <a:buChar char="Ø"/>
            </a:pPr>
            <a:r>
              <a:rPr lang="uk-UA" sz="1600">
                <a:latin typeface="Arial" panose="020B0604020202020204" pitchFamily="34" charset="0"/>
                <a:cs typeface="Arial" panose="020B0604020202020204" pitchFamily="34" charset="0"/>
              </a:rPr>
              <a:t>коли втручання у кореспонденцію в’язнів може бути необхідним </a:t>
            </a:r>
          </a:p>
          <a:p>
            <a:pPr marL="285750" indent="-285750">
              <a:buFont typeface="Wingdings" panose="05000000000000000000" pitchFamily="2" charset="2"/>
              <a:buChar char="Ø"/>
            </a:pPr>
            <a:r>
              <a:rPr lang="uk-UA" sz="1600">
                <a:latin typeface="Arial" panose="020B0604020202020204" pitchFamily="34" charset="0"/>
                <a:cs typeface="Arial" panose="020B0604020202020204" pitchFamily="34" charset="0"/>
              </a:rPr>
              <a:t>письмова кореспонденції</a:t>
            </a:r>
          </a:p>
          <a:p>
            <a:pPr marL="285750" indent="-285750">
              <a:buFont typeface="Wingdings" panose="05000000000000000000" pitchFamily="2" charset="2"/>
              <a:buChar char="Ø"/>
            </a:pPr>
            <a:r>
              <a:rPr lang="uk-UA" sz="1600">
                <a:latin typeface="Arial" panose="020B0604020202020204" pitchFamily="34" charset="0"/>
                <a:cs typeface="Arial" panose="020B0604020202020204" pitchFamily="34" charset="0"/>
              </a:rPr>
              <a:t>телефонні розмови</a:t>
            </a:r>
          </a:p>
          <a:p>
            <a:pPr marL="285750" indent="-285750">
              <a:buFont typeface="Wingdings" panose="05000000000000000000" pitchFamily="2" charset="2"/>
              <a:buChar char="Ø"/>
            </a:pPr>
            <a:r>
              <a:rPr lang="uk-UA" sz="1600">
                <a:latin typeface="Arial" panose="020B0604020202020204" pitchFamily="34" charset="0"/>
                <a:cs typeface="Arial" panose="020B0604020202020204" pitchFamily="34" charset="0"/>
              </a:rPr>
              <a:t>кореспонденція між ув’язненими і їхніми адвокатами</a:t>
            </a:r>
          </a:p>
          <a:p>
            <a:pPr marL="285750" indent="-285750">
              <a:buFont typeface="Wingdings" panose="05000000000000000000" pitchFamily="2" charset="2"/>
              <a:buChar char="Ø"/>
            </a:pPr>
            <a:r>
              <a:rPr lang="uk-UA" sz="1600">
                <a:latin typeface="Arial" panose="020B0604020202020204" pitchFamily="34" charset="0"/>
                <a:cs typeface="Arial" panose="020B0604020202020204" pitchFamily="34" charset="0"/>
              </a:rPr>
              <a:t>кореспонденція з судом</a:t>
            </a:r>
          </a:p>
          <a:p>
            <a:pPr marL="285750" indent="-285750">
              <a:buFont typeface="Wingdings" panose="05000000000000000000" pitchFamily="2" charset="2"/>
              <a:buChar char="Ø"/>
            </a:pPr>
            <a:r>
              <a:rPr lang="uk-UA" sz="1600">
                <a:latin typeface="Arial" panose="020B0604020202020204" pitchFamily="34" charset="0"/>
                <a:cs typeface="Arial" panose="020B0604020202020204" pitchFamily="34" charset="0"/>
              </a:rPr>
              <a:t>кореспонденція з журналістами</a:t>
            </a:r>
          </a:p>
          <a:p>
            <a:pPr marL="285750" indent="-285750">
              <a:buFont typeface="Wingdings" panose="05000000000000000000" pitchFamily="2" charset="2"/>
              <a:buChar char="Ø"/>
            </a:pPr>
            <a:r>
              <a:rPr lang="uk-UA" sz="1600">
                <a:latin typeface="Arial" panose="020B0604020202020204" pitchFamily="34" charset="0"/>
                <a:cs typeface="Arial" panose="020B0604020202020204" pitchFamily="34" charset="0"/>
              </a:rPr>
              <a:t>кореспонденція між ув’язненим і лікарем</a:t>
            </a:r>
          </a:p>
          <a:p>
            <a:pPr marL="285750" indent="-285750">
              <a:buFont typeface="Wingdings" panose="05000000000000000000" pitchFamily="2" charset="2"/>
              <a:buChar char="Ø"/>
            </a:pPr>
            <a:r>
              <a:rPr lang="uk-UA" sz="1600">
                <a:latin typeface="Arial" panose="020B0604020202020204" pitchFamily="34" charset="0"/>
                <a:cs typeface="Arial" panose="020B0604020202020204" pitchFamily="34" charset="0"/>
              </a:rPr>
              <a:t>кореспонденція з близькими родичами та іншими особами</a:t>
            </a:r>
          </a:p>
          <a:p>
            <a:pPr marL="285750" indent="-285750">
              <a:buFont typeface="Wingdings" panose="05000000000000000000" pitchFamily="2" charset="2"/>
              <a:buChar char="Ø"/>
            </a:pPr>
            <a:r>
              <a:rPr lang="uk-UA" sz="1600">
                <a:latin typeface="Arial" panose="020B0604020202020204" pitchFamily="34" charset="0"/>
                <a:cs typeface="Arial" panose="020B0604020202020204" pitchFamily="34" charset="0"/>
              </a:rPr>
              <a:t>кореспонденція між ув’язненими та іншими адресатами</a:t>
            </a:r>
          </a:p>
        </p:txBody>
      </p:sp>
      <p:sp>
        <p:nvSpPr>
          <p:cNvPr id="20" name="Прямоугольник 19">
            <a:extLst>
              <a:ext uri="{FF2B5EF4-FFF2-40B4-BE49-F238E27FC236}">
                <a16:creationId xmlns:a16="http://schemas.microsoft.com/office/drawing/2014/main" xmlns="" id="{53EAD840-0E64-411A-BBAC-9D0A4C4F391C}"/>
              </a:ext>
            </a:extLst>
          </p:cNvPr>
          <p:cNvSpPr/>
          <p:nvPr/>
        </p:nvSpPr>
        <p:spPr>
          <a:xfrm>
            <a:off x="8566485" y="1607877"/>
            <a:ext cx="3165619" cy="1368639"/>
          </a:xfrm>
          <a:prstGeom prst="rect">
            <a:avLst/>
          </a:prstGeom>
          <a:solidFill>
            <a:schemeClr val="accent2">
              <a:lumMod val="20000"/>
              <a:lumOff val="80000"/>
            </a:schemeClr>
          </a:solidFill>
          <a:ln>
            <a:solidFill>
              <a:schemeClr val="accent1">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uk-UA" b="1" dirty="0">
                <a:solidFill>
                  <a:schemeClr val="tx1"/>
                </a:solidFill>
                <a:latin typeface="Arial" panose="020B0604020202020204" pitchFamily="34" charset="0"/>
                <a:cs typeface="Arial" panose="020B0604020202020204" pitchFamily="34" charset="0"/>
              </a:rPr>
              <a:t>Кореспонденція </a:t>
            </a:r>
          </a:p>
          <a:p>
            <a:pPr algn="ctr"/>
            <a:r>
              <a:rPr lang="uk-UA" b="1" dirty="0">
                <a:solidFill>
                  <a:schemeClr val="tx1"/>
                </a:solidFill>
                <a:latin typeface="Arial" panose="020B0604020202020204" pitchFamily="34" charset="0"/>
                <a:cs typeface="Arial" panose="020B0604020202020204" pitchFamily="34" charset="0"/>
              </a:rPr>
              <a:t>адвокатів</a:t>
            </a:r>
          </a:p>
        </p:txBody>
      </p:sp>
      <p:cxnSp>
        <p:nvCxnSpPr>
          <p:cNvPr id="3" name="Прямая соединительная линия 2">
            <a:extLst>
              <a:ext uri="{FF2B5EF4-FFF2-40B4-BE49-F238E27FC236}">
                <a16:creationId xmlns:a16="http://schemas.microsoft.com/office/drawing/2014/main" xmlns="" id="{2510A512-28E1-4B71-BCD4-2E78A860AE96}"/>
              </a:ext>
            </a:extLst>
          </p:cNvPr>
          <p:cNvCxnSpPr/>
          <p:nvPr/>
        </p:nvCxnSpPr>
        <p:spPr>
          <a:xfrm>
            <a:off x="8253663" y="1428659"/>
            <a:ext cx="0" cy="4148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a:extLst>
              <a:ext uri="{FF2B5EF4-FFF2-40B4-BE49-F238E27FC236}">
                <a16:creationId xmlns:a16="http://schemas.microsoft.com/office/drawing/2014/main" xmlns="" id="{6B07BC4F-9012-4516-A871-5E6DAE81FEB7}"/>
              </a:ext>
            </a:extLst>
          </p:cNvPr>
          <p:cNvCxnSpPr>
            <a:stCxn id="31" idx="3"/>
          </p:cNvCxnSpPr>
          <p:nvPr/>
        </p:nvCxnSpPr>
        <p:spPr>
          <a:xfrm flipV="1">
            <a:off x="7940842" y="2094112"/>
            <a:ext cx="625643" cy="786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30EA9C86-724D-48D8-92DE-75A828376CBF}"/>
              </a:ext>
            </a:extLst>
          </p:cNvPr>
          <p:cNvCxnSpPr>
            <a:cxnSpLocks/>
            <a:stCxn id="27" idx="1"/>
          </p:cNvCxnSpPr>
          <p:nvPr/>
        </p:nvCxnSpPr>
        <p:spPr>
          <a:xfrm flipH="1">
            <a:off x="8253663" y="3966786"/>
            <a:ext cx="3128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CB3E3761-77BD-4FE1-9060-8EB8B5BC1CC6}"/>
              </a:ext>
            </a:extLst>
          </p:cNvPr>
          <p:cNvCxnSpPr/>
          <p:nvPr/>
        </p:nvCxnSpPr>
        <p:spPr>
          <a:xfrm>
            <a:off x="8253663" y="5577406"/>
            <a:ext cx="312822" cy="0"/>
          </a:xfrm>
          <a:prstGeom prst="line">
            <a:avLst/>
          </a:prstGeom>
        </p:spPr>
        <p:style>
          <a:lnRef idx="1">
            <a:schemeClr val="accent1"/>
          </a:lnRef>
          <a:fillRef idx="0">
            <a:schemeClr val="accent1"/>
          </a:fillRef>
          <a:effectRef idx="0">
            <a:schemeClr val="accent1"/>
          </a:effectRef>
          <a:fontRef idx="minor">
            <a:schemeClr val="tx1"/>
          </a:fontRef>
        </p:style>
      </p:cxnSp>
      <p:pic>
        <p:nvPicPr>
          <p:cNvPr id="7178" name="Picture 10" descr="Писать письмо Изображения – скачать бесплатно на Freepik">
            <a:extLst>
              <a:ext uri="{FF2B5EF4-FFF2-40B4-BE49-F238E27FC236}">
                <a16:creationId xmlns:a16="http://schemas.microsoft.com/office/drawing/2014/main" xmlns="" id="{0A2E9017-3460-4E22-BFBD-0478E6EECB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07" r="23725"/>
          <a:stretch/>
        </p:blipFill>
        <p:spPr bwMode="auto">
          <a:xfrm>
            <a:off x="314688" y="-11414"/>
            <a:ext cx="3344772" cy="6858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748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FACF648A-2943-4B79-BDE3-9E07B6DBBB2A}"/>
              </a:ext>
            </a:extLst>
          </p:cNvPr>
          <p:cNvSpPr/>
          <p:nvPr/>
        </p:nvSpPr>
        <p:spPr>
          <a:xfrm>
            <a:off x="5351" y="0"/>
            <a:ext cx="309337" cy="685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a:p>
        </p:txBody>
      </p:sp>
      <p:sp>
        <p:nvSpPr>
          <p:cNvPr id="2" name="Прямоугольник 1">
            <a:extLst>
              <a:ext uri="{FF2B5EF4-FFF2-40B4-BE49-F238E27FC236}">
                <a16:creationId xmlns:a16="http://schemas.microsoft.com/office/drawing/2014/main" xmlns="" id="{E43BFCFD-41FE-4796-B3E9-21FA3C5F0490}"/>
              </a:ext>
            </a:extLst>
          </p:cNvPr>
          <p:cNvSpPr/>
          <p:nvPr/>
        </p:nvSpPr>
        <p:spPr>
          <a:xfrm>
            <a:off x="2028469" y="623066"/>
            <a:ext cx="8735533" cy="430887"/>
          </a:xfrm>
          <a:prstGeom prst="rect">
            <a:avLst/>
          </a:prstGeom>
        </p:spPr>
        <p:txBody>
          <a:bodyPr wrap="none">
            <a:spAutoFit/>
          </a:bodyPr>
          <a:lstStyle/>
          <a:p>
            <a:r>
              <a:rPr lang="uk-UA" sz="2200" b="1" dirty="0">
                <a:latin typeface="Arial" panose="020B0604020202020204" pitchFamily="34" charset="0"/>
                <a:cs typeface="Arial" panose="020B0604020202020204" pitchFamily="34" charset="0"/>
              </a:rPr>
              <a:t>Справа </a:t>
            </a:r>
            <a:r>
              <a:rPr lang="uk-UA" sz="2200" b="1" dirty="0" err="1">
                <a:latin typeface="Arial" panose="020B0604020202020204" pitchFamily="34" charset="0"/>
                <a:cs typeface="Arial" panose="020B0604020202020204" pitchFamily="34" charset="0"/>
              </a:rPr>
              <a:t>Віслогузов</a:t>
            </a:r>
            <a:r>
              <a:rPr lang="uk-UA" sz="2200" b="1" dirty="0">
                <a:latin typeface="Arial" panose="020B0604020202020204" pitchFamily="34" charset="0"/>
                <a:cs typeface="Arial" panose="020B0604020202020204" pitchFamily="34" charset="0"/>
              </a:rPr>
              <a:t> проти України (</a:t>
            </a:r>
            <a:r>
              <a:rPr lang="uk-UA" sz="2200" b="1" dirty="0" err="1">
                <a:latin typeface="Arial" panose="020B0604020202020204" pitchFamily="34" charset="0"/>
                <a:cs typeface="Arial" panose="020B0604020202020204" pitchFamily="34" charset="0"/>
              </a:rPr>
              <a:t>Visloguzov</a:t>
            </a:r>
            <a:r>
              <a:rPr lang="uk-UA" sz="2200" b="1" dirty="0">
                <a:latin typeface="Arial" panose="020B0604020202020204" pitchFamily="34" charset="0"/>
                <a:cs typeface="Arial" panose="020B0604020202020204" pitchFamily="34" charset="0"/>
              </a:rPr>
              <a:t> v. </a:t>
            </a:r>
            <a:r>
              <a:rPr lang="uk-UA" sz="2200" b="1" dirty="0" err="1">
                <a:latin typeface="Arial" panose="020B0604020202020204" pitchFamily="34" charset="0"/>
                <a:cs typeface="Arial" panose="020B0604020202020204" pitchFamily="34" charset="0"/>
              </a:rPr>
              <a:t>Ukraine</a:t>
            </a:r>
            <a:r>
              <a:rPr lang="uk-UA" sz="2200" b="1" dirty="0">
                <a:latin typeface="Arial" panose="020B0604020202020204" pitchFamily="34" charset="0"/>
                <a:cs typeface="Arial" panose="020B0604020202020204" pitchFamily="34" charset="0"/>
              </a:rPr>
              <a:t>), 2010</a:t>
            </a:r>
          </a:p>
        </p:txBody>
      </p:sp>
      <p:graphicFrame>
        <p:nvGraphicFramePr>
          <p:cNvPr id="9" name="Таблица 8">
            <a:extLst>
              <a:ext uri="{FF2B5EF4-FFF2-40B4-BE49-F238E27FC236}">
                <a16:creationId xmlns:a16="http://schemas.microsoft.com/office/drawing/2014/main" xmlns="" id="{1EE370BC-2CE5-4185-83EC-92D89D8C2EE2}"/>
              </a:ext>
            </a:extLst>
          </p:cNvPr>
          <p:cNvGraphicFramePr>
            <a:graphicFrameLocks noGrp="1"/>
          </p:cNvGraphicFramePr>
          <p:nvPr>
            <p:extLst>
              <p:ext uri="{D42A27DB-BD31-4B8C-83A1-F6EECF244321}">
                <p14:modId xmlns:p14="http://schemas.microsoft.com/office/powerpoint/2010/main" val="1508417676"/>
              </p:ext>
            </p:extLst>
          </p:nvPr>
        </p:nvGraphicFramePr>
        <p:xfrm>
          <a:off x="716280" y="1256546"/>
          <a:ext cx="10916920" cy="4546060"/>
        </p:xfrm>
        <a:graphic>
          <a:graphicData uri="http://schemas.openxmlformats.org/drawingml/2006/table">
            <a:tbl>
              <a:tblPr/>
              <a:tblGrid>
                <a:gridCol w="1834200">
                  <a:extLst>
                    <a:ext uri="{9D8B030D-6E8A-4147-A177-3AD203B41FA5}">
                      <a16:colId xmlns:a16="http://schemas.microsoft.com/office/drawing/2014/main" xmlns="" val="2281988972"/>
                    </a:ext>
                  </a:extLst>
                </a:gridCol>
                <a:gridCol w="9082720">
                  <a:extLst>
                    <a:ext uri="{9D8B030D-6E8A-4147-A177-3AD203B41FA5}">
                      <a16:colId xmlns:a16="http://schemas.microsoft.com/office/drawing/2014/main" xmlns="" val="2708842802"/>
                    </a:ext>
                  </a:extLst>
                </a:gridCol>
              </a:tblGrid>
              <a:tr h="938014">
                <a:tc>
                  <a:txBody>
                    <a:bodyPr/>
                    <a:lstStyle/>
                    <a:p>
                      <a:pPr algn="just" fontAlgn="base"/>
                      <a:r>
                        <a:rPr lang="uk-UA" sz="1600" b="1" u="none" strike="noStrike" noProof="0" dirty="0">
                          <a:effectLst/>
                          <a:latin typeface="+mn-lt"/>
                        </a:rPr>
                        <a:t>Суть скарги</a:t>
                      </a:r>
                      <a:endParaRPr lang="uk-UA" sz="1600" u="none" strike="noStrike" noProof="0" dirty="0">
                        <a:effectLst/>
                        <a:latin typeface="+mn-lt"/>
                      </a:endParaRPr>
                    </a:p>
                  </a:txBody>
                  <a:tcPr marL="33472" marR="33472" marT="16736" marB="167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a:r>
                        <a:rPr lang="uk-UA" sz="1600"/>
                        <a:t>Заявник, який відбував покарання в колонії №90</a:t>
                      </a:r>
                      <a:r>
                        <a:rPr lang="uk-UA" sz="1600" b="0"/>
                        <a:t>, скаржився на порушення його права на повагу до кореспонденції</a:t>
                      </a:r>
                      <a:r>
                        <a:rPr lang="uk-UA" sz="1600"/>
                        <a:t>. Він стверджував, що працівники колонії </a:t>
                      </a:r>
                      <a:r>
                        <a:rPr lang="uk-UA" sz="1600" b="0"/>
                        <a:t>переглядали його листи, </a:t>
                      </a:r>
                      <a:r>
                        <a:rPr lang="uk-UA" sz="1600"/>
                        <a:t>а також </a:t>
                      </a:r>
                      <a:r>
                        <a:rPr lang="uk-UA" sz="1600" b="0"/>
                        <a:t>вилучили та утримували лист </a:t>
                      </a:r>
                      <a:r>
                        <a:rPr lang="uk-UA" sz="1600"/>
                        <a:t>Суду, який містив документи, необхідні для подання офіційної скарги.</a:t>
                      </a:r>
                      <a:endParaRPr lang="uk-UA" sz="1600" dirty="0"/>
                    </a:p>
                  </a:txBody>
                  <a:tcPr marL="33472" marR="33472" marT="16736" marB="167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41885440"/>
                  </a:ext>
                </a:extLst>
              </a:tr>
              <a:tr h="2651760">
                <a:tc>
                  <a:txBody>
                    <a:bodyPr/>
                    <a:lstStyle/>
                    <a:p>
                      <a:pPr algn="l" fontAlgn="base"/>
                      <a:r>
                        <a:rPr lang="uk-UA" sz="1600" b="1" u="none" strike="noStrike" noProof="0" dirty="0">
                          <a:effectLst/>
                          <a:latin typeface="+mn-lt"/>
                        </a:rPr>
                        <a:t>Короткий виклад обґрунтування рішення Суду</a:t>
                      </a:r>
                      <a:endParaRPr lang="uk-UA" sz="1600" u="none" strike="noStrike" noProof="0" dirty="0">
                        <a:effectLst/>
                        <a:latin typeface="+mn-lt"/>
                      </a:endParaRPr>
                    </a:p>
                  </a:txBody>
                  <a:tcPr marL="33472" marR="33472" marT="16736" marB="167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a:r>
                        <a:rPr lang="uk-UA" sz="1600" b="0" u="none" strike="noStrike" noProof="0" dirty="0">
                          <a:effectLst/>
                          <a:latin typeface="+mn-lt"/>
                        </a:rPr>
                        <a:t>Розглядаючи факти скарги, С</a:t>
                      </a:r>
                      <a:r>
                        <a:rPr lang="uk-UA" sz="1600" b="0" dirty="0" err="1"/>
                        <a:t>уд</a:t>
                      </a:r>
                      <a:r>
                        <a:rPr lang="uk-UA" sz="1600" b="0" dirty="0"/>
                        <a:t> визнав, що вилучення та утримання листа було втручанням у право заявника на повагу до кореспонденції, гарантоване статтею 8 Конвенції. Таке втручання мало законну мету (забезпечення порядку в колонії) і здійснювалося на підставі національного законодавства, оскільки передача предметів під час побачень заборонена (</a:t>
                      </a:r>
                      <a:r>
                        <a:rPr lang="uk-UA" sz="1600" dirty="0"/>
                        <a:t>лист із Суду не надходив до заявника поштою, його передала йому дружина</a:t>
                      </a:r>
                      <a:r>
                        <a:rPr lang="uk-UA" sz="1600" b="0" dirty="0"/>
                        <a:t>). Однак, після перевірки листа працівники колонії повинні були повернути його заявнику, оскільки він не становив жодної загрози режиму. Суд не був переконаний у версії Уряду, що заявник нібито сам відмовився забрати лист, і визнав докази з боку держави суперечливими. </a:t>
                      </a:r>
                      <a:r>
                        <a:rPr lang="uk-UA" sz="1600" dirty="0"/>
                        <a:t>Отже, Суд вважає, що органи влади вийшли за межі наданої їм свободи розсуду в цій справі</a:t>
                      </a:r>
                      <a:r>
                        <a:rPr lang="uk-UA" sz="1600" b="0" dirty="0"/>
                        <a:t> і що таке </a:t>
                      </a:r>
                      <a:r>
                        <a:rPr lang="uk-UA" sz="1600" dirty="0"/>
                        <a:t>втручання (утримання листа після перевірки) не було пропорційним і необхідним у демократичному суспільстві. </a:t>
                      </a:r>
                      <a:endParaRPr lang="uk-UA" sz="1600" u="none" strike="noStrike" noProof="0" dirty="0">
                        <a:effectLst/>
                        <a:latin typeface="+mn-lt"/>
                      </a:endParaRPr>
                    </a:p>
                  </a:txBody>
                  <a:tcPr marL="33472" marR="33472" marT="16736" marB="167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92633351"/>
                  </a:ext>
                </a:extLst>
              </a:tr>
              <a:tr h="435134">
                <a:tc>
                  <a:txBody>
                    <a:bodyPr/>
                    <a:lstStyle/>
                    <a:p>
                      <a:pPr algn="just" fontAlgn="base"/>
                      <a:r>
                        <a:rPr lang="uk-UA" sz="1600" b="1" u="none" strike="noStrike" noProof="0" dirty="0">
                          <a:effectLst/>
                          <a:latin typeface="+mn-lt"/>
                        </a:rPr>
                        <a:t>Рішення</a:t>
                      </a:r>
                      <a:endParaRPr lang="uk-UA" sz="1600" u="none" strike="noStrike" noProof="0" dirty="0">
                        <a:effectLst/>
                        <a:latin typeface="+mn-lt"/>
                      </a:endParaRPr>
                    </a:p>
                  </a:txBody>
                  <a:tcPr marL="33472" marR="33472" marT="16736" marB="167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base"/>
                      <a:r>
                        <a:rPr lang="uk-UA" sz="1600" b="1" u="none" strike="noStrike" noProof="0" dirty="0">
                          <a:effectLst/>
                          <a:latin typeface="+mn-lt"/>
                        </a:rPr>
                        <a:t>Порушено статтю 8 Конвенції</a:t>
                      </a:r>
                      <a:endParaRPr lang="uk-UA" sz="1600" u="none" strike="noStrike" noProof="0" dirty="0">
                        <a:effectLst/>
                        <a:latin typeface="+mn-lt"/>
                      </a:endParaRPr>
                    </a:p>
                  </a:txBody>
                  <a:tcPr marL="33472" marR="33472" marT="16736" marB="167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011681654"/>
                  </a:ext>
                </a:extLst>
              </a:tr>
              <a:tr h="133887">
                <a:tc>
                  <a:txBody>
                    <a:bodyPr/>
                    <a:lstStyle/>
                    <a:p>
                      <a:pPr algn="l" fontAlgn="base"/>
                      <a:r>
                        <a:rPr lang="uk-UA" sz="1600" b="1" u="none" strike="noStrike" noProof="0" dirty="0">
                          <a:effectLst/>
                          <a:latin typeface="+mn-lt"/>
                        </a:rPr>
                        <a:t>Сфера, межі якої зазнали втручання</a:t>
                      </a:r>
                      <a:endParaRPr lang="uk-UA" sz="1600" u="none" strike="noStrike" noProof="0" dirty="0">
                        <a:effectLst/>
                        <a:latin typeface="+mn-lt"/>
                      </a:endParaRPr>
                    </a:p>
                  </a:txBody>
                  <a:tcPr marL="33472" marR="33472" marT="16736" marB="167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base"/>
                      <a:r>
                        <a:rPr lang="uk-UA" sz="1600" b="1" u="none" strike="noStrike" noProof="0" dirty="0">
                          <a:effectLst/>
                          <a:latin typeface="+mn-lt"/>
                        </a:rPr>
                        <a:t>Кореспонденція – Кореспонденція  </a:t>
                      </a:r>
                      <a:r>
                        <a:rPr lang="uk-UA" sz="1600" b="1" u="none" strike="noStrike" noProof="0" dirty="0" err="1">
                          <a:effectLst/>
                          <a:latin typeface="+mn-lt"/>
                        </a:rPr>
                        <a:t>ув</a:t>
                      </a:r>
                      <a:r>
                        <a:rPr lang="en-US" sz="1600" b="1" u="none" strike="noStrike" noProof="0" dirty="0">
                          <a:effectLst/>
                          <a:latin typeface="+mn-lt"/>
                        </a:rPr>
                        <a:t>’</a:t>
                      </a:r>
                      <a:r>
                        <a:rPr lang="uk-UA" sz="1600" b="1" u="none" strike="noStrike" noProof="0" dirty="0" err="1">
                          <a:effectLst/>
                          <a:latin typeface="+mn-lt"/>
                        </a:rPr>
                        <a:t>язнених</a:t>
                      </a:r>
                      <a:r>
                        <a:rPr lang="uk-UA" sz="1600" b="1" u="none" strike="noStrike" noProof="0" dirty="0">
                          <a:effectLst/>
                          <a:latin typeface="+mn-lt"/>
                        </a:rPr>
                        <a:t> осіб – Кореспонденція з судом</a:t>
                      </a:r>
                      <a:r>
                        <a:rPr lang="en-US" sz="1600" b="1" u="none" strike="noStrike" noProof="0" dirty="0">
                          <a:effectLst/>
                          <a:latin typeface="+mn-lt"/>
                        </a:rPr>
                        <a:t> </a:t>
                      </a:r>
                      <a:endParaRPr lang="uk-UA" sz="1600" b="1" u="none" strike="noStrike" noProof="0" dirty="0">
                        <a:effectLst/>
                        <a:latin typeface="+mn-lt"/>
                      </a:endParaRPr>
                    </a:p>
                  </a:txBody>
                  <a:tcPr marL="33472" marR="33472" marT="16736" marB="167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909050243"/>
                  </a:ext>
                </a:extLst>
              </a:tr>
            </a:tbl>
          </a:graphicData>
        </a:graphic>
      </p:graphicFrame>
      <p:sp>
        <p:nvSpPr>
          <p:cNvPr id="10" name="Прямоугольник 9">
            <a:extLst>
              <a:ext uri="{FF2B5EF4-FFF2-40B4-BE49-F238E27FC236}">
                <a16:creationId xmlns:a16="http://schemas.microsoft.com/office/drawing/2014/main" xmlns="" id="{0EDEE64F-8794-486E-BE6D-7DF1A0659CEE}"/>
              </a:ext>
            </a:extLst>
          </p:cNvPr>
          <p:cNvSpPr/>
          <p:nvPr/>
        </p:nvSpPr>
        <p:spPr>
          <a:xfrm>
            <a:off x="821509" y="6091217"/>
            <a:ext cx="7762240" cy="307777"/>
          </a:xfrm>
          <a:prstGeom prst="rect">
            <a:avLst/>
          </a:prstGeom>
        </p:spPr>
        <p:txBody>
          <a:bodyPr wrap="square">
            <a:spAutoFit/>
          </a:bodyPr>
          <a:lstStyle/>
          <a:p>
            <a:r>
              <a:rPr lang="ru-RU" sz="1400" dirty="0"/>
              <a:t>🌐 </a:t>
            </a:r>
            <a:r>
              <a:rPr lang="ru-RU" sz="1400" dirty="0" err="1">
                <a:solidFill>
                  <a:srgbClr val="333333"/>
                </a:solidFill>
                <a:latin typeface="Arial" panose="020B0604020202020204" pitchFamily="34" charset="0"/>
                <a:cs typeface="Arial" panose="020B0604020202020204" pitchFamily="34" charset="0"/>
              </a:rPr>
              <a:t>Джерело</a:t>
            </a:r>
            <a:r>
              <a:rPr lang="ru-RU" sz="1400" dirty="0">
                <a:solidFill>
                  <a:schemeClr val="accent2">
                    <a:lumMod val="50000"/>
                  </a:schemeClr>
                </a:solidFill>
                <a:latin typeface="Arial" panose="020B0604020202020204" pitchFamily="34" charset="0"/>
                <a:cs typeface="Arial" panose="020B0604020202020204" pitchFamily="34" charset="0"/>
              </a:rPr>
              <a:t>: </a:t>
            </a:r>
            <a:r>
              <a:rPr lang="uk-UA" sz="1400" dirty="0">
                <a:solidFill>
                  <a:schemeClr val="accent2">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Справа </a:t>
            </a:r>
            <a:r>
              <a:rPr lang="uk-UA" sz="1400" dirty="0" err="1">
                <a:solidFill>
                  <a:schemeClr val="accent2">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Віслогузов</a:t>
            </a:r>
            <a:r>
              <a:rPr lang="uk-UA" sz="1400" dirty="0">
                <a:solidFill>
                  <a:schemeClr val="accent2">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 проти України (</a:t>
            </a:r>
            <a:r>
              <a:rPr lang="en-US" sz="1400" dirty="0">
                <a:solidFill>
                  <a:schemeClr val="accent2">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Case of </a:t>
            </a:r>
            <a:r>
              <a:rPr lang="uk-UA" sz="1400" dirty="0" err="1">
                <a:solidFill>
                  <a:schemeClr val="accent2">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Visloguzov</a:t>
            </a:r>
            <a:r>
              <a:rPr lang="uk-UA" sz="1400" dirty="0">
                <a:solidFill>
                  <a:schemeClr val="accent2">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 v. </a:t>
            </a:r>
            <a:r>
              <a:rPr lang="uk-UA" sz="1400" dirty="0" err="1">
                <a:solidFill>
                  <a:schemeClr val="accent2">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Ukraine</a:t>
            </a:r>
            <a:r>
              <a:rPr lang="uk-UA" sz="1400" dirty="0">
                <a:solidFill>
                  <a:schemeClr val="accent2">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a:t>
            </a:r>
            <a:endParaRPr lang="uk-UA" sz="1400"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6837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F6756199-D836-47C7-891E-E6A19B35BF24}"/>
              </a:ext>
            </a:extLst>
          </p:cNvPr>
          <p:cNvSpPr/>
          <p:nvPr/>
        </p:nvSpPr>
        <p:spPr>
          <a:xfrm>
            <a:off x="5351" y="0"/>
            <a:ext cx="309337" cy="685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a:p>
        </p:txBody>
      </p:sp>
      <p:sp>
        <p:nvSpPr>
          <p:cNvPr id="6" name="Прямоугольник 5">
            <a:extLst>
              <a:ext uri="{FF2B5EF4-FFF2-40B4-BE49-F238E27FC236}">
                <a16:creationId xmlns:a16="http://schemas.microsoft.com/office/drawing/2014/main" xmlns="" id="{CE3F36E1-263D-4707-BBA2-353B39CA0A9D}"/>
              </a:ext>
            </a:extLst>
          </p:cNvPr>
          <p:cNvSpPr/>
          <p:nvPr/>
        </p:nvSpPr>
        <p:spPr>
          <a:xfrm>
            <a:off x="782320" y="334684"/>
            <a:ext cx="5313680" cy="1200329"/>
          </a:xfrm>
          <a:prstGeom prst="rect">
            <a:avLst/>
          </a:prstGeom>
        </p:spPr>
        <p:txBody>
          <a:bodyPr wrap="square">
            <a:spAutoFit/>
          </a:bodyPr>
          <a:lstStyle/>
          <a:p>
            <a:r>
              <a:rPr lang="uk-UA" sz="2400" b="1" dirty="0">
                <a:latin typeface="Arial" panose="020B0604020202020204" pitchFamily="34" charset="0"/>
                <a:cs typeface="Arial" panose="020B0604020202020204" pitchFamily="34" charset="0"/>
              </a:rPr>
              <a:t>Взаємозв’язок між </a:t>
            </a:r>
            <a:r>
              <a:rPr lang="uk-UA" sz="2400" b="1" dirty="0" err="1">
                <a:latin typeface="Arial" panose="020B0604020202020204" pitchFamily="34" charset="0"/>
                <a:cs typeface="Arial" panose="020B0604020202020204" pitchFamily="34" charset="0"/>
              </a:rPr>
              <a:t>статею</a:t>
            </a:r>
            <a:r>
              <a:rPr lang="uk-UA" sz="2400" b="1" dirty="0">
                <a:latin typeface="Arial" panose="020B0604020202020204" pitchFamily="34" charset="0"/>
                <a:cs typeface="Arial" panose="020B0604020202020204" pitchFamily="34" charset="0"/>
              </a:rPr>
              <a:t> 8 </a:t>
            </a:r>
          </a:p>
          <a:p>
            <a:r>
              <a:rPr lang="uk-UA" sz="2400" b="1" dirty="0">
                <a:latin typeface="Arial" panose="020B0604020202020204" pitchFamily="34" charset="0"/>
                <a:cs typeface="Arial" panose="020B0604020202020204" pitchFamily="34" charset="0"/>
              </a:rPr>
              <a:t>та іншими положеннями Конвенції та Протоколів до неї</a:t>
            </a:r>
          </a:p>
        </p:txBody>
      </p:sp>
      <p:sp>
        <p:nvSpPr>
          <p:cNvPr id="7" name="Прямоугольник: скругленные углы 6">
            <a:extLst>
              <a:ext uri="{FF2B5EF4-FFF2-40B4-BE49-F238E27FC236}">
                <a16:creationId xmlns:a16="http://schemas.microsoft.com/office/drawing/2014/main" xmlns="" id="{8FCA506F-2D0A-435A-8FD2-0058D887E8FE}"/>
              </a:ext>
            </a:extLst>
          </p:cNvPr>
          <p:cNvSpPr/>
          <p:nvPr/>
        </p:nvSpPr>
        <p:spPr>
          <a:xfrm>
            <a:off x="782320" y="1761400"/>
            <a:ext cx="1849426" cy="453929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t>Приватне та сімейне життя</a:t>
            </a:r>
          </a:p>
        </p:txBody>
      </p:sp>
      <p:sp>
        <p:nvSpPr>
          <p:cNvPr id="8" name="Прямоугольник: скругленные углы 7">
            <a:extLst>
              <a:ext uri="{FF2B5EF4-FFF2-40B4-BE49-F238E27FC236}">
                <a16:creationId xmlns:a16="http://schemas.microsoft.com/office/drawing/2014/main" xmlns="" id="{886AAC04-9515-45AB-9DEA-AE7F88EE65FC}"/>
              </a:ext>
            </a:extLst>
          </p:cNvPr>
          <p:cNvSpPr/>
          <p:nvPr/>
        </p:nvSpPr>
        <p:spPr>
          <a:xfrm>
            <a:off x="2885882" y="2694653"/>
            <a:ext cx="2579756" cy="8128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t>Стаття 6</a:t>
            </a:r>
            <a:r>
              <a:rPr lang="uk-UA" dirty="0"/>
              <a:t> (право на справедливий суд)</a:t>
            </a:r>
          </a:p>
        </p:txBody>
      </p:sp>
      <p:sp>
        <p:nvSpPr>
          <p:cNvPr id="9" name="Прямоугольник: скругленные углы 8">
            <a:extLst>
              <a:ext uri="{FF2B5EF4-FFF2-40B4-BE49-F238E27FC236}">
                <a16:creationId xmlns:a16="http://schemas.microsoft.com/office/drawing/2014/main" xmlns="" id="{125657D0-BFF1-47EE-A69C-4A58F43666B6}"/>
              </a:ext>
            </a:extLst>
          </p:cNvPr>
          <p:cNvSpPr/>
          <p:nvPr/>
        </p:nvSpPr>
        <p:spPr>
          <a:xfrm>
            <a:off x="2885882" y="1761400"/>
            <a:ext cx="2579756" cy="8128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t>Стаття 2</a:t>
            </a:r>
            <a:r>
              <a:rPr lang="uk-UA" dirty="0"/>
              <a:t> (право на життя) та </a:t>
            </a:r>
            <a:r>
              <a:rPr lang="uk-UA" b="1" dirty="0"/>
              <a:t>стаття 3</a:t>
            </a:r>
            <a:r>
              <a:rPr lang="uk-UA" dirty="0"/>
              <a:t> (заборона катування)</a:t>
            </a:r>
          </a:p>
        </p:txBody>
      </p:sp>
      <p:sp>
        <p:nvSpPr>
          <p:cNvPr id="10" name="Прямоугольник: скругленные углы 9">
            <a:extLst>
              <a:ext uri="{FF2B5EF4-FFF2-40B4-BE49-F238E27FC236}">
                <a16:creationId xmlns:a16="http://schemas.microsoft.com/office/drawing/2014/main" xmlns="" id="{CD281C4C-94DA-4083-A8A1-F2277AFB8982}"/>
              </a:ext>
            </a:extLst>
          </p:cNvPr>
          <p:cNvSpPr/>
          <p:nvPr/>
        </p:nvSpPr>
        <p:spPr>
          <a:xfrm>
            <a:off x="2885882" y="3602420"/>
            <a:ext cx="2579756" cy="8128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t>Стаття 9</a:t>
            </a:r>
            <a:r>
              <a:rPr lang="uk-UA" dirty="0"/>
              <a:t> (свобода думки, совісті, релігії)</a:t>
            </a:r>
          </a:p>
        </p:txBody>
      </p:sp>
      <p:sp>
        <p:nvSpPr>
          <p:cNvPr id="11" name="Прямоугольник: скругленные углы 10">
            <a:extLst>
              <a:ext uri="{FF2B5EF4-FFF2-40B4-BE49-F238E27FC236}">
                <a16:creationId xmlns:a16="http://schemas.microsoft.com/office/drawing/2014/main" xmlns="" id="{C89FED5C-9BB0-42AE-BC9B-38A946520F48}"/>
              </a:ext>
            </a:extLst>
          </p:cNvPr>
          <p:cNvSpPr/>
          <p:nvPr/>
        </p:nvSpPr>
        <p:spPr>
          <a:xfrm>
            <a:off x="2885882" y="4510187"/>
            <a:ext cx="2579756" cy="8128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t>Стаття 10 </a:t>
            </a:r>
            <a:r>
              <a:rPr lang="uk-UA" dirty="0"/>
              <a:t>(свобода вираження поглядів)</a:t>
            </a:r>
          </a:p>
        </p:txBody>
      </p:sp>
      <p:sp>
        <p:nvSpPr>
          <p:cNvPr id="12" name="Прямоугольник: скругленные углы 11">
            <a:extLst>
              <a:ext uri="{FF2B5EF4-FFF2-40B4-BE49-F238E27FC236}">
                <a16:creationId xmlns:a16="http://schemas.microsoft.com/office/drawing/2014/main" xmlns="" id="{E914451D-F82D-47C5-884C-CA0DEEAB2615}"/>
              </a:ext>
            </a:extLst>
          </p:cNvPr>
          <p:cNvSpPr/>
          <p:nvPr/>
        </p:nvSpPr>
        <p:spPr>
          <a:xfrm>
            <a:off x="2885882" y="5487894"/>
            <a:ext cx="2579756" cy="8128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t>Стаття 14 </a:t>
            </a:r>
            <a:r>
              <a:rPr lang="uk-UA" dirty="0"/>
              <a:t>(заборона дискримінації)</a:t>
            </a:r>
          </a:p>
        </p:txBody>
      </p:sp>
      <p:grpSp>
        <p:nvGrpSpPr>
          <p:cNvPr id="39" name="Группа 38">
            <a:extLst>
              <a:ext uri="{FF2B5EF4-FFF2-40B4-BE49-F238E27FC236}">
                <a16:creationId xmlns:a16="http://schemas.microsoft.com/office/drawing/2014/main" xmlns="" id="{3251CBD5-2C0A-44CB-BD08-B00408665BDE}"/>
              </a:ext>
            </a:extLst>
          </p:cNvPr>
          <p:cNvGrpSpPr/>
          <p:nvPr/>
        </p:nvGrpSpPr>
        <p:grpSpPr>
          <a:xfrm>
            <a:off x="6096000" y="808372"/>
            <a:ext cx="5618616" cy="5545593"/>
            <a:chOff x="6096000" y="808372"/>
            <a:chExt cx="5618616" cy="5545593"/>
          </a:xfrm>
          <a:solidFill>
            <a:schemeClr val="accent2">
              <a:lumMod val="60000"/>
              <a:lumOff val="40000"/>
            </a:schemeClr>
          </a:solidFill>
        </p:grpSpPr>
        <p:grpSp>
          <p:nvGrpSpPr>
            <p:cNvPr id="29" name="Группа 28">
              <a:extLst>
                <a:ext uri="{FF2B5EF4-FFF2-40B4-BE49-F238E27FC236}">
                  <a16:creationId xmlns:a16="http://schemas.microsoft.com/office/drawing/2014/main" xmlns="" id="{1472CD9D-05E9-4198-9FA4-8BDF05F7835B}"/>
                </a:ext>
              </a:extLst>
            </p:cNvPr>
            <p:cNvGrpSpPr/>
            <p:nvPr/>
          </p:nvGrpSpPr>
          <p:grpSpPr>
            <a:xfrm>
              <a:off x="6096000" y="808372"/>
              <a:ext cx="5618616" cy="5545593"/>
              <a:chOff x="6004560" y="1312407"/>
              <a:chExt cx="5618616" cy="5545593"/>
            </a:xfrm>
            <a:grpFill/>
          </p:grpSpPr>
          <p:grpSp>
            <p:nvGrpSpPr>
              <p:cNvPr id="28" name="Группа 27">
                <a:extLst>
                  <a:ext uri="{FF2B5EF4-FFF2-40B4-BE49-F238E27FC236}">
                    <a16:creationId xmlns:a16="http://schemas.microsoft.com/office/drawing/2014/main" xmlns="" id="{7CD86411-934E-4E58-BC13-65DAAF34A74A}"/>
                  </a:ext>
                </a:extLst>
              </p:cNvPr>
              <p:cNvGrpSpPr/>
              <p:nvPr/>
            </p:nvGrpSpPr>
            <p:grpSpPr>
              <a:xfrm>
                <a:off x="6004560" y="1312407"/>
                <a:ext cx="5618616" cy="5545593"/>
                <a:chOff x="6004560" y="1312407"/>
                <a:chExt cx="5618616" cy="5545593"/>
              </a:xfrm>
              <a:grpFill/>
            </p:grpSpPr>
            <p:sp>
              <p:nvSpPr>
                <p:cNvPr id="13" name="Прямоугольник: скругленные углы 12">
                  <a:extLst>
                    <a:ext uri="{FF2B5EF4-FFF2-40B4-BE49-F238E27FC236}">
                      <a16:creationId xmlns:a16="http://schemas.microsoft.com/office/drawing/2014/main" xmlns="" id="{F07830B8-DAA0-4F20-A590-A849EE8BF798}"/>
                    </a:ext>
                  </a:extLst>
                </p:cNvPr>
                <p:cNvSpPr/>
                <p:nvPr/>
              </p:nvSpPr>
              <p:spPr>
                <a:xfrm>
                  <a:off x="6004560" y="1312407"/>
                  <a:ext cx="2002132" cy="554559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t>Житло і кореспонденція</a:t>
                  </a:r>
                </a:p>
              </p:txBody>
            </p:sp>
            <p:sp>
              <p:nvSpPr>
                <p:cNvPr id="14" name="Прямоугольник: скругленные углы 13">
                  <a:extLst>
                    <a:ext uri="{FF2B5EF4-FFF2-40B4-BE49-F238E27FC236}">
                      <a16:creationId xmlns:a16="http://schemas.microsoft.com/office/drawing/2014/main" xmlns="" id="{62638913-5E19-432B-90A3-598241720E6A}"/>
                    </a:ext>
                  </a:extLst>
                </p:cNvPr>
                <p:cNvSpPr/>
                <p:nvPr/>
              </p:nvSpPr>
              <p:spPr>
                <a:xfrm>
                  <a:off x="8260828" y="1952261"/>
                  <a:ext cx="3362348" cy="66327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t>Стаття 6</a:t>
                  </a:r>
                  <a:r>
                    <a:rPr lang="uk-UA" dirty="0"/>
                    <a:t> (право на справедливий суд)</a:t>
                  </a:r>
                </a:p>
              </p:txBody>
            </p:sp>
            <p:sp>
              <p:nvSpPr>
                <p:cNvPr id="15" name="Прямоугольник: скругленные углы 14">
                  <a:extLst>
                    <a:ext uri="{FF2B5EF4-FFF2-40B4-BE49-F238E27FC236}">
                      <a16:creationId xmlns:a16="http://schemas.microsoft.com/office/drawing/2014/main" xmlns="" id="{8997992D-79EC-4730-BCAD-F8FC6F5B8D32}"/>
                    </a:ext>
                  </a:extLst>
                </p:cNvPr>
                <p:cNvSpPr/>
                <p:nvPr/>
              </p:nvSpPr>
              <p:spPr>
                <a:xfrm>
                  <a:off x="8260828" y="1312407"/>
                  <a:ext cx="3362348" cy="597673"/>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t>Стаття 2</a:t>
                  </a:r>
                  <a:r>
                    <a:rPr lang="uk-UA" dirty="0"/>
                    <a:t> (право на життя)</a:t>
                  </a:r>
                </a:p>
              </p:txBody>
            </p:sp>
            <p:sp>
              <p:nvSpPr>
                <p:cNvPr id="16" name="Прямоугольник: скругленные углы 15">
                  <a:extLst>
                    <a:ext uri="{FF2B5EF4-FFF2-40B4-BE49-F238E27FC236}">
                      <a16:creationId xmlns:a16="http://schemas.microsoft.com/office/drawing/2014/main" xmlns="" id="{D392AD0F-41B2-49BE-95CE-43AA27530C68}"/>
                    </a:ext>
                  </a:extLst>
                </p:cNvPr>
                <p:cNvSpPr/>
                <p:nvPr/>
              </p:nvSpPr>
              <p:spPr>
                <a:xfrm>
                  <a:off x="8260828" y="3373120"/>
                  <a:ext cx="3362348" cy="8128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t>Стаття 13</a:t>
                  </a:r>
                  <a:r>
                    <a:rPr lang="uk-UA" dirty="0"/>
                    <a:t> (право на ефективний засіб правового захисту)</a:t>
                  </a:r>
                </a:p>
              </p:txBody>
            </p:sp>
            <p:sp>
              <p:nvSpPr>
                <p:cNvPr id="17" name="Прямоугольник: скругленные углы 16">
                  <a:extLst>
                    <a:ext uri="{FF2B5EF4-FFF2-40B4-BE49-F238E27FC236}">
                      <a16:creationId xmlns:a16="http://schemas.microsoft.com/office/drawing/2014/main" xmlns="" id="{F37D0208-604E-49A1-B835-9FAB7DB914A7}"/>
                    </a:ext>
                  </a:extLst>
                </p:cNvPr>
                <p:cNvSpPr/>
                <p:nvPr/>
              </p:nvSpPr>
              <p:spPr>
                <a:xfrm>
                  <a:off x="8260828" y="2665257"/>
                  <a:ext cx="3362348" cy="6699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t>Стаття 10 </a:t>
                  </a:r>
                  <a:r>
                    <a:rPr lang="uk-UA" dirty="0"/>
                    <a:t>(свобода вираження поглядів)</a:t>
                  </a:r>
                </a:p>
              </p:txBody>
            </p:sp>
            <p:sp>
              <p:nvSpPr>
                <p:cNvPr id="18" name="Прямоугольник: скругленные углы 17">
                  <a:extLst>
                    <a:ext uri="{FF2B5EF4-FFF2-40B4-BE49-F238E27FC236}">
                      <a16:creationId xmlns:a16="http://schemas.microsoft.com/office/drawing/2014/main" xmlns="" id="{616595FF-3F00-4936-96D1-F9B216D1D9B8}"/>
                    </a:ext>
                  </a:extLst>
                </p:cNvPr>
                <p:cNvSpPr/>
                <p:nvPr/>
              </p:nvSpPr>
              <p:spPr>
                <a:xfrm>
                  <a:off x="8260828" y="4227899"/>
                  <a:ext cx="3362348" cy="67055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t>Стаття 14 </a:t>
                  </a:r>
                  <a:r>
                    <a:rPr lang="uk-UA" dirty="0"/>
                    <a:t>(заборона дискримінації)</a:t>
                  </a:r>
                </a:p>
              </p:txBody>
            </p:sp>
            <p:sp>
              <p:nvSpPr>
                <p:cNvPr id="25" name="Прямоугольник: скругленные углы 24">
                  <a:extLst>
                    <a:ext uri="{FF2B5EF4-FFF2-40B4-BE49-F238E27FC236}">
                      <a16:creationId xmlns:a16="http://schemas.microsoft.com/office/drawing/2014/main" xmlns="" id="{07CF2A06-6E59-4870-B4B0-CAC8B5D38A66}"/>
                    </a:ext>
                  </a:extLst>
                </p:cNvPr>
                <p:cNvSpPr/>
                <p:nvPr/>
              </p:nvSpPr>
              <p:spPr>
                <a:xfrm>
                  <a:off x="8260828" y="4947920"/>
                  <a:ext cx="3362348" cy="597673"/>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t>Стаття 34 </a:t>
                  </a:r>
                  <a:r>
                    <a:rPr lang="uk-UA" dirty="0"/>
                    <a:t>(індивідуальні заяви)</a:t>
                  </a:r>
                </a:p>
              </p:txBody>
            </p:sp>
            <p:sp>
              <p:nvSpPr>
                <p:cNvPr id="26" name="Прямоугольник: скругленные углы 25">
                  <a:extLst>
                    <a:ext uri="{FF2B5EF4-FFF2-40B4-BE49-F238E27FC236}">
                      <a16:creationId xmlns:a16="http://schemas.microsoft.com/office/drawing/2014/main" xmlns="" id="{986BC437-E9B9-4714-9AA6-6D7979D5F87F}"/>
                    </a:ext>
                  </a:extLst>
                </p:cNvPr>
                <p:cNvSpPr/>
                <p:nvPr/>
              </p:nvSpPr>
              <p:spPr>
                <a:xfrm>
                  <a:off x="8260828" y="5595055"/>
                  <a:ext cx="3362348" cy="597673"/>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t>Стаття 1 Першого Протоколу </a:t>
                  </a:r>
                  <a:r>
                    <a:rPr lang="uk-UA" dirty="0"/>
                    <a:t>(захист права власності)</a:t>
                  </a:r>
                </a:p>
              </p:txBody>
            </p:sp>
          </p:grpSp>
          <p:sp>
            <p:nvSpPr>
              <p:cNvPr id="27" name="Прямоугольник: скругленные углы 26">
                <a:extLst>
                  <a:ext uri="{FF2B5EF4-FFF2-40B4-BE49-F238E27FC236}">
                    <a16:creationId xmlns:a16="http://schemas.microsoft.com/office/drawing/2014/main" xmlns="" id="{B8A64FD8-0378-49CD-B610-1917A80D82D5}"/>
                  </a:ext>
                </a:extLst>
              </p:cNvPr>
              <p:cNvSpPr/>
              <p:nvPr/>
            </p:nvSpPr>
            <p:spPr>
              <a:xfrm>
                <a:off x="8260828" y="6242190"/>
                <a:ext cx="3362348" cy="597673"/>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t>Стаття 2 п.1 Протоколу №4 </a:t>
                </a:r>
                <a:r>
                  <a:rPr lang="uk-UA" dirty="0"/>
                  <a:t>(свобода пересування)</a:t>
                </a:r>
              </a:p>
            </p:txBody>
          </p:sp>
        </p:grpSp>
        <p:cxnSp>
          <p:nvCxnSpPr>
            <p:cNvPr id="31" name="Прямая со стрелкой 30">
              <a:extLst>
                <a:ext uri="{FF2B5EF4-FFF2-40B4-BE49-F238E27FC236}">
                  <a16:creationId xmlns:a16="http://schemas.microsoft.com/office/drawing/2014/main" xmlns="" id="{6960E607-59E6-46BB-AE0D-5B8C051C4932}"/>
                </a:ext>
              </a:extLst>
            </p:cNvPr>
            <p:cNvCxnSpPr>
              <a:endCxn id="15" idx="1"/>
            </p:cNvCxnSpPr>
            <p:nvPr/>
          </p:nvCxnSpPr>
          <p:spPr>
            <a:xfrm>
              <a:off x="8098132" y="1107208"/>
              <a:ext cx="254136" cy="1"/>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a:extLst>
                <a:ext uri="{FF2B5EF4-FFF2-40B4-BE49-F238E27FC236}">
                  <a16:creationId xmlns:a16="http://schemas.microsoft.com/office/drawing/2014/main" xmlns="" id="{A65A5AF2-D676-40C6-AA5C-2D148DC8A158}"/>
                </a:ext>
              </a:extLst>
            </p:cNvPr>
            <p:cNvCxnSpPr/>
            <p:nvPr/>
          </p:nvCxnSpPr>
          <p:spPr>
            <a:xfrm>
              <a:off x="8119030" y="1787582"/>
              <a:ext cx="254136" cy="1"/>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a:extLst>
                <a:ext uri="{FF2B5EF4-FFF2-40B4-BE49-F238E27FC236}">
                  <a16:creationId xmlns:a16="http://schemas.microsoft.com/office/drawing/2014/main" xmlns="" id="{7F36A038-9A6E-4A62-BFBC-AD90ED9782E7}"/>
                </a:ext>
              </a:extLst>
            </p:cNvPr>
            <p:cNvCxnSpPr/>
            <p:nvPr/>
          </p:nvCxnSpPr>
          <p:spPr>
            <a:xfrm>
              <a:off x="8098132" y="2574199"/>
              <a:ext cx="254136" cy="1"/>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a:extLst>
                <a:ext uri="{FF2B5EF4-FFF2-40B4-BE49-F238E27FC236}">
                  <a16:creationId xmlns:a16="http://schemas.microsoft.com/office/drawing/2014/main" xmlns="" id="{899FDEF9-DBB5-44AF-9AB4-10FFCDFE30E9}"/>
                </a:ext>
              </a:extLst>
            </p:cNvPr>
            <p:cNvCxnSpPr/>
            <p:nvPr/>
          </p:nvCxnSpPr>
          <p:spPr>
            <a:xfrm>
              <a:off x="8079138" y="3275485"/>
              <a:ext cx="254136" cy="1"/>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a:extLst>
                <a:ext uri="{FF2B5EF4-FFF2-40B4-BE49-F238E27FC236}">
                  <a16:creationId xmlns:a16="http://schemas.microsoft.com/office/drawing/2014/main" xmlns="" id="{6D47B385-5CEA-432A-801C-F0EEFFD87D85}"/>
                </a:ext>
              </a:extLst>
            </p:cNvPr>
            <p:cNvCxnSpPr/>
            <p:nvPr/>
          </p:nvCxnSpPr>
          <p:spPr>
            <a:xfrm>
              <a:off x="8088635" y="4109587"/>
              <a:ext cx="254136" cy="1"/>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a:extLst>
                <a:ext uri="{FF2B5EF4-FFF2-40B4-BE49-F238E27FC236}">
                  <a16:creationId xmlns:a16="http://schemas.microsoft.com/office/drawing/2014/main" xmlns="" id="{BB055D97-704A-40FB-B143-1CD9F34035D7}"/>
                </a:ext>
              </a:extLst>
            </p:cNvPr>
            <p:cNvCxnSpPr/>
            <p:nvPr/>
          </p:nvCxnSpPr>
          <p:spPr>
            <a:xfrm>
              <a:off x="8079138" y="4741644"/>
              <a:ext cx="254136" cy="1"/>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a:extLst>
                <a:ext uri="{FF2B5EF4-FFF2-40B4-BE49-F238E27FC236}">
                  <a16:creationId xmlns:a16="http://schemas.microsoft.com/office/drawing/2014/main" xmlns="" id="{AA196F6B-75DF-48C4-AD83-91ACFF8E5C45}"/>
                </a:ext>
              </a:extLst>
            </p:cNvPr>
            <p:cNvCxnSpPr/>
            <p:nvPr/>
          </p:nvCxnSpPr>
          <p:spPr>
            <a:xfrm>
              <a:off x="8079138" y="5389856"/>
              <a:ext cx="254136" cy="1"/>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a:extLst>
                <a:ext uri="{FF2B5EF4-FFF2-40B4-BE49-F238E27FC236}">
                  <a16:creationId xmlns:a16="http://schemas.microsoft.com/office/drawing/2014/main" xmlns="" id="{2257FA3C-CCDE-4586-82AF-30B22D124394}"/>
                </a:ext>
              </a:extLst>
            </p:cNvPr>
            <p:cNvCxnSpPr/>
            <p:nvPr/>
          </p:nvCxnSpPr>
          <p:spPr>
            <a:xfrm>
              <a:off x="8119030" y="6036990"/>
              <a:ext cx="254136" cy="1"/>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41" name="Прямая со стрелкой 40">
            <a:extLst>
              <a:ext uri="{FF2B5EF4-FFF2-40B4-BE49-F238E27FC236}">
                <a16:creationId xmlns:a16="http://schemas.microsoft.com/office/drawing/2014/main" xmlns="" id="{409CCEBE-55F5-43EE-8EDB-076D3C1D7B12}"/>
              </a:ext>
            </a:extLst>
          </p:cNvPr>
          <p:cNvCxnSpPr>
            <a:endCxn id="9" idx="1"/>
          </p:cNvCxnSpPr>
          <p:nvPr/>
        </p:nvCxnSpPr>
        <p:spPr>
          <a:xfrm>
            <a:off x="2631746" y="2161222"/>
            <a:ext cx="254136" cy="6578"/>
          </a:xfrm>
          <a:prstGeom prst="straightConnector1">
            <a:avLst/>
          </a:prstGeom>
          <a:ln>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a:extLst>
              <a:ext uri="{FF2B5EF4-FFF2-40B4-BE49-F238E27FC236}">
                <a16:creationId xmlns:a16="http://schemas.microsoft.com/office/drawing/2014/main" xmlns="" id="{BED482E9-82E7-4A24-88CF-A4F2D1D9B1A4}"/>
              </a:ext>
            </a:extLst>
          </p:cNvPr>
          <p:cNvCxnSpPr/>
          <p:nvPr/>
        </p:nvCxnSpPr>
        <p:spPr>
          <a:xfrm>
            <a:off x="2611868" y="3020164"/>
            <a:ext cx="254136" cy="6578"/>
          </a:xfrm>
          <a:prstGeom prst="straightConnector1">
            <a:avLst/>
          </a:prstGeom>
          <a:ln>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a:extLst>
              <a:ext uri="{FF2B5EF4-FFF2-40B4-BE49-F238E27FC236}">
                <a16:creationId xmlns:a16="http://schemas.microsoft.com/office/drawing/2014/main" xmlns="" id="{0101EB1F-D052-4F67-91B2-871DCB155B38}"/>
              </a:ext>
            </a:extLst>
          </p:cNvPr>
          <p:cNvCxnSpPr/>
          <p:nvPr/>
        </p:nvCxnSpPr>
        <p:spPr>
          <a:xfrm>
            <a:off x="2621807" y="3998149"/>
            <a:ext cx="254136" cy="6578"/>
          </a:xfrm>
          <a:prstGeom prst="straightConnector1">
            <a:avLst/>
          </a:prstGeom>
          <a:ln>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a:extLst>
              <a:ext uri="{FF2B5EF4-FFF2-40B4-BE49-F238E27FC236}">
                <a16:creationId xmlns:a16="http://schemas.microsoft.com/office/drawing/2014/main" xmlns="" id="{9D7712D0-5549-4B48-9F74-5E1F3C28526F}"/>
              </a:ext>
            </a:extLst>
          </p:cNvPr>
          <p:cNvCxnSpPr/>
          <p:nvPr/>
        </p:nvCxnSpPr>
        <p:spPr>
          <a:xfrm>
            <a:off x="2650740" y="4922654"/>
            <a:ext cx="254136" cy="6578"/>
          </a:xfrm>
          <a:prstGeom prst="straightConnector1">
            <a:avLst/>
          </a:prstGeom>
          <a:ln>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a:extLst>
              <a:ext uri="{FF2B5EF4-FFF2-40B4-BE49-F238E27FC236}">
                <a16:creationId xmlns:a16="http://schemas.microsoft.com/office/drawing/2014/main" xmlns="" id="{F61990A8-CCCE-4163-951A-B4B949EB2DD4}"/>
              </a:ext>
            </a:extLst>
          </p:cNvPr>
          <p:cNvCxnSpPr/>
          <p:nvPr/>
        </p:nvCxnSpPr>
        <p:spPr>
          <a:xfrm>
            <a:off x="2631746" y="5840581"/>
            <a:ext cx="254136" cy="6578"/>
          </a:xfrm>
          <a:prstGeom prst="straightConnector1">
            <a:avLst/>
          </a:prstGeom>
          <a:ln>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684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pic>
        <p:nvPicPr>
          <p:cNvPr id="3076" name="Picture 4" descr="Як сімейні сценарії керують життям і чи можна це змінити | Dytyna.media —  Все про дітей, батьківство та розвиток дитини">
            <a:extLst>
              <a:ext uri="{FF2B5EF4-FFF2-40B4-BE49-F238E27FC236}">
                <a16:creationId xmlns:a16="http://schemas.microsoft.com/office/drawing/2014/main" xmlns="" id="{B1253CBA-66BF-4EE7-B76A-B818D80288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37" b="7944"/>
          <a:stretch/>
        </p:blipFill>
        <p:spPr bwMode="auto">
          <a:xfrm>
            <a:off x="314684" y="0"/>
            <a:ext cx="11871961" cy="68580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xmlns="" id="{83E61896-E701-4E60-9B0B-2622D93F3F31}"/>
              </a:ext>
            </a:extLst>
          </p:cNvPr>
          <p:cNvSpPr/>
          <p:nvPr/>
        </p:nvSpPr>
        <p:spPr>
          <a:xfrm>
            <a:off x="5351" y="0"/>
            <a:ext cx="309337" cy="685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a:p>
        </p:txBody>
      </p:sp>
      <p:sp>
        <p:nvSpPr>
          <p:cNvPr id="24" name="Прямоугольник 23">
            <a:extLst>
              <a:ext uri="{FF2B5EF4-FFF2-40B4-BE49-F238E27FC236}">
                <a16:creationId xmlns:a16="http://schemas.microsoft.com/office/drawing/2014/main" xmlns="" id="{88CF44CD-F34E-46D4-9491-43ECED37C45F}"/>
              </a:ext>
            </a:extLst>
          </p:cNvPr>
          <p:cNvSpPr/>
          <p:nvPr/>
        </p:nvSpPr>
        <p:spPr>
          <a:xfrm>
            <a:off x="320039" y="0"/>
            <a:ext cx="11871961" cy="6858000"/>
          </a:xfrm>
          <a:prstGeom prst="rect">
            <a:avLst/>
          </a:prstGeom>
          <a:solidFill>
            <a:schemeClr val="accent1">
              <a:lumMod val="20000"/>
              <a:lumOff val="80000"/>
              <a:alpha val="69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dirty="0"/>
          </a:p>
        </p:txBody>
      </p:sp>
      <p:sp>
        <p:nvSpPr>
          <p:cNvPr id="3" name="Прямоугольник 2">
            <a:extLst>
              <a:ext uri="{FF2B5EF4-FFF2-40B4-BE49-F238E27FC236}">
                <a16:creationId xmlns:a16="http://schemas.microsoft.com/office/drawing/2014/main" xmlns="" id="{E36EC5D9-7059-43B8-959F-02A151E404C2}"/>
              </a:ext>
            </a:extLst>
          </p:cNvPr>
          <p:cNvSpPr/>
          <p:nvPr/>
        </p:nvSpPr>
        <p:spPr>
          <a:xfrm>
            <a:off x="5610417" y="331209"/>
            <a:ext cx="1517534" cy="561885"/>
          </a:xfrm>
          <a:prstGeom prst="rect">
            <a:avLst/>
          </a:prstGeom>
        </p:spPr>
        <p:txBody>
          <a:bodyPr wrap="square">
            <a:spAutoFit/>
          </a:bodyPr>
          <a:lstStyle/>
          <a:p>
            <a:pPr>
              <a:lnSpc>
                <a:spcPct val="120000"/>
              </a:lnSpc>
            </a:pPr>
            <a:r>
              <a:rPr lang="uk-UA" sz="2800" b="1" dirty="0">
                <a:latin typeface="Arial" panose="020B0604020202020204" pitchFamily="34" charset="0"/>
                <a:cs typeface="Arial" panose="020B0604020202020204" pitchFamily="34" charset="0"/>
              </a:rPr>
              <a:t>Зміст</a:t>
            </a:r>
          </a:p>
        </p:txBody>
      </p:sp>
      <p:sp>
        <p:nvSpPr>
          <p:cNvPr id="48" name="Прямоугольник 47">
            <a:extLst>
              <a:ext uri="{FF2B5EF4-FFF2-40B4-BE49-F238E27FC236}">
                <a16:creationId xmlns:a16="http://schemas.microsoft.com/office/drawing/2014/main" xmlns="" id="{DB56F275-4BC4-41F3-B439-36871CAE6346}"/>
              </a:ext>
            </a:extLst>
          </p:cNvPr>
          <p:cNvSpPr/>
          <p:nvPr/>
        </p:nvSpPr>
        <p:spPr>
          <a:xfrm>
            <a:off x="829810" y="4568269"/>
            <a:ext cx="8074704" cy="141593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uk-UA" sz="1500" dirty="0">
                <a:latin typeface="Arial" panose="020B0604020202020204" pitchFamily="34" charset="0"/>
                <a:cs typeface="Arial" panose="020B0604020202020204" pitchFamily="34" charset="0"/>
              </a:rPr>
              <a:t>1. Зміст статті 8 ЄКПЛ</a:t>
            </a:r>
            <a:endParaRPr lang="en-US" sz="1500" dirty="0">
              <a:latin typeface="Arial" panose="020B0604020202020204" pitchFamily="34" charset="0"/>
              <a:cs typeface="Arial" panose="020B0604020202020204" pitchFamily="34" charset="0"/>
            </a:endParaRPr>
          </a:p>
          <a:p>
            <a:r>
              <a:rPr lang="uk-UA" sz="1500" dirty="0">
                <a:latin typeface="Arial" panose="020B0604020202020204" pitchFamily="34" charset="0"/>
                <a:cs typeface="Arial" panose="020B0604020202020204" pitchFamily="34" charset="0"/>
              </a:rPr>
              <a:t>2. Позитивне та негативне </a:t>
            </a:r>
            <a:r>
              <a:rPr lang="uk-UA" sz="1500" dirty="0" err="1">
                <a:latin typeface="Arial" panose="020B0604020202020204" pitchFamily="34" charset="0"/>
                <a:cs typeface="Arial" panose="020B0604020202020204" pitchFamily="34" charset="0"/>
              </a:rPr>
              <a:t>зобов</a:t>
            </a:r>
            <a:r>
              <a:rPr lang="en-US" sz="1500" dirty="0">
                <a:latin typeface="Arial" panose="020B0604020202020204" pitchFamily="34" charset="0"/>
                <a:cs typeface="Arial" panose="020B0604020202020204" pitchFamily="34" charset="0"/>
              </a:rPr>
              <a:t>’</a:t>
            </a:r>
            <a:r>
              <a:rPr lang="uk-UA" sz="1500" dirty="0" err="1">
                <a:latin typeface="Arial" panose="020B0604020202020204" pitchFamily="34" charset="0"/>
                <a:cs typeface="Arial" panose="020B0604020202020204" pitchFamily="34" charset="0"/>
              </a:rPr>
              <a:t>язання</a:t>
            </a:r>
            <a:endParaRPr lang="en-US" sz="1500" dirty="0">
              <a:latin typeface="Arial" panose="020B0604020202020204" pitchFamily="34" charset="0"/>
              <a:cs typeface="Arial" panose="020B0604020202020204" pitchFamily="34" charset="0"/>
            </a:endParaRPr>
          </a:p>
          <a:p>
            <a:r>
              <a:rPr lang="uk-UA" sz="1500" dirty="0">
                <a:latin typeface="Arial" panose="020B0604020202020204" pitchFamily="34" charset="0"/>
                <a:cs typeface="Arial" panose="020B0604020202020204" pitchFamily="34" charset="0"/>
              </a:rPr>
              <a:t>3. Сфера застосування: Приватне життя</a:t>
            </a:r>
            <a:endParaRPr lang="en-US" sz="1500" dirty="0">
              <a:latin typeface="Arial" panose="020B0604020202020204" pitchFamily="34" charset="0"/>
              <a:cs typeface="Arial" panose="020B0604020202020204" pitchFamily="34" charset="0"/>
            </a:endParaRPr>
          </a:p>
          <a:p>
            <a:pPr marL="538163" indent="-274638">
              <a:buFont typeface="Arial" panose="020B0604020202020204" pitchFamily="34" charset="0"/>
              <a:buChar char="•"/>
            </a:pPr>
            <a:r>
              <a:rPr lang="uk-UA" sz="1500" dirty="0">
                <a:latin typeface="Arial" panose="020B0604020202020204" pitchFamily="34" charset="0"/>
                <a:cs typeface="Arial" panose="020B0604020202020204" pitchFamily="34" charset="0"/>
              </a:rPr>
              <a:t>Структура</a:t>
            </a:r>
          </a:p>
          <a:p>
            <a:pPr marL="538163" indent="-274638">
              <a:buFont typeface="Arial" panose="020B0604020202020204" pitchFamily="34" charset="0"/>
              <a:buChar char="•"/>
            </a:pPr>
            <a:r>
              <a:rPr lang="uk-UA" sz="1500" dirty="0">
                <a:latin typeface="Arial" panose="020B0604020202020204" pitchFamily="34" charset="0"/>
                <a:cs typeface="Arial" panose="020B0604020202020204" pitchFamily="34" charset="0"/>
              </a:rPr>
              <a:t>Справи, </a:t>
            </a:r>
            <a:r>
              <a:rPr lang="uk-UA" sz="1500" dirty="0" err="1">
                <a:latin typeface="Arial" panose="020B0604020202020204" pitchFamily="34" charset="0"/>
                <a:cs typeface="Arial" panose="020B0604020202020204" pitchFamily="34" charset="0"/>
              </a:rPr>
              <a:t>пов</a:t>
            </a:r>
            <a:r>
              <a:rPr lang="en-US" sz="1500" dirty="0">
                <a:latin typeface="Arial" panose="020B0604020202020204" pitchFamily="34" charset="0"/>
                <a:cs typeface="Arial" panose="020B0604020202020204" pitchFamily="34" charset="0"/>
              </a:rPr>
              <a:t>’</a:t>
            </a:r>
            <a:r>
              <a:rPr lang="uk-UA" sz="1500" dirty="0" err="1">
                <a:latin typeface="Arial" panose="020B0604020202020204" pitchFamily="34" charset="0"/>
                <a:cs typeface="Arial" panose="020B0604020202020204" pitchFamily="34" charset="0"/>
              </a:rPr>
              <a:t>язані</a:t>
            </a:r>
            <a:r>
              <a:rPr lang="uk-UA" sz="1500" dirty="0">
                <a:latin typeface="Arial" panose="020B0604020202020204" pitchFamily="34" charset="0"/>
                <a:cs typeface="Arial" panose="020B0604020202020204" pitchFamily="34" charset="0"/>
              </a:rPr>
              <a:t> з репутацією та професійною діяльністю: «Олександр Волков проти України»</a:t>
            </a:r>
            <a:r>
              <a:rPr lang="en-US" sz="1500" dirty="0">
                <a:latin typeface="Arial" panose="020B0604020202020204" pitchFamily="34" charset="0"/>
                <a:cs typeface="Arial" panose="020B0604020202020204" pitchFamily="34" charset="0"/>
              </a:rPr>
              <a:t> </a:t>
            </a:r>
            <a:r>
              <a:rPr lang="uk-UA" sz="1500" dirty="0">
                <a:latin typeface="Arial" panose="020B0604020202020204" pitchFamily="34" charset="0"/>
                <a:cs typeface="Arial" panose="020B0604020202020204" pitchFamily="34" charset="0"/>
              </a:rPr>
              <a:t>та «Денісов проти України»</a:t>
            </a:r>
          </a:p>
          <a:p>
            <a:pPr marL="538163" indent="-274638">
              <a:buFont typeface="Arial" panose="020B0604020202020204" pitchFamily="34" charset="0"/>
              <a:buChar char="•"/>
            </a:pPr>
            <a:r>
              <a:rPr lang="uk-UA" sz="1500" dirty="0">
                <a:latin typeface="Arial" panose="020B0604020202020204" pitchFamily="34" charset="0"/>
                <a:cs typeface="Arial" panose="020B0604020202020204" pitchFamily="34" charset="0"/>
              </a:rPr>
              <a:t>Справа «Погребний та інші проти України» </a:t>
            </a:r>
            <a:endParaRPr lang="en-US" sz="1500" dirty="0">
              <a:latin typeface="Arial" panose="020B0604020202020204" pitchFamily="34" charset="0"/>
              <a:cs typeface="Arial" panose="020B0604020202020204" pitchFamily="34" charset="0"/>
            </a:endParaRPr>
          </a:p>
          <a:p>
            <a:r>
              <a:rPr lang="uk-UA" sz="1500" dirty="0">
                <a:latin typeface="Arial" panose="020B0604020202020204" pitchFamily="34" charset="0"/>
                <a:cs typeface="Arial" panose="020B0604020202020204" pitchFamily="34" charset="0"/>
              </a:rPr>
              <a:t>4. Сфера застосування: Сімейне життя</a:t>
            </a:r>
          </a:p>
          <a:p>
            <a:pPr marL="538163" indent="-274638">
              <a:buFont typeface="Arial" panose="020B0604020202020204" pitchFamily="34" charset="0"/>
              <a:buChar char="•"/>
            </a:pPr>
            <a:r>
              <a:rPr lang="uk-UA" sz="1500" dirty="0">
                <a:latin typeface="Arial" panose="020B0604020202020204" pitchFamily="34" charset="0"/>
                <a:cs typeface="Arial" panose="020B0604020202020204" pitchFamily="34" charset="0"/>
              </a:rPr>
              <a:t>Структура</a:t>
            </a:r>
          </a:p>
          <a:p>
            <a:pPr marL="538163" indent="-274638">
              <a:buFont typeface="Arial" panose="020B0604020202020204" pitchFamily="34" charset="0"/>
              <a:buChar char="•"/>
            </a:pPr>
            <a:r>
              <a:rPr lang="uk-UA" sz="1500" dirty="0">
                <a:latin typeface="Arial" panose="020B0604020202020204" pitchFamily="34" charset="0"/>
                <a:cs typeface="Arial" panose="020B0604020202020204" pitchFamily="34" charset="0"/>
              </a:rPr>
              <a:t>Щодо справ, </a:t>
            </a:r>
            <a:r>
              <a:rPr lang="uk-UA" sz="1500" dirty="0" err="1">
                <a:latin typeface="Arial" panose="020B0604020202020204" pitchFamily="34" charset="0"/>
                <a:cs typeface="Arial" panose="020B0604020202020204" pitchFamily="34" charset="0"/>
              </a:rPr>
              <a:t>пов</a:t>
            </a:r>
            <a:r>
              <a:rPr lang="en-US" sz="1500" dirty="0">
                <a:latin typeface="Arial" panose="020B0604020202020204" pitchFamily="34" charset="0"/>
                <a:cs typeface="Arial" panose="020B0604020202020204" pitchFamily="34" charset="0"/>
              </a:rPr>
              <a:t>’</a:t>
            </a:r>
            <a:r>
              <a:rPr lang="uk-UA" sz="1500" dirty="0" err="1">
                <a:latin typeface="Arial" panose="020B0604020202020204" pitchFamily="34" charset="0"/>
                <a:cs typeface="Arial" panose="020B0604020202020204" pitchFamily="34" charset="0"/>
              </a:rPr>
              <a:t>язаних</a:t>
            </a:r>
            <a:r>
              <a:rPr lang="uk-UA" sz="1500" dirty="0">
                <a:latin typeface="Arial" panose="020B0604020202020204" pitchFamily="34" charset="0"/>
                <a:cs typeface="Arial" panose="020B0604020202020204" pitchFamily="34" charset="0"/>
              </a:rPr>
              <a:t> з висланням</a:t>
            </a:r>
          </a:p>
          <a:p>
            <a:pPr marL="538163" indent="-274638">
              <a:buFont typeface="Arial" panose="020B0604020202020204" pitchFamily="34" charset="0"/>
              <a:buChar char="•"/>
            </a:pPr>
            <a:r>
              <a:rPr lang="ru-RU" sz="1500" dirty="0">
                <a:solidFill>
                  <a:srgbClr val="000000"/>
                </a:solidFill>
                <a:latin typeface="Arial" panose="020B0604020202020204" pitchFamily="34" charset="0"/>
                <a:cs typeface="Arial" panose="020B0604020202020204" pitchFamily="34" charset="0"/>
              </a:rPr>
              <a:t>Справа «Терещенко </a:t>
            </a:r>
            <a:r>
              <a:rPr lang="uk-UA" sz="1500" dirty="0">
                <a:solidFill>
                  <a:srgbClr val="000000"/>
                </a:solidFill>
                <a:latin typeface="Arial" panose="020B0604020202020204" pitchFamily="34" charset="0"/>
                <a:cs typeface="Arial" panose="020B0604020202020204" pitchFamily="34" charset="0"/>
              </a:rPr>
              <a:t>проти України</a:t>
            </a:r>
            <a:r>
              <a:rPr lang="ru-RU" sz="1500" dirty="0">
                <a:solidFill>
                  <a:srgbClr val="000000"/>
                </a:solidFill>
                <a:latin typeface="Arial" panose="020B0604020202020204" pitchFamily="34" charset="0"/>
                <a:cs typeface="Arial" panose="020B0604020202020204" pitchFamily="34" charset="0"/>
              </a:rPr>
              <a:t>» </a:t>
            </a:r>
          </a:p>
          <a:p>
            <a:r>
              <a:rPr lang="uk-UA" sz="1500" dirty="0">
                <a:latin typeface="Arial" panose="020B0604020202020204" pitchFamily="34" charset="0"/>
                <a:cs typeface="Arial" panose="020B0604020202020204" pitchFamily="34" charset="0"/>
              </a:rPr>
              <a:t>5. Сфера застосування: Житло</a:t>
            </a:r>
          </a:p>
          <a:p>
            <a:pPr marL="538163" indent="-274638">
              <a:buFont typeface="Arial" panose="020B0604020202020204" pitchFamily="34" charset="0"/>
              <a:buChar char="•"/>
            </a:pPr>
            <a:r>
              <a:rPr lang="uk-UA" sz="1500" dirty="0">
                <a:latin typeface="Arial" panose="020B0604020202020204" pitchFamily="34" charset="0"/>
                <a:cs typeface="Arial" panose="020B0604020202020204" pitchFamily="34" charset="0"/>
              </a:rPr>
              <a:t>Структура</a:t>
            </a:r>
          </a:p>
          <a:p>
            <a:pPr marL="538163" indent="-274638">
              <a:buFont typeface="Arial" panose="020B0604020202020204" pitchFamily="34" charset="0"/>
              <a:buChar char="•"/>
            </a:pPr>
            <a:r>
              <a:rPr lang="uk-UA" sz="1500" dirty="0">
                <a:latin typeface="Arial" panose="020B0604020202020204" pitchFamily="34" charset="0"/>
                <a:cs typeface="Arial" panose="020B0604020202020204" pitchFamily="34" charset="0"/>
              </a:rPr>
              <a:t>Справа «Клименко проти України»</a:t>
            </a:r>
          </a:p>
          <a:p>
            <a:r>
              <a:rPr lang="uk-UA" sz="1500" dirty="0">
                <a:latin typeface="Arial" panose="020B0604020202020204" pitchFamily="34" charset="0"/>
                <a:cs typeface="Arial" panose="020B0604020202020204" pitchFamily="34" charset="0"/>
              </a:rPr>
              <a:t>6. Сфера застосування: Кореспонденція</a:t>
            </a:r>
          </a:p>
          <a:p>
            <a:pPr marL="538163" indent="-274638">
              <a:buFont typeface="Arial" panose="020B0604020202020204" pitchFamily="34" charset="0"/>
              <a:buChar char="•"/>
            </a:pPr>
            <a:r>
              <a:rPr lang="uk-UA" sz="1500" dirty="0">
                <a:latin typeface="Arial" panose="020B0604020202020204" pitchFamily="34" charset="0"/>
                <a:cs typeface="Arial" panose="020B0604020202020204" pitchFamily="34" charset="0"/>
              </a:rPr>
              <a:t>Структура</a:t>
            </a:r>
          </a:p>
          <a:p>
            <a:pPr marL="538163" indent="-274638">
              <a:buFont typeface="Arial" panose="020B0604020202020204" pitchFamily="34" charset="0"/>
              <a:buChar char="•"/>
            </a:pPr>
            <a:r>
              <a:rPr lang="uk-UA" sz="1500" dirty="0">
                <a:latin typeface="Arial" panose="020B0604020202020204" pitchFamily="34" charset="0"/>
                <a:cs typeface="Arial" panose="020B0604020202020204" pitchFamily="34" charset="0"/>
              </a:rPr>
              <a:t>Справа </a:t>
            </a:r>
            <a:r>
              <a:rPr lang="uk-UA" sz="1500" dirty="0" err="1">
                <a:latin typeface="Arial" panose="020B0604020202020204" pitchFamily="34" charset="0"/>
                <a:cs typeface="Arial" panose="020B0604020202020204" pitchFamily="34" charset="0"/>
              </a:rPr>
              <a:t>Віслогузов</a:t>
            </a:r>
            <a:r>
              <a:rPr lang="uk-UA" sz="1500" dirty="0">
                <a:latin typeface="Arial" panose="020B0604020202020204" pitchFamily="34" charset="0"/>
                <a:cs typeface="Arial" panose="020B0604020202020204" pitchFamily="34" charset="0"/>
              </a:rPr>
              <a:t> проти України</a:t>
            </a:r>
          </a:p>
          <a:p>
            <a:pPr marL="174625" indent="-174625"/>
            <a:r>
              <a:rPr lang="uk-UA" sz="1500" dirty="0">
                <a:latin typeface="Arial" panose="020B0604020202020204" pitchFamily="34" charset="0"/>
                <a:cs typeface="Arial" panose="020B0604020202020204" pitchFamily="34" charset="0"/>
              </a:rPr>
              <a:t>7. Взаємозв’язок між </a:t>
            </a:r>
            <a:r>
              <a:rPr lang="uk-UA" sz="1500" dirty="0" err="1">
                <a:latin typeface="Arial" panose="020B0604020202020204" pitchFamily="34" charset="0"/>
                <a:cs typeface="Arial" panose="020B0604020202020204" pitchFamily="34" charset="0"/>
              </a:rPr>
              <a:t>статею</a:t>
            </a:r>
            <a:r>
              <a:rPr lang="uk-UA" sz="1500" dirty="0">
                <a:latin typeface="Arial" panose="020B0604020202020204" pitchFamily="34" charset="0"/>
                <a:cs typeface="Arial" panose="020B0604020202020204" pitchFamily="34" charset="0"/>
              </a:rPr>
              <a:t> 8 та іншими положеннями Конвенції та Протоколів до неї</a:t>
            </a:r>
          </a:p>
          <a:p>
            <a:r>
              <a:rPr lang="uk-UA" sz="1500" dirty="0">
                <a:latin typeface="Arial" panose="020B0604020202020204" pitchFamily="34" charset="0"/>
                <a:cs typeface="Arial" panose="020B0604020202020204" pitchFamily="34" charset="0"/>
              </a:rPr>
              <a:t>8. Загальна статистика рішень ЄСПЛ</a:t>
            </a:r>
          </a:p>
          <a:p>
            <a:r>
              <a:rPr lang="uk-UA" sz="1500" dirty="0">
                <a:latin typeface="Arial" panose="020B0604020202020204" pitchFamily="34" charset="0"/>
                <a:ea typeface="Calibri" panose="020F0502020204030204" pitchFamily="34" charset="0"/>
                <a:cs typeface="Arial" panose="020B0604020202020204" pitchFamily="34" charset="0"/>
              </a:rPr>
              <a:t>9. Передані до ЄСПЛ заяви, що очікують розгляду в розрізі країн</a:t>
            </a:r>
          </a:p>
          <a:p>
            <a:r>
              <a:rPr lang="uk-UA" sz="1500" dirty="0">
                <a:latin typeface="Arial" panose="020B0604020202020204" pitchFamily="34" charset="0"/>
                <a:ea typeface="Calibri" panose="020F0502020204030204" pitchFamily="34" charset="0"/>
                <a:cs typeface="Arial" panose="020B0604020202020204" pitchFamily="34" charset="0"/>
              </a:rPr>
              <a:t>10. Статистика рішень ЄСПЛ за </a:t>
            </a:r>
            <a:r>
              <a:rPr lang="uk-UA" sz="1500" dirty="0" err="1">
                <a:latin typeface="Arial" panose="020B0604020202020204" pitchFamily="34" charset="0"/>
                <a:ea typeface="Calibri" panose="020F0502020204030204" pitchFamily="34" charset="0"/>
                <a:cs typeface="Arial" panose="020B0604020202020204" pitchFamily="34" charset="0"/>
              </a:rPr>
              <a:t>статею</a:t>
            </a:r>
            <a:r>
              <a:rPr lang="uk-UA" sz="1500" dirty="0">
                <a:latin typeface="Arial" panose="020B0604020202020204" pitchFamily="34" charset="0"/>
                <a:ea typeface="Calibri" panose="020F0502020204030204" pitchFamily="34" charset="0"/>
                <a:cs typeface="Arial" panose="020B0604020202020204" pitchFamily="34" charset="0"/>
              </a:rPr>
              <a:t> 8</a:t>
            </a:r>
          </a:p>
          <a:p>
            <a:r>
              <a:rPr lang="uk-UA" sz="1500" dirty="0">
                <a:solidFill>
                  <a:srgbClr val="151515"/>
                </a:solidFill>
                <a:latin typeface="Arial" panose="020B0604020202020204" pitchFamily="34" charset="0"/>
                <a:cs typeface="Arial" panose="020B0604020202020204" pitchFamily="34" charset="0"/>
              </a:rPr>
              <a:t>11. Огляд рішень ЄСПЛ: Україна</a:t>
            </a:r>
          </a:p>
          <a:p>
            <a:r>
              <a:rPr lang="uk-UA" sz="1500" dirty="0">
                <a:solidFill>
                  <a:srgbClr val="151515"/>
                </a:solidFill>
                <a:latin typeface="Arial" panose="020B0604020202020204" pitchFamily="34" charset="0"/>
                <a:cs typeface="Arial" panose="020B0604020202020204" pitchFamily="34" charset="0"/>
              </a:rPr>
              <a:t>Висновки</a:t>
            </a:r>
          </a:p>
          <a:p>
            <a:r>
              <a:rPr lang="uk-UA" sz="1500" dirty="0">
                <a:solidFill>
                  <a:srgbClr val="151515"/>
                </a:solidFill>
                <a:latin typeface="Arial" panose="020B0604020202020204" pitchFamily="34" charset="0"/>
                <a:cs typeface="Arial" panose="020B0604020202020204" pitchFamily="34" charset="0"/>
              </a:rPr>
              <a:t>Список використаних джерел</a:t>
            </a:r>
          </a:p>
          <a:p>
            <a:r>
              <a:rPr lang="uk-UA" b="1" dirty="0">
                <a:latin typeface="Arial" panose="020B0604020202020204" pitchFamily="34" charset="0"/>
                <a:ea typeface="Calibri" panose="020F0502020204030204" pitchFamily="34" charset="0"/>
                <a:cs typeface="Arial" panose="020B0604020202020204" pitchFamily="34" charset="0"/>
              </a:rPr>
              <a:t> </a:t>
            </a:r>
          </a:p>
          <a:p>
            <a:endParaRPr lang="uk-U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uk-UA" dirty="0">
              <a:latin typeface="Arial" panose="020B0604020202020204" pitchFamily="34" charset="0"/>
              <a:cs typeface="Arial" panose="020B0604020202020204" pitchFamily="34" charset="0"/>
            </a:endParaRPr>
          </a:p>
          <a:p>
            <a:endParaRPr lang="uk-UA" dirty="0">
              <a:latin typeface="Arial" panose="020B0604020202020204" pitchFamily="34" charset="0"/>
              <a:cs typeface="Arial" panose="020B0604020202020204" pitchFamily="34" charset="0"/>
            </a:endParaRPr>
          </a:p>
          <a:p>
            <a:endParaRPr lang="uk-UA"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 </a:t>
            </a:r>
            <a:endParaRPr lang="uk-UA" dirty="0"/>
          </a:p>
          <a:p>
            <a:endParaRPr lang="uk-UA" dirty="0">
              <a:latin typeface="Arial" panose="020B0604020202020204" pitchFamily="34" charset="0"/>
              <a:cs typeface="Arial" panose="020B0604020202020204" pitchFamily="34" charset="0"/>
            </a:endParaRPr>
          </a:p>
          <a:p>
            <a:endParaRPr lang="uk-UA" dirty="0">
              <a:latin typeface="Arial" panose="020B0604020202020204" pitchFamily="34" charset="0"/>
              <a:cs typeface="Arial" panose="020B0604020202020204" pitchFamily="34" charset="0"/>
            </a:endParaRPr>
          </a:p>
          <a:p>
            <a:endParaRPr lang="uk-UA"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 </a:t>
            </a:r>
          </a:p>
          <a:p>
            <a:endParaRPr lang="uk-UA" dirty="0">
              <a:latin typeface="Arial" panose="020B0604020202020204" pitchFamily="34" charset="0"/>
              <a:cs typeface="Arial" panose="020B0604020202020204" pitchFamily="34" charset="0"/>
            </a:endParaRPr>
          </a:p>
          <a:p>
            <a:endParaRPr lang="uk-U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9915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xmlns="" id="{65E3A659-344C-42A1-95FB-CF10C5146608}"/>
              </a:ext>
            </a:extLst>
          </p:cNvPr>
          <p:cNvGraphicFramePr>
            <a:graphicFrameLocks noGrp="1"/>
          </p:cNvGraphicFramePr>
          <p:nvPr/>
        </p:nvGraphicFramePr>
        <p:xfrm>
          <a:off x="314688" y="1304760"/>
          <a:ext cx="11877314" cy="4711612"/>
        </p:xfrm>
        <a:graphic>
          <a:graphicData uri="http://schemas.openxmlformats.org/drawingml/2006/table">
            <a:tbl>
              <a:tblPr firstRow="1" firstCol="1" bandRow="1">
                <a:tableStyleId>{5C22544A-7EE6-4342-B048-85BDC9FD1C3A}</a:tableStyleId>
              </a:tblPr>
              <a:tblGrid>
                <a:gridCol w="6016626">
                  <a:extLst>
                    <a:ext uri="{9D8B030D-6E8A-4147-A177-3AD203B41FA5}">
                      <a16:colId xmlns:a16="http://schemas.microsoft.com/office/drawing/2014/main" xmlns="" val="3028466271"/>
                    </a:ext>
                  </a:extLst>
                </a:gridCol>
                <a:gridCol w="1589890">
                  <a:extLst>
                    <a:ext uri="{9D8B030D-6E8A-4147-A177-3AD203B41FA5}">
                      <a16:colId xmlns:a16="http://schemas.microsoft.com/office/drawing/2014/main" xmlns="" val="128065744"/>
                    </a:ext>
                  </a:extLst>
                </a:gridCol>
                <a:gridCol w="1403270">
                  <a:extLst>
                    <a:ext uri="{9D8B030D-6E8A-4147-A177-3AD203B41FA5}">
                      <a16:colId xmlns:a16="http://schemas.microsoft.com/office/drawing/2014/main" xmlns="" val="2375881400"/>
                    </a:ext>
                  </a:extLst>
                </a:gridCol>
                <a:gridCol w="2867528">
                  <a:extLst>
                    <a:ext uri="{9D8B030D-6E8A-4147-A177-3AD203B41FA5}">
                      <a16:colId xmlns:a16="http://schemas.microsoft.com/office/drawing/2014/main" xmlns="" val="3513962797"/>
                    </a:ext>
                  </a:extLst>
                </a:gridCol>
              </a:tblGrid>
              <a:tr h="0">
                <a:tc rowSpan="2">
                  <a:txBody>
                    <a:bodyPr/>
                    <a:lstStyle/>
                    <a:p>
                      <a:pPr algn="ctr">
                        <a:spcAft>
                          <a:spcPts val="0"/>
                        </a:spcAft>
                      </a:pPr>
                      <a:r>
                        <a:rPr lang="uk-UA" sz="1900" noProof="0">
                          <a:effectLst/>
                          <a:latin typeface="Arial" panose="020B0604020202020204" pitchFamily="34" charset="0"/>
                          <a:cs typeface="Arial" panose="020B0604020202020204" pitchFamily="34" charset="0"/>
                        </a:rPr>
                        <a:t>Показник</a:t>
                      </a:r>
                      <a:endParaRPr lang="uk-UA" sz="19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gridSpan="2">
                  <a:txBody>
                    <a:bodyPr/>
                    <a:lstStyle/>
                    <a:p>
                      <a:pPr algn="ctr">
                        <a:spcAft>
                          <a:spcPts val="0"/>
                        </a:spcAft>
                      </a:pPr>
                      <a:r>
                        <a:rPr lang="uk-UA" sz="2000" noProof="0" dirty="0">
                          <a:effectLst/>
                          <a:latin typeface="Arial" panose="020B0604020202020204" pitchFamily="34" charset="0"/>
                          <a:cs typeface="Arial" panose="020B0604020202020204" pitchFamily="34" charset="0"/>
                        </a:rPr>
                        <a:t>Кількість, всього</a:t>
                      </a:r>
                      <a:endParaRPr lang="uk-UA" sz="20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hMerge="1">
                  <a:txBody>
                    <a:bodyPr/>
                    <a:lstStyle/>
                    <a:p>
                      <a:endParaRPr lang="uk-UA"/>
                    </a:p>
                  </a:txBody>
                  <a:tcPr/>
                </a:tc>
                <a:tc rowSpan="2">
                  <a:txBody>
                    <a:bodyPr/>
                    <a:lstStyle/>
                    <a:p>
                      <a:pPr algn="just">
                        <a:spcAft>
                          <a:spcPts val="0"/>
                        </a:spcAft>
                      </a:pPr>
                      <a:r>
                        <a:rPr lang="uk-UA" sz="1800" noProof="0">
                          <a:effectLst/>
                          <a:latin typeface="Arial" panose="020B0604020202020204" pitchFamily="34" charset="0"/>
                          <a:cs typeface="Arial" panose="020B0604020202020204" pitchFamily="34" charset="0"/>
                        </a:rPr>
                        <a:t>Зміна у 2024 порівняно із 2023, у %</a:t>
                      </a:r>
                      <a:endParaRPr lang="uk-UA" sz="18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extLst>
                  <a:ext uri="{0D108BD9-81ED-4DB2-BD59-A6C34878D82A}">
                    <a16:rowId xmlns:a16="http://schemas.microsoft.com/office/drawing/2014/main" xmlns="" val="3665307480"/>
                  </a:ext>
                </a:extLst>
              </a:tr>
              <a:tr h="279558">
                <a:tc vMerge="1">
                  <a:txBody>
                    <a:bodyPr/>
                    <a:lstStyle/>
                    <a:p>
                      <a:endParaRPr lang="uk-UA"/>
                    </a:p>
                  </a:txBody>
                  <a:tcPr/>
                </a:tc>
                <a:tc>
                  <a:txBody>
                    <a:bodyPr/>
                    <a:lstStyle/>
                    <a:p>
                      <a:pPr algn="ctr">
                        <a:spcAft>
                          <a:spcPts val="0"/>
                        </a:spcAft>
                      </a:pPr>
                      <a:r>
                        <a:rPr lang="uk-UA" sz="1900" b="1" noProof="0">
                          <a:solidFill>
                            <a:schemeClr val="bg1"/>
                          </a:solidFill>
                          <a:effectLst/>
                          <a:latin typeface="Arial" panose="020B0604020202020204" pitchFamily="34" charset="0"/>
                          <a:cs typeface="Arial" panose="020B0604020202020204" pitchFamily="34" charset="0"/>
                        </a:rPr>
                        <a:t>2023</a:t>
                      </a:r>
                      <a:endParaRPr lang="uk-UA" sz="1900" b="1" noProof="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algn="ctr">
                        <a:spcAft>
                          <a:spcPts val="0"/>
                        </a:spcAft>
                      </a:pPr>
                      <a:r>
                        <a:rPr lang="uk-UA" sz="1900" b="1" noProof="0">
                          <a:solidFill>
                            <a:schemeClr val="bg1"/>
                          </a:solidFill>
                          <a:effectLst/>
                          <a:latin typeface="Arial" panose="020B0604020202020204" pitchFamily="34" charset="0"/>
                          <a:cs typeface="Arial" panose="020B0604020202020204" pitchFamily="34" charset="0"/>
                        </a:rPr>
                        <a:t>2024</a:t>
                      </a:r>
                      <a:endParaRPr lang="uk-UA" sz="1900" b="1" noProof="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vMerge="1">
                  <a:txBody>
                    <a:bodyPr/>
                    <a:lstStyle/>
                    <a:p>
                      <a:endParaRPr lang="uk-UA"/>
                    </a:p>
                  </a:txBody>
                  <a:tcPr/>
                </a:tc>
                <a:extLst>
                  <a:ext uri="{0D108BD9-81ED-4DB2-BD59-A6C34878D82A}">
                    <a16:rowId xmlns:a16="http://schemas.microsoft.com/office/drawing/2014/main" xmlns="" val="1235344222"/>
                  </a:ext>
                </a:extLst>
              </a:tr>
              <a:tr h="435007">
                <a:tc>
                  <a:txBody>
                    <a:bodyPr/>
                    <a:lstStyle/>
                    <a:p>
                      <a:pPr algn="just">
                        <a:spcAft>
                          <a:spcPts val="0"/>
                        </a:spcAft>
                      </a:pPr>
                      <a:r>
                        <a:rPr lang="uk-UA" sz="1900" noProof="0">
                          <a:effectLst/>
                          <a:latin typeface="Arial" panose="020B0604020202020204" pitchFamily="34" charset="0"/>
                          <a:cs typeface="Arial" panose="020B0604020202020204" pitchFamily="34" charset="0"/>
                        </a:rPr>
                        <a:t>Розподілено заяв до судових колегій </a:t>
                      </a:r>
                      <a:endParaRPr lang="uk-UA" sz="19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algn="ctr">
                        <a:spcAft>
                          <a:spcPts val="0"/>
                        </a:spcAft>
                      </a:pPr>
                      <a:r>
                        <a:rPr lang="uk-UA" sz="1900" noProof="0" dirty="0">
                          <a:effectLst/>
                          <a:latin typeface="Arial" panose="020B0604020202020204" pitchFamily="34" charset="0"/>
                          <a:cs typeface="Arial" panose="020B0604020202020204" pitchFamily="34" charset="0"/>
                        </a:rPr>
                        <a:t>34 650</a:t>
                      </a:r>
                      <a:endParaRPr lang="uk-UA" sz="19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a:spcAft>
                          <a:spcPts val="0"/>
                        </a:spcAft>
                      </a:pPr>
                      <a:r>
                        <a:rPr lang="uk-UA" sz="1900" noProof="0">
                          <a:effectLst/>
                          <a:latin typeface="Arial" panose="020B0604020202020204" pitchFamily="34" charset="0"/>
                          <a:cs typeface="Arial" panose="020B0604020202020204" pitchFamily="34" charset="0"/>
                        </a:rPr>
                        <a:t>28 800</a:t>
                      </a:r>
                      <a:endParaRPr lang="uk-UA" sz="19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a:spcAft>
                          <a:spcPts val="0"/>
                        </a:spcAft>
                      </a:pPr>
                      <a:r>
                        <a:rPr lang="uk-UA" sz="1900" noProof="0">
                          <a:effectLst/>
                          <a:latin typeface="Arial" panose="020B0604020202020204" pitchFamily="34" charset="0"/>
                          <a:cs typeface="Arial" panose="020B0604020202020204" pitchFamily="34" charset="0"/>
                        </a:rPr>
                        <a:t>-17</a:t>
                      </a:r>
                      <a:endParaRPr lang="uk-UA" sz="19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219796863"/>
                  </a:ext>
                </a:extLst>
              </a:tr>
              <a:tr h="421105">
                <a:tc>
                  <a:txBody>
                    <a:bodyPr/>
                    <a:lstStyle/>
                    <a:p>
                      <a:pPr algn="just">
                        <a:spcAft>
                          <a:spcPts val="0"/>
                        </a:spcAft>
                      </a:pPr>
                      <a:r>
                        <a:rPr lang="uk-UA" sz="1900" noProof="0">
                          <a:effectLst/>
                          <a:latin typeface="Arial" panose="020B0604020202020204" pitchFamily="34" charset="0"/>
                          <a:cs typeface="Arial" panose="020B0604020202020204" pitchFamily="34" charset="0"/>
                        </a:rPr>
                        <a:t>Розглянуто заяв</a:t>
                      </a:r>
                      <a:endParaRPr lang="uk-UA" sz="19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algn="ctr">
                        <a:spcAft>
                          <a:spcPts val="0"/>
                        </a:spcAft>
                      </a:pPr>
                      <a:r>
                        <a:rPr lang="uk-UA" sz="1900" noProof="0" dirty="0">
                          <a:effectLst/>
                          <a:latin typeface="Arial" panose="020B0604020202020204" pitchFamily="34" charset="0"/>
                          <a:cs typeface="Arial" panose="020B0604020202020204" pitchFamily="34" charset="0"/>
                        </a:rPr>
                        <a:t>38 260</a:t>
                      </a:r>
                      <a:endParaRPr lang="uk-UA" sz="19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a:spcAft>
                          <a:spcPts val="0"/>
                        </a:spcAft>
                      </a:pPr>
                      <a:r>
                        <a:rPr lang="uk-UA" sz="1900" noProof="0" dirty="0">
                          <a:effectLst/>
                          <a:latin typeface="Arial" panose="020B0604020202020204" pitchFamily="34" charset="0"/>
                          <a:cs typeface="Arial" panose="020B0604020202020204" pitchFamily="34" charset="0"/>
                        </a:rPr>
                        <a:t>36 819</a:t>
                      </a:r>
                      <a:endParaRPr lang="uk-UA" sz="19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a:spcAft>
                          <a:spcPts val="0"/>
                        </a:spcAft>
                      </a:pPr>
                      <a:r>
                        <a:rPr lang="uk-UA" sz="1900" noProof="0">
                          <a:effectLst/>
                          <a:latin typeface="Arial" panose="020B0604020202020204" pitchFamily="34" charset="0"/>
                          <a:cs typeface="Arial" panose="020B0604020202020204" pitchFamily="34" charset="0"/>
                        </a:rPr>
                        <a:t>-4</a:t>
                      </a:r>
                      <a:endParaRPr lang="uk-UA" sz="19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92907535"/>
                  </a:ext>
                </a:extLst>
              </a:tr>
              <a:tr h="445751">
                <a:tc>
                  <a:txBody>
                    <a:bodyPr/>
                    <a:lstStyle/>
                    <a:p>
                      <a:pPr algn="just">
                        <a:spcAft>
                          <a:spcPts val="0"/>
                        </a:spcAft>
                      </a:pPr>
                      <a:r>
                        <a:rPr lang="uk-UA" sz="1900" noProof="0">
                          <a:effectLst/>
                          <a:latin typeface="Arial" panose="020B0604020202020204" pitchFamily="34" charset="0"/>
                          <a:cs typeface="Arial" panose="020B0604020202020204" pitchFamily="34" charset="0"/>
                        </a:rPr>
                        <a:t>Розподілені заяви, що очікують розгляду в Суді</a:t>
                      </a:r>
                      <a:endParaRPr lang="uk-UA" sz="19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algn="ctr">
                        <a:spcAft>
                          <a:spcPts val="0"/>
                        </a:spcAft>
                      </a:pPr>
                      <a:r>
                        <a:rPr lang="uk-UA" sz="1900" noProof="0">
                          <a:effectLst/>
                          <a:latin typeface="Arial" panose="020B0604020202020204" pitchFamily="34" charset="0"/>
                          <a:cs typeface="Arial" panose="020B0604020202020204" pitchFamily="34" charset="0"/>
                        </a:rPr>
                        <a:t>68 450</a:t>
                      </a:r>
                      <a:endParaRPr lang="uk-UA" sz="19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a:spcAft>
                          <a:spcPts val="0"/>
                        </a:spcAft>
                      </a:pPr>
                      <a:r>
                        <a:rPr lang="uk-UA" sz="1900" noProof="0" dirty="0">
                          <a:effectLst/>
                          <a:latin typeface="Arial" panose="020B0604020202020204" pitchFamily="34" charset="0"/>
                          <a:cs typeface="Arial" panose="020B0604020202020204" pitchFamily="34" charset="0"/>
                        </a:rPr>
                        <a:t>60 350</a:t>
                      </a:r>
                      <a:endParaRPr lang="uk-UA" sz="19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a:spcAft>
                          <a:spcPts val="0"/>
                        </a:spcAft>
                      </a:pPr>
                      <a:r>
                        <a:rPr lang="uk-UA" sz="1900" noProof="0" dirty="0">
                          <a:effectLst/>
                          <a:latin typeface="Arial" panose="020B0604020202020204" pitchFamily="34" charset="0"/>
                          <a:cs typeface="Arial" panose="020B0604020202020204" pitchFamily="34" charset="0"/>
                        </a:rPr>
                        <a:t>-12</a:t>
                      </a:r>
                      <a:endParaRPr lang="uk-UA" sz="19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3838266536"/>
                  </a:ext>
                </a:extLst>
              </a:tr>
              <a:tr h="457200">
                <a:tc>
                  <a:txBody>
                    <a:bodyPr/>
                    <a:lstStyle/>
                    <a:p>
                      <a:pPr algn="just">
                        <a:spcAft>
                          <a:spcPts val="0"/>
                        </a:spcAft>
                      </a:pPr>
                      <a:r>
                        <a:rPr lang="uk-UA" sz="1900" noProof="0">
                          <a:effectLst/>
                          <a:latin typeface="Arial" panose="020B0604020202020204" pitchFamily="34" charset="0"/>
                          <a:cs typeface="Arial" panose="020B0604020202020204" pitchFamily="34" charset="0"/>
                        </a:rPr>
                        <a:t>Заяви, що очікують розгляду на досудовій стадії</a:t>
                      </a:r>
                      <a:endParaRPr lang="uk-UA" sz="19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algn="ctr">
                        <a:spcAft>
                          <a:spcPts val="0"/>
                        </a:spcAft>
                      </a:pPr>
                      <a:r>
                        <a:rPr lang="uk-UA" sz="1900" noProof="0">
                          <a:effectLst/>
                          <a:latin typeface="Arial" panose="020B0604020202020204" pitchFamily="34" charset="0"/>
                          <a:cs typeface="Arial" panose="020B0604020202020204" pitchFamily="34" charset="0"/>
                        </a:rPr>
                        <a:t>4000</a:t>
                      </a:r>
                      <a:endParaRPr lang="uk-UA" sz="19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a:spcAft>
                          <a:spcPts val="0"/>
                        </a:spcAft>
                      </a:pPr>
                      <a:r>
                        <a:rPr lang="uk-UA" sz="1900" noProof="0" dirty="0">
                          <a:effectLst/>
                          <a:latin typeface="Arial" panose="020B0604020202020204" pitchFamily="34" charset="0"/>
                          <a:cs typeface="Arial" panose="020B0604020202020204" pitchFamily="34" charset="0"/>
                        </a:rPr>
                        <a:t>4300</a:t>
                      </a:r>
                      <a:endParaRPr lang="uk-UA" sz="19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a:spcAft>
                          <a:spcPts val="0"/>
                        </a:spcAft>
                      </a:pPr>
                      <a:r>
                        <a:rPr lang="uk-UA" sz="1900" noProof="0">
                          <a:effectLst/>
                          <a:latin typeface="Arial" panose="020B0604020202020204" pitchFamily="34" charset="0"/>
                          <a:cs typeface="Arial" panose="020B0604020202020204" pitchFamily="34" charset="0"/>
                        </a:rPr>
                        <a:t>+8</a:t>
                      </a:r>
                      <a:endParaRPr lang="uk-UA" sz="19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428202962"/>
                  </a:ext>
                </a:extLst>
              </a:tr>
              <a:tr h="445168">
                <a:tc>
                  <a:txBody>
                    <a:bodyPr/>
                    <a:lstStyle/>
                    <a:p>
                      <a:pPr algn="just">
                        <a:spcAft>
                          <a:spcPts val="0"/>
                        </a:spcAft>
                      </a:pPr>
                      <a:r>
                        <a:rPr lang="uk-UA" sz="1900" noProof="0">
                          <a:effectLst/>
                          <a:latin typeface="Arial" panose="020B0604020202020204" pitchFamily="34" charset="0"/>
                          <a:cs typeface="Arial" panose="020B0604020202020204" pitchFamily="34" charset="0"/>
                        </a:rPr>
                        <a:t>Заяви, розглянуті в адміністративному порядку</a:t>
                      </a:r>
                      <a:endParaRPr lang="uk-UA" sz="19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algn="ctr">
                        <a:spcAft>
                          <a:spcPts val="0"/>
                        </a:spcAft>
                      </a:pPr>
                      <a:r>
                        <a:rPr lang="uk-UA" sz="1900" noProof="0">
                          <a:effectLst/>
                          <a:latin typeface="Arial" panose="020B0604020202020204" pitchFamily="34" charset="0"/>
                          <a:cs typeface="Arial" panose="020B0604020202020204" pitchFamily="34" charset="0"/>
                        </a:rPr>
                        <a:t> </a:t>
                      </a:r>
                      <a:endParaRPr lang="uk-UA" sz="19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a:spcAft>
                          <a:spcPts val="0"/>
                        </a:spcAft>
                      </a:pPr>
                      <a:r>
                        <a:rPr lang="uk-UA" sz="1900" noProof="0" dirty="0">
                          <a:effectLst/>
                          <a:latin typeface="Arial" panose="020B0604020202020204" pitchFamily="34" charset="0"/>
                          <a:cs typeface="Arial" panose="020B0604020202020204" pitchFamily="34" charset="0"/>
                        </a:rPr>
                        <a:t>8650</a:t>
                      </a:r>
                      <a:endParaRPr lang="uk-UA" sz="19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a:spcAft>
                          <a:spcPts val="0"/>
                        </a:spcAft>
                      </a:pPr>
                      <a:r>
                        <a:rPr lang="uk-UA" sz="1900" noProof="0">
                          <a:effectLst/>
                          <a:latin typeface="Arial" panose="020B0604020202020204" pitchFamily="34" charset="0"/>
                          <a:cs typeface="Arial" panose="020B0604020202020204" pitchFamily="34" charset="0"/>
                        </a:rPr>
                        <a:t>-18</a:t>
                      </a:r>
                      <a:endParaRPr lang="uk-UA" sz="19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2840003305"/>
                  </a:ext>
                </a:extLst>
              </a:tr>
              <a:tr h="964885">
                <a:tc>
                  <a:txBody>
                    <a:bodyPr/>
                    <a:lstStyle/>
                    <a:p>
                      <a:pPr algn="just">
                        <a:spcAft>
                          <a:spcPts val="0"/>
                        </a:spcAft>
                      </a:pPr>
                      <a:r>
                        <a:rPr lang="uk-UA" sz="1900" noProof="0">
                          <a:effectLst/>
                          <a:latin typeface="Arial" panose="020B0604020202020204" pitchFamily="34" charset="0"/>
                          <a:cs typeface="Arial" panose="020B0604020202020204" pitchFamily="34" charset="0"/>
                        </a:rPr>
                        <a:t>Заяви, визнані неприйнятними або вилучені з реєстру справ одноосібним суддею, комітетом, палатою або Великою палатою</a:t>
                      </a:r>
                      <a:endParaRPr lang="uk-UA" sz="19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algn="ctr">
                        <a:spcAft>
                          <a:spcPts val="0"/>
                        </a:spcAft>
                      </a:pPr>
                      <a:r>
                        <a:rPr lang="uk-UA" sz="1900" noProof="0">
                          <a:effectLst/>
                          <a:latin typeface="Arial" panose="020B0604020202020204" pitchFamily="34" charset="0"/>
                          <a:cs typeface="Arial" panose="020B0604020202020204" pitchFamily="34" charset="0"/>
                        </a:rPr>
                        <a:t>31 329</a:t>
                      </a:r>
                      <a:endParaRPr lang="uk-UA" sz="19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a:spcAft>
                          <a:spcPts val="0"/>
                        </a:spcAft>
                      </a:pPr>
                      <a:r>
                        <a:rPr lang="uk-UA" sz="1900" noProof="0" dirty="0">
                          <a:effectLst/>
                          <a:latin typeface="Arial" panose="020B0604020202020204" pitchFamily="34" charset="0"/>
                          <a:cs typeface="Arial" panose="020B0604020202020204" pitchFamily="34" charset="0"/>
                        </a:rPr>
                        <a:t>25 990</a:t>
                      </a:r>
                      <a:endParaRPr lang="uk-UA" sz="19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a:spcAft>
                          <a:spcPts val="0"/>
                        </a:spcAft>
                      </a:pPr>
                      <a:r>
                        <a:rPr lang="uk-UA" sz="1900" noProof="0">
                          <a:effectLst/>
                          <a:latin typeface="Arial" panose="020B0604020202020204" pitchFamily="34" charset="0"/>
                          <a:cs typeface="Arial" panose="020B0604020202020204" pitchFamily="34" charset="0"/>
                        </a:rPr>
                        <a:t>-17</a:t>
                      </a:r>
                      <a:endParaRPr lang="uk-UA" sz="19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780241971"/>
                  </a:ext>
                </a:extLst>
              </a:tr>
              <a:tr h="465694">
                <a:tc>
                  <a:txBody>
                    <a:bodyPr/>
                    <a:lstStyle/>
                    <a:p>
                      <a:pPr algn="just">
                        <a:spcAft>
                          <a:spcPts val="0"/>
                        </a:spcAft>
                      </a:pPr>
                      <a:r>
                        <a:rPr lang="uk-UA" sz="1900" noProof="0">
                          <a:effectLst/>
                          <a:latin typeface="Arial" panose="020B0604020202020204" pitchFamily="34" charset="0"/>
                          <a:cs typeface="Arial" panose="020B0604020202020204" pitchFamily="34" charset="0"/>
                        </a:rPr>
                        <a:t>Надіслано заяв</a:t>
                      </a:r>
                      <a:endParaRPr lang="uk-UA" sz="19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algn="ctr">
                        <a:spcAft>
                          <a:spcPts val="0"/>
                        </a:spcAft>
                      </a:pPr>
                      <a:r>
                        <a:rPr lang="uk-UA" sz="1900" noProof="0">
                          <a:effectLst/>
                          <a:latin typeface="Arial" panose="020B0604020202020204" pitchFamily="34" charset="0"/>
                          <a:cs typeface="Arial" panose="020B0604020202020204" pitchFamily="34" charset="0"/>
                        </a:rPr>
                        <a:t>16 623</a:t>
                      </a:r>
                      <a:endParaRPr lang="uk-UA" sz="19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a:spcAft>
                          <a:spcPts val="0"/>
                        </a:spcAft>
                      </a:pPr>
                      <a:r>
                        <a:rPr lang="uk-UA" sz="1900" noProof="0" dirty="0">
                          <a:effectLst/>
                          <a:latin typeface="Arial" panose="020B0604020202020204" pitchFamily="34" charset="0"/>
                          <a:cs typeface="Arial" panose="020B0604020202020204" pitchFamily="34" charset="0"/>
                        </a:rPr>
                        <a:t>9 832</a:t>
                      </a:r>
                      <a:endParaRPr lang="uk-UA" sz="19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a:spcAft>
                          <a:spcPts val="0"/>
                        </a:spcAft>
                      </a:pPr>
                      <a:r>
                        <a:rPr lang="uk-UA" sz="1900" noProof="0">
                          <a:effectLst/>
                          <a:latin typeface="Arial" panose="020B0604020202020204" pitchFamily="34" charset="0"/>
                          <a:cs typeface="Arial" panose="020B0604020202020204" pitchFamily="34" charset="0"/>
                        </a:rPr>
                        <a:t>-41</a:t>
                      </a:r>
                      <a:endParaRPr lang="uk-UA" sz="19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730487739"/>
                  </a:ext>
                </a:extLst>
              </a:tr>
              <a:tr h="482442">
                <a:tc>
                  <a:txBody>
                    <a:bodyPr/>
                    <a:lstStyle/>
                    <a:p>
                      <a:pPr algn="just">
                        <a:spcAft>
                          <a:spcPts val="0"/>
                        </a:spcAft>
                      </a:pPr>
                      <a:r>
                        <a:rPr lang="uk-UA" sz="1900" noProof="0">
                          <a:effectLst/>
                          <a:latin typeface="Arial" panose="020B0604020202020204" pitchFamily="34" charset="0"/>
                          <a:cs typeface="Arial" panose="020B0604020202020204" pitchFamily="34" charset="0"/>
                        </a:rPr>
                        <a:t>Винесено рішень</a:t>
                      </a:r>
                      <a:endParaRPr lang="uk-UA" sz="19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algn="ctr">
                        <a:spcAft>
                          <a:spcPts val="0"/>
                        </a:spcAft>
                      </a:pPr>
                      <a:r>
                        <a:rPr lang="uk-UA" sz="1900" noProof="0">
                          <a:effectLst/>
                          <a:latin typeface="Arial" panose="020B0604020202020204" pitchFamily="34" charset="0"/>
                          <a:cs typeface="Arial" panose="020B0604020202020204" pitchFamily="34" charset="0"/>
                        </a:rPr>
                        <a:t>6 931</a:t>
                      </a:r>
                      <a:endParaRPr lang="uk-UA" sz="19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a:spcAft>
                          <a:spcPts val="0"/>
                        </a:spcAft>
                      </a:pPr>
                      <a:r>
                        <a:rPr lang="uk-UA" sz="1900" noProof="0" dirty="0">
                          <a:effectLst/>
                          <a:latin typeface="Arial" panose="020B0604020202020204" pitchFamily="34" charset="0"/>
                          <a:cs typeface="Arial" panose="020B0604020202020204" pitchFamily="34" charset="0"/>
                        </a:rPr>
                        <a:t>10 829</a:t>
                      </a:r>
                      <a:endParaRPr lang="uk-UA" sz="19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a:spcAft>
                          <a:spcPts val="0"/>
                        </a:spcAft>
                      </a:pPr>
                      <a:r>
                        <a:rPr lang="uk-UA" sz="1900" noProof="0" dirty="0">
                          <a:effectLst/>
                          <a:latin typeface="Arial" panose="020B0604020202020204" pitchFamily="34" charset="0"/>
                          <a:cs typeface="Arial" panose="020B0604020202020204" pitchFamily="34" charset="0"/>
                        </a:rPr>
                        <a:t>+56</a:t>
                      </a:r>
                      <a:endParaRPr lang="uk-UA" sz="19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607988081"/>
                  </a:ext>
                </a:extLst>
              </a:tr>
            </a:tbl>
          </a:graphicData>
        </a:graphic>
      </p:graphicFrame>
      <p:sp>
        <p:nvSpPr>
          <p:cNvPr id="5" name="Прямоугольник 4">
            <a:extLst>
              <a:ext uri="{FF2B5EF4-FFF2-40B4-BE49-F238E27FC236}">
                <a16:creationId xmlns:a16="http://schemas.microsoft.com/office/drawing/2014/main" xmlns="" id="{FACF648A-2943-4B79-BDE3-9E07B6DBBB2A}"/>
              </a:ext>
            </a:extLst>
          </p:cNvPr>
          <p:cNvSpPr/>
          <p:nvPr/>
        </p:nvSpPr>
        <p:spPr>
          <a:xfrm>
            <a:off x="5351" y="0"/>
            <a:ext cx="309337" cy="685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a:p>
        </p:txBody>
      </p:sp>
      <p:sp>
        <p:nvSpPr>
          <p:cNvPr id="6" name="Прямоугольник 5">
            <a:extLst>
              <a:ext uri="{FF2B5EF4-FFF2-40B4-BE49-F238E27FC236}">
                <a16:creationId xmlns:a16="http://schemas.microsoft.com/office/drawing/2014/main" xmlns="" id="{B47B4231-1CD6-4327-8FA8-9F28A89FA9CE}"/>
              </a:ext>
            </a:extLst>
          </p:cNvPr>
          <p:cNvSpPr/>
          <p:nvPr/>
        </p:nvSpPr>
        <p:spPr>
          <a:xfrm>
            <a:off x="314688" y="6212657"/>
            <a:ext cx="8959515" cy="600164"/>
          </a:xfrm>
          <a:prstGeom prst="rect">
            <a:avLst/>
          </a:prstGeom>
        </p:spPr>
        <p:txBody>
          <a:bodyPr wrap="square">
            <a:spAutoFit/>
          </a:bodyPr>
          <a:lstStyle/>
          <a:p>
            <a:r>
              <a:rPr lang="ru-RU" sz="1500" dirty="0" err="1">
                <a:solidFill>
                  <a:srgbClr val="333333"/>
                </a:solidFill>
                <a:latin typeface="Arial" panose="020B0604020202020204" pitchFamily="34" charset="0"/>
                <a:cs typeface="Arial" panose="020B0604020202020204" pitchFamily="34" charset="0"/>
              </a:rPr>
              <a:t>Джерело</a:t>
            </a:r>
            <a:r>
              <a:rPr lang="ru-RU" sz="1500" dirty="0">
                <a:solidFill>
                  <a:srgbClr val="333333"/>
                </a:solidFill>
                <a:latin typeface="Arial" panose="020B0604020202020204" pitchFamily="34" charset="0"/>
                <a:cs typeface="Arial" panose="020B0604020202020204" pitchFamily="34" charset="0"/>
              </a:rPr>
              <a:t>: </a:t>
            </a:r>
            <a:r>
              <a:rPr lang="en-US" sz="1500" dirty="0">
                <a:solidFill>
                  <a:schemeClr val="accent1">
                    <a:lumMod val="75000"/>
                  </a:schemeClr>
                </a:solidFill>
                <a:hlinkClick r:id="rId2">
                  <a:extLst>
                    <a:ext uri="{A12FA001-AC4F-418D-AE19-62706E023703}">
                      <ahyp:hlinkClr xmlns:ahyp="http://schemas.microsoft.com/office/drawing/2018/hyperlinkcolor" xmlns="" val="tx"/>
                    </a:ext>
                  </a:extLst>
                </a:hlinkClick>
              </a:rPr>
              <a:t>ECHR</a:t>
            </a:r>
            <a:r>
              <a:rPr lang="uk-UA" sz="1500" dirty="0">
                <a:solidFill>
                  <a:schemeClr val="accent1">
                    <a:lumMod val="75000"/>
                  </a:schemeClr>
                </a:solidFill>
                <a:hlinkClick r:id="rId2">
                  <a:extLst>
                    <a:ext uri="{A12FA001-AC4F-418D-AE19-62706E023703}">
                      <ahyp:hlinkClr xmlns:ahyp="http://schemas.microsoft.com/office/drawing/2018/hyperlinkcolor" xmlns="" val="tx"/>
                    </a:ext>
                  </a:extLst>
                </a:hlinkClick>
              </a:rPr>
              <a:t>-</a:t>
            </a:r>
            <a:r>
              <a:rPr lang="en-US" sz="1500" dirty="0">
                <a:solidFill>
                  <a:schemeClr val="accent1">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Analysis of statistics 2024</a:t>
            </a:r>
            <a:endParaRPr lang="uk-UA" sz="1500" dirty="0">
              <a:solidFill>
                <a:schemeClr val="accent1">
                  <a:lumMod val="75000"/>
                </a:schemeClr>
              </a:solidFill>
              <a:latin typeface="Arial" panose="020B0604020202020204" pitchFamily="34" charset="0"/>
              <a:cs typeface="Arial" panose="020B0604020202020204" pitchFamily="34" charset="0"/>
            </a:endParaRPr>
          </a:p>
          <a:p>
            <a:endParaRPr lang="uk-UA" dirty="0">
              <a:solidFill>
                <a:schemeClr val="accent1">
                  <a:lumMod val="75000"/>
                </a:schemeClr>
              </a:solidFill>
              <a:latin typeface="Arial" panose="020B0604020202020204" pitchFamily="34" charset="0"/>
              <a:cs typeface="Arial" panose="020B0604020202020204" pitchFamily="34" charset="0"/>
            </a:endParaRPr>
          </a:p>
        </p:txBody>
      </p:sp>
      <p:sp>
        <p:nvSpPr>
          <p:cNvPr id="7" name="Прямоугольник 6">
            <a:extLst>
              <a:ext uri="{FF2B5EF4-FFF2-40B4-BE49-F238E27FC236}">
                <a16:creationId xmlns:a16="http://schemas.microsoft.com/office/drawing/2014/main" xmlns="" id="{7DFD11FA-AD23-413F-99FF-85B0E4280AE9}"/>
              </a:ext>
            </a:extLst>
          </p:cNvPr>
          <p:cNvSpPr/>
          <p:nvPr/>
        </p:nvSpPr>
        <p:spPr>
          <a:xfrm>
            <a:off x="3920667" y="236882"/>
            <a:ext cx="7410170" cy="830997"/>
          </a:xfrm>
          <a:prstGeom prst="rect">
            <a:avLst/>
          </a:prstGeom>
        </p:spPr>
        <p:txBody>
          <a:bodyPr wrap="none">
            <a:spAutoFit/>
          </a:bodyPr>
          <a:lstStyle/>
          <a:p>
            <a:pPr algn="ctr">
              <a:spcAft>
                <a:spcPts val="0"/>
              </a:spcAft>
            </a:pPr>
            <a:r>
              <a:rPr lang="uk-UA" sz="2400" b="1" dirty="0">
                <a:solidFill>
                  <a:srgbClr val="151515"/>
                </a:solidFill>
                <a:latin typeface="Arial" panose="020B0604020202020204" pitchFamily="34" charset="0"/>
                <a:ea typeface="Times New Roman" panose="02020603050405020304" pitchFamily="18" charset="0"/>
                <a:cs typeface="Times New Roman" panose="02020603050405020304" pitchFamily="18" charset="0"/>
              </a:rPr>
              <a:t>ОГЛЯД</a:t>
            </a:r>
            <a:r>
              <a:rPr lang="ru-RU" sz="2400" b="1" dirty="0">
                <a:solidFill>
                  <a:srgbClr val="151515"/>
                </a:solidFill>
                <a:latin typeface="Arial" panose="020B0604020202020204" pitchFamily="34" charset="0"/>
                <a:ea typeface="Times New Roman" panose="02020603050405020304" pitchFamily="18" charset="0"/>
                <a:cs typeface="Times New Roman" panose="02020603050405020304" pitchFamily="18" charset="0"/>
              </a:rPr>
              <a:t> </a:t>
            </a:r>
            <a:r>
              <a:rPr lang="uk-UA" sz="2400" b="1" dirty="0">
                <a:solidFill>
                  <a:srgbClr val="151515"/>
                </a:solidFill>
                <a:latin typeface="Arial" panose="020B0604020202020204" pitchFamily="34" charset="0"/>
                <a:ea typeface="Times New Roman" panose="02020603050405020304" pitchFamily="18" charset="0"/>
                <a:cs typeface="Times New Roman" panose="02020603050405020304" pitchFamily="18" charset="0"/>
              </a:rPr>
              <a:t>ЗАГАЛЬНОЇ</a:t>
            </a:r>
            <a:r>
              <a:rPr lang="ru-RU" sz="2400" b="1" dirty="0">
                <a:solidFill>
                  <a:srgbClr val="151515"/>
                </a:solidFill>
                <a:latin typeface="Arial" panose="020B0604020202020204" pitchFamily="34" charset="0"/>
                <a:ea typeface="Times New Roman" panose="02020603050405020304" pitchFamily="18" charset="0"/>
                <a:cs typeface="Times New Roman" panose="02020603050405020304" pitchFamily="18" charset="0"/>
              </a:rPr>
              <a:t> СТАТИСТИКИ </a:t>
            </a:r>
          </a:p>
          <a:p>
            <a:pPr algn="ctr">
              <a:spcAft>
                <a:spcPts val="0"/>
              </a:spcAft>
            </a:pPr>
            <a:r>
              <a:rPr lang="uk-UA" sz="2400" b="1" dirty="0">
                <a:solidFill>
                  <a:srgbClr val="151515"/>
                </a:solidFill>
                <a:latin typeface="Arial" panose="020B0604020202020204" pitchFamily="34" charset="0"/>
                <a:ea typeface="Times New Roman" panose="02020603050405020304" pitchFamily="18" charset="0"/>
                <a:cs typeface="Times New Roman" panose="02020603050405020304" pitchFamily="18" charset="0"/>
              </a:rPr>
              <a:t>Європейського Суду з прав людини за 2024 рік</a:t>
            </a:r>
            <a:endParaRPr lang="uk-UA"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10" descr="111000000">
            <a:extLst>
              <a:ext uri="{FF2B5EF4-FFF2-40B4-BE49-F238E27FC236}">
                <a16:creationId xmlns:a16="http://schemas.microsoft.com/office/drawing/2014/main" xmlns="" id="{2AAAA925-A967-48DA-8D36-E5B89F56EA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34" r="14266" b="37210"/>
          <a:stretch/>
        </p:blipFill>
        <p:spPr bwMode="auto">
          <a:xfrm>
            <a:off x="496790" y="194712"/>
            <a:ext cx="2950257" cy="972417"/>
          </a:xfrm>
          <a:prstGeom prst="rect">
            <a:avLst/>
          </a:prstGeom>
          <a:noFill/>
          <a:effectLst/>
        </p:spPr>
      </p:pic>
    </p:spTree>
    <p:extLst>
      <p:ext uri="{BB962C8B-B14F-4D97-AF65-F5344CB8AC3E}">
        <p14:creationId xmlns:p14="http://schemas.microsoft.com/office/powerpoint/2010/main" val="4017213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FACF648A-2943-4B79-BDE3-9E07B6DBBB2A}"/>
              </a:ext>
            </a:extLst>
          </p:cNvPr>
          <p:cNvSpPr/>
          <p:nvPr/>
        </p:nvSpPr>
        <p:spPr>
          <a:xfrm>
            <a:off x="5351" y="0"/>
            <a:ext cx="309337" cy="685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a:p>
        </p:txBody>
      </p:sp>
      <p:sp>
        <p:nvSpPr>
          <p:cNvPr id="7" name="Прямоугольник 6">
            <a:extLst>
              <a:ext uri="{FF2B5EF4-FFF2-40B4-BE49-F238E27FC236}">
                <a16:creationId xmlns:a16="http://schemas.microsoft.com/office/drawing/2014/main" xmlns="" id="{7DFD11FA-AD23-413F-99FF-85B0E4280AE9}"/>
              </a:ext>
            </a:extLst>
          </p:cNvPr>
          <p:cNvSpPr/>
          <p:nvPr/>
        </p:nvSpPr>
        <p:spPr>
          <a:xfrm>
            <a:off x="1265653" y="399085"/>
            <a:ext cx="10272171" cy="477054"/>
          </a:xfrm>
          <a:prstGeom prst="rect">
            <a:avLst/>
          </a:prstGeom>
        </p:spPr>
        <p:txBody>
          <a:bodyPr wrap="none">
            <a:spAutoFit/>
          </a:bodyPr>
          <a:lstStyle/>
          <a:p>
            <a:pPr algn="ctr">
              <a:spcAft>
                <a:spcPts val="0"/>
              </a:spcAft>
            </a:pPr>
            <a:r>
              <a:rPr lang="uk-UA" sz="2500" b="1" dirty="0">
                <a:effectLst/>
                <a:latin typeface="Arial" panose="020B0604020202020204" pitchFamily="34" charset="0"/>
                <a:ea typeface="Calibri" panose="020F0502020204030204" pitchFamily="34" charset="0"/>
                <a:cs typeface="Arial" panose="020B0604020202020204" pitchFamily="34" charset="0"/>
              </a:rPr>
              <a:t>Передані до ЄСПЛ заяви, що очікують розгляду в розрізі країн </a:t>
            </a:r>
          </a:p>
        </p:txBody>
      </p:sp>
      <p:pic>
        <p:nvPicPr>
          <p:cNvPr id="3" name="Рисунок 2">
            <a:extLst>
              <a:ext uri="{FF2B5EF4-FFF2-40B4-BE49-F238E27FC236}">
                <a16:creationId xmlns:a16="http://schemas.microsoft.com/office/drawing/2014/main" xmlns="" id="{D6D505F3-33E0-4E5A-8DBC-71F19E3F847C}"/>
              </a:ext>
            </a:extLst>
          </p:cNvPr>
          <p:cNvPicPr>
            <a:picLocks noChangeAspect="1"/>
          </p:cNvPicPr>
          <p:nvPr/>
        </p:nvPicPr>
        <p:blipFill rotWithShape="1">
          <a:blip r:embed="rId2"/>
          <a:srcRect l="13224" t="24790" r="17006" b="5983"/>
          <a:stretch/>
        </p:blipFill>
        <p:spPr>
          <a:xfrm>
            <a:off x="1539114" y="1022874"/>
            <a:ext cx="9529242" cy="5318411"/>
          </a:xfrm>
          <a:prstGeom prst="rect">
            <a:avLst/>
          </a:prstGeom>
        </p:spPr>
      </p:pic>
      <p:sp>
        <p:nvSpPr>
          <p:cNvPr id="9" name="Прямоугольник 8">
            <a:extLst>
              <a:ext uri="{FF2B5EF4-FFF2-40B4-BE49-F238E27FC236}">
                <a16:creationId xmlns:a16="http://schemas.microsoft.com/office/drawing/2014/main" xmlns="" id="{4648EFAC-AEC4-4950-A7F9-69ED8E081D60}"/>
              </a:ext>
            </a:extLst>
          </p:cNvPr>
          <p:cNvSpPr/>
          <p:nvPr/>
        </p:nvSpPr>
        <p:spPr>
          <a:xfrm>
            <a:off x="420822" y="6231956"/>
            <a:ext cx="7739204" cy="1015663"/>
          </a:xfrm>
          <a:prstGeom prst="rect">
            <a:avLst/>
          </a:prstGeom>
        </p:spPr>
        <p:txBody>
          <a:bodyPr wrap="square">
            <a:spAutoFit/>
          </a:bodyPr>
          <a:lstStyle/>
          <a:p>
            <a:r>
              <a:rPr lang="ru-RU" sz="1400" dirty="0" err="1">
                <a:solidFill>
                  <a:srgbClr val="333333"/>
                </a:solidFill>
                <a:latin typeface="Arial" panose="020B0604020202020204" pitchFamily="34" charset="0"/>
                <a:cs typeface="Arial" panose="020B0604020202020204" pitchFamily="34" charset="0"/>
              </a:rPr>
              <a:t>Джерело</a:t>
            </a:r>
            <a:r>
              <a:rPr lang="ru-RU" sz="1400" dirty="0">
                <a:solidFill>
                  <a:srgbClr val="333333"/>
                </a:solidFill>
                <a:latin typeface="Arial" panose="020B0604020202020204" pitchFamily="34" charset="0"/>
                <a:cs typeface="Arial" panose="020B0604020202020204" pitchFamily="34" charset="0"/>
              </a:rPr>
              <a:t>: </a:t>
            </a:r>
            <a:r>
              <a:rPr lang="fr-FR" sz="1400" dirty="0">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Pending applications allocated to a judicial formation requêtes pendantes devant une formation judiciaire 31/12/2024</a:t>
            </a:r>
            <a:endParaRPr lang="ru-RU" sz="1400" dirty="0">
              <a:solidFill>
                <a:schemeClr val="accent1">
                  <a:lumMod val="75000"/>
                </a:schemeClr>
              </a:solidFill>
              <a:latin typeface="Arial" panose="020B0604020202020204" pitchFamily="34" charset="0"/>
              <a:cs typeface="Arial" panose="020B0604020202020204" pitchFamily="34" charset="0"/>
            </a:endParaRPr>
          </a:p>
          <a:p>
            <a:endParaRPr lang="uk-UA" sz="1600" dirty="0">
              <a:solidFill>
                <a:schemeClr val="accent1">
                  <a:lumMod val="75000"/>
                </a:schemeClr>
              </a:solidFill>
              <a:latin typeface="Arial" panose="020B0604020202020204" pitchFamily="34" charset="0"/>
              <a:cs typeface="Arial" panose="020B0604020202020204" pitchFamily="34" charset="0"/>
            </a:endParaRPr>
          </a:p>
          <a:p>
            <a:endParaRPr lang="uk-UA" sz="1600" dirty="0">
              <a:solidFill>
                <a:schemeClr val="accent1">
                  <a:lumMod val="75000"/>
                </a:schemeClr>
              </a:solidFill>
              <a:latin typeface="Arial" panose="020B0604020202020204" pitchFamily="34" charset="0"/>
              <a:cs typeface="Arial" panose="020B0604020202020204" pitchFamily="34" charset="0"/>
            </a:endParaRPr>
          </a:p>
        </p:txBody>
      </p:sp>
      <p:pic>
        <p:nvPicPr>
          <p:cNvPr id="10" name="Picture 10" descr="111000000">
            <a:extLst>
              <a:ext uri="{FF2B5EF4-FFF2-40B4-BE49-F238E27FC236}">
                <a16:creationId xmlns:a16="http://schemas.microsoft.com/office/drawing/2014/main" xmlns="" id="{1612D262-3BF2-4294-BFFC-6F5639D7C3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534" r="14266" b="37210"/>
          <a:stretch/>
        </p:blipFill>
        <p:spPr bwMode="auto">
          <a:xfrm>
            <a:off x="9773525" y="6033051"/>
            <a:ext cx="2413123" cy="795375"/>
          </a:xfrm>
          <a:prstGeom prst="rect">
            <a:avLst/>
          </a:prstGeom>
          <a:noFill/>
          <a:effectLst/>
        </p:spPr>
      </p:pic>
      <p:sp>
        <p:nvSpPr>
          <p:cNvPr id="11" name="Прямоугольник 10">
            <a:extLst>
              <a:ext uri="{FF2B5EF4-FFF2-40B4-BE49-F238E27FC236}">
                <a16:creationId xmlns:a16="http://schemas.microsoft.com/office/drawing/2014/main" xmlns="" id="{B4F51EE4-62D4-4D5B-BFF4-703EC94E1601}"/>
              </a:ext>
            </a:extLst>
          </p:cNvPr>
          <p:cNvSpPr/>
          <p:nvPr/>
        </p:nvSpPr>
        <p:spPr>
          <a:xfrm>
            <a:off x="5146053" y="950210"/>
            <a:ext cx="1078372" cy="307777"/>
          </a:xfrm>
          <a:prstGeom prst="rect">
            <a:avLst/>
          </a:prstGeom>
        </p:spPr>
        <p:txBody>
          <a:bodyPr wrap="none">
            <a:spAutoFit/>
          </a:bodyPr>
          <a:lstStyle/>
          <a:p>
            <a:pPr algn="ctr">
              <a:spcAft>
                <a:spcPts val="0"/>
              </a:spcAft>
            </a:pPr>
            <a:r>
              <a:rPr lang="ru-RU" sz="1400" b="1" dirty="0">
                <a:latin typeface="Arial" panose="020B0604020202020204" pitchFamily="34" charset="0"/>
                <a:ea typeface="Calibri" panose="020F0502020204030204" pitchFamily="34" charset="0"/>
                <a:cs typeface="Arial" panose="020B0604020202020204" pitchFamily="34" charset="0"/>
              </a:rPr>
              <a:t>станом на</a:t>
            </a:r>
          </a:p>
        </p:txBody>
      </p:sp>
      <p:sp>
        <p:nvSpPr>
          <p:cNvPr id="14" name="Прямоугольник 13">
            <a:extLst>
              <a:ext uri="{FF2B5EF4-FFF2-40B4-BE49-F238E27FC236}">
                <a16:creationId xmlns:a16="http://schemas.microsoft.com/office/drawing/2014/main" xmlns="" id="{69D06B29-0A1B-4D5D-AFF1-9FB229B37850}"/>
              </a:ext>
            </a:extLst>
          </p:cNvPr>
          <p:cNvSpPr/>
          <p:nvPr/>
        </p:nvSpPr>
        <p:spPr>
          <a:xfrm>
            <a:off x="10005460" y="4881019"/>
            <a:ext cx="1949252" cy="954107"/>
          </a:xfrm>
          <a:prstGeom prst="rect">
            <a:avLst/>
          </a:prstGeom>
        </p:spPr>
        <p:txBody>
          <a:bodyPr wrap="none">
            <a:spAutoFit/>
          </a:bodyPr>
          <a:lstStyle/>
          <a:p>
            <a:r>
              <a:rPr lang="uk-UA" sz="1400" b="1" dirty="0">
                <a:latin typeface="Arial" panose="020B0604020202020204" pitchFamily="34" charset="0"/>
                <a:cs typeface="Arial" panose="020B0604020202020204" pitchFamily="34" charset="0"/>
              </a:rPr>
              <a:t>Загальна </a:t>
            </a:r>
          </a:p>
          <a:p>
            <a:r>
              <a:rPr lang="uk-UA" sz="1400" b="1" dirty="0">
                <a:latin typeface="Arial" panose="020B0604020202020204" pitchFamily="34" charset="0"/>
                <a:cs typeface="Arial" panose="020B0604020202020204" pitchFamily="34" charset="0"/>
              </a:rPr>
              <a:t>кількість заяв, </a:t>
            </a:r>
          </a:p>
          <a:p>
            <a:r>
              <a:rPr lang="uk-UA" sz="1400" b="1" dirty="0">
                <a:latin typeface="Arial" panose="020B0604020202020204" pitchFamily="34" charset="0"/>
                <a:cs typeface="Arial" panose="020B0604020202020204" pitchFamily="34" charset="0"/>
              </a:rPr>
              <a:t>що очікує розгляду </a:t>
            </a:r>
          </a:p>
          <a:p>
            <a:r>
              <a:rPr lang="uk-UA" sz="1400" b="1" dirty="0">
                <a:latin typeface="Arial" panose="020B0604020202020204" pitchFamily="34" charset="0"/>
                <a:cs typeface="Arial" panose="020B0604020202020204" pitchFamily="34" charset="0"/>
              </a:rPr>
              <a:t>– 60 350</a:t>
            </a:r>
            <a:endParaRPr lang="uk-UA" sz="1400" dirty="0"/>
          </a:p>
        </p:txBody>
      </p:sp>
    </p:spTree>
    <p:extLst>
      <p:ext uri="{BB962C8B-B14F-4D97-AF65-F5344CB8AC3E}">
        <p14:creationId xmlns:p14="http://schemas.microsoft.com/office/powerpoint/2010/main" val="4284545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805585C8-3F36-4933-883C-153C8F7F074A}"/>
              </a:ext>
            </a:extLst>
          </p:cNvPr>
          <p:cNvPicPr>
            <a:picLocks noChangeAspect="1"/>
          </p:cNvPicPr>
          <p:nvPr/>
        </p:nvPicPr>
        <p:blipFill rotWithShape="1">
          <a:blip r:embed="rId2"/>
          <a:srcRect l="3584" t="18519" r="28249" b="27556"/>
          <a:stretch/>
        </p:blipFill>
        <p:spPr>
          <a:xfrm>
            <a:off x="1728154" y="2583564"/>
            <a:ext cx="9264524" cy="3907554"/>
          </a:xfrm>
          <a:prstGeom prst="rect">
            <a:avLst/>
          </a:prstGeom>
        </p:spPr>
      </p:pic>
      <p:sp>
        <p:nvSpPr>
          <p:cNvPr id="4" name="Прямоугольник 3">
            <a:extLst>
              <a:ext uri="{FF2B5EF4-FFF2-40B4-BE49-F238E27FC236}">
                <a16:creationId xmlns:a16="http://schemas.microsoft.com/office/drawing/2014/main" xmlns="" id="{A34DAF5E-C46B-4201-A4C7-E251A1DFBBEB}"/>
              </a:ext>
            </a:extLst>
          </p:cNvPr>
          <p:cNvSpPr/>
          <p:nvPr/>
        </p:nvSpPr>
        <p:spPr>
          <a:xfrm>
            <a:off x="675640" y="940037"/>
            <a:ext cx="10840720" cy="1593513"/>
          </a:xfrm>
          <a:prstGeom prst="rect">
            <a:avLst/>
          </a:prstGeom>
        </p:spPr>
        <p:txBody>
          <a:bodyPr wrap="square">
            <a:spAutoFit/>
          </a:bodyPr>
          <a:lstStyle/>
          <a:p>
            <a:pPr algn="just" fontAlgn="base">
              <a:lnSpc>
                <a:spcPct val="110000"/>
              </a:lnSpc>
            </a:pPr>
            <a:r>
              <a:rPr lang="uk-UA" sz="1700" dirty="0">
                <a:solidFill>
                  <a:srgbClr val="151515"/>
                </a:solidFill>
                <a:latin typeface="Arial" panose="020B0604020202020204" pitchFamily="34" charset="0"/>
                <a:cs typeface="Arial" panose="020B0604020202020204" pitchFamily="34" charset="0"/>
              </a:rPr>
              <a:t>У 2023 році </a:t>
            </a:r>
            <a:r>
              <a:rPr lang="uk-UA" sz="1700" b="1" dirty="0">
                <a:solidFill>
                  <a:srgbClr val="151515"/>
                </a:solidFill>
                <a:latin typeface="Arial" panose="020B0604020202020204" pitchFamily="34" charset="0"/>
                <a:cs typeface="Arial" panose="020B0604020202020204" pitchFamily="34" charset="0"/>
              </a:rPr>
              <a:t>ЄСПЛ загалом виніс 1014 рішень, а у 160 зафіксовано порушення статті 8 Конвенції</a:t>
            </a:r>
            <a:r>
              <a:rPr lang="uk-UA" sz="1700" dirty="0">
                <a:solidFill>
                  <a:srgbClr val="151515"/>
                </a:solidFill>
                <a:latin typeface="Arial" panose="020B0604020202020204" pitchFamily="34" charset="0"/>
                <a:cs typeface="Arial" panose="020B0604020202020204" pitchFamily="34" charset="0"/>
              </a:rPr>
              <a:t>. </a:t>
            </a:r>
            <a:r>
              <a:rPr lang="uk-UA" sz="1700" b="1" dirty="0">
                <a:solidFill>
                  <a:srgbClr val="151515"/>
                </a:solidFill>
                <a:latin typeface="Arial" panose="020B0604020202020204" pitchFamily="34" charset="0"/>
                <a:cs typeface="Arial" panose="020B0604020202020204" pitchFamily="34" charset="0"/>
              </a:rPr>
              <a:t>Частка рішень за статтею 8 має тенденцію до зростання</a:t>
            </a:r>
            <a:r>
              <a:rPr lang="uk-UA" sz="1700" dirty="0">
                <a:solidFill>
                  <a:srgbClr val="151515"/>
                </a:solidFill>
                <a:latin typeface="Arial" panose="020B0604020202020204" pitchFamily="34" charset="0"/>
                <a:cs typeface="Arial" panose="020B0604020202020204" pitchFamily="34" charset="0"/>
              </a:rPr>
              <a:t>. Якщо у 2015 році ЄСПЛ виніс всього 823 рішень, а у 61 з них було зафіксовано порушення статті 8 Конвенції, що становило 7,4%, то у 2023 році у 1014 рішеннях зафіксовано 160 порушень, що становить 15,8%. </a:t>
            </a:r>
          </a:p>
          <a:p>
            <a:pPr algn="just" fontAlgn="base">
              <a:lnSpc>
                <a:spcPct val="110000"/>
              </a:lnSpc>
            </a:pPr>
            <a:endParaRPr lang="uk-UA" sz="500" dirty="0">
              <a:solidFill>
                <a:srgbClr val="151515"/>
              </a:solidFill>
              <a:latin typeface="Arial" panose="020B0604020202020204" pitchFamily="34" charset="0"/>
              <a:cs typeface="Arial" panose="020B0604020202020204" pitchFamily="34" charset="0"/>
            </a:endParaRPr>
          </a:p>
          <a:p>
            <a:pPr algn="just" fontAlgn="base">
              <a:lnSpc>
                <a:spcPct val="110000"/>
              </a:lnSpc>
            </a:pPr>
            <a:r>
              <a:rPr lang="uk-UA" sz="1700" dirty="0">
                <a:solidFill>
                  <a:srgbClr val="151515"/>
                </a:solidFill>
                <a:latin typeface="Arial" panose="020B0604020202020204" pitchFamily="34" charset="0"/>
                <a:cs typeface="Arial" panose="020B0604020202020204" pitchFamily="34" charset="0"/>
              </a:rPr>
              <a:t>Частка рішень за статтею 8 Конвенції з числа рішень ЄСПЛ з 2015 по 2023 рік збільшилась удвічі.</a:t>
            </a:r>
          </a:p>
        </p:txBody>
      </p:sp>
      <p:sp>
        <p:nvSpPr>
          <p:cNvPr id="5" name="Прямоугольник 4">
            <a:extLst>
              <a:ext uri="{FF2B5EF4-FFF2-40B4-BE49-F238E27FC236}">
                <a16:creationId xmlns:a16="http://schemas.microsoft.com/office/drawing/2014/main" xmlns="" id="{F2FA5F99-F94A-4651-8FA0-255814E2BEB4}"/>
              </a:ext>
            </a:extLst>
          </p:cNvPr>
          <p:cNvSpPr/>
          <p:nvPr/>
        </p:nvSpPr>
        <p:spPr>
          <a:xfrm>
            <a:off x="5351" y="0"/>
            <a:ext cx="309337" cy="685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a:p>
        </p:txBody>
      </p:sp>
      <p:sp>
        <p:nvSpPr>
          <p:cNvPr id="3" name="Прямоугольник 2">
            <a:extLst>
              <a:ext uri="{FF2B5EF4-FFF2-40B4-BE49-F238E27FC236}">
                <a16:creationId xmlns:a16="http://schemas.microsoft.com/office/drawing/2014/main" xmlns="" id="{537C1074-7B19-4A4C-AFE8-2617203FAA38}"/>
              </a:ext>
            </a:extLst>
          </p:cNvPr>
          <p:cNvSpPr/>
          <p:nvPr/>
        </p:nvSpPr>
        <p:spPr>
          <a:xfrm>
            <a:off x="2821458" y="366882"/>
            <a:ext cx="6847259" cy="461665"/>
          </a:xfrm>
          <a:prstGeom prst="rect">
            <a:avLst/>
          </a:prstGeom>
        </p:spPr>
        <p:txBody>
          <a:bodyPr wrap="none">
            <a:spAutoFit/>
          </a:bodyPr>
          <a:lstStyle/>
          <a:p>
            <a:pPr algn="ctr" fontAlgn="base"/>
            <a:r>
              <a:rPr lang="uk-UA" sz="2400" b="1" cap="all" dirty="0">
                <a:solidFill>
                  <a:srgbClr val="151515"/>
                </a:solidFill>
                <a:latin typeface="Arial" panose="020B0604020202020204" pitchFamily="34" charset="0"/>
                <a:cs typeface="Arial" panose="020B0604020202020204" pitchFamily="34" charset="0"/>
              </a:rPr>
              <a:t>Статистика рішень ЄСПЛ за статтею 8</a:t>
            </a:r>
            <a:endParaRPr lang="uk-UA" sz="2400" b="1" i="0" u="none" strike="noStrike" cap="all" dirty="0">
              <a:solidFill>
                <a:srgbClr val="151515"/>
              </a:solidFill>
              <a:effectLst/>
              <a:latin typeface="Arial" panose="020B0604020202020204" pitchFamily="34" charset="0"/>
              <a:cs typeface="Arial" panose="020B0604020202020204" pitchFamily="34" charset="0"/>
            </a:endParaRPr>
          </a:p>
        </p:txBody>
      </p:sp>
      <p:sp>
        <p:nvSpPr>
          <p:cNvPr id="6" name="Прямоугольник 5">
            <a:extLst>
              <a:ext uri="{FF2B5EF4-FFF2-40B4-BE49-F238E27FC236}">
                <a16:creationId xmlns:a16="http://schemas.microsoft.com/office/drawing/2014/main" xmlns="" id="{C28C320A-D82F-4784-99E5-F2CBD0E9C5CE}"/>
              </a:ext>
            </a:extLst>
          </p:cNvPr>
          <p:cNvSpPr/>
          <p:nvPr/>
        </p:nvSpPr>
        <p:spPr>
          <a:xfrm>
            <a:off x="576183" y="6143056"/>
            <a:ext cx="5874313" cy="1231106"/>
          </a:xfrm>
          <a:prstGeom prst="rect">
            <a:avLst/>
          </a:prstGeom>
        </p:spPr>
        <p:txBody>
          <a:bodyPr wrap="square">
            <a:spAutoFit/>
          </a:bodyPr>
          <a:lstStyle/>
          <a:p>
            <a:r>
              <a:rPr lang="ru-RU" sz="1400" dirty="0" err="1">
                <a:solidFill>
                  <a:srgbClr val="333333"/>
                </a:solidFill>
                <a:latin typeface="Arial" panose="020B0604020202020204" pitchFamily="34" charset="0"/>
                <a:cs typeface="Arial" panose="020B0604020202020204" pitchFamily="34" charset="0"/>
              </a:rPr>
              <a:t>Джерело</a:t>
            </a:r>
            <a:r>
              <a:rPr lang="ru-RU" sz="1400" dirty="0">
                <a:solidFill>
                  <a:srgbClr val="333333"/>
                </a:solidFill>
                <a:latin typeface="Arial" panose="020B0604020202020204" pitchFamily="34" charset="0"/>
                <a:cs typeface="Arial" panose="020B0604020202020204" pitchFamily="34" charset="0"/>
              </a:rPr>
              <a:t>: </a:t>
            </a:r>
            <a:r>
              <a:rPr lang="ru-RU" sz="1400" dirty="0" err="1">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Воюта</a:t>
            </a:r>
            <a:r>
              <a:rPr lang="ru-RU" sz="1400" dirty="0">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 Д. Право на </a:t>
            </a:r>
            <a:r>
              <a:rPr lang="ru-RU" sz="1400" dirty="0" err="1">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повагу</a:t>
            </a:r>
            <a:r>
              <a:rPr lang="ru-RU" sz="1400" dirty="0">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 до приватного і </a:t>
            </a:r>
            <a:r>
              <a:rPr lang="ru-RU" sz="1400" dirty="0" err="1">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сімейного</a:t>
            </a:r>
            <a:r>
              <a:rPr lang="ru-RU" sz="1400" dirty="0">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 </a:t>
            </a:r>
            <a:r>
              <a:rPr lang="ru-RU" sz="1400" dirty="0" err="1">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життя</a:t>
            </a:r>
            <a:r>
              <a:rPr lang="ru-RU" sz="1400" dirty="0">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 у </a:t>
            </a:r>
            <a:r>
              <a:rPr lang="ru-RU" sz="1400" dirty="0" err="1">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практиці</a:t>
            </a:r>
            <a:r>
              <a:rPr lang="ru-RU" sz="1400" dirty="0">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 ЄСПЛ: </a:t>
            </a:r>
            <a:r>
              <a:rPr lang="ru-RU" sz="1400" dirty="0" err="1">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case</a:t>
            </a:r>
            <a:r>
              <a:rPr lang="ru-RU" sz="1400" dirty="0">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 </a:t>
            </a:r>
            <a:r>
              <a:rPr lang="ru-RU" sz="1400" dirty="0" err="1">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study</a:t>
            </a:r>
            <a:r>
              <a:rPr lang="ru-RU" sz="1400" dirty="0">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 справ </a:t>
            </a:r>
            <a:r>
              <a:rPr lang="ru-RU" sz="1400" dirty="0" err="1">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проти</a:t>
            </a:r>
            <a:r>
              <a:rPr lang="ru-RU" sz="1400" dirty="0">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 </a:t>
            </a:r>
            <a:r>
              <a:rPr lang="ru-RU" sz="1400" dirty="0" err="1">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україни</a:t>
            </a:r>
            <a:r>
              <a:rPr lang="ru-RU" sz="1400" dirty="0">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 за 2023 </a:t>
            </a:r>
            <a:r>
              <a:rPr lang="ru-RU" sz="1400" dirty="0" err="1">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рік</a:t>
            </a:r>
            <a:endParaRPr lang="ru-RU" sz="1400" cap="all" dirty="0">
              <a:solidFill>
                <a:schemeClr val="accent1">
                  <a:lumMod val="75000"/>
                </a:schemeClr>
              </a:solidFill>
              <a:latin typeface="Arial" panose="020B0604020202020204" pitchFamily="34" charset="0"/>
              <a:cs typeface="Arial" panose="020B0604020202020204" pitchFamily="34" charset="0"/>
            </a:endParaRPr>
          </a:p>
          <a:p>
            <a:endParaRPr lang="ru-RU" sz="1400" dirty="0">
              <a:solidFill>
                <a:schemeClr val="accent1">
                  <a:lumMod val="75000"/>
                </a:schemeClr>
              </a:solidFill>
              <a:latin typeface="Arial" panose="020B0604020202020204" pitchFamily="34" charset="0"/>
              <a:cs typeface="Arial" panose="020B0604020202020204" pitchFamily="34" charset="0"/>
            </a:endParaRPr>
          </a:p>
          <a:p>
            <a:endParaRPr lang="uk-UA" sz="1600" dirty="0">
              <a:solidFill>
                <a:schemeClr val="accent1">
                  <a:lumMod val="75000"/>
                </a:schemeClr>
              </a:solidFill>
              <a:latin typeface="Arial" panose="020B0604020202020204" pitchFamily="34" charset="0"/>
              <a:cs typeface="Arial" panose="020B0604020202020204" pitchFamily="34" charset="0"/>
            </a:endParaRPr>
          </a:p>
          <a:p>
            <a:endParaRPr lang="uk-UA" sz="16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6343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0E234FE2-FC3C-496E-9D4F-308315E80836}"/>
              </a:ext>
            </a:extLst>
          </p:cNvPr>
          <p:cNvPicPr>
            <a:picLocks noChangeAspect="1"/>
          </p:cNvPicPr>
          <p:nvPr/>
        </p:nvPicPr>
        <p:blipFill rotWithShape="1">
          <a:blip r:embed="rId2"/>
          <a:srcRect l="4084" t="28567" r="28750" b="8889"/>
          <a:stretch/>
        </p:blipFill>
        <p:spPr>
          <a:xfrm>
            <a:off x="314688" y="2126612"/>
            <a:ext cx="6981812" cy="3657024"/>
          </a:xfrm>
          <a:prstGeom prst="rect">
            <a:avLst/>
          </a:prstGeom>
        </p:spPr>
      </p:pic>
      <p:sp>
        <p:nvSpPr>
          <p:cNvPr id="4" name="Прямоугольник 3">
            <a:extLst>
              <a:ext uri="{FF2B5EF4-FFF2-40B4-BE49-F238E27FC236}">
                <a16:creationId xmlns:a16="http://schemas.microsoft.com/office/drawing/2014/main" xmlns="" id="{9D8D97F8-C705-479F-A06A-F08D105CC6CB}"/>
              </a:ext>
            </a:extLst>
          </p:cNvPr>
          <p:cNvSpPr/>
          <p:nvPr/>
        </p:nvSpPr>
        <p:spPr>
          <a:xfrm>
            <a:off x="5351" y="0"/>
            <a:ext cx="309337" cy="685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a:p>
        </p:txBody>
      </p:sp>
      <p:sp>
        <p:nvSpPr>
          <p:cNvPr id="2" name="Прямоугольник 1">
            <a:extLst>
              <a:ext uri="{FF2B5EF4-FFF2-40B4-BE49-F238E27FC236}">
                <a16:creationId xmlns:a16="http://schemas.microsoft.com/office/drawing/2014/main" xmlns="" id="{9A8ACA18-6CC0-42F3-8BCB-64DB9A164B2A}"/>
              </a:ext>
            </a:extLst>
          </p:cNvPr>
          <p:cNvSpPr/>
          <p:nvPr/>
        </p:nvSpPr>
        <p:spPr>
          <a:xfrm>
            <a:off x="5603292" y="1864461"/>
            <a:ext cx="6096000" cy="373436"/>
          </a:xfrm>
          <a:prstGeom prst="rect">
            <a:avLst/>
          </a:prstGeom>
        </p:spPr>
        <p:txBody>
          <a:bodyPr>
            <a:spAutoFit/>
          </a:bodyPr>
          <a:lstStyle/>
          <a:p>
            <a:pPr algn="just" fontAlgn="base">
              <a:lnSpc>
                <a:spcPct val="110000"/>
              </a:lnSpc>
            </a:pPr>
            <a:r>
              <a:rPr lang="uk-UA" dirty="0">
                <a:solidFill>
                  <a:srgbClr val="151515"/>
                </a:solidFill>
                <a:latin typeface="Arial" panose="020B0604020202020204" pitchFamily="34" charset="0"/>
                <a:cs typeface="Arial" panose="020B0604020202020204" pitchFamily="34" charset="0"/>
              </a:rPr>
              <a:t> </a:t>
            </a:r>
          </a:p>
        </p:txBody>
      </p:sp>
      <p:sp>
        <p:nvSpPr>
          <p:cNvPr id="7" name="Прямоугольник 6">
            <a:extLst>
              <a:ext uri="{FF2B5EF4-FFF2-40B4-BE49-F238E27FC236}">
                <a16:creationId xmlns:a16="http://schemas.microsoft.com/office/drawing/2014/main" xmlns="" id="{CC66752B-5C78-4067-948D-79F69BF0B40F}"/>
              </a:ext>
            </a:extLst>
          </p:cNvPr>
          <p:cNvSpPr/>
          <p:nvPr/>
        </p:nvSpPr>
        <p:spPr>
          <a:xfrm>
            <a:off x="7298684" y="0"/>
            <a:ext cx="4900039" cy="6858000"/>
          </a:xfrm>
          <a:prstGeom prst="rect">
            <a:avLst/>
          </a:prstGeom>
          <a:solidFill>
            <a:schemeClr val="accent1">
              <a:lumMod val="20000"/>
              <a:lumOff val="80000"/>
              <a:alpha val="38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dirty="0"/>
          </a:p>
        </p:txBody>
      </p:sp>
      <p:sp>
        <p:nvSpPr>
          <p:cNvPr id="8" name="Прямоугольник 7">
            <a:extLst>
              <a:ext uri="{FF2B5EF4-FFF2-40B4-BE49-F238E27FC236}">
                <a16:creationId xmlns:a16="http://schemas.microsoft.com/office/drawing/2014/main" xmlns="" id="{F3C8BEB6-A102-4147-88FF-5C73E0EBBC02}"/>
              </a:ext>
            </a:extLst>
          </p:cNvPr>
          <p:cNvSpPr/>
          <p:nvPr/>
        </p:nvSpPr>
        <p:spPr>
          <a:xfrm>
            <a:off x="7393710" y="764071"/>
            <a:ext cx="4578628" cy="5329857"/>
          </a:xfrm>
          <a:prstGeom prst="rect">
            <a:avLst/>
          </a:prstGeom>
        </p:spPr>
        <p:txBody>
          <a:bodyPr wrap="square">
            <a:spAutoFit/>
          </a:bodyPr>
          <a:lstStyle/>
          <a:p>
            <a:pPr algn="just" fontAlgn="base">
              <a:lnSpc>
                <a:spcPct val="120000"/>
              </a:lnSpc>
            </a:pPr>
            <a:r>
              <a:rPr lang="uk-UA" sz="1500" b="1" dirty="0">
                <a:solidFill>
                  <a:srgbClr val="151515"/>
                </a:solidFill>
                <a:latin typeface="Arial" panose="020B0604020202020204" pitchFamily="34" charset="0"/>
                <a:cs typeface="Arial" panose="020B0604020202020204" pitchFamily="34" charset="0"/>
              </a:rPr>
              <a:t>У 2023 році винесено 13 рішень у справах проти України, де зафіксовано порушення зобов’язань за статтею 8 Конвенції.</a:t>
            </a:r>
            <a:r>
              <a:rPr lang="uk-UA" sz="1500" dirty="0">
                <a:solidFill>
                  <a:srgbClr val="151515"/>
                </a:solidFill>
                <a:latin typeface="Arial" panose="020B0604020202020204" pitchFamily="34" charset="0"/>
                <a:cs typeface="Arial" panose="020B0604020202020204" pitchFamily="34" charset="0"/>
              </a:rPr>
              <a:t> Ще одна справа розглянута за статтею 14 у поєднанні зі статтею 8 Конвенції. Серед цих рішень:</a:t>
            </a:r>
          </a:p>
          <a:p>
            <a:pPr marL="285750" indent="-285750" fontAlgn="base">
              <a:lnSpc>
                <a:spcPct val="120000"/>
              </a:lnSpc>
              <a:buFont typeface="Wingdings" panose="05000000000000000000" pitchFamily="2" charset="2"/>
              <a:buChar char="Ø"/>
            </a:pPr>
            <a:r>
              <a:rPr lang="uk-UA" sz="1500" b="1" dirty="0">
                <a:solidFill>
                  <a:srgbClr val="151515"/>
                </a:solidFill>
                <a:latin typeface="Arial" panose="020B0604020202020204" pitchFamily="34" charset="0"/>
                <a:cs typeface="Arial" panose="020B0604020202020204" pitchFamily="34" charset="0"/>
              </a:rPr>
              <a:t>4 рішення </a:t>
            </a:r>
            <a:r>
              <a:rPr lang="uk-UA" sz="1500" dirty="0">
                <a:solidFill>
                  <a:srgbClr val="151515"/>
                </a:solidFill>
                <a:latin typeface="Arial" panose="020B0604020202020204" pitchFamily="34" charset="0"/>
                <a:cs typeface="Arial" panose="020B0604020202020204" pitchFamily="34" charset="0"/>
              </a:rPr>
              <a:t>підпадають під сферу “</a:t>
            </a:r>
            <a:r>
              <a:rPr lang="uk-UA" sz="1500" b="1" dirty="0">
                <a:solidFill>
                  <a:srgbClr val="151515"/>
                </a:solidFill>
                <a:latin typeface="Arial" panose="020B0604020202020204" pitchFamily="34" charset="0"/>
                <a:cs typeface="Arial" panose="020B0604020202020204" pitchFamily="34" charset="0"/>
              </a:rPr>
              <a:t>приватне життя”</a:t>
            </a:r>
            <a:r>
              <a:rPr lang="uk-UA" sz="1500" dirty="0">
                <a:solidFill>
                  <a:srgbClr val="151515"/>
                </a:solidFill>
                <a:latin typeface="Arial" panose="020B0604020202020204" pitchFamily="34" charset="0"/>
                <a:cs typeface="Arial" panose="020B0604020202020204" pitchFamily="34" charset="0"/>
              </a:rPr>
              <a:t>;</a:t>
            </a:r>
          </a:p>
          <a:p>
            <a:pPr marL="285750" indent="-285750" algn="just" fontAlgn="base">
              <a:lnSpc>
                <a:spcPct val="120000"/>
              </a:lnSpc>
              <a:buFont typeface="Wingdings" panose="05000000000000000000" pitchFamily="2" charset="2"/>
              <a:buChar char="Ø"/>
            </a:pPr>
            <a:r>
              <a:rPr lang="uk-UA" sz="1500" b="1" dirty="0">
                <a:solidFill>
                  <a:srgbClr val="151515"/>
                </a:solidFill>
                <a:latin typeface="Arial" panose="020B0604020202020204" pitchFamily="34" charset="0"/>
                <a:cs typeface="Arial" panose="020B0604020202020204" pitchFamily="34" charset="0"/>
              </a:rPr>
              <a:t>8 рішень </a:t>
            </a:r>
            <a:r>
              <a:rPr lang="uk-UA" sz="1500" dirty="0">
                <a:solidFill>
                  <a:srgbClr val="151515"/>
                </a:solidFill>
                <a:latin typeface="Arial" panose="020B0604020202020204" pitchFamily="34" charset="0"/>
                <a:cs typeface="Arial" panose="020B0604020202020204" pitchFamily="34" charset="0"/>
              </a:rPr>
              <a:t> – під сферу </a:t>
            </a:r>
            <a:r>
              <a:rPr lang="uk-UA" sz="1500" b="1" dirty="0">
                <a:solidFill>
                  <a:srgbClr val="151515"/>
                </a:solidFill>
                <a:latin typeface="Arial" panose="020B0604020202020204" pitchFamily="34" charset="0"/>
                <a:cs typeface="Arial" panose="020B0604020202020204" pitchFamily="34" charset="0"/>
              </a:rPr>
              <a:t>“сімейне життя”</a:t>
            </a:r>
            <a:r>
              <a:rPr lang="uk-UA" sz="1500" dirty="0">
                <a:solidFill>
                  <a:srgbClr val="151515"/>
                </a:solidFill>
                <a:latin typeface="Arial" panose="020B0604020202020204" pitchFamily="34" charset="0"/>
                <a:cs typeface="Arial" panose="020B0604020202020204" pitchFamily="34" charset="0"/>
              </a:rPr>
              <a:t>, з них 7 рішень стосуються взаємного спілкування, </a:t>
            </a:r>
            <a:r>
              <a:rPr lang="uk-UA" sz="1500" dirty="0" err="1">
                <a:solidFill>
                  <a:srgbClr val="151515"/>
                </a:solidFill>
                <a:latin typeface="Arial" panose="020B0604020202020204" pitchFamily="34" charset="0"/>
                <a:cs typeface="Arial" panose="020B0604020202020204" pitchFamily="34" charset="0"/>
              </a:rPr>
              <a:t>зв’язків</a:t>
            </a:r>
            <a:r>
              <a:rPr lang="uk-UA" sz="1500" dirty="0">
                <a:solidFill>
                  <a:srgbClr val="151515"/>
                </a:solidFill>
                <a:latin typeface="Arial" panose="020B0604020202020204" pitchFamily="34" charset="0"/>
                <a:cs typeface="Arial" panose="020B0604020202020204" pitchFamily="34" charset="0"/>
              </a:rPr>
              <a:t> між батьком чи матір’ю та дитиною;</a:t>
            </a:r>
          </a:p>
          <a:p>
            <a:pPr marL="285750" indent="-285750" algn="just" fontAlgn="base">
              <a:lnSpc>
                <a:spcPct val="120000"/>
              </a:lnSpc>
              <a:buFont typeface="Wingdings" panose="05000000000000000000" pitchFamily="2" charset="2"/>
              <a:buChar char="Ø"/>
            </a:pPr>
            <a:r>
              <a:rPr lang="uk-UA" sz="1500" b="1" dirty="0">
                <a:solidFill>
                  <a:srgbClr val="151515"/>
                </a:solidFill>
                <a:latin typeface="Arial" panose="020B0604020202020204" pitchFamily="34" charset="0"/>
                <a:cs typeface="Arial" panose="020B0604020202020204" pitchFamily="34" charset="0"/>
              </a:rPr>
              <a:t>2 рішення</a:t>
            </a:r>
            <a:r>
              <a:rPr lang="uk-UA" sz="1500" dirty="0">
                <a:solidFill>
                  <a:srgbClr val="151515"/>
                </a:solidFill>
                <a:latin typeface="Arial" panose="020B0604020202020204" pitchFamily="34" charset="0"/>
                <a:cs typeface="Arial" panose="020B0604020202020204" pitchFamily="34" charset="0"/>
              </a:rPr>
              <a:t>  – під сферу </a:t>
            </a:r>
            <a:r>
              <a:rPr lang="uk-UA" sz="1500" b="1" dirty="0">
                <a:solidFill>
                  <a:srgbClr val="151515"/>
                </a:solidFill>
                <a:latin typeface="Arial" panose="020B0604020202020204" pitchFamily="34" charset="0"/>
                <a:cs typeface="Arial" panose="020B0604020202020204" pitchFamily="34" charset="0"/>
              </a:rPr>
              <a:t>“житло”, </a:t>
            </a:r>
            <a:r>
              <a:rPr lang="uk-UA" sz="1500" dirty="0">
                <a:solidFill>
                  <a:srgbClr val="151515"/>
                </a:solidFill>
                <a:latin typeface="Arial" panose="020B0604020202020204" pitchFamily="34" charset="0"/>
                <a:cs typeface="Arial" panose="020B0604020202020204" pitchFamily="34" charset="0"/>
              </a:rPr>
              <a:t>стосуються виселення із орендованого помешкання;</a:t>
            </a:r>
          </a:p>
          <a:p>
            <a:pPr marL="285750" indent="-285750" fontAlgn="base">
              <a:lnSpc>
                <a:spcPct val="120000"/>
              </a:lnSpc>
              <a:buFont typeface="Wingdings" panose="05000000000000000000" pitchFamily="2" charset="2"/>
              <a:buChar char="Ø"/>
            </a:pPr>
            <a:r>
              <a:rPr lang="uk-UA" sz="1500" dirty="0">
                <a:solidFill>
                  <a:srgbClr val="151515"/>
                </a:solidFill>
                <a:latin typeface="Arial" panose="020B0604020202020204" pitchFamily="34" charset="0"/>
                <a:cs typeface="Arial" panose="020B0604020202020204" pitchFamily="34" charset="0"/>
              </a:rPr>
              <a:t>у</a:t>
            </a:r>
            <a:r>
              <a:rPr lang="uk-UA" sz="1500" b="1" dirty="0">
                <a:solidFill>
                  <a:srgbClr val="151515"/>
                </a:solidFill>
                <a:latin typeface="Arial" panose="020B0604020202020204" pitchFamily="34" charset="0"/>
                <a:cs typeface="Arial" panose="020B0604020202020204" pitchFamily="34" charset="0"/>
              </a:rPr>
              <a:t> 12 рішеннях </a:t>
            </a:r>
            <a:r>
              <a:rPr lang="uk-UA" sz="1500" dirty="0">
                <a:solidFill>
                  <a:srgbClr val="151515"/>
                </a:solidFill>
                <a:latin typeface="Arial" panose="020B0604020202020204" pitchFamily="34" charset="0"/>
                <a:cs typeface="Arial" panose="020B0604020202020204" pitchFamily="34" charset="0"/>
              </a:rPr>
              <a:t>постановлено </a:t>
            </a:r>
            <a:r>
              <a:rPr lang="uk-UA" sz="1500" b="1" dirty="0">
                <a:solidFill>
                  <a:srgbClr val="151515"/>
                </a:solidFill>
                <a:latin typeface="Arial" panose="020B0604020202020204" pitchFamily="34" charset="0"/>
                <a:cs typeface="Arial" panose="020B0604020202020204" pitchFamily="34" charset="0"/>
              </a:rPr>
              <a:t>відшкодувати заявникам моральну шкоду</a:t>
            </a:r>
            <a:r>
              <a:rPr lang="uk-UA" sz="1500" dirty="0">
                <a:solidFill>
                  <a:srgbClr val="151515"/>
                </a:solidFill>
                <a:latin typeface="Arial" panose="020B0604020202020204" pitchFamily="34" charset="0"/>
                <a:cs typeface="Arial" panose="020B0604020202020204" pitchFamily="34" charset="0"/>
              </a:rPr>
              <a:t>, середній розмір відшкодування – 4133 євро;</a:t>
            </a:r>
          </a:p>
          <a:p>
            <a:pPr marL="285750" indent="-285750" fontAlgn="base">
              <a:lnSpc>
                <a:spcPct val="120000"/>
              </a:lnSpc>
              <a:buFont typeface="Wingdings" panose="05000000000000000000" pitchFamily="2" charset="2"/>
              <a:buChar char="Ø"/>
            </a:pPr>
            <a:r>
              <a:rPr lang="uk-UA" sz="1500" dirty="0">
                <a:solidFill>
                  <a:srgbClr val="151515"/>
                </a:solidFill>
                <a:latin typeface="Arial" panose="020B0604020202020204" pitchFamily="34" charset="0"/>
                <a:cs typeface="Arial" panose="020B0604020202020204" pitchFamily="34" charset="0"/>
              </a:rPr>
              <a:t>у </a:t>
            </a:r>
            <a:r>
              <a:rPr lang="uk-UA" sz="1500" b="1" dirty="0">
                <a:solidFill>
                  <a:srgbClr val="151515"/>
                </a:solidFill>
                <a:latin typeface="Arial" panose="020B0604020202020204" pitchFamily="34" charset="0"/>
                <a:cs typeface="Arial" panose="020B0604020202020204" pitchFamily="34" charset="0"/>
              </a:rPr>
              <a:t>6 справах встановлено порушення негативних зобов’язань</a:t>
            </a:r>
            <a:r>
              <a:rPr lang="uk-UA" sz="1500" dirty="0">
                <a:solidFill>
                  <a:srgbClr val="151515"/>
                </a:solidFill>
                <a:latin typeface="Arial" panose="020B0604020202020204" pitchFamily="34" charset="0"/>
                <a:cs typeface="Arial" panose="020B0604020202020204" pitchFamily="34" charset="0"/>
              </a:rPr>
              <a:t> України, у</a:t>
            </a:r>
            <a:r>
              <a:rPr lang="uk-UA" sz="1500" b="1" dirty="0">
                <a:solidFill>
                  <a:srgbClr val="151515"/>
                </a:solidFill>
                <a:latin typeface="Arial" panose="020B0604020202020204" pitchFamily="34" charset="0"/>
                <a:cs typeface="Arial" panose="020B0604020202020204" pitchFamily="34" charset="0"/>
              </a:rPr>
              <a:t> 7 справах України порушила позитивні зобов’язання</a:t>
            </a:r>
            <a:r>
              <a:rPr lang="uk-UA" sz="1500" dirty="0">
                <a:solidFill>
                  <a:srgbClr val="151515"/>
                </a:solidFill>
                <a:latin typeface="Arial" panose="020B0604020202020204" pitchFamily="34" charset="0"/>
                <a:cs typeface="Arial" panose="020B0604020202020204" pitchFamily="34" charset="0"/>
              </a:rPr>
              <a:t>. </a:t>
            </a:r>
          </a:p>
        </p:txBody>
      </p:sp>
      <p:sp>
        <p:nvSpPr>
          <p:cNvPr id="5" name="Прямоугольник 4">
            <a:extLst>
              <a:ext uri="{FF2B5EF4-FFF2-40B4-BE49-F238E27FC236}">
                <a16:creationId xmlns:a16="http://schemas.microsoft.com/office/drawing/2014/main" xmlns="" id="{A8B53F00-0420-4951-877A-B90F3510BC1C}"/>
              </a:ext>
            </a:extLst>
          </p:cNvPr>
          <p:cNvSpPr/>
          <p:nvPr/>
        </p:nvSpPr>
        <p:spPr>
          <a:xfrm>
            <a:off x="652440" y="524110"/>
            <a:ext cx="5043880" cy="461665"/>
          </a:xfrm>
          <a:prstGeom prst="rect">
            <a:avLst/>
          </a:prstGeom>
        </p:spPr>
        <p:txBody>
          <a:bodyPr wrap="none">
            <a:spAutoFit/>
          </a:bodyPr>
          <a:lstStyle/>
          <a:p>
            <a:pPr algn="ctr" fontAlgn="base"/>
            <a:r>
              <a:rPr lang="uk-UA" sz="2400" b="1" cap="all" dirty="0">
                <a:solidFill>
                  <a:srgbClr val="151515"/>
                </a:solidFill>
                <a:latin typeface="Arial" panose="020B0604020202020204" pitchFamily="34" charset="0"/>
                <a:cs typeface="Arial" panose="020B0604020202020204" pitchFamily="34" charset="0"/>
              </a:rPr>
              <a:t>Огляд рішень ЄСПЛ: Україна</a:t>
            </a:r>
          </a:p>
        </p:txBody>
      </p:sp>
      <p:sp>
        <p:nvSpPr>
          <p:cNvPr id="10" name="Прямоугольник 9">
            <a:extLst>
              <a:ext uri="{FF2B5EF4-FFF2-40B4-BE49-F238E27FC236}">
                <a16:creationId xmlns:a16="http://schemas.microsoft.com/office/drawing/2014/main" xmlns="" id="{AF050A8F-46AB-497C-BC9A-6DC7C4418B32}"/>
              </a:ext>
            </a:extLst>
          </p:cNvPr>
          <p:cNvSpPr/>
          <p:nvPr/>
        </p:nvSpPr>
        <p:spPr>
          <a:xfrm>
            <a:off x="685499" y="1332020"/>
            <a:ext cx="6376874" cy="584775"/>
          </a:xfrm>
          <a:prstGeom prst="rect">
            <a:avLst/>
          </a:prstGeom>
        </p:spPr>
        <p:txBody>
          <a:bodyPr wrap="none">
            <a:spAutoFit/>
          </a:bodyPr>
          <a:lstStyle/>
          <a:p>
            <a:pPr algn="ctr"/>
            <a:r>
              <a:rPr lang="uk-UA" sz="1600" dirty="0">
                <a:solidFill>
                  <a:srgbClr val="151515"/>
                </a:solidFill>
                <a:latin typeface="Arial" panose="020B0604020202020204" pitchFamily="34" charset="0"/>
                <a:cs typeface="Arial" panose="020B0604020202020204" pitchFamily="34" charset="0"/>
              </a:rPr>
              <a:t>Порівняльна кількість усіх рішень ЄСПЛ за </a:t>
            </a:r>
            <a:r>
              <a:rPr lang="uk-UA" sz="1600" dirty="0" err="1">
                <a:solidFill>
                  <a:srgbClr val="151515"/>
                </a:solidFill>
                <a:latin typeface="Arial" panose="020B0604020202020204" pitchFamily="34" charset="0"/>
                <a:cs typeface="Arial" panose="020B0604020202020204" pitchFamily="34" charset="0"/>
              </a:rPr>
              <a:t>статею</a:t>
            </a:r>
            <a:r>
              <a:rPr lang="uk-UA" sz="1600" dirty="0">
                <a:solidFill>
                  <a:srgbClr val="151515"/>
                </a:solidFill>
                <a:latin typeface="Arial" panose="020B0604020202020204" pitchFamily="34" charset="0"/>
                <a:cs typeface="Arial" panose="020B0604020202020204" pitchFamily="34" charset="0"/>
              </a:rPr>
              <a:t> 8 Конвенції </a:t>
            </a:r>
          </a:p>
          <a:p>
            <a:pPr algn="ctr"/>
            <a:r>
              <a:rPr lang="uk-UA" sz="1600" dirty="0">
                <a:solidFill>
                  <a:srgbClr val="151515"/>
                </a:solidFill>
                <a:latin typeface="Arial" panose="020B0604020202020204" pitchFamily="34" charset="0"/>
                <a:cs typeface="Arial" panose="020B0604020202020204" pitchFamily="34" charset="0"/>
              </a:rPr>
              <a:t>та рішень за цією </a:t>
            </a:r>
            <a:r>
              <a:rPr lang="uk-UA" sz="1600" dirty="0" err="1">
                <a:solidFill>
                  <a:srgbClr val="151515"/>
                </a:solidFill>
                <a:latin typeface="Arial" panose="020B0604020202020204" pitchFamily="34" charset="0"/>
                <a:cs typeface="Arial" panose="020B0604020202020204" pitchFamily="34" charset="0"/>
              </a:rPr>
              <a:t>статею</a:t>
            </a:r>
            <a:r>
              <a:rPr lang="uk-UA" sz="1600" dirty="0">
                <a:solidFill>
                  <a:srgbClr val="151515"/>
                </a:solidFill>
                <a:latin typeface="Arial" panose="020B0604020202020204" pitchFamily="34" charset="0"/>
                <a:cs typeface="Arial" panose="020B0604020202020204" pitchFamily="34" charset="0"/>
              </a:rPr>
              <a:t> у справах проти України, 2014-2023 рр.</a:t>
            </a:r>
            <a:endParaRPr lang="uk-UA" sz="1600" dirty="0">
              <a:latin typeface="Arial" panose="020B0604020202020204" pitchFamily="34" charset="0"/>
              <a:cs typeface="Arial" panose="020B0604020202020204" pitchFamily="34" charset="0"/>
            </a:endParaRPr>
          </a:p>
        </p:txBody>
      </p:sp>
      <p:sp>
        <p:nvSpPr>
          <p:cNvPr id="12" name="Прямоугольник 11">
            <a:extLst>
              <a:ext uri="{FF2B5EF4-FFF2-40B4-BE49-F238E27FC236}">
                <a16:creationId xmlns:a16="http://schemas.microsoft.com/office/drawing/2014/main" xmlns="" id="{F00132CC-396C-46B6-9A06-172FF935ECF0}"/>
              </a:ext>
            </a:extLst>
          </p:cNvPr>
          <p:cNvSpPr/>
          <p:nvPr/>
        </p:nvSpPr>
        <p:spPr>
          <a:xfrm>
            <a:off x="476725" y="6093928"/>
            <a:ext cx="7739204" cy="1231106"/>
          </a:xfrm>
          <a:prstGeom prst="rect">
            <a:avLst/>
          </a:prstGeom>
        </p:spPr>
        <p:txBody>
          <a:bodyPr wrap="square">
            <a:spAutoFit/>
          </a:bodyPr>
          <a:lstStyle/>
          <a:p>
            <a:r>
              <a:rPr lang="ru-RU" sz="1400" dirty="0" err="1">
                <a:solidFill>
                  <a:srgbClr val="333333"/>
                </a:solidFill>
                <a:latin typeface="Arial" panose="020B0604020202020204" pitchFamily="34" charset="0"/>
                <a:cs typeface="Arial" panose="020B0604020202020204" pitchFamily="34" charset="0"/>
              </a:rPr>
              <a:t>Джерело</a:t>
            </a:r>
            <a:r>
              <a:rPr lang="ru-RU" sz="1400" dirty="0">
                <a:solidFill>
                  <a:srgbClr val="333333"/>
                </a:solidFill>
                <a:latin typeface="Arial" panose="020B0604020202020204" pitchFamily="34" charset="0"/>
                <a:cs typeface="Arial" panose="020B0604020202020204" pitchFamily="34" charset="0"/>
              </a:rPr>
              <a:t>: </a:t>
            </a:r>
            <a:r>
              <a:rPr lang="ru-RU" sz="1400" dirty="0" err="1">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Воюта</a:t>
            </a:r>
            <a:r>
              <a:rPr lang="ru-RU" sz="1400" dirty="0">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 Д. Право на </a:t>
            </a:r>
            <a:r>
              <a:rPr lang="ru-RU" sz="1400" dirty="0" err="1">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повагу</a:t>
            </a:r>
            <a:r>
              <a:rPr lang="ru-RU" sz="1400" dirty="0">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 до приватного і </a:t>
            </a:r>
            <a:r>
              <a:rPr lang="ru-RU" sz="1400" dirty="0" err="1">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сімейного</a:t>
            </a:r>
            <a:r>
              <a:rPr lang="ru-RU" sz="1400" dirty="0">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 </a:t>
            </a:r>
            <a:r>
              <a:rPr lang="ru-RU" sz="1400" dirty="0" err="1">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життя</a:t>
            </a:r>
            <a:r>
              <a:rPr lang="ru-RU" sz="1400" dirty="0">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 у </a:t>
            </a:r>
            <a:r>
              <a:rPr lang="ru-RU" sz="1400" dirty="0" err="1">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практиці</a:t>
            </a:r>
            <a:r>
              <a:rPr lang="ru-RU" sz="1400" dirty="0">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 ЄСПЛ: </a:t>
            </a:r>
            <a:r>
              <a:rPr lang="ru-RU" sz="1400" dirty="0" err="1">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case</a:t>
            </a:r>
            <a:r>
              <a:rPr lang="ru-RU" sz="1400" dirty="0">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 </a:t>
            </a:r>
            <a:r>
              <a:rPr lang="ru-RU" sz="1400" dirty="0" err="1">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study</a:t>
            </a:r>
            <a:r>
              <a:rPr lang="ru-RU" sz="1400" dirty="0">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 справ </a:t>
            </a:r>
            <a:r>
              <a:rPr lang="ru-RU" sz="1400" dirty="0" err="1">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проти</a:t>
            </a:r>
            <a:r>
              <a:rPr lang="ru-RU" sz="1400" dirty="0">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 </a:t>
            </a:r>
            <a:r>
              <a:rPr lang="ru-RU" sz="1400" dirty="0" err="1">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україни</a:t>
            </a:r>
            <a:r>
              <a:rPr lang="ru-RU" sz="1400" dirty="0">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 за 2023 </a:t>
            </a:r>
            <a:r>
              <a:rPr lang="ru-RU" sz="1400" dirty="0" err="1">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рік</a:t>
            </a:r>
            <a:endParaRPr lang="ru-RU" sz="1400" cap="all" dirty="0">
              <a:solidFill>
                <a:schemeClr val="accent1">
                  <a:lumMod val="75000"/>
                </a:schemeClr>
              </a:solidFill>
              <a:latin typeface="Arial" panose="020B0604020202020204" pitchFamily="34" charset="0"/>
              <a:cs typeface="Arial" panose="020B0604020202020204" pitchFamily="34" charset="0"/>
            </a:endParaRPr>
          </a:p>
          <a:p>
            <a:endParaRPr lang="ru-RU" sz="1400" dirty="0">
              <a:solidFill>
                <a:schemeClr val="accent1">
                  <a:lumMod val="75000"/>
                </a:schemeClr>
              </a:solidFill>
              <a:latin typeface="Arial" panose="020B0604020202020204" pitchFamily="34" charset="0"/>
              <a:cs typeface="Arial" panose="020B0604020202020204" pitchFamily="34" charset="0"/>
            </a:endParaRPr>
          </a:p>
          <a:p>
            <a:endParaRPr lang="uk-UA" sz="1600" dirty="0">
              <a:solidFill>
                <a:schemeClr val="accent1">
                  <a:lumMod val="75000"/>
                </a:schemeClr>
              </a:solidFill>
              <a:latin typeface="Arial" panose="020B0604020202020204" pitchFamily="34" charset="0"/>
              <a:cs typeface="Arial" panose="020B0604020202020204" pitchFamily="34" charset="0"/>
            </a:endParaRPr>
          </a:p>
          <a:p>
            <a:endParaRPr lang="uk-UA" sz="16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1497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D76F8753-1411-415A-954A-EB51B610EFF4}"/>
              </a:ext>
            </a:extLst>
          </p:cNvPr>
          <p:cNvSpPr/>
          <p:nvPr/>
        </p:nvSpPr>
        <p:spPr>
          <a:xfrm>
            <a:off x="5351" y="0"/>
            <a:ext cx="309337" cy="685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a:p>
        </p:txBody>
      </p:sp>
      <p:sp>
        <p:nvSpPr>
          <p:cNvPr id="2" name="Прямоугольник 1">
            <a:extLst>
              <a:ext uri="{FF2B5EF4-FFF2-40B4-BE49-F238E27FC236}">
                <a16:creationId xmlns:a16="http://schemas.microsoft.com/office/drawing/2014/main" xmlns="" id="{AA452B17-C697-455E-832E-5C4FA89241E9}"/>
              </a:ext>
            </a:extLst>
          </p:cNvPr>
          <p:cNvSpPr/>
          <p:nvPr/>
        </p:nvSpPr>
        <p:spPr>
          <a:xfrm>
            <a:off x="558801" y="1198325"/>
            <a:ext cx="5537200" cy="4993675"/>
          </a:xfrm>
          <a:prstGeom prst="rect">
            <a:avLst/>
          </a:prstGeom>
        </p:spPr>
        <p:txBody>
          <a:bodyPr wrap="square">
            <a:spAutoFit/>
          </a:bodyPr>
          <a:lstStyle/>
          <a:p>
            <a:pPr marL="342900" indent="-342900" algn="just">
              <a:buFont typeface="Wingdings" panose="05000000000000000000" pitchFamily="2" charset="2"/>
              <a:buChar char="q"/>
            </a:pPr>
            <a:r>
              <a:rPr lang="uk-UA" sz="1450" dirty="0">
                <a:solidFill>
                  <a:srgbClr val="111827"/>
                </a:solidFill>
                <a:latin typeface="Arial" panose="020B0604020202020204" pitchFamily="34" charset="0"/>
                <a:cs typeface="Arial" panose="020B0604020202020204" pitchFamily="34" charset="0"/>
              </a:rPr>
              <a:t>Право на повагу до приватного і сімейного життя</a:t>
            </a:r>
            <a:r>
              <a:rPr lang="uk-UA" sz="1450" dirty="0">
                <a:solidFill>
                  <a:srgbClr val="222223"/>
                </a:solidFill>
                <a:latin typeface="Arial" panose="020B0604020202020204" pitchFamily="34" charset="0"/>
                <a:cs typeface="Arial" panose="020B0604020202020204" pitchFamily="34" charset="0"/>
              </a:rPr>
              <a:t> – широке право, яке порушується в різних контекстах і ситуаціях повсякденного життя. Це право закріплено у статті 8 Європейської конвенції з прав людини, яка захищає чотири сфери: приватне життя, сімейне життя, житло та кореспонденцію. ЄСПЛ не дав точного визначення та обсягу цих сфер; натомість застосовує індивідуальний підхід при вирішенні питання про те, чи підпадає конкретна ситуація під дію статті 8 ЄКПЛ.</a:t>
            </a:r>
          </a:p>
          <a:p>
            <a:pPr algn="just"/>
            <a:endParaRPr lang="uk-UA" sz="1450" dirty="0">
              <a:solidFill>
                <a:srgbClr val="222223"/>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uk-UA" sz="1450" dirty="0">
                <a:latin typeface="Arial" panose="020B0604020202020204" pitchFamily="34" charset="0"/>
                <a:cs typeface="Arial" panose="020B0604020202020204" pitchFamily="34" charset="0"/>
              </a:rPr>
              <a:t>Негативні зобов’язання: утримуватися від </a:t>
            </a:r>
            <a:r>
              <a:rPr lang="uk-UA" sz="1450" dirty="0" err="1">
                <a:latin typeface="Arial" panose="020B0604020202020204" pitchFamily="34" charset="0"/>
                <a:cs typeface="Arial" panose="020B0604020202020204" pitchFamily="34" charset="0"/>
              </a:rPr>
              <a:t>необгрунтованого</a:t>
            </a:r>
            <a:r>
              <a:rPr lang="uk-UA" sz="1450" dirty="0">
                <a:latin typeface="Arial" panose="020B0604020202020204" pitchFamily="34" charset="0"/>
                <a:cs typeface="Arial" panose="020B0604020202020204" pitchFamily="34" charset="0"/>
              </a:rPr>
              <a:t> втручання у право. Позитивні зобов’язання: приймати відповідні заходи для забезпечення ефективного здійснення права. У виняткових випадках допускається втручання держави у право особи на повагу до приватного та сімейного життя, однак таке втручання має бути пропорційним, забезпечувати дотримання справедливого балансу між конкуруючими державними та приватними інтересами та таким, що відповідає вимогам, які встановлені у демократичному суспільстві.</a:t>
            </a:r>
          </a:p>
          <a:p>
            <a:pPr marL="342900" indent="-342900" algn="just">
              <a:buFont typeface="Wingdings" panose="05000000000000000000" pitchFamily="2" charset="2"/>
              <a:buChar char="q"/>
            </a:pPr>
            <a:endParaRPr lang="uk-UA" sz="1400" dirty="0">
              <a:solidFill>
                <a:srgbClr val="222223"/>
              </a:solidFill>
              <a:latin typeface="Arial" panose="020B0604020202020204" pitchFamily="34" charset="0"/>
              <a:cs typeface="Arial" panose="020B0604020202020204" pitchFamily="34" charset="0"/>
            </a:endParaRPr>
          </a:p>
        </p:txBody>
      </p:sp>
      <p:sp>
        <p:nvSpPr>
          <p:cNvPr id="6" name="Прямоугольник 5">
            <a:extLst>
              <a:ext uri="{FF2B5EF4-FFF2-40B4-BE49-F238E27FC236}">
                <a16:creationId xmlns:a16="http://schemas.microsoft.com/office/drawing/2014/main" xmlns="" id="{9A58501A-CA74-43FE-BFBD-212320DC0196}"/>
              </a:ext>
            </a:extLst>
          </p:cNvPr>
          <p:cNvSpPr/>
          <p:nvPr/>
        </p:nvSpPr>
        <p:spPr>
          <a:xfrm>
            <a:off x="558800" y="327521"/>
            <a:ext cx="5141686" cy="696024"/>
          </a:xfrm>
          <a:prstGeom prst="rect">
            <a:avLst/>
          </a:prstGeom>
        </p:spPr>
        <p:txBody>
          <a:bodyPr wrap="square">
            <a:spAutoFit/>
          </a:bodyPr>
          <a:lstStyle/>
          <a:p>
            <a:pPr>
              <a:lnSpc>
                <a:spcPct val="120000"/>
              </a:lnSpc>
            </a:pPr>
            <a:r>
              <a:rPr lang="uk-UA" sz="3600" b="1" dirty="0">
                <a:latin typeface="Arial" panose="020B0604020202020204" pitchFamily="34" charset="0"/>
                <a:cs typeface="Arial" panose="020B0604020202020204" pitchFamily="34" charset="0"/>
              </a:rPr>
              <a:t>Висновки</a:t>
            </a:r>
          </a:p>
        </p:txBody>
      </p:sp>
      <p:sp>
        <p:nvSpPr>
          <p:cNvPr id="7" name="Прямоугольник 6">
            <a:extLst>
              <a:ext uri="{FF2B5EF4-FFF2-40B4-BE49-F238E27FC236}">
                <a16:creationId xmlns:a16="http://schemas.microsoft.com/office/drawing/2014/main" xmlns="" id="{C1B030BF-9E1F-4E93-AD7D-497C5A173DCC}"/>
              </a:ext>
            </a:extLst>
          </p:cNvPr>
          <p:cNvSpPr/>
          <p:nvPr/>
        </p:nvSpPr>
        <p:spPr>
          <a:xfrm>
            <a:off x="6491516" y="982882"/>
            <a:ext cx="5304970" cy="5209118"/>
          </a:xfrm>
          <a:prstGeom prst="rect">
            <a:avLst/>
          </a:prstGeom>
        </p:spPr>
        <p:txBody>
          <a:bodyPr wrap="square">
            <a:spAutoFit/>
          </a:bodyPr>
          <a:lstStyle/>
          <a:p>
            <a:pPr algn="just"/>
            <a:endParaRPr lang="uk-UA" sz="1400" dirty="0">
              <a:latin typeface="Arial" panose="020B0604020202020204" pitchFamily="34" charset="0"/>
              <a:cs typeface="Arial" panose="020B0604020202020204" pitchFamily="34" charset="0"/>
            </a:endParaRPr>
          </a:p>
          <a:p>
            <a:pPr marL="285750" indent="-285750" algn="just" fontAlgn="base">
              <a:buFont typeface="Wingdings" panose="05000000000000000000" pitchFamily="2" charset="2"/>
              <a:buChar char="q"/>
            </a:pPr>
            <a:r>
              <a:rPr lang="uk-UA" sz="1450" dirty="0">
                <a:latin typeface="Arial" panose="020B0604020202020204" pitchFamily="34" charset="0"/>
                <a:cs typeface="Arial" panose="020B0604020202020204" pitchFamily="34" charset="0"/>
              </a:rPr>
              <a:t>Європейський Суд дотепер не дав чіткого визначення «приватного» життя. Суд свідомо уникає спроб такого роду і надає перевагу зосередженню на конкретному питанні.</a:t>
            </a:r>
          </a:p>
          <a:p>
            <a:pPr algn="just" fontAlgn="base"/>
            <a:endParaRPr lang="ru-RU" sz="1450" dirty="0">
              <a:latin typeface="Arial" panose="020B0604020202020204" pitchFamily="34" charset="0"/>
              <a:cs typeface="Arial" panose="020B0604020202020204" pitchFamily="34" charset="0"/>
            </a:endParaRPr>
          </a:p>
          <a:p>
            <a:pPr marL="285750" indent="-285750" algn="just" fontAlgn="base">
              <a:buFont typeface="Wingdings" panose="05000000000000000000" pitchFamily="2" charset="2"/>
              <a:buChar char="q"/>
            </a:pPr>
            <a:r>
              <a:rPr lang="uk-UA" sz="1450" dirty="0">
                <a:latin typeface="Arial" panose="020B0604020202020204" pitchFamily="34" charset="0"/>
                <a:cs typeface="Arial" panose="020B0604020202020204" pitchFamily="34" charset="0"/>
              </a:rPr>
              <a:t>Сімейне життя охоплює стосунки між батьками і дітьми, подружні стосунки, усиновлення, виховання тощо. Не обов’язково бути формально одруженим, важливим є факти спільного життя, обов’язки, взаємозв’язок.</a:t>
            </a:r>
            <a:r>
              <a:rPr lang="uk-UA" sz="1450" b="1" dirty="0">
                <a:latin typeface="Arial" panose="020B0604020202020204" pitchFamily="34" charset="0"/>
                <a:cs typeface="Arial" panose="020B0604020202020204" pitchFamily="34" charset="0"/>
              </a:rPr>
              <a:t> </a:t>
            </a:r>
            <a:r>
              <a:rPr lang="uk-UA" sz="1450" dirty="0">
                <a:latin typeface="Arial" panose="020B0604020202020204" pitchFamily="34" charset="0"/>
                <a:cs typeface="Arial" panose="020B0604020202020204" pitchFamily="34" charset="0"/>
              </a:rPr>
              <a:t>З огляду на зміст рішень Суду у справах проти України, можна виділити такі основні принципи у сфері захисту права:</a:t>
            </a:r>
          </a:p>
          <a:p>
            <a:pPr marL="285750" indent="-285750" algn="just" fontAlgn="base">
              <a:buFont typeface="Arial" panose="020B0604020202020204" pitchFamily="34" charset="0"/>
              <a:buChar char="•"/>
            </a:pPr>
            <a:r>
              <a:rPr lang="uk-UA" sz="1450" dirty="0">
                <a:latin typeface="Arial" panose="020B0604020202020204" pitchFamily="34" charset="0"/>
                <a:cs typeface="Arial" panose="020B0604020202020204" pitchFamily="34" charset="0"/>
              </a:rPr>
              <a:t>Національні органи влади мають встановлювати справедливий баланс між інтересами дитини та інтересами батьків і надавати особливого значення найкращим інтересам дитини під час вирішення спорів між батьками щодо доступу до дітей;</a:t>
            </a:r>
          </a:p>
          <a:p>
            <a:pPr marL="285750" indent="-285750" algn="just" fontAlgn="base">
              <a:buFont typeface="Arial" panose="020B0604020202020204" pitchFamily="34" charset="0"/>
              <a:buChar char="•"/>
            </a:pPr>
            <a:r>
              <a:rPr lang="uk-UA" sz="1450" dirty="0">
                <a:latin typeface="Arial" panose="020B0604020202020204" pitchFamily="34" charset="0"/>
                <a:cs typeface="Arial" panose="020B0604020202020204" pitchFamily="34" charset="0"/>
              </a:rPr>
              <a:t>Органи державної влади мають вживати усіх заходів, яких можна розумно очікувати від них, аби дозволити батькам і дитині підтримувати та розвивати сімейні зв’язки та спілкування один з одним.</a:t>
            </a:r>
          </a:p>
          <a:p>
            <a:pPr algn="just"/>
            <a:endParaRPr lang="uk-U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6322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Прямоугольник 24">
            <a:extLst>
              <a:ext uri="{FF2B5EF4-FFF2-40B4-BE49-F238E27FC236}">
                <a16:creationId xmlns:a16="http://schemas.microsoft.com/office/drawing/2014/main" xmlns="" id="{5964BB51-27DD-4E52-9C27-768BE5AF138C}"/>
              </a:ext>
            </a:extLst>
          </p:cNvPr>
          <p:cNvSpPr/>
          <p:nvPr/>
        </p:nvSpPr>
        <p:spPr>
          <a:xfrm>
            <a:off x="934503" y="447877"/>
            <a:ext cx="10535920" cy="400110"/>
          </a:xfrm>
          <a:prstGeom prst="rect">
            <a:avLst/>
          </a:prstGeom>
        </p:spPr>
        <p:txBody>
          <a:bodyPr wrap="square">
            <a:spAutoFit/>
          </a:bodyPr>
          <a:lstStyle/>
          <a:p>
            <a:pPr algn="ctr"/>
            <a:r>
              <a:rPr lang="uk-UA" sz="2000" b="1" dirty="0">
                <a:latin typeface="Arial" panose="020B0604020202020204" pitchFamily="34" charset="0"/>
                <a:cs typeface="Arial" panose="020B0604020202020204" pitchFamily="34" charset="0"/>
              </a:rPr>
              <a:t>Список використаних джерел:</a:t>
            </a:r>
            <a:endParaRPr lang="en-US" sz="2000" b="1" dirty="0">
              <a:latin typeface="Arial" panose="020B060402020202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xmlns="" id="{605CE7D5-4F96-4C59-8E08-F90C4A3FDBA0}"/>
              </a:ext>
            </a:extLst>
          </p:cNvPr>
          <p:cNvSpPr/>
          <p:nvPr/>
        </p:nvSpPr>
        <p:spPr>
          <a:xfrm>
            <a:off x="934503" y="847987"/>
            <a:ext cx="10535920" cy="7165038"/>
          </a:xfrm>
          <a:prstGeom prst="rect">
            <a:avLst/>
          </a:prstGeom>
        </p:spPr>
        <p:txBody>
          <a:bodyPr wrap="square">
            <a:spAutoFit/>
          </a:bodyPr>
          <a:lstStyle/>
          <a:p>
            <a:pPr marL="342900" indent="-342900">
              <a:lnSpc>
                <a:spcPct val="110000"/>
              </a:lnSpc>
              <a:buAutoNum type="arabicPeriod"/>
            </a:pPr>
            <a:r>
              <a:rPr lang="ru-RU" sz="1600" u="sng" dirty="0" err="1">
                <a:solidFill>
                  <a:schemeClr val="accent3">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Конвенція</a:t>
            </a:r>
            <a:r>
              <a:rPr lang="ru-RU" sz="1600" u="sng" dirty="0">
                <a:solidFill>
                  <a:schemeClr val="accent3">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 про </a:t>
            </a:r>
            <a:r>
              <a:rPr lang="ru-RU" sz="1600" u="sng" dirty="0" err="1">
                <a:solidFill>
                  <a:schemeClr val="accent3">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захист</a:t>
            </a:r>
            <a:r>
              <a:rPr lang="ru-RU" sz="1600" u="sng" dirty="0">
                <a:solidFill>
                  <a:schemeClr val="accent3">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 прав </a:t>
            </a:r>
            <a:r>
              <a:rPr lang="ru-RU" sz="1600" u="sng" dirty="0" err="1">
                <a:solidFill>
                  <a:schemeClr val="accent3">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людини</a:t>
            </a:r>
            <a:r>
              <a:rPr lang="ru-RU" sz="1600" u="sng" dirty="0">
                <a:solidFill>
                  <a:schemeClr val="accent3">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 і </a:t>
            </a:r>
            <a:r>
              <a:rPr lang="ru-RU" sz="1600" u="sng" dirty="0" err="1">
                <a:solidFill>
                  <a:schemeClr val="accent3">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основоположних</a:t>
            </a:r>
            <a:r>
              <a:rPr lang="ru-RU" sz="1600" u="sng" dirty="0">
                <a:solidFill>
                  <a:schemeClr val="accent3">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 свобод (з протоколами) (</a:t>
            </a:r>
            <a:r>
              <a:rPr lang="ru-RU" sz="1600" u="sng" dirty="0" err="1">
                <a:solidFill>
                  <a:schemeClr val="accent3">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Європейська</a:t>
            </a:r>
            <a:r>
              <a:rPr lang="ru-RU" sz="1600" u="sng" dirty="0">
                <a:solidFill>
                  <a:schemeClr val="accent3">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 </a:t>
            </a:r>
            <a:r>
              <a:rPr lang="ru-RU" sz="1600" u="sng" dirty="0" err="1">
                <a:solidFill>
                  <a:schemeClr val="accent3">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конвенція</a:t>
            </a:r>
            <a:r>
              <a:rPr lang="ru-RU" sz="1600" u="sng" dirty="0">
                <a:solidFill>
                  <a:schemeClr val="accent3">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 з прав </a:t>
            </a:r>
            <a:r>
              <a:rPr lang="ru-RU" sz="1600" u="sng" dirty="0" err="1">
                <a:solidFill>
                  <a:schemeClr val="accent3">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людини</a:t>
            </a:r>
            <a:r>
              <a:rPr lang="ru-RU" sz="1600" u="sng" dirty="0">
                <a:solidFill>
                  <a:schemeClr val="accent3">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a:t>
            </a:r>
            <a:endParaRPr lang="ru-RU" sz="1600" u="sng" dirty="0">
              <a:solidFill>
                <a:schemeClr val="accent3">
                  <a:lumMod val="50000"/>
                </a:schemeClr>
              </a:solidFill>
              <a:latin typeface="Arial" panose="020B0604020202020204" pitchFamily="34" charset="0"/>
              <a:cs typeface="Arial" panose="020B0604020202020204" pitchFamily="34" charset="0"/>
            </a:endParaRPr>
          </a:p>
          <a:p>
            <a:pPr marL="342900" indent="-342900">
              <a:lnSpc>
                <a:spcPct val="110000"/>
              </a:lnSpc>
              <a:buFontTx/>
              <a:buAutoNum type="arabicPeriod"/>
            </a:pPr>
            <a:r>
              <a:rPr lang="uk-UA" sz="1600" dirty="0">
                <a:solidFill>
                  <a:schemeClr val="accent3">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Справа «Олександр Волков проти України» (</a:t>
            </a:r>
            <a:r>
              <a:rPr lang="uk-UA" sz="1600" dirty="0" err="1">
                <a:solidFill>
                  <a:schemeClr val="accent3">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Oleksandr</a:t>
            </a:r>
            <a:r>
              <a:rPr lang="uk-UA" sz="1600" dirty="0">
                <a:solidFill>
                  <a:schemeClr val="accent3">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 </a:t>
            </a:r>
            <a:r>
              <a:rPr lang="uk-UA" sz="1600" dirty="0" err="1">
                <a:solidFill>
                  <a:schemeClr val="accent3">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Volkov</a:t>
            </a:r>
            <a:r>
              <a:rPr lang="uk-UA" sz="1600" dirty="0">
                <a:solidFill>
                  <a:schemeClr val="accent3">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 v. </a:t>
            </a:r>
            <a:r>
              <a:rPr lang="uk-UA" sz="1600" dirty="0" err="1">
                <a:solidFill>
                  <a:schemeClr val="accent3">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Ukraine</a:t>
            </a:r>
            <a:r>
              <a:rPr lang="uk-UA" sz="1600" dirty="0">
                <a:solidFill>
                  <a:schemeClr val="accent3">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 2013)</a:t>
            </a:r>
            <a:endParaRPr lang="uk-UA" sz="1600" dirty="0">
              <a:solidFill>
                <a:schemeClr val="accent3">
                  <a:lumMod val="50000"/>
                </a:schemeClr>
              </a:solidFill>
              <a:latin typeface="Arial" panose="020B0604020202020204" pitchFamily="34" charset="0"/>
              <a:cs typeface="Arial" panose="020B0604020202020204" pitchFamily="34" charset="0"/>
            </a:endParaRPr>
          </a:p>
          <a:p>
            <a:pPr marL="342900" indent="-342900">
              <a:lnSpc>
                <a:spcPct val="110000"/>
              </a:lnSpc>
              <a:buFontTx/>
              <a:buAutoNum type="arabicPeriod"/>
            </a:pPr>
            <a:r>
              <a:rPr lang="uk-UA" sz="1600" dirty="0">
                <a:solidFill>
                  <a:schemeClr val="accent3">
                    <a:lumMod val="5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Справа «Денісов проти України» (</a:t>
            </a:r>
            <a:r>
              <a:rPr lang="uk-UA" sz="1600" dirty="0" err="1">
                <a:solidFill>
                  <a:schemeClr val="accent3">
                    <a:lumMod val="5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Denisov</a:t>
            </a:r>
            <a:r>
              <a:rPr lang="uk-UA" sz="1600" dirty="0">
                <a:solidFill>
                  <a:schemeClr val="accent3">
                    <a:lumMod val="5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 v. </a:t>
            </a:r>
            <a:r>
              <a:rPr lang="uk-UA" sz="1600" dirty="0" err="1">
                <a:solidFill>
                  <a:schemeClr val="accent3">
                    <a:lumMod val="5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Ukraine</a:t>
            </a:r>
            <a:r>
              <a:rPr lang="uk-UA" sz="1600" dirty="0">
                <a:solidFill>
                  <a:schemeClr val="accent3">
                    <a:lumMod val="5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 2018)</a:t>
            </a:r>
            <a:endParaRPr lang="uk-UA" sz="1600" dirty="0">
              <a:solidFill>
                <a:schemeClr val="accent3">
                  <a:lumMod val="50000"/>
                </a:schemeClr>
              </a:solidFill>
              <a:latin typeface="Arial" panose="020B0604020202020204" pitchFamily="34" charset="0"/>
              <a:cs typeface="Arial" panose="020B0604020202020204" pitchFamily="34" charset="0"/>
            </a:endParaRPr>
          </a:p>
          <a:p>
            <a:pPr marL="342900" indent="-342900">
              <a:lnSpc>
                <a:spcPct val="110000"/>
              </a:lnSpc>
              <a:buFontTx/>
              <a:buAutoNum type="arabicPeriod"/>
            </a:pPr>
            <a:r>
              <a:rPr lang="uk-UA" sz="1600" dirty="0">
                <a:solidFill>
                  <a:schemeClr val="accent3">
                    <a:lumMod val="50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Справа «Погребний та інші проти України» (</a:t>
            </a:r>
            <a:r>
              <a:rPr lang="uk-UA" sz="1600" dirty="0" err="1">
                <a:solidFill>
                  <a:schemeClr val="accent3">
                    <a:lumMod val="50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Pogrebnyy</a:t>
            </a:r>
            <a:r>
              <a:rPr lang="uk-UA" sz="1600" dirty="0">
                <a:solidFill>
                  <a:schemeClr val="accent3">
                    <a:lumMod val="50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 </a:t>
            </a:r>
            <a:r>
              <a:rPr lang="uk-UA" sz="1600" dirty="0" err="1">
                <a:solidFill>
                  <a:schemeClr val="accent3">
                    <a:lumMod val="50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and</a:t>
            </a:r>
            <a:r>
              <a:rPr lang="uk-UA" sz="1600" dirty="0">
                <a:solidFill>
                  <a:schemeClr val="accent3">
                    <a:lumMod val="50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 </a:t>
            </a:r>
            <a:r>
              <a:rPr lang="uk-UA" sz="1600" dirty="0" err="1">
                <a:solidFill>
                  <a:schemeClr val="accent3">
                    <a:lumMod val="50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others</a:t>
            </a:r>
            <a:r>
              <a:rPr lang="uk-UA" sz="1600" dirty="0">
                <a:solidFill>
                  <a:schemeClr val="accent3">
                    <a:lumMod val="50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 v. </a:t>
            </a:r>
            <a:r>
              <a:rPr lang="uk-UA" sz="1600" dirty="0" err="1">
                <a:solidFill>
                  <a:schemeClr val="accent3">
                    <a:lumMod val="50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Ukraine</a:t>
            </a:r>
            <a:r>
              <a:rPr lang="uk-UA" sz="1600" dirty="0">
                <a:solidFill>
                  <a:schemeClr val="accent3">
                    <a:lumMod val="50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 2023</a:t>
            </a:r>
            <a:endParaRPr lang="uk-UA" sz="1600" dirty="0">
              <a:solidFill>
                <a:schemeClr val="accent3">
                  <a:lumMod val="50000"/>
                </a:schemeClr>
              </a:solidFill>
              <a:latin typeface="Arial" panose="020B0604020202020204" pitchFamily="34" charset="0"/>
              <a:cs typeface="Arial" panose="020B0604020202020204" pitchFamily="34" charset="0"/>
            </a:endParaRPr>
          </a:p>
          <a:p>
            <a:pPr marL="342900" indent="-342900">
              <a:lnSpc>
                <a:spcPct val="110000"/>
              </a:lnSpc>
              <a:buFontTx/>
              <a:buAutoNum type="arabicPeriod"/>
            </a:pPr>
            <a:r>
              <a:rPr lang="ru-RU" sz="1600" dirty="0">
                <a:solidFill>
                  <a:schemeClr val="accent3">
                    <a:lumMod val="50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xmlns="" val="tx"/>
                    </a:ext>
                  </a:extLst>
                </a:hlinkClick>
              </a:rPr>
              <a:t>Справа «Терещенко </a:t>
            </a:r>
            <a:r>
              <a:rPr lang="uk-UA" sz="1600" dirty="0">
                <a:solidFill>
                  <a:schemeClr val="accent3">
                    <a:lumMod val="50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xmlns="" val="tx"/>
                    </a:ext>
                  </a:extLst>
                </a:hlinkClick>
              </a:rPr>
              <a:t>проти України</a:t>
            </a:r>
            <a:r>
              <a:rPr lang="ru-RU" sz="1600" dirty="0">
                <a:solidFill>
                  <a:schemeClr val="accent3">
                    <a:lumMod val="50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xmlns="" val="tx"/>
                    </a:ext>
                  </a:extLst>
                </a:hlinkClick>
              </a:rPr>
              <a:t>» (</a:t>
            </a:r>
            <a:r>
              <a:rPr lang="en-US" sz="1600" dirty="0">
                <a:solidFill>
                  <a:schemeClr val="accent3">
                    <a:lumMod val="50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xmlns="" val="tx"/>
                    </a:ext>
                  </a:extLst>
                </a:hlinkClick>
              </a:rPr>
              <a:t>Tereshchenko v. Ukraine)</a:t>
            </a:r>
            <a:r>
              <a:rPr lang="uk-UA" sz="1600" dirty="0">
                <a:solidFill>
                  <a:schemeClr val="accent3">
                    <a:lumMod val="50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xmlns="" val="tx"/>
                    </a:ext>
                  </a:extLst>
                </a:hlinkClick>
              </a:rPr>
              <a:t>, 2023</a:t>
            </a:r>
            <a:endParaRPr lang="en-US" sz="1600" dirty="0">
              <a:solidFill>
                <a:schemeClr val="accent3">
                  <a:lumMod val="50000"/>
                </a:schemeClr>
              </a:solidFill>
              <a:latin typeface="Arial" panose="020B0604020202020204" pitchFamily="34" charset="0"/>
              <a:cs typeface="Arial" panose="020B0604020202020204" pitchFamily="34" charset="0"/>
            </a:endParaRPr>
          </a:p>
          <a:p>
            <a:pPr marL="342900" indent="-342900">
              <a:lnSpc>
                <a:spcPct val="110000"/>
              </a:lnSpc>
              <a:buFontTx/>
              <a:buAutoNum type="arabicPeriod"/>
            </a:pPr>
            <a:r>
              <a:rPr lang="uk-UA" sz="1600" dirty="0">
                <a:solidFill>
                  <a:schemeClr val="accent3">
                    <a:lumMod val="50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xmlns="" val="tx"/>
                    </a:ext>
                  </a:extLst>
                </a:hlinkClick>
              </a:rPr>
              <a:t>Справа «Клименко проти України» (</a:t>
            </a:r>
            <a:r>
              <a:rPr lang="uk-UA" sz="1600" dirty="0" err="1">
                <a:solidFill>
                  <a:schemeClr val="accent3">
                    <a:lumMod val="50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xmlns="" val="tx"/>
                    </a:ext>
                  </a:extLst>
                </a:hlinkClick>
              </a:rPr>
              <a:t>Klymenko</a:t>
            </a:r>
            <a:r>
              <a:rPr lang="uk-UA" sz="1600" dirty="0">
                <a:solidFill>
                  <a:schemeClr val="accent3">
                    <a:lumMod val="50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xmlns="" val="tx"/>
                    </a:ext>
                  </a:extLst>
                </a:hlinkClick>
              </a:rPr>
              <a:t> V. </a:t>
            </a:r>
            <a:r>
              <a:rPr lang="uk-UA" sz="1600" dirty="0" err="1">
                <a:solidFill>
                  <a:schemeClr val="accent3">
                    <a:lumMod val="50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xmlns="" val="tx"/>
                    </a:ext>
                  </a:extLst>
                </a:hlinkClick>
              </a:rPr>
              <a:t>Ukraine</a:t>
            </a:r>
            <a:r>
              <a:rPr lang="uk-UA" sz="1600" dirty="0">
                <a:solidFill>
                  <a:schemeClr val="accent3">
                    <a:lumMod val="50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xmlns="" val="tx"/>
                    </a:ext>
                  </a:extLst>
                </a:hlinkClick>
              </a:rPr>
              <a:t>, 2023)</a:t>
            </a:r>
            <a:endParaRPr lang="en-US" sz="1600" dirty="0">
              <a:solidFill>
                <a:schemeClr val="accent3">
                  <a:lumMod val="50000"/>
                </a:schemeClr>
              </a:solidFill>
              <a:latin typeface="Arial" panose="020B0604020202020204" pitchFamily="34" charset="0"/>
              <a:cs typeface="Arial" panose="020B0604020202020204" pitchFamily="34" charset="0"/>
            </a:endParaRPr>
          </a:p>
          <a:p>
            <a:pPr marL="342900" indent="-342900">
              <a:lnSpc>
                <a:spcPct val="110000"/>
              </a:lnSpc>
              <a:buFontTx/>
              <a:buAutoNum type="arabicPeriod"/>
            </a:pPr>
            <a:r>
              <a:rPr lang="uk-UA" sz="1600" dirty="0">
                <a:solidFill>
                  <a:schemeClr val="accent3">
                    <a:lumMod val="50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xmlns="" val="tx"/>
                    </a:ext>
                  </a:extLst>
                </a:hlinkClick>
              </a:rPr>
              <a:t>Справа </a:t>
            </a:r>
            <a:r>
              <a:rPr lang="uk-UA" sz="1600" dirty="0" err="1">
                <a:solidFill>
                  <a:schemeClr val="accent3">
                    <a:lumMod val="50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xmlns="" val="tx"/>
                    </a:ext>
                  </a:extLst>
                </a:hlinkClick>
              </a:rPr>
              <a:t>Віслогузов</a:t>
            </a:r>
            <a:r>
              <a:rPr lang="uk-UA" sz="1600" dirty="0">
                <a:solidFill>
                  <a:schemeClr val="accent3">
                    <a:lumMod val="50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xmlns="" val="tx"/>
                    </a:ext>
                  </a:extLst>
                </a:hlinkClick>
              </a:rPr>
              <a:t> проти України (</a:t>
            </a:r>
            <a:r>
              <a:rPr lang="uk-UA" sz="1600" dirty="0" err="1">
                <a:solidFill>
                  <a:schemeClr val="accent3">
                    <a:lumMod val="50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xmlns="" val="tx"/>
                    </a:ext>
                  </a:extLst>
                </a:hlinkClick>
              </a:rPr>
              <a:t>Visloguzov</a:t>
            </a:r>
            <a:r>
              <a:rPr lang="uk-UA" sz="1600" dirty="0">
                <a:solidFill>
                  <a:schemeClr val="accent3">
                    <a:lumMod val="50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xmlns="" val="tx"/>
                    </a:ext>
                  </a:extLst>
                </a:hlinkClick>
              </a:rPr>
              <a:t> v. </a:t>
            </a:r>
            <a:r>
              <a:rPr lang="uk-UA" sz="1600" dirty="0" err="1">
                <a:solidFill>
                  <a:schemeClr val="accent3">
                    <a:lumMod val="50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xmlns="" val="tx"/>
                    </a:ext>
                  </a:extLst>
                </a:hlinkClick>
              </a:rPr>
              <a:t>Ukraine</a:t>
            </a:r>
            <a:r>
              <a:rPr lang="uk-UA" sz="1600" dirty="0">
                <a:solidFill>
                  <a:schemeClr val="accent3">
                    <a:lumMod val="50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xmlns="" val="tx"/>
                    </a:ext>
                  </a:extLst>
                </a:hlinkClick>
              </a:rPr>
              <a:t>)</a:t>
            </a:r>
            <a:r>
              <a:rPr lang="en-US" sz="1600" dirty="0">
                <a:solidFill>
                  <a:schemeClr val="accent3">
                    <a:lumMod val="50000"/>
                  </a:schemeClr>
                </a:solidFill>
                <a:latin typeface="Arial" panose="020B0604020202020204" pitchFamily="34" charset="0"/>
                <a:cs typeface="Arial" panose="020B0604020202020204" pitchFamily="34" charset="0"/>
              </a:rPr>
              <a:t>, 2010</a:t>
            </a:r>
            <a:endParaRPr lang="ru-RU" sz="1600" dirty="0">
              <a:solidFill>
                <a:schemeClr val="accent3">
                  <a:lumMod val="50000"/>
                </a:schemeClr>
              </a:solidFill>
              <a:latin typeface="Arial" panose="020B0604020202020204" pitchFamily="34" charset="0"/>
              <a:cs typeface="Arial" panose="020B0604020202020204" pitchFamily="34" charset="0"/>
            </a:endParaRPr>
          </a:p>
          <a:p>
            <a:pPr marL="342900" indent="-342900">
              <a:lnSpc>
                <a:spcPct val="110000"/>
              </a:lnSpc>
              <a:buAutoNum type="arabicPeriod"/>
            </a:pPr>
            <a:r>
              <a:rPr lang="ru-RU" sz="1600" dirty="0" err="1">
                <a:solidFill>
                  <a:schemeClr val="accent3">
                    <a:lumMod val="50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xmlns="" val="tx"/>
                    </a:ext>
                  </a:extLst>
                </a:hlinkClick>
              </a:rPr>
              <a:t>Посібник</a:t>
            </a:r>
            <a:r>
              <a:rPr lang="ru-RU" sz="1600" dirty="0">
                <a:solidFill>
                  <a:schemeClr val="accent3">
                    <a:lumMod val="50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xmlns="" val="tx"/>
                    </a:ext>
                  </a:extLst>
                </a:hlinkClick>
              </a:rPr>
              <a:t> </a:t>
            </a:r>
            <a:r>
              <a:rPr lang="ru-RU" sz="1600" dirty="0" err="1">
                <a:solidFill>
                  <a:schemeClr val="accent3">
                    <a:lumMod val="50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xmlns="" val="tx"/>
                    </a:ext>
                  </a:extLst>
                </a:hlinkClick>
              </a:rPr>
              <a:t>зі</a:t>
            </a:r>
            <a:r>
              <a:rPr lang="ru-RU" sz="1600" dirty="0">
                <a:solidFill>
                  <a:schemeClr val="accent3">
                    <a:lumMod val="50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xmlns="" val="tx"/>
                    </a:ext>
                  </a:extLst>
                </a:hlinkClick>
              </a:rPr>
              <a:t> </a:t>
            </a:r>
            <a:r>
              <a:rPr lang="ru-RU" sz="1600" dirty="0" err="1">
                <a:solidFill>
                  <a:schemeClr val="accent3">
                    <a:lumMod val="50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xmlns="" val="tx"/>
                    </a:ext>
                  </a:extLst>
                </a:hlinkClick>
              </a:rPr>
              <a:t>статті</a:t>
            </a:r>
            <a:r>
              <a:rPr lang="ru-RU" sz="1600" dirty="0">
                <a:solidFill>
                  <a:schemeClr val="accent3">
                    <a:lumMod val="50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xmlns="" val="tx"/>
                    </a:ext>
                  </a:extLst>
                </a:hlinkClick>
              </a:rPr>
              <a:t> 8 </a:t>
            </a:r>
            <a:r>
              <a:rPr lang="ru-RU" sz="1600" dirty="0" err="1">
                <a:solidFill>
                  <a:schemeClr val="accent3">
                    <a:lumMod val="50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xmlns="" val="tx"/>
                    </a:ext>
                  </a:extLst>
                </a:hlinkClick>
              </a:rPr>
              <a:t>Європейської</a:t>
            </a:r>
            <a:r>
              <a:rPr lang="ru-RU" sz="1600" dirty="0">
                <a:solidFill>
                  <a:schemeClr val="accent3">
                    <a:lumMod val="50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xmlns="" val="tx"/>
                    </a:ext>
                  </a:extLst>
                </a:hlinkClick>
              </a:rPr>
              <a:t> </a:t>
            </a:r>
            <a:r>
              <a:rPr lang="ru-RU" sz="1600" dirty="0" err="1">
                <a:solidFill>
                  <a:schemeClr val="accent3">
                    <a:lumMod val="50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xmlns="" val="tx"/>
                    </a:ext>
                  </a:extLst>
                </a:hlinkClick>
              </a:rPr>
              <a:t>конвенції</a:t>
            </a:r>
            <a:r>
              <a:rPr lang="ru-RU" sz="1600" dirty="0">
                <a:solidFill>
                  <a:schemeClr val="accent3">
                    <a:lumMod val="50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xmlns="" val="tx"/>
                    </a:ext>
                  </a:extLst>
                </a:hlinkClick>
              </a:rPr>
              <a:t> з прав </a:t>
            </a:r>
            <a:r>
              <a:rPr lang="ru-RU" sz="1600" dirty="0" err="1">
                <a:solidFill>
                  <a:schemeClr val="accent3">
                    <a:lumMod val="50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xmlns="" val="tx"/>
                    </a:ext>
                  </a:extLst>
                </a:hlinkClick>
              </a:rPr>
              <a:t>людини</a:t>
            </a:r>
            <a:r>
              <a:rPr lang="ru-RU" sz="1600" dirty="0">
                <a:solidFill>
                  <a:schemeClr val="accent3">
                    <a:lumMod val="50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xmlns="" val="tx"/>
                    </a:ext>
                  </a:extLst>
                </a:hlinkClick>
              </a:rPr>
              <a:t>, 2024</a:t>
            </a:r>
            <a:endParaRPr lang="ru-RU" sz="1600" dirty="0">
              <a:solidFill>
                <a:schemeClr val="accent3">
                  <a:lumMod val="50000"/>
                </a:schemeClr>
              </a:solidFill>
              <a:latin typeface="Arial" panose="020B0604020202020204" pitchFamily="34" charset="0"/>
              <a:cs typeface="Arial" panose="020B0604020202020204" pitchFamily="34" charset="0"/>
            </a:endParaRPr>
          </a:p>
          <a:p>
            <a:pPr marL="342900" indent="-342900">
              <a:lnSpc>
                <a:spcPct val="110000"/>
              </a:lnSpc>
              <a:buAutoNum type="arabicPeriod"/>
            </a:pPr>
            <a:r>
              <a:rPr lang="ru-RU" sz="1600" dirty="0" err="1">
                <a:solidFill>
                  <a:schemeClr val="accent3">
                    <a:lumMod val="50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xmlns="" val="tx"/>
                    </a:ext>
                  </a:extLst>
                </a:hlinkClick>
              </a:rPr>
              <a:t>Посібник</a:t>
            </a:r>
            <a:r>
              <a:rPr lang="ru-RU" sz="1600" dirty="0">
                <a:solidFill>
                  <a:schemeClr val="accent3">
                    <a:lumMod val="50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xmlns="" val="tx"/>
                    </a:ext>
                  </a:extLst>
                </a:hlinkClick>
              </a:rPr>
              <a:t> </a:t>
            </a:r>
            <a:r>
              <a:rPr lang="ru-RU" sz="1600" dirty="0" err="1">
                <a:solidFill>
                  <a:schemeClr val="accent3">
                    <a:lumMod val="50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xmlns="" val="tx"/>
                    </a:ext>
                  </a:extLst>
                </a:hlinkClick>
              </a:rPr>
              <a:t>із</a:t>
            </a:r>
            <a:r>
              <a:rPr lang="ru-RU" sz="1600" dirty="0">
                <a:solidFill>
                  <a:schemeClr val="accent3">
                    <a:lumMod val="50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xmlns="" val="tx"/>
                    </a:ext>
                  </a:extLst>
                </a:hlinkClick>
              </a:rPr>
              <a:t> </a:t>
            </a:r>
            <a:r>
              <a:rPr lang="ru-RU" sz="1600" dirty="0" err="1">
                <a:solidFill>
                  <a:schemeClr val="accent3">
                    <a:lumMod val="50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xmlns="" val="tx"/>
                    </a:ext>
                  </a:extLst>
                </a:hlinkClick>
              </a:rPr>
              <a:t>судової</a:t>
            </a:r>
            <a:r>
              <a:rPr lang="ru-RU" sz="1600" dirty="0">
                <a:solidFill>
                  <a:schemeClr val="accent3">
                    <a:lumMod val="50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xmlns="" val="tx"/>
                    </a:ext>
                  </a:extLst>
                </a:hlinkClick>
              </a:rPr>
              <a:t> практики </a:t>
            </a:r>
            <a:r>
              <a:rPr lang="ru-RU" sz="1600" dirty="0" err="1">
                <a:solidFill>
                  <a:schemeClr val="accent3">
                    <a:lumMod val="50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xmlns="" val="tx"/>
                    </a:ext>
                  </a:extLst>
                </a:hlinkClick>
              </a:rPr>
              <a:t>Європейської</a:t>
            </a:r>
            <a:r>
              <a:rPr lang="ru-RU" sz="1600" dirty="0">
                <a:solidFill>
                  <a:schemeClr val="accent3">
                    <a:lumMod val="50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xmlns="" val="tx"/>
                    </a:ext>
                  </a:extLst>
                </a:hlinkClick>
              </a:rPr>
              <a:t> </a:t>
            </a:r>
            <a:r>
              <a:rPr lang="ru-RU" sz="1600" dirty="0" err="1">
                <a:solidFill>
                  <a:schemeClr val="accent3">
                    <a:lumMod val="50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xmlns="" val="tx"/>
                    </a:ext>
                  </a:extLst>
                </a:hlinkClick>
              </a:rPr>
              <a:t>конвенції</a:t>
            </a:r>
            <a:r>
              <a:rPr lang="ru-RU" sz="1600" dirty="0">
                <a:solidFill>
                  <a:schemeClr val="accent3">
                    <a:lumMod val="50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xmlns="" val="tx"/>
                    </a:ext>
                  </a:extLst>
                </a:hlinkClick>
              </a:rPr>
              <a:t> з прав </a:t>
            </a:r>
            <a:r>
              <a:rPr lang="ru-RU" sz="1600" dirty="0" err="1">
                <a:solidFill>
                  <a:schemeClr val="accent3">
                    <a:lumMod val="50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xmlns="" val="tx"/>
                    </a:ext>
                  </a:extLst>
                </a:hlinkClick>
              </a:rPr>
              <a:t>людини</a:t>
            </a:r>
            <a:r>
              <a:rPr lang="ru-RU" sz="1600" dirty="0">
                <a:solidFill>
                  <a:schemeClr val="accent3">
                    <a:lumMod val="50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xmlns="" val="tx"/>
                    </a:ext>
                  </a:extLst>
                </a:hlinkClick>
              </a:rPr>
              <a:t>: </a:t>
            </a:r>
            <a:r>
              <a:rPr lang="ru-RU" sz="1600" dirty="0" err="1">
                <a:solidFill>
                  <a:schemeClr val="accent3">
                    <a:lumMod val="50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xmlns="" val="tx"/>
                    </a:ext>
                  </a:extLst>
                </a:hlinkClick>
              </a:rPr>
              <a:t>Імміграція</a:t>
            </a:r>
            <a:r>
              <a:rPr lang="ru-RU" sz="1600" dirty="0">
                <a:solidFill>
                  <a:schemeClr val="accent3">
                    <a:lumMod val="50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xmlns="" val="tx"/>
                    </a:ext>
                  </a:extLst>
                </a:hlinkClick>
              </a:rPr>
              <a:t>, 2024</a:t>
            </a:r>
            <a:endParaRPr lang="ru-RU" sz="1600" dirty="0">
              <a:solidFill>
                <a:schemeClr val="accent3">
                  <a:lumMod val="50000"/>
                </a:schemeClr>
              </a:solidFill>
              <a:latin typeface="Arial" panose="020B0604020202020204" pitchFamily="34" charset="0"/>
              <a:cs typeface="Arial" panose="020B0604020202020204" pitchFamily="34" charset="0"/>
            </a:endParaRPr>
          </a:p>
          <a:p>
            <a:pPr marL="342900" indent="-342900">
              <a:lnSpc>
                <a:spcPct val="110000"/>
              </a:lnSpc>
              <a:buAutoNum type="arabicPeriod"/>
            </a:pPr>
            <a:r>
              <a:rPr lang="ru-RU" sz="1600" dirty="0">
                <a:solidFill>
                  <a:schemeClr val="accent3">
                    <a:lumMod val="50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xmlns="" val="tx"/>
                    </a:ext>
                  </a:extLst>
                </a:hlinkClick>
              </a:rPr>
              <a:t>Право на </a:t>
            </a:r>
            <a:r>
              <a:rPr lang="ru-RU" sz="1600" dirty="0" err="1">
                <a:solidFill>
                  <a:schemeClr val="accent3">
                    <a:lumMod val="50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xmlns="" val="tx"/>
                    </a:ext>
                  </a:extLst>
                </a:hlinkClick>
              </a:rPr>
              <a:t>повагу</a:t>
            </a:r>
            <a:r>
              <a:rPr lang="ru-RU" sz="1600" dirty="0">
                <a:solidFill>
                  <a:schemeClr val="accent3">
                    <a:lumMod val="50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xmlns="" val="tx"/>
                    </a:ext>
                  </a:extLst>
                </a:hlinkClick>
              </a:rPr>
              <a:t> до приватного і </a:t>
            </a:r>
            <a:r>
              <a:rPr lang="ru-RU" sz="1600" dirty="0" err="1">
                <a:solidFill>
                  <a:schemeClr val="accent3">
                    <a:lumMod val="50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xmlns="" val="tx"/>
                    </a:ext>
                  </a:extLst>
                </a:hlinkClick>
              </a:rPr>
              <a:t>сімейного</a:t>
            </a:r>
            <a:r>
              <a:rPr lang="ru-RU" sz="1600" dirty="0">
                <a:solidFill>
                  <a:schemeClr val="accent3">
                    <a:lumMod val="50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xmlns="" val="tx"/>
                    </a:ext>
                  </a:extLst>
                </a:hlinkClick>
              </a:rPr>
              <a:t> </a:t>
            </a:r>
            <a:r>
              <a:rPr lang="ru-RU" sz="1600" dirty="0" err="1">
                <a:solidFill>
                  <a:schemeClr val="accent3">
                    <a:lumMod val="50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xmlns="" val="tx"/>
                    </a:ext>
                  </a:extLst>
                </a:hlinkClick>
              </a:rPr>
              <a:t>життя</a:t>
            </a:r>
            <a:r>
              <a:rPr lang="ru-RU" sz="1600" dirty="0">
                <a:solidFill>
                  <a:schemeClr val="accent3">
                    <a:lumMod val="50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xmlns="" val="tx"/>
                    </a:ext>
                  </a:extLst>
                </a:hlinkClick>
              </a:rPr>
              <a:t>: </a:t>
            </a:r>
            <a:r>
              <a:rPr lang="ru-RU" sz="1600" dirty="0" err="1">
                <a:solidFill>
                  <a:schemeClr val="accent3">
                    <a:lumMod val="50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xmlns="" val="tx"/>
                    </a:ext>
                  </a:extLst>
                </a:hlinkClick>
              </a:rPr>
              <a:t>ключові</a:t>
            </a:r>
            <a:r>
              <a:rPr lang="ru-RU" sz="1600" dirty="0">
                <a:solidFill>
                  <a:schemeClr val="accent3">
                    <a:lumMod val="50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xmlns="" val="tx"/>
                    </a:ext>
                  </a:extLst>
                </a:hlinkClick>
              </a:rPr>
              <a:t> </a:t>
            </a:r>
            <a:r>
              <a:rPr lang="ru-RU" sz="1600" dirty="0" err="1">
                <a:solidFill>
                  <a:schemeClr val="accent3">
                    <a:lumMod val="50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xmlns="" val="tx"/>
                    </a:ext>
                  </a:extLst>
                </a:hlinkClick>
              </a:rPr>
              <a:t>рішення</a:t>
            </a:r>
            <a:r>
              <a:rPr lang="ru-RU" sz="1600" dirty="0">
                <a:solidFill>
                  <a:schemeClr val="accent3">
                    <a:lumMod val="50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xmlns="" val="tx"/>
                    </a:ext>
                  </a:extLst>
                </a:hlinkClick>
              </a:rPr>
              <a:t> ЄСПЛ </a:t>
            </a:r>
            <a:r>
              <a:rPr lang="ru-RU" sz="1600" dirty="0" err="1">
                <a:solidFill>
                  <a:schemeClr val="accent3">
                    <a:lumMod val="50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xmlns="" val="tx"/>
                    </a:ext>
                  </a:extLst>
                </a:hlinkClick>
              </a:rPr>
              <a:t>щодо</a:t>
            </a:r>
            <a:r>
              <a:rPr lang="ru-RU" sz="1600" dirty="0">
                <a:solidFill>
                  <a:schemeClr val="accent3">
                    <a:lumMod val="50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xmlns="" val="tx"/>
                    </a:ext>
                  </a:extLst>
                </a:hlinkClick>
              </a:rPr>
              <a:t> </a:t>
            </a:r>
            <a:r>
              <a:rPr lang="ru-RU" sz="1600" dirty="0" err="1">
                <a:solidFill>
                  <a:schemeClr val="accent3">
                    <a:lumMod val="50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xmlns="" val="tx"/>
                    </a:ext>
                  </a:extLst>
                </a:hlinkClick>
              </a:rPr>
              <a:t>України</a:t>
            </a:r>
            <a:endParaRPr lang="ru-RU" sz="1600" dirty="0">
              <a:solidFill>
                <a:schemeClr val="accent3">
                  <a:lumMod val="50000"/>
                </a:schemeClr>
              </a:solidFill>
              <a:latin typeface="Arial" panose="020B0604020202020204" pitchFamily="34" charset="0"/>
              <a:cs typeface="Arial" panose="020B0604020202020204" pitchFamily="34" charset="0"/>
            </a:endParaRPr>
          </a:p>
          <a:p>
            <a:pPr marL="342900" indent="-342900">
              <a:lnSpc>
                <a:spcPct val="110000"/>
              </a:lnSpc>
              <a:buAutoNum type="arabicPeriod"/>
            </a:pPr>
            <a:r>
              <a:rPr lang="ru-RU" sz="1600" dirty="0" err="1">
                <a:solidFill>
                  <a:schemeClr val="accent3">
                    <a:lumMod val="50000"/>
                  </a:schemeClr>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xmlns="" val="tx"/>
                    </a:ext>
                  </a:extLst>
                </a:hlinkClick>
              </a:rPr>
              <a:t>Берназюк</a:t>
            </a:r>
            <a:r>
              <a:rPr lang="ru-RU" sz="1600" dirty="0">
                <a:solidFill>
                  <a:schemeClr val="accent3">
                    <a:lumMod val="50000"/>
                  </a:schemeClr>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xmlns="" val="tx"/>
                    </a:ext>
                  </a:extLst>
                </a:hlinkClick>
              </a:rPr>
              <a:t> І.М. </a:t>
            </a:r>
            <a:r>
              <a:rPr lang="ru-RU" sz="1600" dirty="0" err="1">
                <a:solidFill>
                  <a:schemeClr val="accent3">
                    <a:lumMod val="50000"/>
                  </a:schemeClr>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xmlns="" val="tx"/>
                    </a:ext>
                  </a:extLst>
                </a:hlinkClick>
              </a:rPr>
              <a:t>Захист</a:t>
            </a:r>
            <a:r>
              <a:rPr lang="ru-RU" sz="1600" dirty="0">
                <a:solidFill>
                  <a:schemeClr val="accent3">
                    <a:lumMod val="50000"/>
                  </a:schemeClr>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xmlns="" val="tx"/>
                    </a:ext>
                  </a:extLst>
                </a:hlinkClick>
              </a:rPr>
              <a:t> права на </a:t>
            </a:r>
            <a:r>
              <a:rPr lang="ru-RU" sz="1600" dirty="0" err="1">
                <a:solidFill>
                  <a:schemeClr val="accent3">
                    <a:lumMod val="50000"/>
                  </a:schemeClr>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xmlns="" val="tx"/>
                    </a:ext>
                  </a:extLst>
                </a:hlinkClick>
              </a:rPr>
              <a:t>повагу</a:t>
            </a:r>
            <a:r>
              <a:rPr lang="ru-RU" sz="1600" dirty="0">
                <a:solidFill>
                  <a:schemeClr val="accent3">
                    <a:lumMod val="50000"/>
                  </a:schemeClr>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xmlns="" val="tx"/>
                    </a:ext>
                  </a:extLst>
                </a:hlinkClick>
              </a:rPr>
              <a:t> до приватного й </a:t>
            </a:r>
            <a:r>
              <a:rPr lang="ru-RU" sz="1600" dirty="0" err="1">
                <a:solidFill>
                  <a:schemeClr val="accent3">
                    <a:lumMod val="50000"/>
                  </a:schemeClr>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xmlns="" val="tx"/>
                    </a:ext>
                  </a:extLst>
                </a:hlinkClick>
              </a:rPr>
              <a:t>сімейного</a:t>
            </a:r>
            <a:r>
              <a:rPr lang="ru-RU" sz="1600" dirty="0">
                <a:solidFill>
                  <a:schemeClr val="accent3">
                    <a:lumMod val="50000"/>
                  </a:schemeClr>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xmlns="" val="tx"/>
                    </a:ext>
                  </a:extLst>
                </a:hlinkClick>
              </a:rPr>
              <a:t> </a:t>
            </a:r>
            <a:r>
              <a:rPr lang="ru-RU" sz="1600" dirty="0" err="1">
                <a:solidFill>
                  <a:schemeClr val="accent3">
                    <a:lumMod val="50000"/>
                  </a:schemeClr>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xmlns="" val="tx"/>
                    </a:ext>
                  </a:extLst>
                </a:hlinkClick>
              </a:rPr>
              <a:t>життя</a:t>
            </a:r>
            <a:r>
              <a:rPr lang="ru-RU" sz="1600" dirty="0">
                <a:solidFill>
                  <a:schemeClr val="accent3">
                    <a:lumMod val="50000"/>
                  </a:schemeClr>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xmlns="" val="tx"/>
                    </a:ext>
                  </a:extLst>
                </a:hlinkClick>
              </a:rPr>
              <a:t> у </a:t>
            </a:r>
            <a:r>
              <a:rPr lang="ru-RU" sz="1600" dirty="0" err="1">
                <a:solidFill>
                  <a:schemeClr val="accent3">
                    <a:lumMod val="50000"/>
                  </a:schemeClr>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xmlns="" val="tx"/>
                    </a:ext>
                  </a:extLst>
                </a:hlinkClick>
              </a:rPr>
              <a:t>практиці</a:t>
            </a:r>
            <a:r>
              <a:rPr lang="ru-RU" sz="1600" dirty="0">
                <a:solidFill>
                  <a:schemeClr val="accent3">
                    <a:lumMod val="50000"/>
                  </a:schemeClr>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xmlns="" val="tx"/>
                    </a:ext>
                  </a:extLst>
                </a:hlinkClick>
              </a:rPr>
              <a:t> </a:t>
            </a:r>
            <a:r>
              <a:rPr lang="ru-RU" sz="1600" dirty="0" err="1">
                <a:solidFill>
                  <a:schemeClr val="accent3">
                    <a:lumMod val="50000"/>
                  </a:schemeClr>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xmlns="" val="tx"/>
                    </a:ext>
                  </a:extLst>
                </a:hlinkClick>
              </a:rPr>
              <a:t>Європейського</a:t>
            </a:r>
            <a:r>
              <a:rPr lang="ru-RU" sz="1600" dirty="0">
                <a:solidFill>
                  <a:schemeClr val="accent3">
                    <a:lumMod val="50000"/>
                  </a:schemeClr>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xmlns="" val="tx"/>
                    </a:ext>
                  </a:extLst>
                </a:hlinkClick>
              </a:rPr>
              <a:t> суду з прав </a:t>
            </a:r>
            <a:r>
              <a:rPr lang="ru-RU" sz="1600" dirty="0" err="1">
                <a:solidFill>
                  <a:schemeClr val="accent3">
                    <a:lumMod val="50000"/>
                  </a:schemeClr>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xmlns="" val="tx"/>
                    </a:ext>
                  </a:extLst>
                </a:hlinkClick>
              </a:rPr>
              <a:t>людини</a:t>
            </a:r>
            <a:r>
              <a:rPr lang="ru-RU" sz="1600" dirty="0">
                <a:solidFill>
                  <a:schemeClr val="accent3">
                    <a:lumMod val="50000"/>
                  </a:schemeClr>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xmlns="" val="tx"/>
                    </a:ext>
                  </a:extLst>
                </a:hlinkClick>
              </a:rPr>
              <a:t>, 2020</a:t>
            </a:r>
            <a:endParaRPr lang="ru-RU" sz="1600" dirty="0">
              <a:solidFill>
                <a:schemeClr val="accent3">
                  <a:lumMod val="50000"/>
                </a:schemeClr>
              </a:solidFill>
              <a:latin typeface="Arial" panose="020B0604020202020204" pitchFamily="34" charset="0"/>
              <a:cs typeface="Arial" panose="020B0604020202020204" pitchFamily="34" charset="0"/>
            </a:endParaRPr>
          </a:p>
          <a:p>
            <a:pPr marL="342900" indent="-342900">
              <a:lnSpc>
                <a:spcPct val="110000"/>
              </a:lnSpc>
              <a:buAutoNum type="arabicPeriod"/>
            </a:pPr>
            <a:r>
              <a:rPr lang="ru-RU" sz="1600" dirty="0" err="1">
                <a:solidFill>
                  <a:schemeClr val="accent3">
                    <a:lumMod val="50000"/>
                  </a:schemeClr>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xmlns="" val="tx"/>
                    </a:ext>
                  </a:extLst>
                </a:hlinkClick>
              </a:rPr>
              <a:t>Копельців-Левицька</a:t>
            </a:r>
            <a:r>
              <a:rPr lang="ru-RU" sz="1600" dirty="0">
                <a:solidFill>
                  <a:schemeClr val="accent3">
                    <a:lumMod val="50000"/>
                  </a:schemeClr>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xmlns="" val="tx"/>
                    </a:ext>
                  </a:extLst>
                </a:hlinkClick>
              </a:rPr>
              <a:t> Є.Д. Право на </a:t>
            </a:r>
            <a:r>
              <a:rPr lang="ru-RU" sz="1600" dirty="0" err="1">
                <a:solidFill>
                  <a:schemeClr val="accent3">
                    <a:lumMod val="50000"/>
                  </a:schemeClr>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xmlns="" val="tx"/>
                    </a:ext>
                  </a:extLst>
                </a:hlinkClick>
              </a:rPr>
              <a:t>повагу</a:t>
            </a:r>
            <a:r>
              <a:rPr lang="ru-RU" sz="1600" dirty="0">
                <a:solidFill>
                  <a:schemeClr val="accent3">
                    <a:lumMod val="50000"/>
                  </a:schemeClr>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xmlns="" val="tx"/>
                    </a:ext>
                  </a:extLst>
                </a:hlinkClick>
              </a:rPr>
              <a:t> до приватного і </a:t>
            </a:r>
            <a:r>
              <a:rPr lang="ru-RU" sz="1600" dirty="0" err="1">
                <a:solidFill>
                  <a:schemeClr val="accent3">
                    <a:lumMod val="50000"/>
                  </a:schemeClr>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xmlns="" val="tx"/>
                    </a:ext>
                  </a:extLst>
                </a:hlinkClick>
              </a:rPr>
              <a:t>сімейного</a:t>
            </a:r>
            <a:r>
              <a:rPr lang="ru-RU" sz="1600" dirty="0">
                <a:solidFill>
                  <a:schemeClr val="accent3">
                    <a:lumMod val="50000"/>
                  </a:schemeClr>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xmlns="" val="tx"/>
                    </a:ext>
                  </a:extLst>
                </a:hlinkClick>
              </a:rPr>
              <a:t> </a:t>
            </a:r>
            <a:r>
              <a:rPr lang="ru-RU" sz="1600" dirty="0" err="1">
                <a:solidFill>
                  <a:schemeClr val="accent3">
                    <a:lumMod val="50000"/>
                  </a:schemeClr>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xmlns="" val="tx"/>
                    </a:ext>
                  </a:extLst>
                </a:hlinkClick>
              </a:rPr>
              <a:t>життя</a:t>
            </a:r>
            <a:r>
              <a:rPr lang="ru-RU" sz="1600" dirty="0">
                <a:solidFill>
                  <a:schemeClr val="accent3">
                    <a:lumMod val="50000"/>
                  </a:schemeClr>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xmlns="" val="tx"/>
                    </a:ext>
                  </a:extLst>
                </a:hlinkClick>
              </a:rPr>
              <a:t> ст. 8 </a:t>
            </a:r>
            <a:r>
              <a:rPr lang="ru-RU" sz="1600" dirty="0" err="1">
                <a:solidFill>
                  <a:schemeClr val="accent3">
                    <a:lumMod val="50000"/>
                  </a:schemeClr>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xmlns="" val="tx"/>
                    </a:ext>
                  </a:extLst>
                </a:hlinkClick>
              </a:rPr>
              <a:t>Конвенції</a:t>
            </a:r>
            <a:r>
              <a:rPr lang="ru-RU" sz="1600" dirty="0">
                <a:solidFill>
                  <a:schemeClr val="accent3">
                    <a:lumMod val="50000"/>
                  </a:schemeClr>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xmlns="" val="tx"/>
                    </a:ext>
                  </a:extLst>
                </a:hlinkClick>
              </a:rPr>
              <a:t> про </a:t>
            </a:r>
            <a:r>
              <a:rPr lang="ru-RU" sz="1600" dirty="0" err="1">
                <a:solidFill>
                  <a:schemeClr val="accent3">
                    <a:lumMod val="50000"/>
                  </a:schemeClr>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xmlns="" val="tx"/>
                    </a:ext>
                  </a:extLst>
                </a:hlinkClick>
              </a:rPr>
              <a:t>захист</a:t>
            </a:r>
            <a:r>
              <a:rPr lang="ru-RU" sz="1600" dirty="0">
                <a:solidFill>
                  <a:schemeClr val="accent3">
                    <a:lumMod val="50000"/>
                  </a:schemeClr>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xmlns="" val="tx"/>
                    </a:ext>
                  </a:extLst>
                </a:hlinkClick>
              </a:rPr>
              <a:t> прав і </a:t>
            </a:r>
            <a:r>
              <a:rPr lang="ru-RU" sz="1600" dirty="0" err="1">
                <a:solidFill>
                  <a:schemeClr val="accent3">
                    <a:lumMod val="50000"/>
                  </a:schemeClr>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xmlns="" val="tx"/>
                    </a:ext>
                  </a:extLst>
                </a:hlinkClick>
              </a:rPr>
              <a:t>основоположних</a:t>
            </a:r>
            <a:r>
              <a:rPr lang="ru-RU" sz="1600" dirty="0">
                <a:solidFill>
                  <a:schemeClr val="accent3">
                    <a:lumMod val="50000"/>
                  </a:schemeClr>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xmlns="" val="tx"/>
                    </a:ext>
                  </a:extLst>
                </a:hlinkClick>
              </a:rPr>
              <a:t> свобод</a:t>
            </a:r>
            <a:endParaRPr lang="ru-RU" sz="1600" dirty="0">
              <a:solidFill>
                <a:schemeClr val="accent3">
                  <a:lumMod val="50000"/>
                </a:schemeClr>
              </a:solidFill>
              <a:latin typeface="Arial" panose="020B0604020202020204" pitchFamily="34" charset="0"/>
              <a:cs typeface="Arial" panose="020B0604020202020204" pitchFamily="34" charset="0"/>
            </a:endParaRPr>
          </a:p>
          <a:p>
            <a:pPr marL="342900" indent="-342900">
              <a:lnSpc>
                <a:spcPct val="110000"/>
              </a:lnSpc>
              <a:buFontTx/>
              <a:buAutoNum type="arabicPeriod"/>
            </a:pPr>
            <a:r>
              <a:rPr lang="ru-RU" sz="1600" dirty="0">
                <a:solidFill>
                  <a:schemeClr val="accent3">
                    <a:lumMod val="50000"/>
                  </a:schemeClr>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xmlns="" val="tx"/>
                    </a:ext>
                  </a:extLst>
                </a:hlinkClick>
              </a:rPr>
              <a:t>Павленко А., </a:t>
            </a:r>
            <a:r>
              <a:rPr lang="ru-RU" sz="1600" dirty="0" err="1">
                <a:solidFill>
                  <a:schemeClr val="accent3">
                    <a:lumMod val="50000"/>
                  </a:schemeClr>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xmlns="" val="tx"/>
                    </a:ext>
                  </a:extLst>
                </a:hlinkClick>
              </a:rPr>
              <a:t>Бабинець</a:t>
            </a:r>
            <a:r>
              <a:rPr lang="ru-RU" sz="1600" dirty="0">
                <a:solidFill>
                  <a:schemeClr val="accent3">
                    <a:lumMod val="50000"/>
                  </a:schemeClr>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xmlns="" val="tx"/>
                    </a:ext>
                  </a:extLst>
                </a:hlinkClick>
              </a:rPr>
              <a:t> А. </a:t>
            </a:r>
            <a:r>
              <a:rPr lang="ru-RU" sz="1600" dirty="0" err="1">
                <a:solidFill>
                  <a:schemeClr val="accent3">
                    <a:lumMod val="50000"/>
                  </a:schemeClr>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xmlns="" val="tx"/>
                    </a:ext>
                  </a:extLst>
                </a:hlinkClick>
              </a:rPr>
              <a:t>Україна</a:t>
            </a:r>
            <a:r>
              <a:rPr lang="ru-RU" sz="1600" dirty="0">
                <a:solidFill>
                  <a:schemeClr val="accent3">
                    <a:lumMod val="50000"/>
                  </a:schemeClr>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xmlns="" val="tx"/>
                    </a:ext>
                  </a:extLst>
                </a:hlinkClick>
              </a:rPr>
              <a:t> та </a:t>
            </a:r>
            <a:r>
              <a:rPr lang="ru-RU" sz="1600" dirty="0" err="1">
                <a:solidFill>
                  <a:schemeClr val="accent3">
                    <a:lumMod val="50000"/>
                  </a:schemeClr>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xmlns="" val="tx"/>
                    </a:ext>
                  </a:extLst>
                </a:hlinkClick>
              </a:rPr>
              <a:t>рішення</a:t>
            </a:r>
            <a:r>
              <a:rPr lang="ru-RU" sz="1600" dirty="0">
                <a:solidFill>
                  <a:schemeClr val="accent3">
                    <a:lumMod val="50000"/>
                  </a:schemeClr>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xmlns="" val="tx"/>
                    </a:ext>
                  </a:extLst>
                </a:hlinkClick>
              </a:rPr>
              <a:t> ЄСПЛ: </a:t>
            </a:r>
            <a:r>
              <a:rPr lang="ru-RU" sz="1600" dirty="0" err="1">
                <a:solidFill>
                  <a:schemeClr val="accent3">
                    <a:lumMod val="50000"/>
                  </a:schemeClr>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xmlns="" val="tx"/>
                    </a:ext>
                  </a:extLst>
                </a:hlinkClick>
              </a:rPr>
              <a:t>між</a:t>
            </a:r>
            <a:r>
              <a:rPr lang="ru-RU" sz="1600" dirty="0">
                <a:solidFill>
                  <a:schemeClr val="accent3">
                    <a:lumMod val="50000"/>
                  </a:schemeClr>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xmlns="" val="tx"/>
                    </a:ext>
                  </a:extLst>
                </a:hlinkClick>
              </a:rPr>
              <a:t> </a:t>
            </a:r>
            <a:r>
              <a:rPr lang="ru-RU" sz="1600" dirty="0" err="1">
                <a:solidFill>
                  <a:schemeClr val="accent3">
                    <a:lumMod val="50000"/>
                  </a:schemeClr>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xmlns="" val="tx"/>
                    </a:ext>
                  </a:extLst>
                </a:hlinkClick>
              </a:rPr>
              <a:t>зобов’язаннями</a:t>
            </a:r>
            <a:r>
              <a:rPr lang="ru-RU" sz="1600" dirty="0">
                <a:solidFill>
                  <a:schemeClr val="accent3">
                    <a:lumMod val="50000"/>
                  </a:schemeClr>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xmlns="" val="tx"/>
                    </a:ext>
                  </a:extLst>
                </a:hlinkClick>
              </a:rPr>
              <a:t> та </a:t>
            </a:r>
            <a:r>
              <a:rPr lang="ru-RU" sz="1600" dirty="0" err="1">
                <a:solidFill>
                  <a:schemeClr val="accent3">
                    <a:lumMod val="50000"/>
                  </a:schemeClr>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xmlns="" val="tx"/>
                    </a:ext>
                  </a:extLst>
                </a:hlinkClick>
              </a:rPr>
              <a:t>реальністю</a:t>
            </a:r>
            <a:endParaRPr lang="ru-RU" sz="1600" dirty="0">
              <a:solidFill>
                <a:schemeClr val="accent3">
                  <a:lumMod val="50000"/>
                </a:schemeClr>
              </a:solidFill>
              <a:latin typeface="Arial" panose="020B0604020202020204" pitchFamily="34" charset="0"/>
              <a:cs typeface="Arial" panose="020B0604020202020204" pitchFamily="34" charset="0"/>
            </a:endParaRPr>
          </a:p>
          <a:p>
            <a:pPr marL="342900" indent="-342900">
              <a:lnSpc>
                <a:spcPct val="110000"/>
              </a:lnSpc>
              <a:buFontTx/>
              <a:buAutoNum type="arabicPeriod"/>
            </a:pPr>
            <a:r>
              <a:rPr lang="ru-RU" sz="1600" dirty="0" err="1">
                <a:solidFill>
                  <a:schemeClr val="accent3">
                    <a:lumMod val="50000"/>
                  </a:schemeClr>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xmlns="" val="tx"/>
                    </a:ext>
                  </a:extLst>
                </a:hlinkClick>
              </a:rPr>
              <a:t>Воюта</a:t>
            </a:r>
            <a:r>
              <a:rPr lang="ru-RU" sz="1600" dirty="0">
                <a:solidFill>
                  <a:schemeClr val="accent3">
                    <a:lumMod val="50000"/>
                  </a:schemeClr>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xmlns="" val="tx"/>
                    </a:ext>
                  </a:extLst>
                </a:hlinkClick>
              </a:rPr>
              <a:t> Д. Право на </a:t>
            </a:r>
            <a:r>
              <a:rPr lang="ru-RU" sz="1600" dirty="0" err="1">
                <a:solidFill>
                  <a:schemeClr val="accent3">
                    <a:lumMod val="50000"/>
                  </a:schemeClr>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xmlns="" val="tx"/>
                    </a:ext>
                  </a:extLst>
                </a:hlinkClick>
              </a:rPr>
              <a:t>повагу</a:t>
            </a:r>
            <a:r>
              <a:rPr lang="ru-RU" sz="1600" dirty="0">
                <a:solidFill>
                  <a:schemeClr val="accent3">
                    <a:lumMod val="50000"/>
                  </a:schemeClr>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xmlns="" val="tx"/>
                    </a:ext>
                  </a:extLst>
                </a:hlinkClick>
              </a:rPr>
              <a:t> до приватного і </a:t>
            </a:r>
            <a:r>
              <a:rPr lang="ru-RU" sz="1600" dirty="0" err="1">
                <a:solidFill>
                  <a:schemeClr val="accent3">
                    <a:lumMod val="50000"/>
                  </a:schemeClr>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xmlns="" val="tx"/>
                    </a:ext>
                  </a:extLst>
                </a:hlinkClick>
              </a:rPr>
              <a:t>сімейного</a:t>
            </a:r>
            <a:r>
              <a:rPr lang="ru-RU" sz="1600" dirty="0">
                <a:solidFill>
                  <a:schemeClr val="accent3">
                    <a:lumMod val="50000"/>
                  </a:schemeClr>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xmlns="" val="tx"/>
                    </a:ext>
                  </a:extLst>
                </a:hlinkClick>
              </a:rPr>
              <a:t> </a:t>
            </a:r>
            <a:r>
              <a:rPr lang="ru-RU" sz="1600" dirty="0" err="1">
                <a:solidFill>
                  <a:schemeClr val="accent3">
                    <a:lumMod val="50000"/>
                  </a:schemeClr>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xmlns="" val="tx"/>
                    </a:ext>
                  </a:extLst>
                </a:hlinkClick>
              </a:rPr>
              <a:t>життя</a:t>
            </a:r>
            <a:r>
              <a:rPr lang="ru-RU" sz="1600" dirty="0">
                <a:solidFill>
                  <a:schemeClr val="accent3">
                    <a:lumMod val="50000"/>
                  </a:schemeClr>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xmlns="" val="tx"/>
                    </a:ext>
                  </a:extLst>
                </a:hlinkClick>
              </a:rPr>
              <a:t> у </a:t>
            </a:r>
            <a:r>
              <a:rPr lang="ru-RU" sz="1600" dirty="0" err="1">
                <a:solidFill>
                  <a:schemeClr val="accent3">
                    <a:lumMod val="50000"/>
                  </a:schemeClr>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xmlns="" val="tx"/>
                    </a:ext>
                  </a:extLst>
                </a:hlinkClick>
              </a:rPr>
              <a:t>практиці</a:t>
            </a:r>
            <a:r>
              <a:rPr lang="ru-RU" sz="1600" dirty="0">
                <a:solidFill>
                  <a:schemeClr val="accent3">
                    <a:lumMod val="50000"/>
                  </a:schemeClr>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xmlns="" val="tx"/>
                    </a:ext>
                  </a:extLst>
                </a:hlinkClick>
              </a:rPr>
              <a:t> ЄСПЛ: </a:t>
            </a:r>
            <a:r>
              <a:rPr lang="ru-RU" sz="1600" dirty="0" err="1">
                <a:solidFill>
                  <a:schemeClr val="accent3">
                    <a:lumMod val="50000"/>
                  </a:schemeClr>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xmlns="" val="tx"/>
                    </a:ext>
                  </a:extLst>
                </a:hlinkClick>
              </a:rPr>
              <a:t>case</a:t>
            </a:r>
            <a:r>
              <a:rPr lang="ru-RU" sz="1600" dirty="0">
                <a:solidFill>
                  <a:schemeClr val="accent3">
                    <a:lumMod val="50000"/>
                  </a:schemeClr>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xmlns="" val="tx"/>
                    </a:ext>
                  </a:extLst>
                </a:hlinkClick>
              </a:rPr>
              <a:t> </a:t>
            </a:r>
            <a:r>
              <a:rPr lang="ru-RU" sz="1600" dirty="0" err="1">
                <a:solidFill>
                  <a:schemeClr val="accent3">
                    <a:lumMod val="50000"/>
                  </a:schemeClr>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xmlns="" val="tx"/>
                    </a:ext>
                  </a:extLst>
                </a:hlinkClick>
              </a:rPr>
              <a:t>study</a:t>
            </a:r>
            <a:r>
              <a:rPr lang="ru-RU" sz="1600" dirty="0">
                <a:solidFill>
                  <a:schemeClr val="accent3">
                    <a:lumMod val="50000"/>
                  </a:schemeClr>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xmlns="" val="tx"/>
                    </a:ext>
                  </a:extLst>
                </a:hlinkClick>
              </a:rPr>
              <a:t> справ </a:t>
            </a:r>
            <a:r>
              <a:rPr lang="ru-RU" sz="1600" dirty="0" err="1">
                <a:solidFill>
                  <a:schemeClr val="accent3">
                    <a:lumMod val="50000"/>
                  </a:schemeClr>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xmlns="" val="tx"/>
                    </a:ext>
                  </a:extLst>
                </a:hlinkClick>
              </a:rPr>
              <a:t>проти</a:t>
            </a:r>
            <a:r>
              <a:rPr lang="ru-RU" sz="1600" dirty="0">
                <a:solidFill>
                  <a:schemeClr val="accent3">
                    <a:lumMod val="50000"/>
                  </a:schemeClr>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xmlns="" val="tx"/>
                    </a:ext>
                  </a:extLst>
                </a:hlinkClick>
              </a:rPr>
              <a:t> </a:t>
            </a:r>
            <a:r>
              <a:rPr lang="ru-RU" sz="1600" dirty="0" err="1">
                <a:solidFill>
                  <a:schemeClr val="accent3">
                    <a:lumMod val="50000"/>
                  </a:schemeClr>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xmlns="" val="tx"/>
                    </a:ext>
                  </a:extLst>
                </a:hlinkClick>
              </a:rPr>
              <a:t>України</a:t>
            </a:r>
            <a:r>
              <a:rPr lang="ru-RU" sz="1600" dirty="0">
                <a:solidFill>
                  <a:schemeClr val="accent3">
                    <a:lumMod val="50000"/>
                  </a:schemeClr>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xmlns="" val="tx"/>
                    </a:ext>
                  </a:extLst>
                </a:hlinkClick>
              </a:rPr>
              <a:t> за 2023 </a:t>
            </a:r>
            <a:r>
              <a:rPr lang="ru-RU" sz="1600" dirty="0" err="1">
                <a:solidFill>
                  <a:schemeClr val="accent3">
                    <a:lumMod val="50000"/>
                  </a:schemeClr>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xmlns="" val="tx"/>
                    </a:ext>
                  </a:extLst>
                </a:hlinkClick>
              </a:rPr>
              <a:t>рік</a:t>
            </a:r>
            <a:endParaRPr lang="uk-UA" sz="1600" dirty="0">
              <a:solidFill>
                <a:schemeClr val="accent3">
                  <a:lumMod val="50000"/>
                </a:schemeClr>
              </a:solidFill>
              <a:latin typeface="Arial" panose="020B0604020202020204" pitchFamily="34" charset="0"/>
              <a:cs typeface="Arial" panose="020B0604020202020204" pitchFamily="34" charset="0"/>
            </a:endParaRPr>
          </a:p>
          <a:p>
            <a:pPr marL="342900" indent="-342900">
              <a:lnSpc>
                <a:spcPct val="110000"/>
              </a:lnSpc>
              <a:buFontTx/>
              <a:buAutoNum type="arabicPeriod"/>
            </a:pPr>
            <a:r>
              <a:rPr lang="en-US" sz="1600" dirty="0">
                <a:solidFill>
                  <a:schemeClr val="accent3">
                    <a:lumMod val="50000"/>
                  </a:schemeClr>
                </a:solidFill>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xmlns="" val="tx"/>
                    </a:ext>
                  </a:extLst>
                </a:hlinkClick>
              </a:rPr>
              <a:t>ECHR</a:t>
            </a:r>
            <a:r>
              <a:rPr lang="uk-UA" sz="1600" dirty="0">
                <a:solidFill>
                  <a:schemeClr val="accent3">
                    <a:lumMod val="50000"/>
                  </a:schemeClr>
                </a:solidFill>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xmlns="" val="tx"/>
                    </a:ext>
                  </a:extLst>
                </a:hlinkClick>
              </a:rPr>
              <a:t>-</a:t>
            </a:r>
            <a:r>
              <a:rPr lang="en-US" sz="1600" dirty="0">
                <a:solidFill>
                  <a:schemeClr val="accent3">
                    <a:lumMod val="50000"/>
                  </a:schemeClr>
                </a:solidFill>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xmlns="" val="tx"/>
                    </a:ext>
                  </a:extLst>
                </a:hlinkClick>
              </a:rPr>
              <a:t>Analysis of statistics 2024 </a:t>
            </a:r>
            <a:endParaRPr lang="uk-UA" sz="1600" dirty="0">
              <a:solidFill>
                <a:schemeClr val="accent3">
                  <a:lumMod val="50000"/>
                </a:schemeClr>
              </a:solidFill>
              <a:latin typeface="Arial" panose="020B0604020202020204" pitchFamily="34" charset="0"/>
              <a:cs typeface="Arial" panose="020B0604020202020204" pitchFamily="34" charset="0"/>
            </a:endParaRPr>
          </a:p>
          <a:p>
            <a:pPr marL="342900" indent="-342900">
              <a:lnSpc>
                <a:spcPct val="110000"/>
              </a:lnSpc>
              <a:buFontTx/>
              <a:buAutoNum type="arabicPeriod"/>
            </a:pPr>
            <a:r>
              <a:rPr lang="fr-FR" sz="1600" dirty="0">
                <a:solidFill>
                  <a:schemeClr val="accent3">
                    <a:lumMod val="50000"/>
                  </a:schemeClr>
                </a:solidFill>
                <a:latin typeface="Arial" panose="020B0604020202020204" pitchFamily="34" charset="0"/>
                <a:cs typeface="Arial" panose="020B0604020202020204" pitchFamily="34" charset="0"/>
                <a:hlinkClick r:id="rId16">
                  <a:extLst>
                    <a:ext uri="{A12FA001-AC4F-418D-AE19-62706E023703}">
                      <ahyp:hlinkClr xmlns:ahyp="http://schemas.microsoft.com/office/drawing/2018/hyperlinkcolor" xmlns="" val="tx"/>
                    </a:ext>
                  </a:extLst>
                </a:hlinkClick>
              </a:rPr>
              <a:t>Pending applications allocated to a judicial formation requêtes pendantes devant une formation judiciaire 31/12/2024</a:t>
            </a:r>
            <a:endParaRPr lang="uk-UA" sz="1600" dirty="0">
              <a:solidFill>
                <a:schemeClr val="accent3">
                  <a:lumMod val="50000"/>
                </a:schemeClr>
              </a:solidFill>
              <a:latin typeface="Arial" panose="020B0604020202020204" pitchFamily="34" charset="0"/>
              <a:cs typeface="Arial" panose="020B0604020202020204" pitchFamily="34" charset="0"/>
            </a:endParaRPr>
          </a:p>
          <a:p>
            <a:pPr marL="342900" indent="-342900">
              <a:buFontTx/>
              <a:buAutoNum type="arabicPeriod"/>
            </a:pPr>
            <a:endParaRPr lang="uk-UA" b="1" dirty="0">
              <a:solidFill>
                <a:srgbClr val="333333"/>
              </a:solidFill>
            </a:endParaRPr>
          </a:p>
          <a:p>
            <a:endParaRPr lang="uk-UA" b="1" dirty="0"/>
          </a:p>
          <a:p>
            <a:pPr marL="342900" indent="-342900">
              <a:buFontTx/>
              <a:buAutoNum type="arabicPeriod"/>
            </a:pPr>
            <a:endParaRPr lang="ru-RU" dirty="0"/>
          </a:p>
          <a:p>
            <a:pPr marL="342900" indent="-342900">
              <a:buAutoNum type="arabicPeriod"/>
            </a:pPr>
            <a:endParaRPr lang="ru-RU" dirty="0"/>
          </a:p>
          <a:p>
            <a:endParaRPr lang="uk-UA" dirty="0"/>
          </a:p>
        </p:txBody>
      </p:sp>
      <p:sp>
        <p:nvSpPr>
          <p:cNvPr id="4" name="Прямоугольник 3">
            <a:extLst>
              <a:ext uri="{FF2B5EF4-FFF2-40B4-BE49-F238E27FC236}">
                <a16:creationId xmlns:a16="http://schemas.microsoft.com/office/drawing/2014/main" xmlns="" id="{DDF26324-41B4-4CBA-8F75-25580B6FDC53}"/>
              </a:ext>
            </a:extLst>
          </p:cNvPr>
          <p:cNvSpPr/>
          <p:nvPr/>
        </p:nvSpPr>
        <p:spPr>
          <a:xfrm>
            <a:off x="5351" y="0"/>
            <a:ext cx="309337" cy="685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565879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83E61896-E701-4E60-9B0B-2622D93F3F31}"/>
              </a:ext>
            </a:extLst>
          </p:cNvPr>
          <p:cNvSpPr/>
          <p:nvPr/>
        </p:nvSpPr>
        <p:spPr>
          <a:xfrm>
            <a:off x="5351" y="0"/>
            <a:ext cx="309337" cy="685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a:p>
        </p:txBody>
      </p:sp>
      <p:sp>
        <p:nvSpPr>
          <p:cNvPr id="24" name="Прямоугольник 23">
            <a:extLst>
              <a:ext uri="{FF2B5EF4-FFF2-40B4-BE49-F238E27FC236}">
                <a16:creationId xmlns:a16="http://schemas.microsoft.com/office/drawing/2014/main" xmlns="" id="{88CF44CD-F34E-46D4-9491-43ECED37C45F}"/>
              </a:ext>
            </a:extLst>
          </p:cNvPr>
          <p:cNvSpPr/>
          <p:nvPr/>
        </p:nvSpPr>
        <p:spPr>
          <a:xfrm>
            <a:off x="8622390" y="0"/>
            <a:ext cx="3569609" cy="6858000"/>
          </a:xfrm>
          <a:prstGeom prst="rect">
            <a:avLst/>
          </a:prstGeom>
          <a:solidFill>
            <a:schemeClr val="accent1">
              <a:lumMod val="20000"/>
              <a:lumOff val="80000"/>
              <a:alpha val="53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dirty="0"/>
          </a:p>
        </p:txBody>
      </p:sp>
      <p:sp>
        <p:nvSpPr>
          <p:cNvPr id="3" name="Прямоугольник 2">
            <a:extLst>
              <a:ext uri="{FF2B5EF4-FFF2-40B4-BE49-F238E27FC236}">
                <a16:creationId xmlns:a16="http://schemas.microsoft.com/office/drawing/2014/main" xmlns="" id="{E36EC5D9-7059-43B8-959F-02A151E404C2}"/>
              </a:ext>
            </a:extLst>
          </p:cNvPr>
          <p:cNvSpPr/>
          <p:nvPr/>
        </p:nvSpPr>
        <p:spPr>
          <a:xfrm>
            <a:off x="515803" y="368809"/>
            <a:ext cx="8157392" cy="1681551"/>
          </a:xfrm>
          <a:prstGeom prst="rect">
            <a:avLst/>
          </a:prstGeom>
        </p:spPr>
        <p:txBody>
          <a:bodyPr wrap="square">
            <a:spAutoFit/>
          </a:bodyPr>
          <a:lstStyle/>
          <a:p>
            <a:pPr>
              <a:lnSpc>
                <a:spcPct val="120000"/>
              </a:lnSpc>
            </a:pPr>
            <a:r>
              <a:rPr lang="uk-UA" sz="2500" b="1" dirty="0">
                <a:latin typeface="Arial" panose="020B0604020202020204" pitchFamily="34" charset="0"/>
                <a:cs typeface="Arial" panose="020B0604020202020204" pitchFamily="34" charset="0"/>
              </a:rPr>
              <a:t>Стаття 8</a:t>
            </a:r>
          </a:p>
          <a:p>
            <a:pPr>
              <a:lnSpc>
                <a:spcPct val="120000"/>
              </a:lnSpc>
            </a:pPr>
            <a:r>
              <a:rPr lang="uk-UA" sz="3200" b="1" dirty="0">
                <a:latin typeface="Arial" panose="020B0604020202020204" pitchFamily="34" charset="0"/>
                <a:cs typeface="Arial" panose="020B0604020202020204" pitchFamily="34" charset="0"/>
              </a:rPr>
              <a:t>Право на повагу до приватного і сімейного життя</a:t>
            </a:r>
            <a:endParaRPr lang="uk-UA" sz="3200" dirty="0">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xmlns="" id="{732CB65E-F784-4A13-B7EE-764A3D58AD21}"/>
              </a:ext>
            </a:extLst>
          </p:cNvPr>
          <p:cNvSpPr/>
          <p:nvPr/>
        </p:nvSpPr>
        <p:spPr>
          <a:xfrm>
            <a:off x="1132840" y="2214593"/>
            <a:ext cx="7377791" cy="3511667"/>
          </a:xfrm>
          <a:prstGeom prst="rect">
            <a:avLst/>
          </a:prstGeom>
        </p:spPr>
        <p:txBody>
          <a:bodyPr wrap="square">
            <a:spAutoFit/>
          </a:bodyPr>
          <a:lstStyle/>
          <a:p>
            <a:pPr algn="just">
              <a:lnSpc>
                <a:spcPct val="120000"/>
              </a:lnSpc>
            </a:pPr>
            <a:r>
              <a:rPr lang="uk-UA" sz="2000" dirty="0">
                <a:solidFill>
                  <a:srgbClr val="333333"/>
                </a:solidFill>
                <a:latin typeface="Arial" panose="020B0604020202020204" pitchFamily="34" charset="0"/>
                <a:cs typeface="Arial" panose="020B0604020202020204" pitchFamily="34" charset="0"/>
              </a:rPr>
              <a:t>Кожен має право на повагу до свого приватного і сімейного життя, до свого житла і кореспонденції.</a:t>
            </a:r>
          </a:p>
          <a:p>
            <a:pPr algn="just">
              <a:lnSpc>
                <a:spcPct val="120000"/>
              </a:lnSpc>
            </a:pPr>
            <a:endParaRPr lang="uk-UA" sz="700" dirty="0">
              <a:solidFill>
                <a:srgbClr val="333333"/>
              </a:solidFill>
              <a:latin typeface="Arial" panose="020B0604020202020204" pitchFamily="34" charset="0"/>
              <a:cs typeface="Arial" panose="020B0604020202020204" pitchFamily="34" charset="0"/>
            </a:endParaRPr>
          </a:p>
          <a:p>
            <a:pPr algn="just">
              <a:lnSpc>
                <a:spcPct val="120000"/>
              </a:lnSpc>
            </a:pPr>
            <a:r>
              <a:rPr lang="uk-UA" sz="2000" dirty="0">
                <a:solidFill>
                  <a:srgbClr val="333333"/>
                </a:solidFill>
                <a:latin typeface="Arial" panose="020B0604020202020204" pitchFamily="34" charset="0"/>
                <a:cs typeface="Arial" panose="020B0604020202020204" pitchFamily="34" charset="0"/>
              </a:rPr>
              <a:t>Органи державної влади не можуть втручатись у здійснення цього права, за винятком випадків, коли втручання здійснюється згідно із законом і є необхідним у демократичному суспільстві в інтересах національної та громадської безпеки чи економічного добробуту країни, для запобігання заворушенням чи злочинам, для захисту здоров'я чи моралі або для захисту прав і свобод інших осіб.</a:t>
            </a:r>
          </a:p>
        </p:txBody>
      </p:sp>
      <p:sp>
        <p:nvSpPr>
          <p:cNvPr id="4" name="Прямоугольник 3">
            <a:extLst>
              <a:ext uri="{FF2B5EF4-FFF2-40B4-BE49-F238E27FC236}">
                <a16:creationId xmlns:a16="http://schemas.microsoft.com/office/drawing/2014/main" xmlns="" id="{3AA33CB0-9A7C-4111-9467-845EF1D2963F}"/>
              </a:ext>
            </a:extLst>
          </p:cNvPr>
          <p:cNvSpPr/>
          <p:nvPr/>
        </p:nvSpPr>
        <p:spPr>
          <a:xfrm>
            <a:off x="584200" y="2296136"/>
            <a:ext cx="436880" cy="419543"/>
          </a:xfrm>
          <a:prstGeom prst="rect">
            <a:avLst/>
          </a:prstGeom>
          <a:solidFill>
            <a:schemeClr val="tx2">
              <a:lumMod val="40000"/>
              <a:lumOff val="60000"/>
            </a:schemeClr>
          </a:solidFill>
          <a:ln>
            <a:solidFill>
              <a:schemeClr val="accent1">
                <a:lumMod val="60000"/>
                <a:lumOff val="40000"/>
              </a:schemeClr>
            </a:solidFill>
          </a:ln>
          <a:effectLst>
            <a:glow rad="63500">
              <a:schemeClr val="accent1">
                <a:satMod val="175000"/>
                <a:alpha val="40000"/>
              </a:schemeClr>
            </a:glow>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uk-UA" dirty="0"/>
              <a:t>1</a:t>
            </a:r>
          </a:p>
        </p:txBody>
      </p:sp>
      <p:sp>
        <p:nvSpPr>
          <p:cNvPr id="12" name="Прямоугольник 11">
            <a:extLst>
              <a:ext uri="{FF2B5EF4-FFF2-40B4-BE49-F238E27FC236}">
                <a16:creationId xmlns:a16="http://schemas.microsoft.com/office/drawing/2014/main" xmlns="" id="{5F454ADD-5D3A-4364-A1B8-A4572E835231}"/>
              </a:ext>
            </a:extLst>
          </p:cNvPr>
          <p:cNvSpPr/>
          <p:nvPr/>
        </p:nvSpPr>
        <p:spPr>
          <a:xfrm>
            <a:off x="584200" y="6328593"/>
            <a:ext cx="7762240" cy="307777"/>
          </a:xfrm>
          <a:prstGeom prst="rect">
            <a:avLst/>
          </a:prstGeom>
        </p:spPr>
        <p:txBody>
          <a:bodyPr wrap="square">
            <a:spAutoFit/>
          </a:bodyPr>
          <a:lstStyle/>
          <a:p>
            <a:r>
              <a:rPr lang="ru-RU" sz="1400" dirty="0"/>
              <a:t>🌐 </a:t>
            </a:r>
            <a:r>
              <a:rPr lang="ru-RU" sz="1400" dirty="0" err="1">
                <a:solidFill>
                  <a:srgbClr val="333333"/>
                </a:solidFill>
                <a:latin typeface="Arial" panose="020B0604020202020204" pitchFamily="34" charset="0"/>
                <a:cs typeface="Arial" panose="020B0604020202020204" pitchFamily="34" charset="0"/>
              </a:rPr>
              <a:t>Джерело</a:t>
            </a:r>
            <a:r>
              <a:rPr lang="ru-RU" sz="1400" dirty="0">
                <a:solidFill>
                  <a:srgbClr val="333333"/>
                </a:solidFill>
                <a:latin typeface="Arial" panose="020B0604020202020204" pitchFamily="34" charset="0"/>
                <a:cs typeface="Arial" panose="020B0604020202020204" pitchFamily="34" charset="0"/>
              </a:rPr>
              <a:t>: </a:t>
            </a:r>
            <a:r>
              <a:rPr lang="ru-RU" sz="1400" dirty="0" err="1">
                <a:solidFill>
                  <a:schemeClr val="accent1">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Конвенція</a:t>
            </a:r>
            <a:r>
              <a:rPr lang="ru-RU" sz="1400" dirty="0">
                <a:solidFill>
                  <a:schemeClr val="accent1">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 про </a:t>
            </a:r>
            <a:r>
              <a:rPr lang="ru-RU" sz="1400" dirty="0" err="1">
                <a:solidFill>
                  <a:schemeClr val="accent1">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захист</a:t>
            </a:r>
            <a:r>
              <a:rPr lang="ru-RU" sz="1400" dirty="0">
                <a:solidFill>
                  <a:schemeClr val="accent1">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 прав </a:t>
            </a:r>
            <a:r>
              <a:rPr lang="ru-RU" sz="1400" dirty="0" err="1">
                <a:solidFill>
                  <a:schemeClr val="accent1">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людини</a:t>
            </a:r>
            <a:r>
              <a:rPr lang="ru-RU" sz="1400" dirty="0">
                <a:solidFill>
                  <a:schemeClr val="accent1">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 і </a:t>
            </a:r>
            <a:r>
              <a:rPr lang="ru-RU" sz="1400" dirty="0" err="1">
                <a:solidFill>
                  <a:schemeClr val="accent1">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основоположних</a:t>
            </a:r>
            <a:r>
              <a:rPr lang="ru-RU" sz="1400" dirty="0">
                <a:solidFill>
                  <a:schemeClr val="accent1">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 свобод</a:t>
            </a:r>
            <a:endParaRPr lang="uk-UA" sz="1400" dirty="0">
              <a:solidFill>
                <a:schemeClr val="accent1">
                  <a:lumMod val="75000"/>
                </a:schemeClr>
              </a:solidFill>
              <a:latin typeface="Arial" panose="020B0604020202020204" pitchFamily="34" charset="0"/>
              <a:cs typeface="Arial" panose="020B0604020202020204" pitchFamily="34" charset="0"/>
            </a:endParaRPr>
          </a:p>
        </p:txBody>
      </p:sp>
      <p:cxnSp>
        <p:nvCxnSpPr>
          <p:cNvPr id="14" name="Прямая соединительная линия 13">
            <a:extLst>
              <a:ext uri="{FF2B5EF4-FFF2-40B4-BE49-F238E27FC236}">
                <a16:creationId xmlns:a16="http://schemas.microsoft.com/office/drawing/2014/main" xmlns="" id="{73D4AAAA-A6BE-4A0E-A70A-0594AB7ED8A7}"/>
              </a:ext>
            </a:extLst>
          </p:cNvPr>
          <p:cNvCxnSpPr>
            <a:cxnSpLocks/>
          </p:cNvCxnSpPr>
          <p:nvPr/>
        </p:nvCxnSpPr>
        <p:spPr>
          <a:xfrm>
            <a:off x="584200" y="6164646"/>
            <a:ext cx="776224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Прямоугольник 28">
            <a:extLst>
              <a:ext uri="{FF2B5EF4-FFF2-40B4-BE49-F238E27FC236}">
                <a16:creationId xmlns:a16="http://schemas.microsoft.com/office/drawing/2014/main" xmlns="" id="{E266F83C-1D91-44C1-843F-6603F95AA4A9}"/>
              </a:ext>
            </a:extLst>
          </p:cNvPr>
          <p:cNvSpPr/>
          <p:nvPr/>
        </p:nvSpPr>
        <p:spPr>
          <a:xfrm>
            <a:off x="584200" y="3154065"/>
            <a:ext cx="436880" cy="419543"/>
          </a:xfrm>
          <a:prstGeom prst="rect">
            <a:avLst/>
          </a:prstGeom>
          <a:solidFill>
            <a:schemeClr val="tx2">
              <a:lumMod val="40000"/>
              <a:lumOff val="60000"/>
            </a:schemeClr>
          </a:solidFill>
          <a:ln>
            <a:solidFill>
              <a:schemeClr val="accent1">
                <a:lumMod val="60000"/>
                <a:lumOff val="40000"/>
              </a:schemeClr>
            </a:solidFill>
          </a:ln>
          <a:effectLst>
            <a:glow rad="63500">
              <a:schemeClr val="accent1">
                <a:satMod val="175000"/>
                <a:alpha val="40000"/>
              </a:schemeClr>
            </a:glow>
            <a:outerShdw blurRad="50800" dist="38100" dir="18900000" algn="b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uk-UA" dirty="0"/>
              <a:t>2</a:t>
            </a:r>
          </a:p>
        </p:txBody>
      </p:sp>
      <p:grpSp>
        <p:nvGrpSpPr>
          <p:cNvPr id="34" name="Группа 33">
            <a:extLst>
              <a:ext uri="{FF2B5EF4-FFF2-40B4-BE49-F238E27FC236}">
                <a16:creationId xmlns:a16="http://schemas.microsoft.com/office/drawing/2014/main" xmlns="" id="{D6A8A900-B97F-442C-BD0D-374D1BC9F172}"/>
              </a:ext>
            </a:extLst>
          </p:cNvPr>
          <p:cNvGrpSpPr/>
          <p:nvPr/>
        </p:nvGrpSpPr>
        <p:grpSpPr>
          <a:xfrm>
            <a:off x="8893356" y="1726609"/>
            <a:ext cx="2915919" cy="4520704"/>
            <a:chOff x="787400" y="1549959"/>
            <a:chExt cx="3027680" cy="4520704"/>
          </a:xfrm>
        </p:grpSpPr>
        <p:sp>
          <p:nvSpPr>
            <p:cNvPr id="35" name="Прямоугольник 34">
              <a:extLst>
                <a:ext uri="{FF2B5EF4-FFF2-40B4-BE49-F238E27FC236}">
                  <a16:creationId xmlns:a16="http://schemas.microsoft.com/office/drawing/2014/main" xmlns="" id="{14D0877A-1FBA-4CE0-A57D-C21CB2A69330}"/>
                </a:ext>
              </a:extLst>
            </p:cNvPr>
            <p:cNvSpPr/>
            <p:nvPr/>
          </p:nvSpPr>
          <p:spPr>
            <a:xfrm>
              <a:off x="787400" y="5054787"/>
              <a:ext cx="2875280" cy="863476"/>
            </a:xfrm>
            <a:prstGeom prst="rect">
              <a:avLst/>
            </a:prstGeom>
            <a:solidFill>
              <a:schemeClr val="accent6">
                <a:lumMod val="20000"/>
                <a:lumOff val="80000"/>
              </a:schemeClr>
            </a:solidFill>
            <a:ln>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uk-UA" sz="2400" dirty="0">
                <a:solidFill>
                  <a:schemeClr val="bg1"/>
                </a:solidFill>
                <a:latin typeface="Arial" panose="020B0604020202020204" pitchFamily="34" charset="0"/>
                <a:cs typeface="Arial" panose="020B0604020202020204" pitchFamily="34" charset="0"/>
              </a:endParaRPr>
            </a:p>
          </p:txBody>
        </p:sp>
        <p:sp>
          <p:nvSpPr>
            <p:cNvPr id="36" name="Прямоугольник 35">
              <a:extLst>
                <a:ext uri="{FF2B5EF4-FFF2-40B4-BE49-F238E27FC236}">
                  <a16:creationId xmlns:a16="http://schemas.microsoft.com/office/drawing/2014/main" xmlns="" id="{2AAF97A8-EA37-4866-90AD-56706C7CCEAB}"/>
                </a:ext>
              </a:extLst>
            </p:cNvPr>
            <p:cNvSpPr/>
            <p:nvPr/>
          </p:nvSpPr>
          <p:spPr>
            <a:xfrm>
              <a:off x="939800" y="5207187"/>
              <a:ext cx="2875280" cy="863476"/>
            </a:xfrm>
            <a:prstGeom prst="rect">
              <a:avLst/>
            </a:prstGeom>
            <a:solidFill>
              <a:schemeClr val="accent1">
                <a:lumMod val="60000"/>
                <a:lumOff val="40000"/>
              </a:schemeClr>
            </a:solidFill>
            <a:ln>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uk-UA" sz="2400" b="1" dirty="0">
                  <a:latin typeface="Arial" panose="020B0604020202020204" pitchFamily="34" charset="0"/>
                  <a:cs typeface="Arial" panose="020B0604020202020204" pitchFamily="34" charset="0"/>
                </a:rPr>
                <a:t>Кореспонденція</a:t>
              </a:r>
            </a:p>
          </p:txBody>
        </p:sp>
        <p:grpSp>
          <p:nvGrpSpPr>
            <p:cNvPr id="37" name="Группа 36">
              <a:extLst>
                <a:ext uri="{FF2B5EF4-FFF2-40B4-BE49-F238E27FC236}">
                  <a16:creationId xmlns:a16="http://schemas.microsoft.com/office/drawing/2014/main" xmlns="" id="{FFCC4694-27A0-4386-8E56-836D3F39F2B4}"/>
                </a:ext>
              </a:extLst>
            </p:cNvPr>
            <p:cNvGrpSpPr/>
            <p:nvPr/>
          </p:nvGrpSpPr>
          <p:grpSpPr>
            <a:xfrm>
              <a:off x="787400" y="1549959"/>
              <a:ext cx="3027680" cy="3352428"/>
              <a:chOff x="4297680" y="1508302"/>
              <a:chExt cx="3027680" cy="3352428"/>
            </a:xfrm>
          </p:grpSpPr>
          <p:sp>
            <p:nvSpPr>
              <p:cNvPr id="48" name="Прямоугольник 47">
                <a:extLst>
                  <a:ext uri="{FF2B5EF4-FFF2-40B4-BE49-F238E27FC236}">
                    <a16:creationId xmlns:a16="http://schemas.microsoft.com/office/drawing/2014/main" xmlns="" id="{4979AA32-87F2-48BF-9170-B91A77A0EC4F}"/>
                  </a:ext>
                </a:extLst>
              </p:cNvPr>
              <p:cNvSpPr/>
              <p:nvPr/>
            </p:nvSpPr>
            <p:spPr>
              <a:xfrm>
                <a:off x="4297680" y="1508302"/>
                <a:ext cx="2875280" cy="863476"/>
              </a:xfrm>
              <a:prstGeom prst="rect">
                <a:avLst/>
              </a:prstGeom>
              <a:solidFill>
                <a:schemeClr val="accent6">
                  <a:lumMod val="20000"/>
                  <a:lumOff val="80000"/>
                </a:schemeClr>
              </a:solidFill>
              <a:ln>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uk-UA" sz="2400" dirty="0">
                  <a:solidFill>
                    <a:schemeClr val="bg1"/>
                  </a:solidFill>
                  <a:latin typeface="Arial" panose="020B0604020202020204" pitchFamily="34" charset="0"/>
                  <a:cs typeface="Arial" panose="020B0604020202020204" pitchFamily="34" charset="0"/>
                </a:endParaRPr>
              </a:p>
            </p:txBody>
          </p:sp>
          <p:sp>
            <p:nvSpPr>
              <p:cNvPr id="49" name="Прямоугольник 48">
                <a:extLst>
                  <a:ext uri="{FF2B5EF4-FFF2-40B4-BE49-F238E27FC236}">
                    <a16:creationId xmlns:a16="http://schemas.microsoft.com/office/drawing/2014/main" xmlns="" id="{EC724BC1-CE6C-4DDC-8FC3-40246A23A872}"/>
                  </a:ext>
                </a:extLst>
              </p:cNvPr>
              <p:cNvSpPr/>
              <p:nvPr/>
            </p:nvSpPr>
            <p:spPr>
              <a:xfrm>
                <a:off x="4450080" y="1660702"/>
                <a:ext cx="2875280" cy="863476"/>
              </a:xfrm>
              <a:prstGeom prst="rect">
                <a:avLst/>
              </a:prstGeom>
              <a:solidFill>
                <a:schemeClr val="accent1">
                  <a:lumMod val="60000"/>
                  <a:lumOff val="40000"/>
                </a:schemeClr>
              </a:solidFill>
              <a:ln>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uk-UA" sz="2400" b="1" dirty="0">
                    <a:latin typeface="Arial" panose="020B0604020202020204" pitchFamily="34" charset="0"/>
                    <a:cs typeface="Arial" panose="020B0604020202020204" pitchFamily="34" charset="0"/>
                  </a:rPr>
                  <a:t>Приватне життя</a:t>
                </a:r>
              </a:p>
            </p:txBody>
          </p:sp>
          <p:sp>
            <p:nvSpPr>
              <p:cNvPr id="50" name="Прямоугольник 49">
                <a:extLst>
                  <a:ext uri="{FF2B5EF4-FFF2-40B4-BE49-F238E27FC236}">
                    <a16:creationId xmlns:a16="http://schemas.microsoft.com/office/drawing/2014/main" xmlns="" id="{D5E929F5-A752-4E9E-9DC6-39E5CD460918}"/>
                  </a:ext>
                </a:extLst>
              </p:cNvPr>
              <p:cNvSpPr/>
              <p:nvPr/>
            </p:nvSpPr>
            <p:spPr>
              <a:xfrm>
                <a:off x="4297680" y="2676578"/>
                <a:ext cx="2875280" cy="863476"/>
              </a:xfrm>
              <a:prstGeom prst="rect">
                <a:avLst/>
              </a:prstGeom>
              <a:solidFill>
                <a:schemeClr val="accent6">
                  <a:lumMod val="20000"/>
                  <a:lumOff val="80000"/>
                </a:schemeClr>
              </a:solidFill>
              <a:ln>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uk-UA" sz="2400" dirty="0">
                  <a:solidFill>
                    <a:schemeClr val="bg1"/>
                  </a:solidFill>
                  <a:latin typeface="Arial" panose="020B0604020202020204" pitchFamily="34" charset="0"/>
                  <a:cs typeface="Arial" panose="020B0604020202020204" pitchFamily="34" charset="0"/>
                </a:endParaRPr>
              </a:p>
            </p:txBody>
          </p:sp>
          <p:sp>
            <p:nvSpPr>
              <p:cNvPr id="51" name="Прямоугольник 50">
                <a:extLst>
                  <a:ext uri="{FF2B5EF4-FFF2-40B4-BE49-F238E27FC236}">
                    <a16:creationId xmlns:a16="http://schemas.microsoft.com/office/drawing/2014/main" xmlns="" id="{3985D4C8-6671-4B4E-B302-6F0E0640D43E}"/>
                  </a:ext>
                </a:extLst>
              </p:cNvPr>
              <p:cNvSpPr/>
              <p:nvPr/>
            </p:nvSpPr>
            <p:spPr>
              <a:xfrm>
                <a:off x="4450080" y="2828978"/>
                <a:ext cx="2875280" cy="863476"/>
              </a:xfrm>
              <a:prstGeom prst="rect">
                <a:avLst/>
              </a:prstGeom>
              <a:solidFill>
                <a:schemeClr val="accent1">
                  <a:lumMod val="60000"/>
                  <a:lumOff val="40000"/>
                </a:schemeClr>
              </a:solidFill>
              <a:ln>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uk-UA" sz="2400" b="1" dirty="0">
                    <a:latin typeface="Arial" panose="020B0604020202020204" pitchFamily="34" charset="0"/>
                    <a:cs typeface="Arial" panose="020B0604020202020204" pitchFamily="34" charset="0"/>
                  </a:rPr>
                  <a:t>Сімейне життя</a:t>
                </a:r>
              </a:p>
            </p:txBody>
          </p:sp>
          <p:sp>
            <p:nvSpPr>
              <p:cNvPr id="52" name="Прямоугольник 51">
                <a:extLst>
                  <a:ext uri="{FF2B5EF4-FFF2-40B4-BE49-F238E27FC236}">
                    <a16:creationId xmlns:a16="http://schemas.microsoft.com/office/drawing/2014/main" xmlns="" id="{D345B10C-AFE1-4626-9E09-742D2FAA5822}"/>
                  </a:ext>
                </a:extLst>
              </p:cNvPr>
              <p:cNvSpPr/>
              <p:nvPr/>
            </p:nvSpPr>
            <p:spPr>
              <a:xfrm>
                <a:off x="4297680" y="3844854"/>
                <a:ext cx="2875280" cy="863476"/>
              </a:xfrm>
              <a:prstGeom prst="rect">
                <a:avLst/>
              </a:prstGeom>
              <a:solidFill>
                <a:schemeClr val="bg1">
                  <a:lumMod val="95000"/>
                </a:schemeClr>
              </a:solidFill>
              <a:ln>
                <a:solidFill>
                  <a:schemeClr val="accent4">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uk-UA" sz="2400" dirty="0">
                  <a:solidFill>
                    <a:schemeClr val="bg1"/>
                  </a:solidFill>
                  <a:latin typeface="Arial" panose="020B0604020202020204" pitchFamily="34" charset="0"/>
                  <a:cs typeface="Arial" panose="020B0604020202020204" pitchFamily="34" charset="0"/>
                </a:endParaRPr>
              </a:p>
            </p:txBody>
          </p:sp>
          <p:sp>
            <p:nvSpPr>
              <p:cNvPr id="53" name="Прямоугольник 52">
                <a:extLst>
                  <a:ext uri="{FF2B5EF4-FFF2-40B4-BE49-F238E27FC236}">
                    <a16:creationId xmlns:a16="http://schemas.microsoft.com/office/drawing/2014/main" xmlns="" id="{4EC67FCB-B9DF-4671-8C6A-D16E9082A96F}"/>
                  </a:ext>
                </a:extLst>
              </p:cNvPr>
              <p:cNvSpPr/>
              <p:nvPr/>
            </p:nvSpPr>
            <p:spPr>
              <a:xfrm>
                <a:off x="4450080" y="3997254"/>
                <a:ext cx="2875280" cy="863476"/>
              </a:xfrm>
              <a:prstGeom prst="rect">
                <a:avLst/>
              </a:prstGeom>
              <a:solidFill>
                <a:schemeClr val="accent1">
                  <a:lumMod val="60000"/>
                  <a:lumOff val="40000"/>
                </a:schemeClr>
              </a:solidFill>
              <a:ln>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uk-UA" sz="2400" b="1" dirty="0">
                    <a:latin typeface="Arial" panose="020B0604020202020204" pitchFamily="34" charset="0"/>
                    <a:cs typeface="Arial" panose="020B0604020202020204" pitchFamily="34" charset="0"/>
                  </a:rPr>
                  <a:t>Житло</a:t>
                </a:r>
              </a:p>
            </p:txBody>
          </p:sp>
        </p:grpSp>
      </p:grpSp>
      <p:sp>
        <p:nvSpPr>
          <p:cNvPr id="25" name="Прямоугольник 24">
            <a:extLst>
              <a:ext uri="{FF2B5EF4-FFF2-40B4-BE49-F238E27FC236}">
                <a16:creationId xmlns:a16="http://schemas.microsoft.com/office/drawing/2014/main" xmlns="" id="{DF3E48A5-EE80-40AB-8BEF-3EE33CE2F2A7}"/>
              </a:ext>
            </a:extLst>
          </p:cNvPr>
          <p:cNvSpPr/>
          <p:nvPr/>
        </p:nvSpPr>
        <p:spPr>
          <a:xfrm>
            <a:off x="8773566" y="640719"/>
            <a:ext cx="3154274" cy="923330"/>
          </a:xfrm>
          <a:prstGeom prst="rect">
            <a:avLst/>
          </a:prstGeom>
        </p:spPr>
        <p:txBody>
          <a:bodyPr wrap="square">
            <a:spAutoFit/>
          </a:bodyPr>
          <a:lstStyle/>
          <a:p>
            <a:pPr algn="ctr"/>
            <a:r>
              <a:rPr lang="uk-UA" b="1" dirty="0">
                <a:solidFill>
                  <a:schemeClr val="accent5">
                    <a:lumMod val="50000"/>
                  </a:schemeClr>
                </a:solidFill>
                <a:latin typeface="Arial" panose="020B0604020202020204" pitchFamily="34" charset="0"/>
                <a:cs typeface="Arial" panose="020B0604020202020204" pitchFamily="34" charset="0"/>
              </a:rPr>
              <a:t>Сфери застосування ст. 8 </a:t>
            </a:r>
            <a:r>
              <a:rPr lang="uk-UA" dirty="0">
                <a:solidFill>
                  <a:schemeClr val="accent5">
                    <a:lumMod val="50000"/>
                  </a:schemeClr>
                </a:solidFill>
                <a:latin typeface="Arial" panose="020B0604020202020204" pitchFamily="34" charset="0"/>
                <a:cs typeface="Arial" panose="020B0604020202020204" pitchFamily="34" charset="0"/>
              </a:rPr>
              <a:t>Європейської Конвенції </a:t>
            </a:r>
          </a:p>
          <a:p>
            <a:pPr algn="ctr"/>
            <a:r>
              <a:rPr lang="uk-UA" dirty="0">
                <a:solidFill>
                  <a:schemeClr val="accent5">
                    <a:lumMod val="50000"/>
                  </a:schemeClr>
                </a:solidFill>
                <a:latin typeface="Arial" panose="020B0604020202020204" pitchFamily="34" charset="0"/>
                <a:cs typeface="Arial" panose="020B0604020202020204" pitchFamily="34" charset="0"/>
              </a:rPr>
              <a:t>з прав людини</a:t>
            </a:r>
            <a:endParaRPr lang="uk-UA" dirty="0">
              <a:solidFill>
                <a:schemeClr val="accent5">
                  <a:lumMod val="50000"/>
                </a:schemeClr>
              </a:solidFill>
            </a:endParaRPr>
          </a:p>
        </p:txBody>
      </p:sp>
    </p:spTree>
    <p:extLst>
      <p:ext uri="{BB962C8B-B14F-4D97-AF65-F5344CB8AC3E}">
        <p14:creationId xmlns:p14="http://schemas.microsoft.com/office/powerpoint/2010/main" val="106847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Прямоугольник 34">
            <a:extLst>
              <a:ext uri="{FF2B5EF4-FFF2-40B4-BE49-F238E27FC236}">
                <a16:creationId xmlns:a16="http://schemas.microsoft.com/office/drawing/2014/main" xmlns="" id="{37CFEF70-64F6-4681-B3CE-02127AA0464D}"/>
              </a:ext>
            </a:extLst>
          </p:cNvPr>
          <p:cNvSpPr/>
          <p:nvPr/>
        </p:nvSpPr>
        <p:spPr>
          <a:xfrm>
            <a:off x="8055430" y="0"/>
            <a:ext cx="4136570" cy="6858000"/>
          </a:xfrm>
          <a:prstGeom prst="rect">
            <a:avLst/>
          </a:prstGeom>
          <a:solidFill>
            <a:schemeClr val="accent1">
              <a:lumMod val="20000"/>
              <a:lumOff val="80000"/>
              <a:alpha val="53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dirty="0"/>
          </a:p>
        </p:txBody>
      </p:sp>
      <p:sp>
        <p:nvSpPr>
          <p:cNvPr id="5" name="Прямоугольник 4">
            <a:extLst>
              <a:ext uri="{FF2B5EF4-FFF2-40B4-BE49-F238E27FC236}">
                <a16:creationId xmlns:a16="http://schemas.microsoft.com/office/drawing/2014/main" xmlns="" id="{F2FA5F99-F94A-4651-8FA0-255814E2BEB4}"/>
              </a:ext>
            </a:extLst>
          </p:cNvPr>
          <p:cNvSpPr/>
          <p:nvPr/>
        </p:nvSpPr>
        <p:spPr>
          <a:xfrm>
            <a:off x="5351" y="0"/>
            <a:ext cx="309337" cy="685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a:p>
        </p:txBody>
      </p:sp>
      <p:sp>
        <p:nvSpPr>
          <p:cNvPr id="6" name="Прямоугольник 5">
            <a:extLst>
              <a:ext uri="{FF2B5EF4-FFF2-40B4-BE49-F238E27FC236}">
                <a16:creationId xmlns:a16="http://schemas.microsoft.com/office/drawing/2014/main" xmlns="" id="{3EB746A2-3290-43CA-A7BE-3B75725794E8}"/>
              </a:ext>
            </a:extLst>
          </p:cNvPr>
          <p:cNvSpPr/>
          <p:nvPr/>
        </p:nvSpPr>
        <p:spPr>
          <a:xfrm>
            <a:off x="584367" y="909736"/>
            <a:ext cx="7231575" cy="5509200"/>
          </a:xfrm>
          <a:prstGeom prst="rect">
            <a:avLst/>
          </a:prstGeom>
        </p:spPr>
        <p:txBody>
          <a:bodyPr wrap="square">
            <a:spAutoFit/>
          </a:bodyPr>
          <a:lstStyle/>
          <a:p>
            <a:pPr algn="just" fontAlgn="base"/>
            <a:r>
              <a:rPr lang="uk-UA" sz="1600" dirty="0">
                <a:solidFill>
                  <a:srgbClr val="151515"/>
                </a:solidFill>
                <a:latin typeface="Arial" panose="020B0604020202020204" pitchFamily="34" charset="0"/>
                <a:cs typeface="Arial" panose="020B0604020202020204" pitchFamily="34" charset="0"/>
              </a:rPr>
              <a:t>Виходячи з формулювання пункту 2 статті 8 Конвенції, щодо даних сфер </a:t>
            </a:r>
            <a:r>
              <a:rPr lang="uk-UA" sz="1600" b="1" dirty="0">
                <a:solidFill>
                  <a:srgbClr val="151515"/>
                </a:solidFill>
                <a:latin typeface="Arial" panose="020B0604020202020204" pitchFamily="34" charset="0"/>
                <a:cs typeface="Arial" panose="020B0604020202020204" pitchFamily="34" charset="0"/>
              </a:rPr>
              <a:t>у держави першочергово виникає негативне зобов’язання – не втручатися у здійснення права, не обмежувати його.</a:t>
            </a:r>
            <a:endParaRPr lang="uk-UA" sz="1600" dirty="0">
              <a:solidFill>
                <a:srgbClr val="151515"/>
              </a:solidFill>
              <a:latin typeface="Arial" panose="020B0604020202020204" pitchFamily="34" charset="0"/>
              <a:cs typeface="Arial" panose="020B0604020202020204" pitchFamily="34" charset="0"/>
            </a:endParaRPr>
          </a:p>
          <a:p>
            <a:pPr algn="just" fontAlgn="base"/>
            <a:endParaRPr lang="uk-UA" sz="1400" dirty="0">
              <a:solidFill>
                <a:srgbClr val="151515"/>
              </a:solidFill>
              <a:latin typeface="Arial" panose="020B0604020202020204" pitchFamily="34" charset="0"/>
              <a:cs typeface="Arial" panose="020B0604020202020204" pitchFamily="34" charset="0"/>
            </a:endParaRPr>
          </a:p>
          <a:p>
            <a:pPr algn="just" fontAlgn="base"/>
            <a:r>
              <a:rPr lang="uk-UA" sz="1600" dirty="0">
                <a:solidFill>
                  <a:srgbClr val="151515"/>
                </a:solidFill>
                <a:latin typeface="Arial" panose="020B0604020202020204" pitchFamily="34" charset="0"/>
                <a:cs typeface="Arial" panose="020B0604020202020204" pitchFamily="34" charset="0"/>
              </a:rPr>
              <a:t>Проте </a:t>
            </a:r>
            <a:r>
              <a:rPr lang="uk-UA" sz="1600" b="1" dirty="0">
                <a:solidFill>
                  <a:srgbClr val="151515"/>
                </a:solidFill>
                <a:latin typeface="Arial" panose="020B0604020202020204" pitchFamily="34" charset="0"/>
                <a:cs typeface="Arial" panose="020B0604020202020204" pitchFamily="34" charset="0"/>
              </a:rPr>
              <a:t>держави несуть також і позитивне зобов’язання – гарантувати повагу до прав, закріплених у статті 8, </a:t>
            </a:r>
            <a:r>
              <a:rPr lang="uk-UA" sz="1600" dirty="0">
                <a:solidFill>
                  <a:srgbClr val="151515"/>
                </a:solidFill>
                <a:latin typeface="Arial" panose="020B0604020202020204" pitchFamily="34" charset="0"/>
                <a:cs typeface="Arial" panose="020B0604020202020204" pitchFamily="34" charset="0"/>
              </a:rPr>
              <a:t>навіть у стосунках між приватними особами.</a:t>
            </a:r>
          </a:p>
          <a:p>
            <a:pPr algn="just" fontAlgn="base"/>
            <a:endParaRPr lang="uk-UA" sz="800" b="1" dirty="0">
              <a:solidFill>
                <a:srgbClr val="151515"/>
              </a:solidFill>
              <a:latin typeface="Arial" panose="020B0604020202020204" pitchFamily="34" charset="0"/>
              <a:cs typeface="Arial" panose="020B0604020202020204" pitchFamily="34" charset="0"/>
            </a:endParaRPr>
          </a:p>
          <a:p>
            <a:pPr algn="r" fontAlgn="base"/>
            <a:r>
              <a:rPr lang="uk-UA" sz="2000" b="1" dirty="0">
                <a:solidFill>
                  <a:srgbClr val="151515"/>
                </a:solidFill>
                <a:latin typeface="Arial" panose="020B0604020202020204" pitchFamily="34" charset="0"/>
                <a:cs typeface="Arial" panose="020B0604020202020204" pitchFamily="34" charset="0"/>
              </a:rPr>
              <a:t>Критерії застосування права</a:t>
            </a:r>
          </a:p>
          <a:p>
            <a:pPr algn="just" fontAlgn="base"/>
            <a:endParaRPr lang="uk-UA" sz="1000" dirty="0">
              <a:solidFill>
                <a:srgbClr val="151515"/>
              </a:solidFill>
              <a:latin typeface="Arial" panose="020B0604020202020204" pitchFamily="34" charset="0"/>
              <a:cs typeface="Arial" panose="020B0604020202020204" pitchFamily="34" charset="0"/>
            </a:endParaRPr>
          </a:p>
          <a:p>
            <a:pPr algn="just" fontAlgn="base"/>
            <a:r>
              <a:rPr lang="uk-UA" sz="1600" dirty="0">
                <a:solidFill>
                  <a:srgbClr val="151515"/>
                </a:solidFill>
                <a:latin typeface="Arial" panose="020B0604020202020204" pitchFamily="34" charset="0"/>
                <a:cs typeface="Arial" panose="020B0604020202020204" pitchFamily="34" charset="0"/>
              </a:rPr>
              <a:t>Якщо справа стосується </a:t>
            </a:r>
            <a:r>
              <a:rPr lang="uk-UA" sz="1600" b="1" dirty="0">
                <a:solidFill>
                  <a:srgbClr val="151515"/>
                </a:solidFill>
                <a:latin typeface="Arial" panose="020B0604020202020204" pitchFamily="34" charset="0"/>
                <a:cs typeface="Arial" panose="020B0604020202020204" pitchFamily="34" charset="0"/>
              </a:rPr>
              <a:t>негативного зобов’язання</a:t>
            </a:r>
            <a:r>
              <a:rPr lang="uk-UA" sz="1600" dirty="0">
                <a:solidFill>
                  <a:srgbClr val="151515"/>
                </a:solidFill>
                <a:latin typeface="Arial" panose="020B0604020202020204" pitchFamily="34" charset="0"/>
                <a:cs typeface="Arial" panose="020B0604020202020204" pitchFamily="34" charset="0"/>
              </a:rPr>
              <a:t>, ЄСПЛ має оцінити, чи втручання відповідало вимогам частини 2 статті 8, зокрема:</a:t>
            </a:r>
          </a:p>
          <a:p>
            <a:pPr algn="just" fontAlgn="base"/>
            <a:endParaRPr lang="uk-UA" sz="1600" dirty="0">
              <a:solidFill>
                <a:srgbClr val="151515"/>
              </a:solidFill>
              <a:latin typeface="Arial" panose="020B0604020202020204" pitchFamily="34" charset="0"/>
              <a:cs typeface="Arial" panose="020B0604020202020204" pitchFamily="34" charset="0"/>
            </a:endParaRPr>
          </a:p>
          <a:p>
            <a:pPr algn="just" fontAlgn="base"/>
            <a:endParaRPr lang="uk-UA" sz="1600" dirty="0">
              <a:solidFill>
                <a:srgbClr val="151515"/>
              </a:solidFill>
              <a:latin typeface="Arial" panose="020B0604020202020204" pitchFamily="34" charset="0"/>
              <a:cs typeface="Arial" panose="020B0604020202020204" pitchFamily="34" charset="0"/>
            </a:endParaRPr>
          </a:p>
          <a:p>
            <a:pPr algn="just" fontAlgn="base"/>
            <a:endParaRPr lang="uk-UA" sz="1600" dirty="0">
              <a:solidFill>
                <a:srgbClr val="151515"/>
              </a:solidFill>
              <a:latin typeface="Arial" panose="020B0604020202020204" pitchFamily="34" charset="0"/>
              <a:cs typeface="Arial" panose="020B0604020202020204" pitchFamily="34" charset="0"/>
            </a:endParaRPr>
          </a:p>
          <a:p>
            <a:pPr algn="just" fontAlgn="base"/>
            <a:endParaRPr lang="uk-UA" sz="1600" dirty="0">
              <a:solidFill>
                <a:srgbClr val="151515"/>
              </a:solidFill>
              <a:latin typeface="Arial" panose="020B0604020202020204" pitchFamily="34" charset="0"/>
              <a:cs typeface="Arial" panose="020B0604020202020204" pitchFamily="34" charset="0"/>
            </a:endParaRPr>
          </a:p>
          <a:p>
            <a:pPr algn="just" fontAlgn="base"/>
            <a:endParaRPr lang="uk-UA" sz="1600" dirty="0">
              <a:solidFill>
                <a:srgbClr val="151515"/>
              </a:solidFill>
              <a:latin typeface="Arial" panose="020B0604020202020204" pitchFamily="34" charset="0"/>
              <a:cs typeface="Arial" panose="020B0604020202020204" pitchFamily="34" charset="0"/>
            </a:endParaRPr>
          </a:p>
          <a:p>
            <a:pPr algn="just" fontAlgn="base"/>
            <a:endParaRPr lang="uk-UA" sz="1600" dirty="0">
              <a:solidFill>
                <a:srgbClr val="151515"/>
              </a:solidFill>
              <a:latin typeface="Arial" panose="020B0604020202020204" pitchFamily="34" charset="0"/>
              <a:cs typeface="Arial" panose="020B0604020202020204" pitchFamily="34" charset="0"/>
            </a:endParaRPr>
          </a:p>
          <a:p>
            <a:pPr algn="just" fontAlgn="base"/>
            <a:endParaRPr lang="uk-UA" sz="1200" dirty="0">
              <a:solidFill>
                <a:srgbClr val="151515"/>
              </a:solidFill>
              <a:latin typeface="Arial" panose="020B0604020202020204" pitchFamily="34" charset="0"/>
              <a:cs typeface="Arial" panose="020B0604020202020204" pitchFamily="34" charset="0"/>
            </a:endParaRPr>
          </a:p>
          <a:p>
            <a:pPr algn="just" fontAlgn="base"/>
            <a:endParaRPr lang="uk-UA" sz="1600" dirty="0">
              <a:solidFill>
                <a:srgbClr val="151515"/>
              </a:solidFill>
              <a:latin typeface="Arial" panose="020B0604020202020204" pitchFamily="34" charset="0"/>
              <a:cs typeface="Arial" panose="020B0604020202020204" pitchFamily="34" charset="0"/>
            </a:endParaRPr>
          </a:p>
          <a:p>
            <a:pPr algn="just" fontAlgn="base"/>
            <a:r>
              <a:rPr lang="uk-UA" sz="1600" dirty="0">
                <a:solidFill>
                  <a:srgbClr val="151515"/>
                </a:solidFill>
                <a:latin typeface="Arial" panose="020B0604020202020204" pitchFamily="34" charset="0"/>
                <a:cs typeface="Arial" panose="020B0604020202020204" pitchFamily="34" charset="0"/>
              </a:rPr>
              <a:t>У випадку </a:t>
            </a:r>
            <a:r>
              <a:rPr lang="uk-UA" sz="1600" b="1" dirty="0">
                <a:solidFill>
                  <a:srgbClr val="151515"/>
                </a:solidFill>
                <a:latin typeface="Arial" panose="020B0604020202020204" pitchFamily="34" charset="0"/>
                <a:cs typeface="Arial" panose="020B0604020202020204" pitchFamily="34" charset="0"/>
              </a:rPr>
              <a:t>позитивного зобов’язання </a:t>
            </a:r>
            <a:r>
              <a:rPr lang="uk-UA" sz="1600" dirty="0">
                <a:solidFill>
                  <a:srgbClr val="151515"/>
                </a:solidFill>
                <a:latin typeface="Arial" panose="020B0604020202020204" pitchFamily="34" charset="0"/>
                <a:cs typeface="Arial" panose="020B0604020202020204" pitchFamily="34" charset="0"/>
              </a:rPr>
              <a:t>Суд вирішує, чи важливість задіяного інтересу вимагає накладення позитивного зобов’язання, про яке просить заявник.</a:t>
            </a:r>
            <a:endParaRPr lang="uk-UA" sz="1600" i="0" u="none" strike="noStrike" dirty="0">
              <a:solidFill>
                <a:srgbClr val="151515"/>
              </a:solidFill>
              <a:effectLst/>
              <a:latin typeface="Arial" panose="020B0604020202020204" pitchFamily="34" charset="0"/>
              <a:cs typeface="Arial" panose="020B0604020202020204" pitchFamily="34" charset="0"/>
            </a:endParaRPr>
          </a:p>
        </p:txBody>
      </p:sp>
      <p:sp>
        <p:nvSpPr>
          <p:cNvPr id="8" name="Прямоугольник 7">
            <a:extLst>
              <a:ext uri="{FF2B5EF4-FFF2-40B4-BE49-F238E27FC236}">
                <a16:creationId xmlns:a16="http://schemas.microsoft.com/office/drawing/2014/main" xmlns="" id="{6FAD7DB4-1911-4308-BC54-07D8501A0A95}"/>
              </a:ext>
            </a:extLst>
          </p:cNvPr>
          <p:cNvSpPr/>
          <p:nvPr/>
        </p:nvSpPr>
        <p:spPr>
          <a:xfrm>
            <a:off x="584367" y="364705"/>
            <a:ext cx="5821081" cy="461665"/>
          </a:xfrm>
          <a:prstGeom prst="rect">
            <a:avLst/>
          </a:prstGeom>
        </p:spPr>
        <p:txBody>
          <a:bodyPr wrap="none">
            <a:spAutoFit/>
          </a:bodyPr>
          <a:lstStyle/>
          <a:p>
            <a:r>
              <a:rPr lang="uk-UA" sz="2400" b="1" dirty="0">
                <a:solidFill>
                  <a:srgbClr val="151515"/>
                </a:solidFill>
                <a:latin typeface="Arial" panose="020B0604020202020204" pitchFamily="34" charset="0"/>
                <a:cs typeface="Arial" panose="020B0604020202020204" pitchFamily="34" charset="0"/>
              </a:rPr>
              <a:t>Позитивне і негативне зобов’язання </a:t>
            </a:r>
            <a:endParaRPr lang="uk-UA" sz="2400" dirty="0">
              <a:latin typeface="Arial" panose="020B0604020202020204" pitchFamily="34" charset="0"/>
              <a:cs typeface="Arial" panose="020B0604020202020204" pitchFamily="34" charset="0"/>
            </a:endParaRPr>
          </a:p>
        </p:txBody>
      </p:sp>
      <p:sp>
        <p:nvSpPr>
          <p:cNvPr id="10" name="Прямоугольник 9">
            <a:extLst>
              <a:ext uri="{FF2B5EF4-FFF2-40B4-BE49-F238E27FC236}">
                <a16:creationId xmlns:a16="http://schemas.microsoft.com/office/drawing/2014/main" xmlns="" id="{FA589AF3-64F7-41BA-92FC-4B84F5DDD031}"/>
              </a:ext>
            </a:extLst>
          </p:cNvPr>
          <p:cNvSpPr/>
          <p:nvPr/>
        </p:nvSpPr>
        <p:spPr>
          <a:xfrm>
            <a:off x="4190989" y="3957664"/>
            <a:ext cx="3296701" cy="727158"/>
          </a:xfrm>
          <a:prstGeom prst="rect">
            <a:avLst/>
          </a:prstGeom>
          <a:solidFill>
            <a:schemeClr val="accent1">
              <a:lumMod val="75000"/>
              <a:alpha val="90000"/>
            </a:schemeClr>
          </a:solidFill>
          <a:ln w="38100">
            <a:solidFill>
              <a:schemeClr val="bg1">
                <a:lumMod val="8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uk-UA" dirty="0">
                <a:solidFill>
                  <a:schemeClr val="bg1"/>
                </a:solidFill>
                <a:latin typeface="Arial" panose="020B0604020202020204" pitchFamily="34" charset="0"/>
                <a:cs typeface="Arial" panose="020B0604020202020204" pitchFamily="34" charset="0"/>
              </a:rPr>
              <a:t>2. Відбувалось згідно із законом</a:t>
            </a:r>
          </a:p>
        </p:txBody>
      </p:sp>
      <p:sp>
        <p:nvSpPr>
          <p:cNvPr id="11" name="Прямоугольник 10">
            <a:extLst>
              <a:ext uri="{FF2B5EF4-FFF2-40B4-BE49-F238E27FC236}">
                <a16:creationId xmlns:a16="http://schemas.microsoft.com/office/drawing/2014/main" xmlns="" id="{A1712B2D-DF3B-47FA-9675-4DCF771AA176}"/>
              </a:ext>
            </a:extLst>
          </p:cNvPr>
          <p:cNvSpPr/>
          <p:nvPr/>
        </p:nvSpPr>
        <p:spPr>
          <a:xfrm>
            <a:off x="838882" y="3957664"/>
            <a:ext cx="3155818" cy="727158"/>
          </a:xfrm>
          <a:prstGeom prst="rect">
            <a:avLst/>
          </a:prstGeom>
          <a:solidFill>
            <a:schemeClr val="accent1">
              <a:lumMod val="75000"/>
              <a:alpha val="90000"/>
            </a:schemeClr>
          </a:solidFill>
          <a:ln w="38100">
            <a:solidFill>
              <a:schemeClr val="bg1">
                <a:lumMod val="8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uk-UA" dirty="0">
                <a:solidFill>
                  <a:schemeClr val="bg1"/>
                </a:solidFill>
                <a:latin typeface="Arial" panose="020B0604020202020204" pitchFamily="34" charset="0"/>
                <a:cs typeface="Arial" panose="020B0604020202020204" pitchFamily="34" charset="0"/>
              </a:rPr>
              <a:t>1. Переслідувало законну мету</a:t>
            </a:r>
          </a:p>
        </p:txBody>
      </p:sp>
      <p:sp>
        <p:nvSpPr>
          <p:cNvPr id="14" name="Прямоугольник 13">
            <a:extLst>
              <a:ext uri="{FF2B5EF4-FFF2-40B4-BE49-F238E27FC236}">
                <a16:creationId xmlns:a16="http://schemas.microsoft.com/office/drawing/2014/main" xmlns="" id="{3FEAB851-2281-43DE-8F23-4237CB9FCCBA}"/>
              </a:ext>
            </a:extLst>
          </p:cNvPr>
          <p:cNvSpPr/>
          <p:nvPr/>
        </p:nvSpPr>
        <p:spPr>
          <a:xfrm>
            <a:off x="838882" y="4851554"/>
            <a:ext cx="6648808" cy="579225"/>
          </a:xfrm>
          <a:prstGeom prst="rect">
            <a:avLst/>
          </a:prstGeom>
          <a:solidFill>
            <a:schemeClr val="accent1">
              <a:lumMod val="75000"/>
              <a:alpha val="90000"/>
            </a:schemeClr>
          </a:solidFill>
          <a:ln w="38100">
            <a:solidFill>
              <a:schemeClr val="bg1">
                <a:lumMod val="8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uk-UA" dirty="0">
                <a:solidFill>
                  <a:schemeClr val="bg1"/>
                </a:solidFill>
                <a:latin typeface="Arial" panose="020B0604020202020204" pitchFamily="34" charset="0"/>
                <a:cs typeface="Arial" panose="020B0604020202020204" pitchFamily="34" charset="0"/>
              </a:rPr>
              <a:t>3. Було необхідним у демократичному суспільстві</a:t>
            </a:r>
          </a:p>
        </p:txBody>
      </p:sp>
      <p:sp>
        <p:nvSpPr>
          <p:cNvPr id="13" name="Прямоугольник 12">
            <a:extLst>
              <a:ext uri="{FF2B5EF4-FFF2-40B4-BE49-F238E27FC236}">
                <a16:creationId xmlns:a16="http://schemas.microsoft.com/office/drawing/2014/main" xmlns="" id="{C6C77E78-29AE-410F-8F0C-15B830A7D5F1}"/>
              </a:ext>
            </a:extLst>
          </p:cNvPr>
          <p:cNvSpPr/>
          <p:nvPr/>
        </p:nvSpPr>
        <p:spPr>
          <a:xfrm>
            <a:off x="8415677" y="389392"/>
            <a:ext cx="3427801" cy="1612749"/>
          </a:xfrm>
          <a:prstGeom prst="rect">
            <a:avLst/>
          </a:prstGeom>
        </p:spPr>
        <p:txBody>
          <a:bodyPr wrap="square">
            <a:spAutoFit/>
          </a:bodyPr>
          <a:lstStyle/>
          <a:p>
            <a:pPr algn="ctr">
              <a:lnSpc>
                <a:spcPct val="120000"/>
              </a:lnSpc>
            </a:pPr>
            <a:r>
              <a:rPr lang="uk-UA" sz="1900" b="1" dirty="0">
                <a:solidFill>
                  <a:srgbClr val="333333"/>
                </a:solidFill>
                <a:latin typeface="Arial" panose="020B0604020202020204" pitchFamily="34" charset="0"/>
                <a:cs typeface="Arial" panose="020B0604020202020204" pitchFamily="34" charset="0"/>
              </a:rPr>
              <a:t>Цілі, за яких можливе втручання держави</a:t>
            </a:r>
          </a:p>
          <a:p>
            <a:pPr algn="ctr">
              <a:lnSpc>
                <a:spcPct val="120000"/>
              </a:lnSpc>
            </a:pPr>
            <a:endParaRPr lang="uk-UA" sz="500" dirty="0">
              <a:solidFill>
                <a:srgbClr val="333333"/>
              </a:solidFill>
              <a:latin typeface="Arial" panose="020B0604020202020204" pitchFamily="34" charset="0"/>
              <a:cs typeface="Arial" panose="020B0604020202020204" pitchFamily="34" charset="0"/>
            </a:endParaRPr>
          </a:p>
          <a:p>
            <a:pPr algn="ctr">
              <a:lnSpc>
                <a:spcPct val="120000"/>
              </a:lnSpc>
            </a:pPr>
            <a:r>
              <a:rPr lang="uk-UA" sz="1600" dirty="0">
                <a:solidFill>
                  <a:srgbClr val="333333"/>
                </a:solidFill>
                <a:latin typeface="Arial" panose="020B0604020202020204" pitchFamily="34" charset="0"/>
                <a:cs typeface="Arial" panose="020B0604020202020204" pitchFamily="34" charset="0"/>
              </a:rPr>
              <a:t>(п.2 статті 8 Конвенції) </a:t>
            </a:r>
          </a:p>
          <a:p>
            <a:pPr algn="ctr"/>
            <a:endParaRPr lang="uk-UA" sz="1200" b="1" u="sng" dirty="0">
              <a:solidFill>
                <a:srgbClr val="333333"/>
              </a:solidFill>
              <a:latin typeface="Arial" panose="020B0604020202020204" pitchFamily="34" charset="0"/>
              <a:cs typeface="Arial" panose="020B0604020202020204" pitchFamily="34" charset="0"/>
            </a:endParaRPr>
          </a:p>
          <a:p>
            <a:pPr algn="ctr"/>
            <a:endParaRPr lang="uk-UA" sz="1600" dirty="0">
              <a:latin typeface="Arial" panose="020B0604020202020204" pitchFamily="34" charset="0"/>
              <a:cs typeface="Arial" panose="020B0604020202020204" pitchFamily="34" charset="0"/>
            </a:endParaRPr>
          </a:p>
        </p:txBody>
      </p:sp>
      <p:grpSp>
        <p:nvGrpSpPr>
          <p:cNvPr id="3" name="Группа 2">
            <a:extLst>
              <a:ext uri="{FF2B5EF4-FFF2-40B4-BE49-F238E27FC236}">
                <a16:creationId xmlns:a16="http://schemas.microsoft.com/office/drawing/2014/main" xmlns="" id="{86101028-CA2F-4282-B112-3DC15280D3FC}"/>
              </a:ext>
            </a:extLst>
          </p:cNvPr>
          <p:cNvGrpSpPr/>
          <p:nvPr/>
        </p:nvGrpSpPr>
        <p:grpSpPr>
          <a:xfrm>
            <a:off x="8403321" y="1740532"/>
            <a:ext cx="3440788" cy="4587776"/>
            <a:chOff x="7908424" y="2825650"/>
            <a:chExt cx="3710893" cy="3501223"/>
          </a:xfrm>
        </p:grpSpPr>
        <p:sp>
          <p:nvSpPr>
            <p:cNvPr id="21" name="Прямоугольник 20">
              <a:extLst>
                <a:ext uri="{FF2B5EF4-FFF2-40B4-BE49-F238E27FC236}">
                  <a16:creationId xmlns:a16="http://schemas.microsoft.com/office/drawing/2014/main" xmlns="" id="{B78D55AC-B1AC-47DA-85B0-AA8FEAD87400}"/>
                </a:ext>
              </a:extLst>
            </p:cNvPr>
            <p:cNvSpPr/>
            <p:nvPr/>
          </p:nvSpPr>
          <p:spPr>
            <a:xfrm>
              <a:off x="7909103" y="2825650"/>
              <a:ext cx="3710214" cy="603350"/>
            </a:xfrm>
            <a:prstGeom prst="rect">
              <a:avLst/>
            </a:prstGeom>
            <a:solidFill>
              <a:schemeClr val="accent2">
                <a:lumMod val="60000"/>
                <a:lumOff val="4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285750" indent="-285750">
                <a:buFont typeface="Wingdings" panose="05000000000000000000" pitchFamily="2" charset="2"/>
                <a:buChar char="Ø"/>
              </a:pPr>
              <a:r>
                <a:rPr lang="uk-UA" sz="1700" b="1" dirty="0">
                  <a:solidFill>
                    <a:schemeClr val="bg1"/>
                  </a:solidFill>
                  <a:latin typeface="Arial" panose="020B0604020202020204" pitchFamily="34" charset="0"/>
                  <a:cs typeface="Arial" panose="020B0604020202020204" pitchFamily="34" charset="0"/>
                </a:rPr>
                <a:t>національна безпека</a:t>
              </a:r>
            </a:p>
          </p:txBody>
        </p:sp>
        <p:sp>
          <p:nvSpPr>
            <p:cNvPr id="24" name="Прямоугольник 23">
              <a:extLst>
                <a:ext uri="{FF2B5EF4-FFF2-40B4-BE49-F238E27FC236}">
                  <a16:creationId xmlns:a16="http://schemas.microsoft.com/office/drawing/2014/main" xmlns="" id="{0020E601-285B-45F0-AA49-45A1807E71A8}"/>
                </a:ext>
              </a:extLst>
            </p:cNvPr>
            <p:cNvSpPr/>
            <p:nvPr/>
          </p:nvSpPr>
          <p:spPr>
            <a:xfrm>
              <a:off x="7908424" y="3507880"/>
              <a:ext cx="3710214" cy="603350"/>
            </a:xfrm>
            <a:prstGeom prst="rect">
              <a:avLst/>
            </a:prstGeom>
            <a:solidFill>
              <a:schemeClr val="accent2">
                <a:lumMod val="60000"/>
                <a:lumOff val="4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285750" indent="-285750">
                <a:buFont typeface="Wingdings" panose="05000000000000000000" pitchFamily="2" charset="2"/>
                <a:buChar char="Ø"/>
              </a:pPr>
              <a:r>
                <a:rPr lang="uk-UA" sz="1700" b="1" dirty="0">
                  <a:solidFill>
                    <a:schemeClr val="bg1"/>
                  </a:solidFill>
                  <a:latin typeface="Arial" panose="020B0604020202020204" pitchFamily="34" charset="0"/>
                  <a:cs typeface="Arial" panose="020B0604020202020204" pitchFamily="34" charset="0"/>
                </a:rPr>
                <a:t>громадська безпека</a:t>
              </a:r>
            </a:p>
          </p:txBody>
        </p:sp>
        <p:sp>
          <p:nvSpPr>
            <p:cNvPr id="32" name="Прямоугольник 31">
              <a:extLst>
                <a:ext uri="{FF2B5EF4-FFF2-40B4-BE49-F238E27FC236}">
                  <a16:creationId xmlns:a16="http://schemas.microsoft.com/office/drawing/2014/main" xmlns="" id="{2F4BB4B0-BFAE-4B4E-8EF0-C67543536E58}"/>
                </a:ext>
              </a:extLst>
            </p:cNvPr>
            <p:cNvSpPr/>
            <p:nvPr/>
          </p:nvSpPr>
          <p:spPr>
            <a:xfrm>
              <a:off x="7908424" y="4191804"/>
              <a:ext cx="3710214" cy="603350"/>
            </a:xfrm>
            <a:prstGeom prst="rect">
              <a:avLst/>
            </a:prstGeom>
            <a:solidFill>
              <a:schemeClr val="accent2">
                <a:lumMod val="60000"/>
                <a:lumOff val="4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285750" indent="-285750">
                <a:buFont typeface="Wingdings" panose="05000000000000000000" pitchFamily="2" charset="2"/>
                <a:buChar char="Ø"/>
              </a:pPr>
              <a:r>
                <a:rPr lang="uk-UA" sz="1700" b="1" dirty="0">
                  <a:solidFill>
                    <a:schemeClr val="bg1"/>
                  </a:solidFill>
                  <a:latin typeface="Arial" panose="020B0604020202020204" pitchFamily="34" charset="0"/>
                  <a:cs typeface="Arial" panose="020B0604020202020204" pitchFamily="34" charset="0"/>
                </a:rPr>
                <a:t>економічний добробут країни</a:t>
              </a:r>
            </a:p>
          </p:txBody>
        </p:sp>
        <p:sp>
          <p:nvSpPr>
            <p:cNvPr id="33" name="Прямоугольник 32">
              <a:extLst>
                <a:ext uri="{FF2B5EF4-FFF2-40B4-BE49-F238E27FC236}">
                  <a16:creationId xmlns:a16="http://schemas.microsoft.com/office/drawing/2014/main" xmlns="" id="{ED0ACC8E-A47E-4A96-89C0-05035C440D5A}"/>
                </a:ext>
              </a:extLst>
            </p:cNvPr>
            <p:cNvSpPr/>
            <p:nvPr/>
          </p:nvSpPr>
          <p:spPr>
            <a:xfrm>
              <a:off x="7921751" y="4863148"/>
              <a:ext cx="3696887" cy="682229"/>
            </a:xfrm>
            <a:prstGeom prst="rect">
              <a:avLst/>
            </a:prstGeom>
            <a:solidFill>
              <a:schemeClr val="accent2">
                <a:lumMod val="60000"/>
                <a:lumOff val="4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285750" indent="-285750">
                <a:buFont typeface="Wingdings" panose="05000000000000000000" pitchFamily="2" charset="2"/>
                <a:buChar char="Ø"/>
              </a:pPr>
              <a:r>
                <a:rPr lang="uk-UA" sz="1700" b="1" dirty="0">
                  <a:solidFill>
                    <a:schemeClr val="bg1"/>
                  </a:solidFill>
                  <a:latin typeface="Arial" panose="020B0604020202020204" pitchFamily="34" charset="0"/>
                  <a:cs typeface="Arial" panose="020B0604020202020204" pitchFamily="34" charset="0"/>
                </a:rPr>
                <a:t>запобігання заворушенням та злочинам</a:t>
              </a:r>
            </a:p>
          </p:txBody>
        </p:sp>
        <p:sp>
          <p:nvSpPr>
            <p:cNvPr id="34" name="Прямоугольник 33">
              <a:extLst>
                <a:ext uri="{FF2B5EF4-FFF2-40B4-BE49-F238E27FC236}">
                  <a16:creationId xmlns:a16="http://schemas.microsoft.com/office/drawing/2014/main" xmlns="" id="{A8838668-085F-4DC2-9DEA-1A055D5EC2BD}"/>
                </a:ext>
              </a:extLst>
            </p:cNvPr>
            <p:cNvSpPr/>
            <p:nvPr/>
          </p:nvSpPr>
          <p:spPr>
            <a:xfrm>
              <a:off x="7921751" y="5653834"/>
              <a:ext cx="3696887" cy="673039"/>
            </a:xfrm>
            <a:prstGeom prst="rect">
              <a:avLst/>
            </a:prstGeom>
            <a:solidFill>
              <a:schemeClr val="accent2">
                <a:lumMod val="60000"/>
                <a:lumOff val="4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285750" indent="-285750">
                <a:buFont typeface="Wingdings" panose="05000000000000000000" pitchFamily="2" charset="2"/>
                <a:buChar char="Ø"/>
              </a:pPr>
              <a:r>
                <a:rPr lang="uk-UA" sz="1700" b="1" dirty="0">
                  <a:solidFill>
                    <a:schemeClr val="bg1"/>
                  </a:solidFill>
                  <a:latin typeface="Arial" panose="020B0604020202020204" pitchFamily="34" charset="0"/>
                  <a:cs typeface="Arial" panose="020B0604020202020204" pitchFamily="34" charset="0"/>
                </a:rPr>
                <a:t>захист здоров'я чи моралі або прав і свобод інших осіб</a:t>
              </a:r>
            </a:p>
          </p:txBody>
        </p:sp>
      </p:grpSp>
    </p:spTree>
    <p:extLst>
      <p:ext uri="{BB962C8B-B14F-4D97-AF65-F5344CB8AC3E}">
        <p14:creationId xmlns:p14="http://schemas.microsoft.com/office/powerpoint/2010/main" val="2568238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76000"/>
          </a:schemeClr>
        </a:solidFill>
        <a:effectLst/>
      </p:bgPr>
    </p:bg>
    <p:spTree>
      <p:nvGrpSpPr>
        <p:cNvPr id="1" name=""/>
        <p:cNvGrpSpPr/>
        <p:nvPr/>
      </p:nvGrpSpPr>
      <p:grpSpPr>
        <a:xfrm>
          <a:off x="0" y="0"/>
          <a:ext cx="0" cy="0"/>
          <a:chOff x="0" y="0"/>
          <a:chExt cx="0" cy="0"/>
        </a:xfrm>
      </p:grpSpPr>
      <p:pic>
        <p:nvPicPr>
          <p:cNvPr id="32" name="Picture 2" descr="П'ять простих фраз, які батьки хочуть чути від своїх дорослих дітей — Різне">
            <a:extLst>
              <a:ext uri="{FF2B5EF4-FFF2-40B4-BE49-F238E27FC236}">
                <a16:creationId xmlns:a16="http://schemas.microsoft.com/office/drawing/2014/main" xmlns="" id="{13061F89-2D54-4262-AEE0-8A3841F250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02" t="3001" r="2311" b="1304"/>
          <a:stretch/>
        </p:blipFill>
        <p:spPr bwMode="auto">
          <a:xfrm>
            <a:off x="307264" y="0"/>
            <a:ext cx="11860186" cy="6858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xmlns="" id="{83E61896-E701-4E60-9B0B-2622D93F3F31}"/>
              </a:ext>
            </a:extLst>
          </p:cNvPr>
          <p:cNvSpPr/>
          <p:nvPr/>
        </p:nvSpPr>
        <p:spPr>
          <a:xfrm>
            <a:off x="5351" y="0"/>
            <a:ext cx="309337" cy="685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a:p>
        </p:txBody>
      </p:sp>
      <p:sp>
        <p:nvSpPr>
          <p:cNvPr id="24" name="Прямоугольник 23">
            <a:extLst>
              <a:ext uri="{FF2B5EF4-FFF2-40B4-BE49-F238E27FC236}">
                <a16:creationId xmlns:a16="http://schemas.microsoft.com/office/drawing/2014/main" xmlns="" id="{88CF44CD-F34E-46D4-9491-43ECED37C45F}"/>
              </a:ext>
            </a:extLst>
          </p:cNvPr>
          <p:cNvSpPr/>
          <p:nvPr/>
        </p:nvSpPr>
        <p:spPr>
          <a:xfrm>
            <a:off x="320039" y="0"/>
            <a:ext cx="11871961" cy="6888618"/>
          </a:xfrm>
          <a:prstGeom prst="rect">
            <a:avLst/>
          </a:prstGeom>
          <a:solidFill>
            <a:schemeClr val="accent2">
              <a:lumMod val="20000"/>
              <a:lumOff val="80000"/>
              <a:alpha val="73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dirty="0"/>
          </a:p>
        </p:txBody>
      </p:sp>
      <p:sp>
        <p:nvSpPr>
          <p:cNvPr id="3" name="Прямоугольник 2">
            <a:extLst>
              <a:ext uri="{FF2B5EF4-FFF2-40B4-BE49-F238E27FC236}">
                <a16:creationId xmlns:a16="http://schemas.microsoft.com/office/drawing/2014/main" xmlns="" id="{E36EC5D9-7059-43B8-959F-02A151E404C2}"/>
              </a:ext>
            </a:extLst>
          </p:cNvPr>
          <p:cNvSpPr/>
          <p:nvPr/>
        </p:nvSpPr>
        <p:spPr>
          <a:xfrm>
            <a:off x="469219" y="523445"/>
            <a:ext cx="5141686" cy="830164"/>
          </a:xfrm>
          <a:prstGeom prst="rect">
            <a:avLst/>
          </a:prstGeom>
        </p:spPr>
        <p:txBody>
          <a:bodyPr wrap="square">
            <a:spAutoFit/>
          </a:bodyPr>
          <a:lstStyle/>
          <a:p>
            <a:pPr>
              <a:lnSpc>
                <a:spcPct val="120000"/>
              </a:lnSpc>
            </a:pPr>
            <a:r>
              <a:rPr lang="uk-UA" sz="4400" b="1" spc="150" dirty="0">
                <a:latin typeface="Arial" panose="020B0604020202020204" pitchFamily="34" charset="0"/>
                <a:cs typeface="Arial" panose="020B0604020202020204" pitchFamily="34" charset="0"/>
              </a:rPr>
              <a:t>Приватне</a:t>
            </a:r>
            <a:r>
              <a:rPr lang="uk-UA" sz="4400" b="1" dirty="0">
                <a:latin typeface="Arial" panose="020B0604020202020204" pitchFamily="34" charset="0"/>
                <a:cs typeface="Arial" panose="020B0604020202020204" pitchFamily="34" charset="0"/>
              </a:rPr>
              <a:t> життя</a:t>
            </a:r>
          </a:p>
        </p:txBody>
      </p:sp>
      <p:sp>
        <p:nvSpPr>
          <p:cNvPr id="4" name="Прямоугольник 3">
            <a:extLst>
              <a:ext uri="{FF2B5EF4-FFF2-40B4-BE49-F238E27FC236}">
                <a16:creationId xmlns:a16="http://schemas.microsoft.com/office/drawing/2014/main" xmlns="" id="{2E102EED-968A-42D3-9308-472CECBC0CF6}"/>
              </a:ext>
            </a:extLst>
          </p:cNvPr>
          <p:cNvSpPr/>
          <p:nvPr/>
        </p:nvSpPr>
        <p:spPr>
          <a:xfrm>
            <a:off x="6250667" y="866407"/>
            <a:ext cx="5519057" cy="5125186"/>
          </a:xfrm>
          <a:prstGeom prst="rect">
            <a:avLst/>
          </a:prstGeom>
        </p:spPr>
        <p:txBody>
          <a:bodyPr wrap="square">
            <a:spAutoFit/>
          </a:bodyPr>
          <a:lstStyle/>
          <a:p>
            <a:pPr marL="285750" indent="-285750" algn="just">
              <a:lnSpc>
                <a:spcPct val="114000"/>
              </a:lnSpc>
              <a:buFont typeface="Wingdings" panose="05000000000000000000" pitchFamily="2" charset="2"/>
              <a:buChar char="q"/>
            </a:pPr>
            <a:r>
              <a:rPr lang="uk-UA" dirty="0">
                <a:cs typeface="Arial" panose="020B0604020202020204" pitchFamily="34" charset="0"/>
              </a:rPr>
              <a:t>Стаття 8 захищає право на особистісний розвиток, як у контексті особистості, так і особистої автономії, що є важливим принципом, на якому ґрунтується тлумачення гарантій статті 8. Вона охоплює право кожної особи звертатися до інших для встановлення та розвитку відносин з ними та з навколишнім світом, тобто право на «приватне соціальне життя» </a:t>
            </a:r>
            <a:r>
              <a:rPr lang="uk-UA" i="1" dirty="0">
                <a:solidFill>
                  <a:schemeClr val="accent2">
                    <a:lumMod val="50000"/>
                  </a:schemeClr>
                </a:solidFill>
                <a:cs typeface="Arial" panose="020B0604020202020204" pitchFamily="34" charset="0"/>
              </a:rPr>
              <a:t>(</a:t>
            </a:r>
            <a:r>
              <a:rPr lang="uk-UA" i="1" dirty="0" err="1">
                <a:solidFill>
                  <a:schemeClr val="accent2">
                    <a:lumMod val="50000"/>
                  </a:schemeClr>
                </a:solidFill>
                <a:cs typeface="Arial" panose="020B0604020202020204" pitchFamily="34" charset="0"/>
              </a:rPr>
              <a:t>Bărbulescu</a:t>
            </a:r>
            <a:r>
              <a:rPr lang="uk-UA" i="1" dirty="0">
                <a:solidFill>
                  <a:schemeClr val="accent2">
                    <a:lumMod val="50000"/>
                  </a:schemeClr>
                </a:solidFill>
                <a:cs typeface="Arial" panose="020B0604020202020204" pitchFamily="34" charset="0"/>
              </a:rPr>
              <a:t> проти Румунії [ВП], 2017, § 71; </a:t>
            </a:r>
            <a:r>
              <a:rPr lang="uk-UA" i="1" dirty="0" err="1">
                <a:solidFill>
                  <a:schemeClr val="accent2">
                    <a:lumMod val="50000"/>
                  </a:schemeClr>
                </a:solidFill>
                <a:cs typeface="Arial" panose="020B0604020202020204" pitchFamily="34" charset="0"/>
              </a:rPr>
              <a:t>Botta</a:t>
            </a:r>
            <a:r>
              <a:rPr lang="uk-UA" i="1" dirty="0">
                <a:solidFill>
                  <a:schemeClr val="accent2">
                    <a:lumMod val="50000"/>
                  </a:schemeClr>
                </a:solidFill>
                <a:cs typeface="Arial" panose="020B0604020202020204" pitchFamily="34" charset="0"/>
              </a:rPr>
              <a:t> проти Італії, 1998, § 32)</a:t>
            </a:r>
            <a:r>
              <a:rPr lang="uk-UA" dirty="0">
                <a:cs typeface="Arial" panose="020B0604020202020204" pitchFamily="34" charset="0"/>
              </a:rPr>
              <a:t>. </a:t>
            </a:r>
          </a:p>
          <a:p>
            <a:pPr algn="just">
              <a:lnSpc>
                <a:spcPct val="114000"/>
              </a:lnSpc>
            </a:pPr>
            <a:endParaRPr lang="uk-UA" dirty="0">
              <a:cs typeface="Arial" panose="020B0604020202020204" pitchFamily="34" charset="0"/>
            </a:endParaRPr>
          </a:p>
          <a:p>
            <a:pPr marL="285750" indent="-285750" algn="just">
              <a:lnSpc>
                <a:spcPct val="114000"/>
              </a:lnSpc>
              <a:buFont typeface="Wingdings" panose="05000000000000000000" pitchFamily="2" charset="2"/>
              <a:buChar char="q"/>
            </a:pPr>
            <a:r>
              <a:rPr lang="uk-UA" dirty="0">
                <a:cs typeface="Arial" panose="020B0604020202020204" pitchFamily="34" charset="0"/>
              </a:rPr>
              <a:t>Однак стаття 8 не гарантує право на встановлення відносин з певною особою, особливо якщо інша особа не поділяє бажання контакту і якщо особа, з якою позивач хоче підтримувати зв'язок, стала жертвою поведінки, яку національні суди визнали шкідливою </a:t>
            </a:r>
            <a:r>
              <a:rPr lang="uk-UA" i="1" dirty="0">
                <a:solidFill>
                  <a:schemeClr val="accent2">
                    <a:lumMod val="50000"/>
                  </a:schemeClr>
                </a:solidFill>
                <a:cs typeface="Arial" panose="020B0604020202020204" pitchFamily="34" charset="0"/>
              </a:rPr>
              <a:t>(</a:t>
            </a:r>
            <a:r>
              <a:rPr lang="uk-UA" i="1" dirty="0" err="1">
                <a:solidFill>
                  <a:schemeClr val="accent2">
                    <a:lumMod val="50000"/>
                  </a:schemeClr>
                </a:solidFill>
                <a:cs typeface="Arial" panose="020B0604020202020204" pitchFamily="34" charset="0"/>
              </a:rPr>
              <a:t>Evers</a:t>
            </a:r>
            <a:r>
              <a:rPr lang="uk-UA" i="1" dirty="0">
                <a:solidFill>
                  <a:schemeClr val="accent2">
                    <a:lumMod val="50000"/>
                  </a:schemeClr>
                </a:solidFill>
                <a:cs typeface="Arial" panose="020B0604020202020204" pitchFamily="34" charset="0"/>
              </a:rPr>
              <a:t> проти Німеччини, 2020, § 54). </a:t>
            </a:r>
          </a:p>
        </p:txBody>
      </p:sp>
      <p:sp>
        <p:nvSpPr>
          <p:cNvPr id="6" name="Прямоугольник 5">
            <a:extLst>
              <a:ext uri="{FF2B5EF4-FFF2-40B4-BE49-F238E27FC236}">
                <a16:creationId xmlns:a16="http://schemas.microsoft.com/office/drawing/2014/main" xmlns="" id="{6D589083-B836-4590-BC10-37D0368ED6AC}"/>
              </a:ext>
            </a:extLst>
          </p:cNvPr>
          <p:cNvSpPr/>
          <p:nvPr/>
        </p:nvSpPr>
        <p:spPr>
          <a:xfrm>
            <a:off x="469219" y="1675845"/>
            <a:ext cx="5519057" cy="4474623"/>
          </a:xfrm>
          <a:prstGeom prst="rect">
            <a:avLst/>
          </a:prstGeom>
        </p:spPr>
        <p:txBody>
          <a:bodyPr wrap="square">
            <a:spAutoFit/>
          </a:bodyPr>
          <a:lstStyle/>
          <a:p>
            <a:pPr marL="285750" indent="-285750" algn="just">
              <a:lnSpc>
                <a:spcPct val="114000"/>
              </a:lnSpc>
              <a:buFont typeface="Wingdings" panose="05000000000000000000" pitchFamily="2" charset="2"/>
              <a:buChar char="q"/>
            </a:pPr>
            <a:r>
              <a:rPr lang="uk-UA" b="1" dirty="0">
                <a:cs typeface="Arial" panose="020B0604020202020204" pitchFamily="34" charset="0"/>
              </a:rPr>
              <a:t>Приватне життя є широким поняттям, якому неможливо надати вичерпне визначення </a:t>
            </a:r>
            <a:r>
              <a:rPr lang="uk-UA" i="1" dirty="0">
                <a:solidFill>
                  <a:schemeClr val="accent2">
                    <a:lumMod val="50000"/>
                  </a:schemeClr>
                </a:solidFill>
                <a:cs typeface="Arial" panose="020B0604020202020204" pitchFamily="34" charset="0"/>
              </a:rPr>
              <a:t>(</a:t>
            </a:r>
            <a:r>
              <a:rPr lang="uk-UA" i="1" dirty="0" err="1">
                <a:solidFill>
                  <a:schemeClr val="accent2">
                    <a:lumMod val="50000"/>
                  </a:schemeClr>
                </a:solidFill>
                <a:cs typeface="Arial" panose="020B0604020202020204" pitchFamily="34" charset="0"/>
              </a:rPr>
              <a:t>Niemietz</a:t>
            </a:r>
            <a:r>
              <a:rPr lang="uk-UA" i="1" dirty="0">
                <a:solidFill>
                  <a:schemeClr val="accent2">
                    <a:lumMod val="50000"/>
                  </a:schemeClr>
                </a:solidFill>
                <a:cs typeface="Arial" panose="020B0604020202020204" pitchFamily="34" charset="0"/>
              </a:rPr>
              <a:t> проти Німеччини, 1992, § 29</a:t>
            </a:r>
            <a:r>
              <a:rPr lang="uk-UA" dirty="0">
                <a:cs typeface="Arial" panose="020B0604020202020204" pitchFamily="34" charset="0"/>
              </a:rPr>
              <a:t>). Воно охоплює фізичну та психологічну недоторканість особи і може «включати численні аспекти фізичної та соціальної ідентичності особи» </a:t>
            </a:r>
            <a:r>
              <a:rPr lang="uk-UA" i="1" dirty="0">
                <a:solidFill>
                  <a:schemeClr val="accent2">
                    <a:lumMod val="50000"/>
                  </a:schemeClr>
                </a:solidFill>
                <a:cs typeface="Arial" panose="020B0604020202020204" pitchFamily="34" charset="0"/>
              </a:rPr>
              <a:t>(</a:t>
            </a:r>
            <a:r>
              <a:rPr lang="uk-UA" i="1" dirty="0" err="1">
                <a:solidFill>
                  <a:schemeClr val="accent2">
                    <a:lumMod val="50000"/>
                  </a:schemeClr>
                </a:solidFill>
                <a:cs typeface="Arial" panose="020B0604020202020204" pitchFamily="34" charset="0"/>
              </a:rPr>
              <a:t>Denisov</a:t>
            </a:r>
            <a:r>
              <a:rPr lang="uk-UA" i="1" dirty="0">
                <a:solidFill>
                  <a:schemeClr val="accent2">
                    <a:lumMod val="50000"/>
                  </a:schemeClr>
                </a:solidFill>
                <a:cs typeface="Arial" panose="020B0604020202020204" pitchFamily="34" charset="0"/>
              </a:rPr>
              <a:t> проти України [ВП], 2018, § 95).</a:t>
            </a:r>
          </a:p>
          <a:p>
            <a:pPr algn="just">
              <a:lnSpc>
                <a:spcPct val="114000"/>
              </a:lnSpc>
            </a:pPr>
            <a:endParaRPr lang="uk-UA" i="1" dirty="0">
              <a:solidFill>
                <a:schemeClr val="accent2">
                  <a:lumMod val="50000"/>
                </a:schemeClr>
              </a:solidFill>
              <a:cs typeface="Arial" panose="020B0604020202020204" pitchFamily="34" charset="0"/>
            </a:endParaRPr>
          </a:p>
          <a:p>
            <a:pPr marL="285750" indent="-285750" algn="just">
              <a:lnSpc>
                <a:spcPct val="114000"/>
              </a:lnSpc>
              <a:buFont typeface="Wingdings" panose="05000000000000000000" pitchFamily="2" charset="2"/>
              <a:buChar char="q"/>
            </a:pPr>
            <a:r>
              <a:rPr lang="uk-UA" b="1" dirty="0">
                <a:cs typeface="Arial" panose="020B0604020202020204" pitchFamily="34" charset="0"/>
              </a:rPr>
              <a:t>Поняття приватного життя не обмежується “ближнім колом”, </a:t>
            </a:r>
            <a:r>
              <a:rPr lang="uk-UA" dirty="0">
                <a:cs typeface="Arial" panose="020B0604020202020204" pitchFamily="34" charset="0"/>
              </a:rPr>
              <a:t>всередині якого особа може жити на власний вибір своїм особистим життям і виключати зовнішній світ </a:t>
            </a:r>
            <a:r>
              <a:rPr lang="uk-UA" i="1" dirty="0">
                <a:solidFill>
                  <a:schemeClr val="accent2">
                    <a:lumMod val="50000"/>
                  </a:schemeClr>
                </a:solidFill>
                <a:cs typeface="Arial" panose="020B0604020202020204" pitchFamily="34" charset="0"/>
              </a:rPr>
              <a:t>(</a:t>
            </a:r>
            <a:r>
              <a:rPr lang="uk-UA" i="1" dirty="0" err="1">
                <a:solidFill>
                  <a:schemeClr val="accent2">
                    <a:lumMod val="50000"/>
                  </a:schemeClr>
                </a:solidFill>
                <a:cs typeface="Arial" panose="020B0604020202020204" pitchFamily="34" charset="0"/>
              </a:rPr>
              <a:t>Denisov</a:t>
            </a:r>
            <a:r>
              <a:rPr lang="uk-UA" i="1" dirty="0">
                <a:solidFill>
                  <a:schemeClr val="accent2">
                    <a:lumMod val="50000"/>
                  </a:schemeClr>
                </a:solidFill>
                <a:cs typeface="Arial" panose="020B0604020202020204" pitchFamily="34" charset="0"/>
              </a:rPr>
              <a:t> проти України [ВП], 2018, § 96)</a:t>
            </a:r>
            <a:r>
              <a:rPr lang="uk-UA" i="1" dirty="0">
                <a:cs typeface="Arial" panose="020B0604020202020204" pitchFamily="34" charset="0"/>
              </a:rPr>
              <a:t>. </a:t>
            </a:r>
          </a:p>
          <a:p>
            <a:pPr algn="just"/>
            <a:endParaRPr lang="uk-UA" i="1"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0052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83E61896-E701-4E60-9B0B-2622D93F3F31}"/>
              </a:ext>
            </a:extLst>
          </p:cNvPr>
          <p:cNvSpPr/>
          <p:nvPr/>
        </p:nvSpPr>
        <p:spPr>
          <a:xfrm>
            <a:off x="5351" y="0"/>
            <a:ext cx="309337" cy="685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a:p>
        </p:txBody>
      </p:sp>
      <p:sp>
        <p:nvSpPr>
          <p:cNvPr id="24" name="Прямоугольник 23">
            <a:extLst>
              <a:ext uri="{FF2B5EF4-FFF2-40B4-BE49-F238E27FC236}">
                <a16:creationId xmlns:a16="http://schemas.microsoft.com/office/drawing/2014/main" xmlns="" id="{88CF44CD-F34E-46D4-9491-43ECED37C45F}"/>
              </a:ext>
            </a:extLst>
          </p:cNvPr>
          <p:cNvSpPr/>
          <p:nvPr/>
        </p:nvSpPr>
        <p:spPr>
          <a:xfrm>
            <a:off x="524986" y="2532265"/>
            <a:ext cx="3374021" cy="3906335"/>
          </a:xfrm>
          <a:prstGeom prst="rect">
            <a:avLst/>
          </a:prstGeom>
          <a:solidFill>
            <a:schemeClr val="accent1">
              <a:lumMod val="20000"/>
              <a:lumOff val="80000"/>
              <a:alpha val="53000"/>
            </a:schemeClr>
          </a:solidFill>
          <a:ln>
            <a:solidFill>
              <a:schemeClr val="accent1">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dirty="0"/>
          </a:p>
        </p:txBody>
      </p:sp>
      <p:sp>
        <p:nvSpPr>
          <p:cNvPr id="22" name="Прямоугольник 21">
            <a:extLst>
              <a:ext uri="{FF2B5EF4-FFF2-40B4-BE49-F238E27FC236}">
                <a16:creationId xmlns:a16="http://schemas.microsoft.com/office/drawing/2014/main" xmlns="" id="{42DAE414-2A76-40EB-8186-3ADAA007A641}"/>
              </a:ext>
            </a:extLst>
          </p:cNvPr>
          <p:cNvSpPr/>
          <p:nvPr/>
        </p:nvSpPr>
        <p:spPr>
          <a:xfrm>
            <a:off x="7267076" y="368037"/>
            <a:ext cx="4421176" cy="863476"/>
          </a:xfrm>
          <a:prstGeom prst="rect">
            <a:avLst/>
          </a:prstGeom>
          <a:solidFill>
            <a:schemeClr val="accent1">
              <a:lumMod val="60000"/>
              <a:lumOff val="40000"/>
            </a:schemeClr>
          </a:solidFill>
          <a:ln>
            <a:solidFill>
              <a:schemeClr val="accent1">
                <a:lumMod val="75000"/>
              </a:schemeClr>
            </a:solid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uk-UA" sz="2400" b="1" spc="130" dirty="0">
                <a:latin typeface="Arial" panose="020B0604020202020204" pitchFamily="34" charset="0"/>
                <a:cs typeface="Arial" panose="020B0604020202020204" pitchFamily="34" charset="0"/>
              </a:rPr>
              <a:t>ПРИВАТНЕ ЖИТТЯ</a:t>
            </a:r>
          </a:p>
        </p:txBody>
      </p:sp>
      <p:sp>
        <p:nvSpPr>
          <p:cNvPr id="26" name="Прямоугольник 25">
            <a:extLst>
              <a:ext uri="{FF2B5EF4-FFF2-40B4-BE49-F238E27FC236}">
                <a16:creationId xmlns:a16="http://schemas.microsoft.com/office/drawing/2014/main" xmlns="" id="{1E3DB933-93B4-43F0-AED9-6DD3CF1E4CD2}"/>
              </a:ext>
            </a:extLst>
          </p:cNvPr>
          <p:cNvSpPr/>
          <p:nvPr/>
        </p:nvSpPr>
        <p:spPr>
          <a:xfrm>
            <a:off x="592305" y="419400"/>
            <a:ext cx="6386009" cy="923330"/>
          </a:xfrm>
          <a:prstGeom prst="rect">
            <a:avLst/>
          </a:prstGeom>
        </p:spPr>
        <p:txBody>
          <a:bodyPr wrap="square">
            <a:spAutoFit/>
          </a:bodyPr>
          <a:lstStyle/>
          <a:p>
            <a:r>
              <a:rPr lang="uk-UA" dirty="0">
                <a:solidFill>
                  <a:schemeClr val="accent1">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Довідник із застосування статті 8 Європейської конвенції з прав людини</a:t>
            </a:r>
            <a:r>
              <a:rPr lang="uk-UA" dirty="0">
                <a:solidFill>
                  <a:srgbClr val="151515"/>
                </a:solidFill>
                <a:latin typeface="Arial" panose="020B0604020202020204" pitchFamily="34" charset="0"/>
                <a:cs typeface="Arial" panose="020B0604020202020204" pitchFamily="34" charset="0"/>
              </a:rPr>
              <a:t>, надає </a:t>
            </a:r>
            <a:r>
              <a:rPr lang="uk-UA" b="1" dirty="0">
                <a:solidFill>
                  <a:srgbClr val="151515"/>
                </a:solidFill>
                <a:latin typeface="Arial" panose="020B0604020202020204" pitchFamily="34" charset="0"/>
                <a:cs typeface="Arial" panose="020B0604020202020204" pitchFamily="34" charset="0"/>
              </a:rPr>
              <a:t>детальну структуру сфер застосування статті 8</a:t>
            </a:r>
            <a:endParaRPr lang="uk-UA" b="1" dirty="0">
              <a:latin typeface="Arial" panose="020B0604020202020204" pitchFamily="34" charset="0"/>
              <a:cs typeface="Arial" panose="020B0604020202020204" pitchFamily="34" charset="0"/>
            </a:endParaRPr>
          </a:p>
        </p:txBody>
      </p:sp>
      <p:sp>
        <p:nvSpPr>
          <p:cNvPr id="27" name="Прямоугольник 26">
            <a:extLst>
              <a:ext uri="{FF2B5EF4-FFF2-40B4-BE49-F238E27FC236}">
                <a16:creationId xmlns:a16="http://schemas.microsoft.com/office/drawing/2014/main" xmlns="" id="{32CF535B-2A94-47EE-803A-6A5F8BF8B430}"/>
              </a:ext>
            </a:extLst>
          </p:cNvPr>
          <p:cNvSpPr/>
          <p:nvPr/>
        </p:nvSpPr>
        <p:spPr>
          <a:xfrm>
            <a:off x="533091" y="1678851"/>
            <a:ext cx="3374022" cy="863476"/>
          </a:xfrm>
          <a:prstGeom prst="rect">
            <a:avLst/>
          </a:prstGeom>
          <a:solidFill>
            <a:schemeClr val="accent3">
              <a:lumMod val="20000"/>
              <a:lumOff val="80000"/>
            </a:schemeClr>
          </a:solidFill>
          <a:ln>
            <a:solidFill>
              <a:schemeClr val="accent1">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uk-UA" b="1">
                <a:solidFill>
                  <a:schemeClr val="tx1"/>
                </a:solidFill>
                <a:latin typeface="Arial" panose="020B0604020202020204" pitchFamily="34" charset="0"/>
                <a:cs typeface="Arial" panose="020B0604020202020204" pitchFamily="34" charset="0"/>
              </a:rPr>
              <a:t>Фізична, психологічна і моральна недоторканність</a:t>
            </a:r>
          </a:p>
        </p:txBody>
      </p:sp>
      <p:sp>
        <p:nvSpPr>
          <p:cNvPr id="30" name="Прямоугольник 29">
            <a:extLst>
              <a:ext uri="{FF2B5EF4-FFF2-40B4-BE49-F238E27FC236}">
                <a16:creationId xmlns:a16="http://schemas.microsoft.com/office/drawing/2014/main" xmlns="" id="{90EE2432-A808-4459-A901-7FCAD0B4D4A0}"/>
              </a:ext>
            </a:extLst>
          </p:cNvPr>
          <p:cNvSpPr/>
          <p:nvPr/>
        </p:nvSpPr>
        <p:spPr>
          <a:xfrm>
            <a:off x="4183606" y="1678851"/>
            <a:ext cx="3824788" cy="863476"/>
          </a:xfrm>
          <a:prstGeom prst="rect">
            <a:avLst/>
          </a:prstGeom>
          <a:solidFill>
            <a:schemeClr val="accent3">
              <a:lumMod val="20000"/>
              <a:lumOff val="80000"/>
            </a:schemeClr>
          </a:solidFill>
          <a:ln>
            <a:solidFill>
              <a:schemeClr val="accent1">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base"/>
            <a:r>
              <a:rPr lang="uk-UA" b="1">
                <a:solidFill>
                  <a:schemeClr val="tx1"/>
                </a:solidFill>
                <a:latin typeface="Arial" panose="020B0604020202020204" pitchFamily="34" charset="0"/>
                <a:cs typeface="Arial" panose="020B0604020202020204" pitchFamily="34" charset="0"/>
              </a:rPr>
              <a:t>Приватність</a:t>
            </a:r>
          </a:p>
        </p:txBody>
      </p:sp>
      <p:sp>
        <p:nvSpPr>
          <p:cNvPr id="31" name="Прямоугольник 30">
            <a:extLst>
              <a:ext uri="{FF2B5EF4-FFF2-40B4-BE49-F238E27FC236}">
                <a16:creationId xmlns:a16="http://schemas.microsoft.com/office/drawing/2014/main" xmlns="" id="{C852E062-F6E5-49F5-AF78-4DB655AFB864}"/>
              </a:ext>
            </a:extLst>
          </p:cNvPr>
          <p:cNvSpPr/>
          <p:nvPr/>
        </p:nvSpPr>
        <p:spPr>
          <a:xfrm>
            <a:off x="8314234" y="1692523"/>
            <a:ext cx="3374022" cy="863476"/>
          </a:xfrm>
          <a:prstGeom prst="rect">
            <a:avLst/>
          </a:prstGeom>
          <a:solidFill>
            <a:schemeClr val="accent3">
              <a:lumMod val="20000"/>
              <a:lumOff val="80000"/>
            </a:schemeClr>
          </a:solidFill>
          <a:ln>
            <a:solidFill>
              <a:schemeClr val="accent1">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uk-UA" b="1">
                <a:solidFill>
                  <a:schemeClr val="tx1"/>
                </a:solidFill>
                <a:latin typeface="Arial" panose="020B0604020202020204" pitchFamily="34" charset="0"/>
                <a:cs typeface="Arial" panose="020B0604020202020204" pitchFamily="34" charset="0"/>
              </a:rPr>
              <a:t>Ідентичність та автономія</a:t>
            </a:r>
          </a:p>
        </p:txBody>
      </p:sp>
      <p:sp>
        <p:nvSpPr>
          <p:cNvPr id="8" name="Прямоугольник 7">
            <a:extLst>
              <a:ext uri="{FF2B5EF4-FFF2-40B4-BE49-F238E27FC236}">
                <a16:creationId xmlns:a16="http://schemas.microsoft.com/office/drawing/2014/main" xmlns="" id="{59AF6F5F-DA6F-401E-9ED5-9275C1C5B408}"/>
              </a:ext>
            </a:extLst>
          </p:cNvPr>
          <p:cNvSpPr/>
          <p:nvPr/>
        </p:nvSpPr>
        <p:spPr>
          <a:xfrm>
            <a:off x="696686" y="2798191"/>
            <a:ext cx="3261536" cy="3554819"/>
          </a:xfrm>
          <a:prstGeom prst="rect">
            <a:avLst/>
          </a:prstGeom>
        </p:spPr>
        <p:txBody>
          <a:bodyPr wrap="square">
            <a:spAutoFit/>
          </a:bodyPr>
          <a:lstStyle/>
          <a:p>
            <a:pPr marL="285750" indent="-285750">
              <a:spcAft>
                <a:spcPts val="0"/>
              </a:spcAft>
              <a:buFont typeface="Wingdings" panose="05000000000000000000" pitchFamily="2" charset="2"/>
              <a:buChar char="Ø"/>
            </a:pPr>
            <a:r>
              <a:rPr lang="uk-UA" sz="1500" dirty="0">
                <a:solidFill>
                  <a:srgbClr val="151515"/>
                </a:solidFill>
                <a:latin typeface="Arial" panose="020B0604020202020204" pitchFamily="34" charset="0"/>
                <a:ea typeface="Times New Roman" panose="02020603050405020304" pitchFamily="18" charset="0"/>
                <a:cs typeface="Arial" panose="020B0604020202020204" pitchFamily="34" charset="0"/>
              </a:rPr>
              <a:t>потерпілі від насилля</a:t>
            </a:r>
            <a:endParaRPr lang="uk-UA" sz="1500" dirty="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Wingdings" panose="05000000000000000000" pitchFamily="2" charset="2"/>
              <a:buChar char="Ø"/>
            </a:pPr>
            <a:r>
              <a:rPr lang="uk-UA" sz="1500" dirty="0">
                <a:solidFill>
                  <a:srgbClr val="151515"/>
                </a:solidFill>
                <a:latin typeface="Arial" panose="020B0604020202020204" pitchFamily="34" charset="0"/>
                <a:ea typeface="Times New Roman" panose="02020603050405020304" pitchFamily="18" charset="0"/>
                <a:cs typeface="Arial" panose="020B0604020202020204" pitchFamily="34" charset="0"/>
              </a:rPr>
              <a:t>репродуктивні права</a:t>
            </a:r>
            <a:endParaRPr lang="uk-UA" sz="1500" dirty="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Wingdings" panose="05000000000000000000" pitchFamily="2" charset="2"/>
              <a:buChar char="Ø"/>
            </a:pPr>
            <a:r>
              <a:rPr lang="uk-UA" sz="1500" dirty="0">
                <a:solidFill>
                  <a:srgbClr val="151515"/>
                </a:solidFill>
                <a:latin typeface="Arial" panose="020B0604020202020204" pitchFamily="34" charset="0"/>
                <a:ea typeface="Times New Roman" panose="02020603050405020304" pitchFamily="18" charset="0"/>
                <a:cs typeface="Arial" panose="020B0604020202020204" pitchFamily="34" charset="0"/>
              </a:rPr>
              <a:t>примусове лікування і </a:t>
            </a:r>
            <a:r>
              <a:rPr lang="uk-UA" sz="1500" dirty="0" err="1">
                <a:solidFill>
                  <a:srgbClr val="151515"/>
                </a:solidFill>
                <a:latin typeface="Arial" panose="020B0604020202020204" pitchFamily="34" charset="0"/>
                <a:ea typeface="Times New Roman" panose="02020603050405020304" pitchFamily="18" charset="0"/>
                <a:cs typeface="Arial" panose="020B0604020202020204" pitchFamily="34" charset="0"/>
              </a:rPr>
              <a:t>обов’язвові</a:t>
            </a:r>
            <a:r>
              <a:rPr lang="uk-UA" sz="1500" dirty="0">
                <a:solidFill>
                  <a:srgbClr val="151515"/>
                </a:solidFill>
                <a:latin typeface="Arial" panose="020B0604020202020204" pitchFamily="34" charset="0"/>
                <a:ea typeface="Times New Roman" panose="02020603050405020304" pitchFamily="18" charset="0"/>
                <a:cs typeface="Arial" panose="020B0604020202020204" pitchFamily="34" charset="0"/>
              </a:rPr>
              <a:t> медичні процедури</a:t>
            </a:r>
            <a:endParaRPr lang="uk-UA" sz="1500" dirty="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Wingdings" panose="05000000000000000000" pitchFamily="2" charset="2"/>
              <a:buChar char="Ø"/>
            </a:pPr>
            <a:r>
              <a:rPr lang="uk-UA" sz="1500" dirty="0">
                <a:solidFill>
                  <a:srgbClr val="151515"/>
                </a:solidFill>
                <a:latin typeface="Arial" panose="020B0604020202020204" pitchFamily="34" charset="0"/>
                <a:ea typeface="Times New Roman" panose="02020603050405020304" pitchFamily="18" charset="0"/>
                <a:cs typeface="Arial" panose="020B0604020202020204" pitchFamily="34" charset="0"/>
              </a:rPr>
              <a:t>психічні хвороби</a:t>
            </a:r>
            <a:endParaRPr lang="uk-UA" sz="1500" dirty="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Wingdings" panose="05000000000000000000" pitchFamily="2" charset="2"/>
              <a:buChar char="Ø"/>
            </a:pPr>
            <a:r>
              <a:rPr lang="uk-UA" sz="1500" dirty="0">
                <a:solidFill>
                  <a:srgbClr val="151515"/>
                </a:solidFill>
                <a:latin typeface="Arial" panose="020B0604020202020204" pitchFamily="34" charset="0"/>
                <a:ea typeface="Times New Roman" panose="02020603050405020304" pitchFamily="18" charset="0"/>
                <a:cs typeface="Arial" panose="020B0604020202020204" pitchFamily="34" charset="0"/>
              </a:rPr>
              <a:t>охорона здоров’я і лікування</a:t>
            </a:r>
            <a:endParaRPr lang="uk-UA" sz="1500" dirty="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Wingdings" panose="05000000000000000000" pitchFamily="2" charset="2"/>
              <a:buChar char="Ø"/>
            </a:pPr>
            <a:r>
              <a:rPr lang="uk-UA" sz="1500" dirty="0">
                <a:solidFill>
                  <a:srgbClr val="151515"/>
                </a:solidFill>
                <a:latin typeface="Arial" panose="020B0604020202020204" pitchFamily="34" charset="0"/>
                <a:ea typeface="Times New Roman" panose="02020603050405020304" pitchFamily="18" charset="0"/>
                <a:cs typeface="Arial" panose="020B0604020202020204" pitchFamily="34" charset="0"/>
              </a:rPr>
              <a:t>питання стосовно завершення життя</a:t>
            </a:r>
            <a:endParaRPr lang="uk-UA" sz="1500" dirty="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Wingdings" panose="05000000000000000000" pitchFamily="2" charset="2"/>
              <a:buChar char="Ø"/>
            </a:pPr>
            <a:r>
              <a:rPr lang="uk-UA" sz="1500" dirty="0">
                <a:solidFill>
                  <a:srgbClr val="151515"/>
                </a:solidFill>
                <a:latin typeface="Arial" panose="020B0604020202020204" pitchFamily="34" charset="0"/>
                <a:ea typeface="Times New Roman" panose="02020603050405020304" pitchFamily="18" charset="0"/>
                <a:cs typeface="Arial" panose="020B0604020202020204" pitchFamily="34" charset="0"/>
              </a:rPr>
              <a:t>питання, пов’язані з інвалідністю</a:t>
            </a:r>
            <a:endParaRPr lang="uk-UA" sz="1500" dirty="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Wingdings" panose="05000000000000000000" pitchFamily="2" charset="2"/>
              <a:buChar char="Ø"/>
            </a:pPr>
            <a:r>
              <a:rPr lang="uk-UA" sz="1500" dirty="0">
                <a:solidFill>
                  <a:srgbClr val="151515"/>
                </a:solidFill>
                <a:latin typeface="Arial" panose="020B0604020202020204" pitchFamily="34" charset="0"/>
                <a:ea typeface="Times New Roman" panose="02020603050405020304" pitchFamily="18" charset="0"/>
                <a:cs typeface="Arial" panose="020B0604020202020204" pitchFamily="34" charset="0"/>
              </a:rPr>
              <a:t>питання стосовно поховання</a:t>
            </a:r>
            <a:endParaRPr lang="uk-UA" sz="1500" dirty="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Wingdings" panose="05000000000000000000" pitchFamily="2" charset="2"/>
              <a:buChar char="Ø"/>
            </a:pPr>
            <a:r>
              <a:rPr lang="uk-UA" sz="1500" dirty="0">
                <a:solidFill>
                  <a:srgbClr val="151515"/>
                </a:solidFill>
                <a:latin typeface="Arial" panose="020B0604020202020204" pitchFamily="34" charset="0"/>
                <a:ea typeface="Times New Roman" panose="02020603050405020304" pitchFamily="18" charset="0"/>
                <a:cs typeface="Arial" panose="020B0604020202020204" pitchFamily="34" charset="0"/>
              </a:rPr>
              <a:t>екологічні питання</a:t>
            </a:r>
            <a:endParaRPr lang="uk-UA" sz="1500" dirty="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Wingdings" panose="05000000000000000000" pitchFamily="2" charset="2"/>
              <a:buChar char="Ø"/>
            </a:pPr>
            <a:r>
              <a:rPr lang="uk-UA" sz="1500" dirty="0">
                <a:solidFill>
                  <a:srgbClr val="151515"/>
                </a:solidFill>
                <a:latin typeface="Arial" panose="020B0604020202020204" pitchFamily="34" charset="0"/>
                <a:ea typeface="Times New Roman" panose="02020603050405020304" pitchFamily="18" charset="0"/>
                <a:cs typeface="Arial" panose="020B0604020202020204" pitchFamily="34" charset="0"/>
              </a:rPr>
              <a:t>статева орієнтація і статеве життя</a:t>
            </a:r>
            <a:endParaRPr lang="uk-UA" sz="1500" dirty="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Wingdings" panose="05000000000000000000" pitchFamily="2" charset="2"/>
              <a:buChar char="Ø"/>
            </a:pPr>
            <a:r>
              <a:rPr lang="uk-UA" sz="1500" dirty="0">
                <a:solidFill>
                  <a:srgbClr val="151515"/>
                </a:solidFill>
                <a:latin typeface="Arial" panose="020B0604020202020204" pitchFamily="34" charset="0"/>
                <a:ea typeface="Times New Roman" panose="02020603050405020304" pitchFamily="18" charset="0"/>
                <a:cs typeface="Arial" panose="020B0604020202020204" pitchFamily="34" charset="0"/>
              </a:rPr>
              <a:t>професійна і ділова діяльність</a:t>
            </a:r>
            <a:endParaRPr lang="uk-UA" sz="15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10" name="Прямая соединительная линия 9">
            <a:extLst>
              <a:ext uri="{FF2B5EF4-FFF2-40B4-BE49-F238E27FC236}">
                <a16:creationId xmlns:a16="http://schemas.microsoft.com/office/drawing/2014/main" xmlns="" id="{8E62C30F-0A22-49CE-886A-62F80CFFF5DD}"/>
              </a:ext>
            </a:extLst>
          </p:cNvPr>
          <p:cNvCxnSpPr>
            <a:cxnSpLocks/>
          </p:cNvCxnSpPr>
          <p:nvPr/>
        </p:nvCxnSpPr>
        <p:spPr>
          <a:xfrm>
            <a:off x="9726099" y="1231513"/>
            <a:ext cx="0" cy="291556"/>
          </a:xfrm>
          <a:prstGeom prst="line">
            <a:avLst/>
          </a:prstGeom>
          <a:ln>
            <a:solidFill>
              <a:schemeClr val="accent1">
                <a:lumMod val="40000"/>
                <a:lumOff val="60000"/>
              </a:schemeClr>
            </a:solidFill>
          </a:ln>
        </p:spPr>
        <p:style>
          <a:lnRef idx="1">
            <a:schemeClr val="dk1"/>
          </a:lnRef>
          <a:fillRef idx="0">
            <a:schemeClr val="dk1"/>
          </a:fillRef>
          <a:effectRef idx="0">
            <a:schemeClr val="dk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07246C61-7919-4BAC-9402-915920243EE0}"/>
              </a:ext>
            </a:extLst>
          </p:cNvPr>
          <p:cNvCxnSpPr/>
          <p:nvPr/>
        </p:nvCxnSpPr>
        <p:spPr>
          <a:xfrm>
            <a:off x="6152331" y="1512184"/>
            <a:ext cx="3557726" cy="0"/>
          </a:xfrm>
          <a:prstGeom prst="line">
            <a:avLst/>
          </a:prstGeom>
          <a:ln>
            <a:solidFill>
              <a:schemeClr val="accent1">
                <a:lumMod val="40000"/>
                <a:lumOff val="60000"/>
              </a:schemeClr>
            </a:solidFill>
          </a:ln>
        </p:spPr>
        <p:style>
          <a:lnRef idx="1">
            <a:schemeClr val="dk1"/>
          </a:lnRef>
          <a:fillRef idx="0">
            <a:schemeClr val="dk1"/>
          </a:fillRef>
          <a:effectRef idx="0">
            <a:schemeClr val="dk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8BE05937-C535-410D-949B-9B2408E98050}"/>
              </a:ext>
            </a:extLst>
          </p:cNvPr>
          <p:cNvCxnSpPr/>
          <p:nvPr/>
        </p:nvCxnSpPr>
        <p:spPr>
          <a:xfrm flipH="1">
            <a:off x="2314755" y="1513113"/>
            <a:ext cx="3824789" cy="0"/>
          </a:xfrm>
          <a:prstGeom prst="line">
            <a:avLst/>
          </a:prstGeom>
          <a:ln>
            <a:solidFill>
              <a:schemeClr val="accent1">
                <a:lumMod val="40000"/>
                <a:lumOff val="60000"/>
              </a:schemeClr>
            </a:solidFill>
          </a:ln>
        </p:spPr>
        <p:style>
          <a:lnRef idx="1">
            <a:schemeClr val="dk1"/>
          </a:lnRef>
          <a:fillRef idx="0">
            <a:schemeClr val="dk1"/>
          </a:fillRef>
          <a:effectRef idx="0">
            <a:schemeClr val="dk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27EEBFE9-0208-4DAA-B416-F07B0AA37DBC}"/>
              </a:ext>
            </a:extLst>
          </p:cNvPr>
          <p:cNvCxnSpPr>
            <a:cxnSpLocks/>
          </p:cNvCxnSpPr>
          <p:nvPr/>
        </p:nvCxnSpPr>
        <p:spPr>
          <a:xfrm>
            <a:off x="2306943" y="1509207"/>
            <a:ext cx="0" cy="191415"/>
          </a:xfrm>
          <a:prstGeom prst="line">
            <a:avLst/>
          </a:prstGeom>
          <a:ln>
            <a:solidFill>
              <a:schemeClr val="accent1">
                <a:lumMod val="40000"/>
                <a:lumOff val="60000"/>
              </a:schemeClr>
            </a:solidFill>
          </a:ln>
        </p:spPr>
        <p:style>
          <a:lnRef idx="1">
            <a:schemeClr val="dk1"/>
          </a:lnRef>
          <a:fillRef idx="0">
            <a:schemeClr val="dk1"/>
          </a:fillRef>
          <a:effectRef idx="0">
            <a:schemeClr val="dk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F197C4B7-B02A-41BD-A2AB-DC99C8367315}"/>
              </a:ext>
            </a:extLst>
          </p:cNvPr>
          <p:cNvCxnSpPr/>
          <p:nvPr/>
        </p:nvCxnSpPr>
        <p:spPr>
          <a:xfrm>
            <a:off x="9717037" y="1515609"/>
            <a:ext cx="0" cy="169644"/>
          </a:xfrm>
          <a:prstGeom prst="line">
            <a:avLst/>
          </a:prstGeom>
          <a:ln>
            <a:solidFill>
              <a:schemeClr val="accent1">
                <a:lumMod val="40000"/>
                <a:lumOff val="60000"/>
              </a:schemeClr>
            </a:solidFill>
          </a:ln>
        </p:spPr>
        <p:style>
          <a:lnRef idx="1">
            <a:schemeClr val="dk1"/>
          </a:lnRef>
          <a:fillRef idx="0">
            <a:schemeClr val="dk1"/>
          </a:fillRef>
          <a:effectRef idx="0">
            <a:schemeClr val="dk1"/>
          </a:effectRef>
          <a:fontRef idx="minor">
            <a:schemeClr val="tx1"/>
          </a:fontRef>
        </p:style>
      </p:cxnSp>
      <p:sp>
        <p:nvSpPr>
          <p:cNvPr id="44" name="Прямоугольник 43">
            <a:extLst>
              <a:ext uri="{FF2B5EF4-FFF2-40B4-BE49-F238E27FC236}">
                <a16:creationId xmlns:a16="http://schemas.microsoft.com/office/drawing/2014/main" xmlns="" id="{1FB2A7C7-7841-408B-81D5-030196914054}"/>
              </a:ext>
            </a:extLst>
          </p:cNvPr>
          <p:cNvSpPr/>
          <p:nvPr/>
        </p:nvSpPr>
        <p:spPr>
          <a:xfrm>
            <a:off x="4188658" y="2542327"/>
            <a:ext cx="3824788" cy="3906335"/>
          </a:xfrm>
          <a:prstGeom prst="rect">
            <a:avLst/>
          </a:prstGeom>
          <a:solidFill>
            <a:schemeClr val="accent1">
              <a:lumMod val="20000"/>
              <a:lumOff val="80000"/>
              <a:alpha val="53000"/>
            </a:schemeClr>
          </a:solidFill>
          <a:ln>
            <a:solidFill>
              <a:schemeClr val="accent1">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Wingdings" panose="05000000000000000000" pitchFamily="2" charset="2"/>
              <a:buChar char="Ø"/>
            </a:pPr>
            <a:r>
              <a:rPr lang="uk-UA" sz="1500">
                <a:latin typeface="Arial" panose="020B0604020202020204" pitchFamily="34" charset="0"/>
                <a:cs typeface="Arial" panose="020B0604020202020204" pitchFamily="34" charset="0"/>
              </a:rPr>
              <a:t>право на зображення і фотографії, їх оприлюднення </a:t>
            </a:r>
          </a:p>
          <a:p>
            <a:pPr marL="285750" indent="-285750">
              <a:buFont typeface="Wingdings" panose="05000000000000000000" pitchFamily="2" charset="2"/>
              <a:buChar char="Ø"/>
            </a:pPr>
            <a:r>
              <a:rPr lang="uk-UA" sz="1500">
                <a:latin typeface="Arial" panose="020B0604020202020204" pitchFamily="34" charset="0"/>
                <a:cs typeface="Arial" panose="020B0604020202020204" pitchFamily="34" charset="0"/>
              </a:rPr>
              <a:t>захист особистої репутації, наклеп</a:t>
            </a:r>
          </a:p>
          <a:p>
            <a:pPr marL="285750" indent="-285750">
              <a:buFont typeface="Wingdings" panose="05000000000000000000" pitchFamily="2" charset="2"/>
              <a:buChar char="Ø"/>
            </a:pPr>
            <a:r>
              <a:rPr lang="uk-UA" sz="1500">
                <a:latin typeface="Arial" panose="020B0604020202020204" pitchFamily="34" charset="0"/>
                <a:cs typeface="Arial" panose="020B0604020202020204" pitchFamily="34" charset="0"/>
              </a:rPr>
              <a:t>захист даних</a:t>
            </a:r>
          </a:p>
          <a:p>
            <a:pPr marL="285750" indent="-285750">
              <a:buFont typeface="Wingdings" panose="05000000000000000000" pitchFamily="2" charset="2"/>
              <a:buChar char="Ø"/>
            </a:pPr>
            <a:r>
              <a:rPr lang="uk-UA" sz="1500">
                <a:latin typeface="Arial" panose="020B0604020202020204" pitchFamily="34" charset="0"/>
                <a:cs typeface="Arial" panose="020B0604020202020204" pitchFamily="34" charset="0"/>
              </a:rPr>
              <a:t>право на доступ до особистої інформації</a:t>
            </a:r>
          </a:p>
          <a:p>
            <a:pPr marL="285750" indent="-285750">
              <a:buFont typeface="Wingdings" panose="05000000000000000000" pitchFamily="2" charset="2"/>
              <a:buChar char="Ø"/>
            </a:pPr>
            <a:r>
              <a:rPr lang="uk-UA" sz="1500">
                <a:latin typeface="Arial" panose="020B0604020202020204" pitchFamily="34" charset="0"/>
                <a:cs typeface="Arial" panose="020B0604020202020204" pitchFamily="34" charset="0"/>
              </a:rPr>
              <a:t>інформація про здоров’я особи</a:t>
            </a:r>
          </a:p>
          <a:p>
            <a:pPr marL="285750" indent="-285750">
              <a:buFont typeface="Wingdings" panose="05000000000000000000" pitchFamily="2" charset="2"/>
              <a:buChar char="Ø"/>
            </a:pPr>
            <a:r>
              <a:rPr lang="uk-UA" sz="1500">
                <a:latin typeface="Arial" panose="020B0604020202020204" pitchFamily="34" charset="0"/>
                <a:cs typeface="Arial" panose="020B0604020202020204" pitchFamily="34" charset="0"/>
              </a:rPr>
              <a:t>збирання матеріалів службами безпеки або ін. держорганами</a:t>
            </a:r>
          </a:p>
          <a:p>
            <a:pPr marL="285750" indent="-285750">
              <a:buFont typeface="Wingdings" panose="05000000000000000000" pitchFamily="2" charset="2"/>
              <a:buChar char="Ø"/>
            </a:pPr>
            <a:r>
              <a:rPr lang="uk-UA" sz="1500">
                <a:latin typeface="Arial" panose="020B0604020202020204" pitchFamily="34" charset="0"/>
                <a:cs typeface="Arial" panose="020B0604020202020204" pitchFamily="34" charset="0"/>
              </a:rPr>
              <a:t>поліцейське стеження</a:t>
            </a:r>
          </a:p>
          <a:p>
            <a:pPr marL="285750" indent="-285750">
              <a:buFont typeface="Wingdings" panose="05000000000000000000" pitchFamily="2" charset="2"/>
              <a:buChar char="Ø"/>
            </a:pPr>
            <a:r>
              <a:rPr lang="uk-UA" sz="1500">
                <a:latin typeface="Arial" panose="020B0604020202020204" pitchFamily="34" charset="0"/>
                <a:cs typeface="Arial" panose="020B0604020202020204" pitchFamily="34" charset="0"/>
              </a:rPr>
              <a:t>повноваження поліції із затримання і обшуку</a:t>
            </a:r>
          </a:p>
          <a:p>
            <a:pPr marL="285750" indent="-285750">
              <a:buFont typeface="Wingdings" panose="05000000000000000000" pitchFamily="2" charset="2"/>
              <a:buChar char="Ø"/>
            </a:pPr>
            <a:r>
              <a:rPr lang="uk-UA" sz="1500">
                <a:latin typeface="Arial" panose="020B0604020202020204" pitchFamily="34" charset="0"/>
                <a:cs typeface="Arial" panose="020B0604020202020204" pitchFamily="34" charset="0"/>
              </a:rPr>
              <a:t>відносини між адвокатом та клієнтом</a:t>
            </a:r>
          </a:p>
          <a:p>
            <a:pPr marL="285750" indent="-285750">
              <a:buFont typeface="Wingdings" panose="05000000000000000000" pitchFamily="2" charset="2"/>
              <a:buChar char="Ø"/>
            </a:pPr>
            <a:r>
              <a:rPr lang="uk-UA" sz="1500">
                <a:latin typeface="Arial" panose="020B0604020202020204" pitchFamily="34" charset="0"/>
                <a:cs typeface="Arial" panose="020B0604020202020204" pitchFamily="34" charset="0"/>
              </a:rPr>
              <a:t>приватність під час затримання, ув’язнення</a:t>
            </a:r>
          </a:p>
        </p:txBody>
      </p:sp>
      <p:sp>
        <p:nvSpPr>
          <p:cNvPr id="45" name="Прямоугольник 44">
            <a:extLst>
              <a:ext uri="{FF2B5EF4-FFF2-40B4-BE49-F238E27FC236}">
                <a16:creationId xmlns:a16="http://schemas.microsoft.com/office/drawing/2014/main" xmlns="" id="{C535E0B1-C025-4C12-BFE6-47C02F65DDC1}"/>
              </a:ext>
            </a:extLst>
          </p:cNvPr>
          <p:cNvSpPr/>
          <p:nvPr/>
        </p:nvSpPr>
        <p:spPr>
          <a:xfrm>
            <a:off x="8314234" y="2555999"/>
            <a:ext cx="3365918" cy="3906335"/>
          </a:xfrm>
          <a:prstGeom prst="rect">
            <a:avLst/>
          </a:prstGeom>
          <a:solidFill>
            <a:schemeClr val="accent1">
              <a:lumMod val="20000"/>
              <a:lumOff val="80000"/>
              <a:alpha val="53000"/>
            </a:schemeClr>
          </a:solidFill>
          <a:ln>
            <a:solidFill>
              <a:schemeClr val="accent1">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Wingdings" panose="05000000000000000000" pitchFamily="2" charset="2"/>
              <a:buChar char="Ø"/>
            </a:pPr>
            <a:r>
              <a:rPr lang="uk-UA" sz="1500">
                <a:latin typeface="Arial" panose="020B0604020202020204" pitchFamily="34" charset="0"/>
                <a:cs typeface="Arial" panose="020B0604020202020204" pitchFamily="34" charset="0"/>
              </a:rPr>
              <a:t>право на особистий розвиток і автономію</a:t>
            </a:r>
          </a:p>
          <a:p>
            <a:pPr marL="285750" indent="-285750">
              <a:buFont typeface="Wingdings" panose="05000000000000000000" pitchFamily="2" charset="2"/>
              <a:buChar char="Ø"/>
            </a:pPr>
            <a:r>
              <a:rPr lang="uk-UA" sz="1500">
                <a:latin typeface="Arial" panose="020B0604020202020204" pitchFamily="34" charset="0"/>
                <a:cs typeface="Arial" panose="020B0604020202020204" pitchFamily="34" charset="0"/>
              </a:rPr>
              <a:t>право встановити своє походження </a:t>
            </a:r>
          </a:p>
          <a:p>
            <a:pPr marL="285750" indent="-285750">
              <a:buFont typeface="Wingdings" panose="05000000000000000000" pitchFamily="2" charset="2"/>
              <a:buChar char="Ø"/>
            </a:pPr>
            <a:r>
              <a:rPr lang="uk-UA" sz="1500">
                <a:latin typeface="Arial" panose="020B0604020202020204" pitchFamily="34" charset="0"/>
                <a:cs typeface="Arial" panose="020B0604020202020204" pitchFamily="34" charset="0"/>
              </a:rPr>
              <a:t>законні стосунки між батьками та дітьми</a:t>
            </a:r>
          </a:p>
          <a:p>
            <a:pPr marL="285750" indent="-285750">
              <a:buFont typeface="Wingdings" panose="05000000000000000000" pitchFamily="2" charset="2"/>
              <a:buChar char="Ø"/>
            </a:pPr>
            <a:r>
              <a:rPr lang="uk-UA" sz="1500">
                <a:latin typeface="Arial" panose="020B0604020202020204" pitchFamily="34" charset="0"/>
                <a:cs typeface="Arial" panose="020B0604020202020204" pitchFamily="34" charset="0"/>
              </a:rPr>
              <a:t>релігійні і світоглядні переконання</a:t>
            </a:r>
          </a:p>
          <a:p>
            <a:pPr marL="285750" indent="-285750">
              <a:buFont typeface="Wingdings" panose="05000000000000000000" pitchFamily="2" charset="2"/>
              <a:buChar char="Ø"/>
            </a:pPr>
            <a:r>
              <a:rPr lang="uk-UA" sz="1500">
                <a:latin typeface="Arial" panose="020B0604020202020204" pitchFamily="34" charset="0"/>
                <a:cs typeface="Arial" panose="020B0604020202020204" pitchFamily="34" charset="0"/>
              </a:rPr>
              <a:t>бажана зовнішність</a:t>
            </a:r>
          </a:p>
          <a:p>
            <a:pPr marL="285750" indent="-285750">
              <a:buFont typeface="Wingdings" panose="05000000000000000000" pitchFamily="2" charset="2"/>
              <a:buChar char="Ø"/>
            </a:pPr>
            <a:r>
              <a:rPr lang="uk-UA" sz="1500">
                <a:latin typeface="Arial" panose="020B0604020202020204" pitchFamily="34" charset="0"/>
                <a:cs typeface="Arial" panose="020B0604020202020204" pitchFamily="34" charset="0"/>
              </a:rPr>
              <a:t>право на ім’я / посвідчення особи</a:t>
            </a:r>
          </a:p>
          <a:p>
            <a:pPr marL="285750" indent="-285750">
              <a:buFont typeface="Wingdings" panose="05000000000000000000" pitchFamily="2" charset="2"/>
              <a:buChar char="Ø"/>
            </a:pPr>
            <a:r>
              <a:rPr lang="uk-UA" sz="1500">
                <a:latin typeface="Arial" panose="020B0604020202020204" pitchFamily="34" charset="0"/>
                <a:cs typeface="Arial" panose="020B0604020202020204" pitchFamily="34" charset="0"/>
              </a:rPr>
              <a:t>ґендерна ідентичність</a:t>
            </a:r>
          </a:p>
          <a:p>
            <a:pPr marL="285750" indent="-285750">
              <a:buFont typeface="Wingdings" panose="05000000000000000000" pitchFamily="2" charset="2"/>
              <a:buChar char="Ø"/>
            </a:pPr>
            <a:r>
              <a:rPr lang="uk-UA" sz="1500">
                <a:latin typeface="Arial" panose="020B0604020202020204" pitchFamily="34" charset="0"/>
                <a:cs typeface="Arial" panose="020B0604020202020204" pitchFamily="34" charset="0"/>
              </a:rPr>
              <a:t>право на етнічну ідентичність</a:t>
            </a:r>
          </a:p>
          <a:p>
            <a:pPr marL="285750" indent="-285750">
              <a:buFont typeface="Wingdings" panose="05000000000000000000" pitchFamily="2" charset="2"/>
              <a:buChar char="Ø"/>
            </a:pPr>
            <a:r>
              <a:rPr lang="uk-UA" sz="1500">
                <a:latin typeface="Arial" panose="020B0604020202020204" pitchFamily="34" charset="0"/>
                <a:cs typeface="Arial" panose="020B0604020202020204" pitchFamily="34" charset="0"/>
              </a:rPr>
              <a:t>апатридизм, громадянство і місце проживання</a:t>
            </a:r>
          </a:p>
          <a:p>
            <a:pPr marL="285750" indent="-285750">
              <a:buFont typeface="Wingdings" panose="05000000000000000000" pitchFamily="2" charset="2"/>
              <a:buChar char="Ø"/>
            </a:pPr>
            <a:r>
              <a:rPr lang="uk-UA" sz="1500">
                <a:latin typeface="Arial" panose="020B0604020202020204" pitchFamily="34" charset="0"/>
                <a:cs typeface="Arial" panose="020B0604020202020204" pitchFamily="34" charset="0"/>
              </a:rPr>
              <a:t>шлюбний і батьківський статус</a:t>
            </a:r>
          </a:p>
        </p:txBody>
      </p:sp>
      <p:cxnSp>
        <p:nvCxnSpPr>
          <p:cNvPr id="54" name="Прямая соединительная линия 53">
            <a:extLst>
              <a:ext uri="{FF2B5EF4-FFF2-40B4-BE49-F238E27FC236}">
                <a16:creationId xmlns:a16="http://schemas.microsoft.com/office/drawing/2014/main" xmlns="" id="{24CFFC57-8F8D-4D56-B897-26398A93C8B1}"/>
              </a:ext>
            </a:extLst>
          </p:cNvPr>
          <p:cNvCxnSpPr/>
          <p:nvPr/>
        </p:nvCxnSpPr>
        <p:spPr>
          <a:xfrm>
            <a:off x="6002432" y="1509207"/>
            <a:ext cx="0" cy="169644"/>
          </a:xfrm>
          <a:prstGeom prst="line">
            <a:avLst/>
          </a:prstGeom>
          <a:ln>
            <a:solidFill>
              <a:schemeClr val="accent1">
                <a:lumMod val="40000"/>
                <a:lumOff val="6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48013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3C6F7F19-55A1-43F3-8FA4-6B84AC59CF69}"/>
              </a:ext>
            </a:extLst>
          </p:cNvPr>
          <p:cNvSpPr/>
          <p:nvPr/>
        </p:nvSpPr>
        <p:spPr>
          <a:xfrm>
            <a:off x="5355" y="0"/>
            <a:ext cx="3012166" cy="6858000"/>
          </a:xfrm>
          <a:prstGeom prst="rect">
            <a:avLst/>
          </a:prstGeom>
          <a:solidFill>
            <a:schemeClr val="accent1">
              <a:lumMod val="20000"/>
              <a:lumOff val="80000"/>
              <a:alpha val="69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just"/>
            <a:endParaRPr lang="uk-UA" dirty="0"/>
          </a:p>
        </p:txBody>
      </p:sp>
      <p:sp>
        <p:nvSpPr>
          <p:cNvPr id="4" name="Прямоугольник 3">
            <a:extLst>
              <a:ext uri="{FF2B5EF4-FFF2-40B4-BE49-F238E27FC236}">
                <a16:creationId xmlns:a16="http://schemas.microsoft.com/office/drawing/2014/main" xmlns="" id="{A68C9D9A-9810-483F-B422-9A253E5F6BB7}"/>
              </a:ext>
            </a:extLst>
          </p:cNvPr>
          <p:cNvSpPr/>
          <p:nvPr/>
        </p:nvSpPr>
        <p:spPr>
          <a:xfrm>
            <a:off x="212965" y="940961"/>
            <a:ext cx="2596945" cy="5509200"/>
          </a:xfrm>
          <a:prstGeom prst="rect">
            <a:avLst/>
          </a:prstGeom>
        </p:spPr>
        <p:txBody>
          <a:bodyPr wrap="square">
            <a:spAutoFit/>
          </a:bodyPr>
          <a:lstStyle/>
          <a:p>
            <a:pPr algn="just"/>
            <a:r>
              <a:rPr lang="uk-UA" sz="1600" b="1" i="1" dirty="0">
                <a:latin typeface="Arial" panose="020B0604020202020204" pitchFamily="34" charset="0"/>
                <a:cs typeface="Arial" panose="020B0604020202020204" pitchFamily="34" charset="0"/>
              </a:rPr>
              <a:t>Репутація захищена статтею 8 Конвенції</a:t>
            </a:r>
            <a:r>
              <a:rPr lang="uk-UA" sz="1600" i="1" dirty="0">
                <a:latin typeface="Arial" panose="020B0604020202020204" pitchFamily="34" charset="0"/>
                <a:cs typeface="Arial" panose="020B0604020202020204" pitchFamily="34" charset="0"/>
              </a:rPr>
              <a:t> як частина права на повагу до приватного життя </a:t>
            </a:r>
            <a:r>
              <a:rPr lang="uk-UA" sz="1600" i="1" dirty="0">
                <a:solidFill>
                  <a:schemeClr val="accent2">
                    <a:lumMod val="50000"/>
                  </a:schemeClr>
                </a:solidFill>
                <a:latin typeface="Arial" panose="020B0604020202020204" pitchFamily="34" charset="0"/>
                <a:cs typeface="Arial" panose="020B0604020202020204" pitchFamily="34" charset="0"/>
              </a:rPr>
              <a:t>(</a:t>
            </a:r>
            <a:r>
              <a:rPr lang="uk-UA" sz="1600" i="1" dirty="0" err="1">
                <a:solidFill>
                  <a:schemeClr val="accent2">
                    <a:lumMod val="50000"/>
                  </a:schemeClr>
                </a:solidFill>
                <a:latin typeface="Arial" panose="020B0604020202020204" pitchFamily="34" charset="0"/>
                <a:cs typeface="Arial" panose="020B0604020202020204" pitchFamily="34" charset="0"/>
              </a:rPr>
              <a:t>Axel</a:t>
            </a:r>
            <a:r>
              <a:rPr lang="uk-UA" sz="1600" i="1" dirty="0">
                <a:solidFill>
                  <a:schemeClr val="accent2">
                    <a:lumMod val="50000"/>
                  </a:schemeClr>
                </a:solidFill>
                <a:latin typeface="Arial" panose="020B0604020202020204" pitchFamily="34" charset="0"/>
                <a:cs typeface="Arial" panose="020B0604020202020204" pitchFamily="34" charset="0"/>
              </a:rPr>
              <a:t> </a:t>
            </a:r>
            <a:r>
              <a:rPr lang="uk-UA" sz="1600" i="1" dirty="0" err="1">
                <a:solidFill>
                  <a:schemeClr val="accent2">
                    <a:lumMod val="50000"/>
                  </a:schemeClr>
                </a:solidFill>
                <a:latin typeface="Arial" panose="020B0604020202020204" pitchFamily="34" charset="0"/>
                <a:cs typeface="Arial" panose="020B0604020202020204" pitchFamily="34" charset="0"/>
              </a:rPr>
              <a:t>Springer</a:t>
            </a:r>
            <a:r>
              <a:rPr lang="uk-UA" sz="1600" i="1" dirty="0">
                <a:solidFill>
                  <a:schemeClr val="accent2">
                    <a:lumMod val="50000"/>
                  </a:schemeClr>
                </a:solidFill>
                <a:latin typeface="Arial" panose="020B0604020202020204" pitchFamily="34" charset="0"/>
                <a:cs typeface="Arial" panose="020B0604020202020204" pitchFamily="34" charset="0"/>
              </a:rPr>
              <a:t> AG проти Німеччини [ВП], 2012, § 83). </a:t>
            </a:r>
          </a:p>
          <a:p>
            <a:pPr algn="just"/>
            <a:r>
              <a:rPr lang="uk-UA" sz="1600" i="1" dirty="0">
                <a:latin typeface="Arial" panose="020B0604020202020204" pitchFamily="34" charset="0"/>
                <a:cs typeface="Arial" panose="020B0604020202020204" pitchFamily="34" charset="0"/>
              </a:rPr>
              <a:t>Для того, щоб була задіяна ст. 8, </a:t>
            </a:r>
            <a:r>
              <a:rPr lang="uk-UA" sz="1600" b="1" i="1" dirty="0">
                <a:latin typeface="Arial" panose="020B0604020202020204" pitchFamily="34" charset="0"/>
                <a:cs typeface="Arial" panose="020B0604020202020204" pitchFamily="34" charset="0"/>
              </a:rPr>
              <a:t>зазіхання на репутацію особи має досягти певного рівня серйозності </a:t>
            </a:r>
            <a:r>
              <a:rPr lang="uk-UA" sz="1600" i="1" dirty="0">
                <a:latin typeface="Arial" panose="020B0604020202020204" pitchFamily="34" charset="0"/>
                <a:cs typeface="Arial" panose="020B0604020202020204" pitchFamily="34" charset="0"/>
              </a:rPr>
              <a:t>і повинне бути здійснене у спосіб, що завдає шкоду реалізації особою свого права на повагу до приватного життя </a:t>
            </a:r>
            <a:r>
              <a:rPr lang="uk-UA" sz="1600" i="1" dirty="0">
                <a:solidFill>
                  <a:schemeClr val="accent2">
                    <a:lumMod val="50000"/>
                  </a:schemeClr>
                </a:solidFill>
                <a:latin typeface="Arial" panose="020B0604020202020204" pitchFamily="34" charset="0"/>
                <a:cs typeface="Arial" panose="020B0604020202020204" pitchFamily="34" charset="0"/>
              </a:rPr>
              <a:t>(</a:t>
            </a:r>
            <a:r>
              <a:rPr lang="uk-UA" sz="1600" i="1" dirty="0" err="1">
                <a:solidFill>
                  <a:schemeClr val="accent2">
                    <a:lumMod val="50000"/>
                  </a:schemeClr>
                </a:solidFill>
                <a:latin typeface="Arial" panose="020B0604020202020204" pitchFamily="34" charset="0"/>
                <a:cs typeface="Arial" panose="020B0604020202020204" pitchFamily="34" charset="0"/>
              </a:rPr>
              <a:t>Axel</a:t>
            </a:r>
            <a:r>
              <a:rPr lang="uk-UA" sz="1600" i="1" dirty="0">
                <a:solidFill>
                  <a:schemeClr val="accent2">
                    <a:lumMod val="50000"/>
                  </a:schemeClr>
                </a:solidFill>
                <a:latin typeface="Arial" panose="020B0604020202020204" pitchFamily="34" charset="0"/>
                <a:cs typeface="Arial" panose="020B0604020202020204" pitchFamily="34" charset="0"/>
              </a:rPr>
              <a:t> </a:t>
            </a:r>
            <a:r>
              <a:rPr lang="uk-UA" sz="1600" i="1" dirty="0" err="1">
                <a:solidFill>
                  <a:schemeClr val="accent2">
                    <a:lumMod val="50000"/>
                  </a:schemeClr>
                </a:solidFill>
                <a:latin typeface="Arial" panose="020B0604020202020204" pitchFamily="34" charset="0"/>
                <a:cs typeface="Arial" panose="020B0604020202020204" pitchFamily="34" charset="0"/>
              </a:rPr>
              <a:t>Springer</a:t>
            </a:r>
            <a:r>
              <a:rPr lang="uk-UA" sz="1600" i="1" dirty="0">
                <a:solidFill>
                  <a:schemeClr val="accent2">
                    <a:lumMod val="50000"/>
                  </a:schemeClr>
                </a:solidFill>
                <a:latin typeface="Arial" panose="020B0604020202020204" pitchFamily="34" charset="0"/>
                <a:cs typeface="Arial" panose="020B0604020202020204" pitchFamily="34" charset="0"/>
              </a:rPr>
              <a:t> AG проти Німеччини [ВП], 2012, § 83; </a:t>
            </a:r>
            <a:r>
              <a:rPr lang="uk-UA" sz="1600" i="1" dirty="0" err="1">
                <a:solidFill>
                  <a:schemeClr val="accent2">
                    <a:lumMod val="50000"/>
                  </a:schemeClr>
                </a:solidFill>
                <a:latin typeface="Arial" panose="020B0604020202020204" pitchFamily="34" charset="0"/>
                <a:cs typeface="Arial" panose="020B0604020202020204" pitchFamily="34" charset="0"/>
              </a:rPr>
              <a:t>Denisov</a:t>
            </a:r>
            <a:r>
              <a:rPr lang="uk-UA" sz="1600" i="1" dirty="0">
                <a:solidFill>
                  <a:schemeClr val="accent2">
                    <a:lumMod val="50000"/>
                  </a:schemeClr>
                </a:solidFill>
                <a:latin typeface="Arial" panose="020B0604020202020204" pitchFamily="34" charset="0"/>
                <a:cs typeface="Arial" panose="020B0604020202020204" pitchFamily="34" charset="0"/>
              </a:rPr>
              <a:t> проти України [ВП], 2018, § 112).</a:t>
            </a:r>
            <a:r>
              <a:rPr lang="ru-RU" sz="1600" i="1" dirty="0">
                <a:latin typeface="Arial" panose="020B0604020202020204" pitchFamily="34" charset="0"/>
                <a:cs typeface="Arial" panose="020B0604020202020204" pitchFamily="34" charset="0"/>
              </a:rPr>
              <a:t> </a:t>
            </a:r>
          </a:p>
        </p:txBody>
      </p:sp>
      <p:sp>
        <p:nvSpPr>
          <p:cNvPr id="8" name="Прямоугольник 7">
            <a:extLst>
              <a:ext uri="{FF2B5EF4-FFF2-40B4-BE49-F238E27FC236}">
                <a16:creationId xmlns:a16="http://schemas.microsoft.com/office/drawing/2014/main" xmlns="" id="{32910D1D-CA54-4159-A8E2-1803BFDF05C6}"/>
              </a:ext>
            </a:extLst>
          </p:cNvPr>
          <p:cNvSpPr/>
          <p:nvPr/>
        </p:nvSpPr>
        <p:spPr>
          <a:xfrm>
            <a:off x="3135424" y="816764"/>
            <a:ext cx="8843611" cy="5801588"/>
          </a:xfrm>
          <a:prstGeom prst="rect">
            <a:avLst/>
          </a:prstGeom>
        </p:spPr>
        <p:txBody>
          <a:bodyPr wrap="square">
            <a:spAutoFit/>
          </a:bodyPr>
          <a:lstStyle/>
          <a:p>
            <a:pPr algn="just"/>
            <a:r>
              <a:rPr lang="uk-UA" sz="2000" b="1" dirty="0"/>
              <a:t>Справа «Олександр Волков проти України» (</a:t>
            </a:r>
            <a:r>
              <a:rPr lang="uk-UA" sz="2000" b="1" dirty="0" err="1"/>
              <a:t>Oleksandr</a:t>
            </a:r>
            <a:r>
              <a:rPr lang="uk-UA" sz="2000" b="1" dirty="0"/>
              <a:t> </a:t>
            </a:r>
            <a:r>
              <a:rPr lang="uk-UA" sz="2000" b="1" dirty="0" err="1"/>
              <a:t>Volkov</a:t>
            </a:r>
            <a:r>
              <a:rPr lang="uk-UA" sz="2000" b="1" dirty="0"/>
              <a:t> v. </a:t>
            </a:r>
            <a:r>
              <a:rPr lang="uk-UA" sz="2000" b="1" dirty="0" err="1"/>
              <a:t>Ukraine</a:t>
            </a:r>
            <a:r>
              <a:rPr lang="uk-UA" sz="2000" b="1" dirty="0"/>
              <a:t>, 2013). </a:t>
            </a:r>
            <a:r>
              <a:rPr lang="uk-UA" sz="1700" dirty="0"/>
              <a:t>Стосувалася звільнення судді Верховного Суду України та порушення статей 6 та 8 ЄКПЛ. Заявник посилався на статтю 8 в тому, що його звільнення з посади судді становило втручання у його право на повагу до приватного та професійного життя. </a:t>
            </a:r>
            <a:r>
              <a:rPr lang="uk-UA" sz="1700" b="1" dirty="0"/>
              <a:t>Суд визнав порушення за </a:t>
            </a:r>
            <a:r>
              <a:rPr lang="uk-UA" sz="1700" b="1" dirty="0" err="1"/>
              <a:t>статею</a:t>
            </a:r>
            <a:r>
              <a:rPr lang="uk-UA" sz="1700" b="1" dirty="0"/>
              <a:t> 8 </a:t>
            </a:r>
            <a:r>
              <a:rPr lang="uk-UA" sz="1700" dirty="0"/>
              <a:t>і зазначив, що звільнення з посади судді вплинуло на широке коло його стосунків з іншими людьми, включаючи стосунки професійного характеру; мало відчутні наслідки для матеріального добробуту заявника та його сім‘ї. Крім того, порушення присяги судді, говорить про те, що під впливом опинилась і його професійна репутація. Суд зобов’язав Україну відновити Олександра Волкова на посаді судді Верховного Суду.</a:t>
            </a:r>
            <a:r>
              <a:rPr lang="uk-UA" sz="1700" b="1" dirty="0"/>
              <a:t> </a:t>
            </a:r>
          </a:p>
          <a:p>
            <a:pPr algn="just"/>
            <a:endParaRPr lang="uk-UA" sz="800" b="1" dirty="0"/>
          </a:p>
          <a:p>
            <a:pPr algn="just"/>
            <a:r>
              <a:rPr lang="uk-UA" sz="2000" b="1" dirty="0"/>
              <a:t>Справа «Денісов проти України» (</a:t>
            </a:r>
            <a:r>
              <a:rPr lang="uk-UA" sz="2000" b="1" dirty="0" err="1"/>
              <a:t>Denisov</a:t>
            </a:r>
            <a:r>
              <a:rPr lang="uk-UA" sz="2000" b="1" dirty="0"/>
              <a:t> v. </a:t>
            </a:r>
            <a:r>
              <a:rPr lang="uk-UA" sz="2000" b="1" dirty="0" err="1"/>
              <a:t>Ukraine</a:t>
            </a:r>
            <a:r>
              <a:rPr lang="uk-UA" sz="2000" b="1" dirty="0"/>
              <a:t>, 2018). </a:t>
            </a:r>
            <a:r>
              <a:rPr lang="uk-UA" sz="1700" dirty="0"/>
              <a:t>Заявник, голова Київського апеляційного адміністративного суду, був звільнений з адмінпосади через неналежне виконання управлінських обов’язків, але залишився суддею того ж суду. Він вважав, що було порушено його право на приватне життя, оскільки це вплинуло на його професійну репутацію та особисте становище. ЄСПЛ визнав, що трудові спори можуть стосуватися “приватного життя”, якщо вони суттєво впливають на внутрішнє коло особи (особисте життя, сімейні відносини); соціальні зв’язки; професійну або соціальну репутацію. Проте заявник повинен довести серйозність наслідків звільнення. У цій справі Суд встановив, що заявник: не довів, що його звільнення з посади голови суду суттєво вплинуло на його приватне життя чи репутацію; залишався суддею, тому його професійна кар’єра не постраждала. </a:t>
            </a:r>
            <a:r>
              <a:rPr lang="uk-UA" sz="1700" b="1" dirty="0"/>
              <a:t>Скаргу визнано неприйнятною</a:t>
            </a:r>
            <a:r>
              <a:rPr lang="en-US" sz="1700" b="1" dirty="0"/>
              <a:t> </a:t>
            </a:r>
            <a:r>
              <a:rPr lang="en-US" sz="1700" dirty="0" err="1"/>
              <a:t>ratione</a:t>
            </a:r>
            <a:r>
              <a:rPr lang="en-US" sz="1700" dirty="0"/>
              <a:t> </a:t>
            </a:r>
            <a:r>
              <a:rPr lang="en-US" sz="1700" dirty="0" err="1"/>
              <a:t>materiae</a:t>
            </a:r>
            <a:r>
              <a:rPr lang="uk-UA" sz="1700" dirty="0"/>
              <a:t>, оскільки звільнення не мало настільки серйозних наслідків, для особистої чи професійної сфери.</a:t>
            </a:r>
          </a:p>
        </p:txBody>
      </p:sp>
      <p:sp>
        <p:nvSpPr>
          <p:cNvPr id="5" name="Прямоугольник 4">
            <a:extLst>
              <a:ext uri="{FF2B5EF4-FFF2-40B4-BE49-F238E27FC236}">
                <a16:creationId xmlns:a16="http://schemas.microsoft.com/office/drawing/2014/main" xmlns="" id="{97B72DAF-E5E4-4887-BD8B-36648D6098F8}"/>
              </a:ext>
            </a:extLst>
          </p:cNvPr>
          <p:cNvSpPr/>
          <p:nvPr/>
        </p:nvSpPr>
        <p:spPr>
          <a:xfrm>
            <a:off x="212965" y="355099"/>
            <a:ext cx="9568896" cy="461665"/>
          </a:xfrm>
          <a:prstGeom prst="rect">
            <a:avLst/>
          </a:prstGeom>
        </p:spPr>
        <p:txBody>
          <a:bodyPr wrap="square">
            <a:spAutoFit/>
          </a:bodyPr>
          <a:lstStyle/>
          <a:p>
            <a:pPr>
              <a:spcBef>
                <a:spcPts val="7200"/>
              </a:spcBef>
              <a:spcAft>
                <a:spcPts val="0"/>
              </a:spcAft>
            </a:pPr>
            <a:r>
              <a:rPr lang="uk-UA" sz="2400" b="1" dirty="0">
                <a:solidFill>
                  <a:srgbClr val="000000"/>
                </a:solidFill>
                <a:latin typeface="Arial" panose="020B0604020202020204" pitchFamily="34" charset="0"/>
              </a:rPr>
              <a:t>Справи, </a:t>
            </a:r>
            <a:r>
              <a:rPr lang="uk-UA" sz="2400" b="1" dirty="0" err="1">
                <a:solidFill>
                  <a:srgbClr val="000000"/>
                </a:solidFill>
                <a:latin typeface="Arial" panose="020B0604020202020204" pitchFamily="34" charset="0"/>
              </a:rPr>
              <a:t>пов</a:t>
            </a:r>
            <a:r>
              <a:rPr lang="en-US" sz="2400" b="1" dirty="0">
                <a:solidFill>
                  <a:srgbClr val="000000"/>
                </a:solidFill>
                <a:latin typeface="Arial" panose="020B0604020202020204" pitchFamily="34" charset="0"/>
              </a:rPr>
              <a:t>’</a:t>
            </a:r>
            <a:r>
              <a:rPr lang="uk-UA" sz="2400" b="1" dirty="0" err="1">
                <a:solidFill>
                  <a:srgbClr val="000000"/>
                </a:solidFill>
                <a:latin typeface="Arial" panose="020B0604020202020204" pitchFamily="34" charset="0"/>
              </a:rPr>
              <a:t>язані</a:t>
            </a:r>
            <a:r>
              <a:rPr lang="uk-UA" sz="2400" b="1" dirty="0">
                <a:solidFill>
                  <a:srgbClr val="000000"/>
                </a:solidFill>
                <a:latin typeface="Arial" panose="020B0604020202020204" pitchFamily="34" charset="0"/>
              </a:rPr>
              <a:t> з репутацією та професійною діяльністю</a:t>
            </a:r>
            <a:endParaRPr lang="en-US" sz="24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370350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xmlns="" id="{3F20C368-7BF8-48D0-A429-EBBA2A76DA72}"/>
              </a:ext>
            </a:extLst>
          </p:cNvPr>
          <p:cNvGraphicFramePr>
            <a:graphicFrameLocks noGrp="1"/>
          </p:cNvGraphicFramePr>
          <p:nvPr>
            <p:extLst>
              <p:ext uri="{D42A27DB-BD31-4B8C-83A1-F6EECF244321}">
                <p14:modId xmlns:p14="http://schemas.microsoft.com/office/powerpoint/2010/main" val="1432158867"/>
              </p:ext>
            </p:extLst>
          </p:nvPr>
        </p:nvGraphicFramePr>
        <p:xfrm>
          <a:off x="549728" y="1246322"/>
          <a:ext cx="11092543" cy="4864743"/>
        </p:xfrm>
        <a:graphic>
          <a:graphicData uri="http://schemas.openxmlformats.org/drawingml/2006/table">
            <a:tbl>
              <a:tblPr/>
              <a:tblGrid>
                <a:gridCol w="1912189">
                  <a:extLst>
                    <a:ext uri="{9D8B030D-6E8A-4147-A177-3AD203B41FA5}">
                      <a16:colId xmlns:a16="http://schemas.microsoft.com/office/drawing/2014/main" xmlns="" val="1840983689"/>
                    </a:ext>
                  </a:extLst>
                </a:gridCol>
                <a:gridCol w="9180354">
                  <a:extLst>
                    <a:ext uri="{9D8B030D-6E8A-4147-A177-3AD203B41FA5}">
                      <a16:colId xmlns:a16="http://schemas.microsoft.com/office/drawing/2014/main" xmlns="" val="4271303517"/>
                    </a:ext>
                  </a:extLst>
                </a:gridCol>
              </a:tblGrid>
              <a:tr h="1867650">
                <a:tc>
                  <a:txBody>
                    <a:bodyPr/>
                    <a:lstStyle/>
                    <a:p>
                      <a:pPr fontAlgn="base"/>
                      <a:r>
                        <a:rPr lang="uk-UA" sz="1600" b="1" u="none" strike="noStrike" noProof="0">
                          <a:effectLst/>
                        </a:rPr>
                        <a:t>Суть скарги</a:t>
                      </a:r>
                      <a:endParaRPr lang="uk-UA" sz="1600" u="none" strike="noStrike" noProof="0">
                        <a:effectLst/>
                      </a:endParaRPr>
                    </a:p>
                  </a:txBody>
                  <a:tcPr marL="35961" marR="35961" marT="17981" marB="179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base"/>
                      <a:r>
                        <a:rPr lang="uk-UA" sz="1600" b="0" u="none" strike="noStrike" noProof="0" dirty="0">
                          <a:effectLst/>
                        </a:rPr>
                        <a:t>Справа стосується різних аспектів кримінальної справи, в ході якої відбулося вилучення та накладення арешту на майно, яке заявник мав у своєму розпорядженні. Згідно з твердженнями заявника, в межах кримінальної справи працівники поліції вилучили як його особисті документи, так і документи, які стосувалися його професійної діяльності, зокрема: його дипломи лікаря та бухгалтера, два свідоцтва про підвищення кваліфікації лікаря, його військовий квиток, свідоцтво про закінчення курсів іноземних мов, посвідчення водія та закордонний паспорт; фінансові документи, пов’язані з діяльністю іншого заявника, у тому числі статути та різні незазначені довідки від органів державної влади.</a:t>
                      </a:r>
                      <a:endParaRPr lang="uk-UA" sz="1600" u="none" strike="noStrike" noProof="0" dirty="0">
                        <a:effectLst/>
                      </a:endParaRPr>
                    </a:p>
                  </a:txBody>
                  <a:tcPr marL="35961" marR="35961" marT="17981" marB="179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957784892"/>
                  </a:ext>
                </a:extLst>
              </a:tr>
              <a:tr h="1762112">
                <a:tc>
                  <a:txBody>
                    <a:bodyPr/>
                    <a:lstStyle/>
                    <a:p>
                      <a:pPr fontAlgn="base"/>
                      <a:r>
                        <a:rPr lang="uk-UA" sz="1600" b="1" u="none" strike="noStrike" noProof="0">
                          <a:effectLst/>
                        </a:rPr>
                        <a:t>Короткий виклад обґрунтування рішення Суду</a:t>
                      </a:r>
                      <a:endParaRPr lang="uk-UA" sz="1600" u="none" strike="noStrike" noProof="0">
                        <a:effectLst/>
                      </a:endParaRPr>
                    </a:p>
                  </a:txBody>
                  <a:tcPr marL="35961" marR="35961" marT="17981" marB="179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base"/>
                      <a:r>
                        <a:rPr lang="uk-UA" sz="1600" b="0" u="none" strike="noStrike" noProof="0" dirty="0">
                          <a:effectLst/>
                        </a:rPr>
                        <a:t>Суд зазначає, що вилучення документів, які часто необхідні у повсякденному житті для підтвердження особи, наприклад, паспорт, посвідчення водія, становлять втручання у приватне життя. Таким чином, їх вилучення становило тривале втручання в особисте життя заявника. Суд також зазначає, що Уряд не стверджував, що неповернення особистих документів заявника після закриття первинної кримінальної справи, в рамках якої було здійснено вилучення документів, мало законні підстави або переслідувало законну мету. Отже, Суд вважає, що втручання не було виправданим для цілей пункту 2 статті 8 Конвенції, а тому було порушено статтю 8 Конвенції.</a:t>
                      </a:r>
                      <a:endParaRPr lang="uk-UA" sz="1600" u="none" strike="noStrike" noProof="0" dirty="0">
                        <a:effectLst/>
                      </a:endParaRPr>
                    </a:p>
                  </a:txBody>
                  <a:tcPr marL="35961" marR="35961" marT="17981" marB="179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224963304"/>
                  </a:ext>
                </a:extLst>
              </a:tr>
              <a:tr h="467499">
                <a:tc>
                  <a:txBody>
                    <a:bodyPr/>
                    <a:lstStyle/>
                    <a:p>
                      <a:pPr fontAlgn="base"/>
                      <a:r>
                        <a:rPr lang="uk-UA" sz="1600" b="1" u="none" strike="noStrike" noProof="0">
                          <a:effectLst/>
                        </a:rPr>
                        <a:t>Рішення</a:t>
                      </a:r>
                      <a:endParaRPr lang="uk-UA" sz="1600" u="none" strike="noStrike" noProof="0">
                        <a:effectLst/>
                      </a:endParaRPr>
                    </a:p>
                  </a:txBody>
                  <a:tcPr marL="35961" marR="35961" marT="17981" marB="179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base"/>
                      <a:r>
                        <a:rPr lang="uk-UA" sz="1600" b="1" u="none" strike="noStrike" noProof="0" dirty="0">
                          <a:effectLst/>
                        </a:rPr>
                        <a:t>Порушено статтю 8 Конвенції</a:t>
                      </a:r>
                      <a:endParaRPr lang="uk-UA" sz="1600" b="0" u="none" strike="noStrike" noProof="0" dirty="0">
                        <a:effectLst/>
                      </a:endParaRPr>
                    </a:p>
                  </a:txBody>
                  <a:tcPr marL="35961" marR="35961" marT="17981" marB="179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036918760"/>
                  </a:ext>
                </a:extLst>
              </a:tr>
              <a:tr h="251730">
                <a:tc>
                  <a:txBody>
                    <a:bodyPr/>
                    <a:lstStyle/>
                    <a:p>
                      <a:pPr fontAlgn="base"/>
                      <a:r>
                        <a:rPr lang="uk-UA" sz="1600" b="1" u="none" strike="noStrike" noProof="0">
                          <a:effectLst/>
                        </a:rPr>
                        <a:t>Сфера особистої автономії, межі якої зазнали втручання</a:t>
                      </a:r>
                      <a:endParaRPr lang="uk-UA" sz="1600" u="none" strike="noStrike" noProof="0">
                        <a:effectLst/>
                      </a:endParaRPr>
                    </a:p>
                  </a:txBody>
                  <a:tcPr marL="35961" marR="35961" marT="17981" marB="179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base"/>
                      <a:r>
                        <a:rPr lang="uk-UA" sz="1600" b="1" u="none" strike="noStrike" noProof="0" dirty="0">
                          <a:effectLst/>
                        </a:rPr>
                        <a:t>Приватне життя – Ідентичність і автономія – Право на ім’я / посвідчення особи</a:t>
                      </a:r>
                    </a:p>
                  </a:txBody>
                  <a:tcPr marL="35961" marR="35961" marT="17981" marB="179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34353669"/>
                  </a:ext>
                </a:extLst>
              </a:tr>
            </a:tbl>
          </a:graphicData>
        </a:graphic>
      </p:graphicFrame>
      <p:sp>
        <p:nvSpPr>
          <p:cNvPr id="5" name="Прямоугольник 4">
            <a:extLst>
              <a:ext uri="{FF2B5EF4-FFF2-40B4-BE49-F238E27FC236}">
                <a16:creationId xmlns:a16="http://schemas.microsoft.com/office/drawing/2014/main" xmlns="" id="{A6D2D120-8203-48B4-8D98-EFB81010F932}"/>
              </a:ext>
            </a:extLst>
          </p:cNvPr>
          <p:cNvSpPr/>
          <p:nvPr/>
        </p:nvSpPr>
        <p:spPr>
          <a:xfrm>
            <a:off x="5351" y="0"/>
            <a:ext cx="309337" cy="685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a:p>
        </p:txBody>
      </p:sp>
      <p:sp>
        <p:nvSpPr>
          <p:cNvPr id="3" name="Прямоугольник 2">
            <a:extLst>
              <a:ext uri="{FF2B5EF4-FFF2-40B4-BE49-F238E27FC236}">
                <a16:creationId xmlns:a16="http://schemas.microsoft.com/office/drawing/2014/main" xmlns="" id="{FE1CCCCD-B6DF-4007-87C4-DBE394F726C4}"/>
              </a:ext>
            </a:extLst>
          </p:cNvPr>
          <p:cNvSpPr/>
          <p:nvPr/>
        </p:nvSpPr>
        <p:spPr>
          <a:xfrm>
            <a:off x="706574" y="632733"/>
            <a:ext cx="11322141" cy="461665"/>
          </a:xfrm>
          <a:prstGeom prst="rect">
            <a:avLst/>
          </a:prstGeom>
        </p:spPr>
        <p:txBody>
          <a:bodyPr wrap="square">
            <a:spAutoFit/>
          </a:bodyPr>
          <a:lstStyle/>
          <a:p>
            <a:r>
              <a:rPr lang="uk-UA" sz="2400" b="1" dirty="0">
                <a:cs typeface="Arial" panose="020B0604020202020204" pitchFamily="34" charset="0"/>
              </a:rPr>
              <a:t>Справа «Погребний та інші проти України» (</a:t>
            </a:r>
            <a:r>
              <a:rPr lang="uk-UA" sz="2400" b="1" dirty="0" err="1">
                <a:cs typeface="Arial" panose="020B0604020202020204" pitchFamily="34" charset="0"/>
              </a:rPr>
              <a:t>Pogrebnyy</a:t>
            </a:r>
            <a:r>
              <a:rPr lang="uk-UA" sz="2400" b="1" dirty="0">
                <a:cs typeface="Arial" panose="020B0604020202020204" pitchFamily="34" charset="0"/>
              </a:rPr>
              <a:t> </a:t>
            </a:r>
            <a:r>
              <a:rPr lang="uk-UA" sz="2400" b="1" dirty="0" err="1">
                <a:cs typeface="Arial" panose="020B0604020202020204" pitchFamily="34" charset="0"/>
              </a:rPr>
              <a:t>and</a:t>
            </a:r>
            <a:r>
              <a:rPr lang="uk-UA" sz="2400" b="1" dirty="0">
                <a:cs typeface="Arial" panose="020B0604020202020204" pitchFamily="34" charset="0"/>
              </a:rPr>
              <a:t> </a:t>
            </a:r>
            <a:r>
              <a:rPr lang="uk-UA" sz="2400" b="1" dirty="0" err="1">
                <a:cs typeface="Arial" panose="020B0604020202020204" pitchFamily="34" charset="0"/>
              </a:rPr>
              <a:t>others</a:t>
            </a:r>
            <a:r>
              <a:rPr lang="uk-UA" sz="2400" b="1" dirty="0">
                <a:cs typeface="Arial" panose="020B0604020202020204" pitchFamily="34" charset="0"/>
              </a:rPr>
              <a:t> v. </a:t>
            </a:r>
            <a:r>
              <a:rPr lang="uk-UA" sz="2400" b="1" dirty="0" err="1">
                <a:cs typeface="Arial" panose="020B0604020202020204" pitchFamily="34" charset="0"/>
              </a:rPr>
              <a:t>Ukraine</a:t>
            </a:r>
            <a:r>
              <a:rPr lang="uk-UA" sz="2400" b="1" dirty="0">
                <a:cs typeface="Arial" panose="020B0604020202020204" pitchFamily="34" charset="0"/>
              </a:rPr>
              <a:t>), 2023</a:t>
            </a:r>
          </a:p>
        </p:txBody>
      </p:sp>
      <p:sp>
        <p:nvSpPr>
          <p:cNvPr id="6" name="Прямоугольник 5">
            <a:extLst>
              <a:ext uri="{FF2B5EF4-FFF2-40B4-BE49-F238E27FC236}">
                <a16:creationId xmlns:a16="http://schemas.microsoft.com/office/drawing/2014/main" xmlns="" id="{FB9026FA-52EB-4D7C-93E3-F88519866DAB}"/>
              </a:ext>
            </a:extLst>
          </p:cNvPr>
          <p:cNvSpPr/>
          <p:nvPr/>
        </p:nvSpPr>
        <p:spPr>
          <a:xfrm>
            <a:off x="740228" y="6319132"/>
            <a:ext cx="8773885" cy="307777"/>
          </a:xfrm>
          <a:prstGeom prst="rect">
            <a:avLst/>
          </a:prstGeom>
        </p:spPr>
        <p:txBody>
          <a:bodyPr wrap="square">
            <a:spAutoFit/>
          </a:bodyPr>
          <a:lstStyle/>
          <a:p>
            <a:r>
              <a:rPr lang="ru-RU" sz="1400" dirty="0"/>
              <a:t>🌐 </a:t>
            </a:r>
            <a:r>
              <a:rPr lang="ru-RU" sz="1400" dirty="0" err="1">
                <a:solidFill>
                  <a:srgbClr val="333333"/>
                </a:solidFill>
                <a:latin typeface="Arial" panose="020B0604020202020204" pitchFamily="34" charset="0"/>
                <a:cs typeface="Arial" panose="020B0604020202020204" pitchFamily="34" charset="0"/>
              </a:rPr>
              <a:t>Джерело</a:t>
            </a:r>
            <a:r>
              <a:rPr lang="ru-RU" sz="1400" dirty="0">
                <a:solidFill>
                  <a:schemeClr val="accent2">
                    <a:lumMod val="50000"/>
                  </a:schemeClr>
                </a:solidFill>
                <a:latin typeface="Arial" panose="020B0604020202020204" pitchFamily="34" charset="0"/>
                <a:cs typeface="Arial" panose="020B0604020202020204" pitchFamily="34" charset="0"/>
              </a:rPr>
              <a:t>: </a:t>
            </a:r>
            <a:r>
              <a:rPr lang="uk-UA" sz="1400" dirty="0">
                <a:solidFill>
                  <a:schemeClr val="accent2">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Справа «Погребний та інші проти України» (</a:t>
            </a:r>
            <a:r>
              <a:rPr lang="en-US" sz="1400" dirty="0">
                <a:solidFill>
                  <a:schemeClr val="accent2">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Case of </a:t>
            </a:r>
            <a:r>
              <a:rPr lang="uk-UA" sz="1400" dirty="0" err="1">
                <a:solidFill>
                  <a:schemeClr val="accent2">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Pogrebnyy</a:t>
            </a:r>
            <a:r>
              <a:rPr lang="uk-UA" sz="1400" dirty="0">
                <a:solidFill>
                  <a:schemeClr val="accent2">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 </a:t>
            </a:r>
            <a:r>
              <a:rPr lang="uk-UA" sz="1400" dirty="0" err="1">
                <a:solidFill>
                  <a:schemeClr val="accent2">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and</a:t>
            </a:r>
            <a:r>
              <a:rPr lang="uk-UA" sz="1400" dirty="0">
                <a:solidFill>
                  <a:schemeClr val="accent2">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 </a:t>
            </a:r>
            <a:r>
              <a:rPr lang="uk-UA" sz="1400" dirty="0" err="1">
                <a:solidFill>
                  <a:schemeClr val="accent2">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others</a:t>
            </a:r>
            <a:r>
              <a:rPr lang="uk-UA" sz="1400" dirty="0">
                <a:solidFill>
                  <a:schemeClr val="accent2">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 v. </a:t>
            </a:r>
            <a:r>
              <a:rPr lang="uk-UA" sz="1400" dirty="0" err="1">
                <a:solidFill>
                  <a:schemeClr val="accent2">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Ukraine</a:t>
            </a:r>
            <a:r>
              <a:rPr lang="uk-UA" sz="1400" dirty="0">
                <a:solidFill>
                  <a:schemeClr val="accent2">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a:t>
            </a:r>
            <a:endParaRPr lang="uk-UA" sz="1400"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4215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pic>
        <p:nvPicPr>
          <p:cNvPr id="9" name="Picture 2" descr="Гармонія в сім'ї | Блоги БДМУ">
            <a:extLst>
              <a:ext uri="{FF2B5EF4-FFF2-40B4-BE49-F238E27FC236}">
                <a16:creationId xmlns:a16="http://schemas.microsoft.com/office/drawing/2014/main" xmlns="" id="{11848C5E-58C6-4C27-B7F3-08F9305ADD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27" r="6894"/>
          <a:stretch/>
        </p:blipFill>
        <p:spPr bwMode="auto">
          <a:xfrm>
            <a:off x="320039" y="0"/>
            <a:ext cx="11871961" cy="688861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xmlns="" id="{83E61896-E701-4E60-9B0B-2622D93F3F31}"/>
              </a:ext>
            </a:extLst>
          </p:cNvPr>
          <p:cNvSpPr/>
          <p:nvPr/>
        </p:nvSpPr>
        <p:spPr>
          <a:xfrm>
            <a:off x="5351" y="0"/>
            <a:ext cx="309337" cy="685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a:p>
        </p:txBody>
      </p:sp>
      <p:sp>
        <p:nvSpPr>
          <p:cNvPr id="24" name="Прямоугольник 23">
            <a:extLst>
              <a:ext uri="{FF2B5EF4-FFF2-40B4-BE49-F238E27FC236}">
                <a16:creationId xmlns:a16="http://schemas.microsoft.com/office/drawing/2014/main" xmlns="" id="{88CF44CD-F34E-46D4-9491-43ECED37C45F}"/>
              </a:ext>
            </a:extLst>
          </p:cNvPr>
          <p:cNvSpPr/>
          <p:nvPr/>
        </p:nvSpPr>
        <p:spPr>
          <a:xfrm>
            <a:off x="314688" y="1"/>
            <a:ext cx="11871961" cy="6888618"/>
          </a:xfrm>
          <a:prstGeom prst="rect">
            <a:avLst/>
          </a:prstGeom>
          <a:solidFill>
            <a:schemeClr val="accent1">
              <a:lumMod val="20000"/>
              <a:lumOff val="80000"/>
              <a:alpha val="82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dirty="0"/>
          </a:p>
        </p:txBody>
      </p:sp>
      <p:sp>
        <p:nvSpPr>
          <p:cNvPr id="3" name="Прямоугольник 2">
            <a:extLst>
              <a:ext uri="{FF2B5EF4-FFF2-40B4-BE49-F238E27FC236}">
                <a16:creationId xmlns:a16="http://schemas.microsoft.com/office/drawing/2014/main" xmlns="" id="{E36EC5D9-7059-43B8-959F-02A151E404C2}"/>
              </a:ext>
            </a:extLst>
          </p:cNvPr>
          <p:cNvSpPr/>
          <p:nvPr/>
        </p:nvSpPr>
        <p:spPr>
          <a:xfrm>
            <a:off x="875712" y="218301"/>
            <a:ext cx="5141686" cy="830164"/>
          </a:xfrm>
          <a:prstGeom prst="rect">
            <a:avLst/>
          </a:prstGeom>
        </p:spPr>
        <p:txBody>
          <a:bodyPr wrap="square">
            <a:spAutoFit/>
          </a:bodyPr>
          <a:lstStyle/>
          <a:p>
            <a:pPr>
              <a:lnSpc>
                <a:spcPct val="120000"/>
              </a:lnSpc>
            </a:pPr>
            <a:r>
              <a:rPr lang="uk-UA" sz="4400" b="1" spc="150" dirty="0">
                <a:latin typeface="Arial" panose="020B0604020202020204" pitchFamily="34" charset="0"/>
                <a:cs typeface="Arial" panose="020B0604020202020204" pitchFamily="34" charset="0"/>
              </a:rPr>
              <a:t>Сімейне</a:t>
            </a:r>
            <a:r>
              <a:rPr lang="uk-UA" sz="4400" b="1" spc="200" dirty="0">
                <a:latin typeface="Arial" panose="020B0604020202020204" pitchFamily="34" charset="0"/>
                <a:cs typeface="Arial" panose="020B0604020202020204" pitchFamily="34" charset="0"/>
              </a:rPr>
              <a:t> життя</a:t>
            </a:r>
          </a:p>
        </p:txBody>
      </p:sp>
      <p:sp>
        <p:nvSpPr>
          <p:cNvPr id="6" name="Прямоугольник 5">
            <a:extLst>
              <a:ext uri="{FF2B5EF4-FFF2-40B4-BE49-F238E27FC236}">
                <a16:creationId xmlns:a16="http://schemas.microsoft.com/office/drawing/2014/main" xmlns="" id="{6D589083-B836-4590-BC10-37D0368ED6AC}"/>
              </a:ext>
            </a:extLst>
          </p:cNvPr>
          <p:cNvSpPr/>
          <p:nvPr/>
        </p:nvSpPr>
        <p:spPr>
          <a:xfrm>
            <a:off x="260302" y="1165166"/>
            <a:ext cx="5679761" cy="6155531"/>
          </a:xfrm>
          <a:prstGeom prst="rect">
            <a:avLst/>
          </a:prstGeom>
        </p:spPr>
        <p:txBody>
          <a:bodyPr wrap="square">
            <a:spAutoFit/>
          </a:bodyPr>
          <a:lstStyle/>
          <a:p>
            <a:pPr marL="285750" indent="-285750" algn="just">
              <a:buFont typeface="Wingdings" panose="05000000000000000000" pitchFamily="2" charset="2"/>
              <a:buChar char="q"/>
            </a:pPr>
            <a:r>
              <a:rPr lang="uk-UA" b="1" dirty="0"/>
              <a:t>Поняття “сім’я” </a:t>
            </a:r>
            <a:r>
              <a:rPr lang="uk-UA" dirty="0"/>
              <a:t>за ст. 8 Конвенції не обмежується лише </a:t>
            </a:r>
            <a:r>
              <a:rPr lang="uk-UA" b="1" dirty="0"/>
              <a:t>стосункам на основі шлюбу і</a:t>
            </a:r>
            <a:r>
              <a:rPr lang="uk-UA" dirty="0"/>
              <a:t> може включати </a:t>
            </a:r>
            <a:r>
              <a:rPr lang="uk-UA" b="1" dirty="0"/>
              <a:t>інші </a:t>
            </a:r>
            <a:r>
              <a:rPr lang="uk-UA" b="1" dirty="0" err="1"/>
              <a:t>de</a:t>
            </a:r>
            <a:r>
              <a:rPr lang="uk-UA" b="1" dirty="0"/>
              <a:t> </a:t>
            </a:r>
            <a:r>
              <a:rPr lang="uk-UA" b="1" dirty="0" err="1"/>
              <a:t>facto</a:t>
            </a:r>
            <a:r>
              <a:rPr lang="uk-UA" b="1" dirty="0"/>
              <a:t> “сімейні зв’язки”, </a:t>
            </a:r>
            <a:r>
              <a:rPr lang="uk-UA" dirty="0"/>
              <a:t>коли сторони живуть разом без укладання шлюбу</a:t>
            </a:r>
            <a:r>
              <a:rPr lang="uk-UA" b="1" dirty="0"/>
              <a:t> </a:t>
            </a:r>
            <a:r>
              <a:rPr lang="uk-UA" i="1" dirty="0">
                <a:solidFill>
                  <a:schemeClr val="accent3">
                    <a:lumMod val="50000"/>
                  </a:schemeClr>
                </a:solidFill>
              </a:rPr>
              <a:t>(</a:t>
            </a:r>
            <a:r>
              <a:rPr lang="uk-UA" i="1" dirty="0" err="1">
                <a:solidFill>
                  <a:schemeClr val="accent3">
                    <a:lumMod val="50000"/>
                  </a:schemeClr>
                </a:solidFill>
              </a:rPr>
              <a:t>Johnston</a:t>
            </a:r>
            <a:r>
              <a:rPr lang="uk-UA" i="1" dirty="0">
                <a:solidFill>
                  <a:schemeClr val="accent3">
                    <a:lumMod val="50000"/>
                  </a:schemeClr>
                </a:solidFill>
              </a:rPr>
              <a:t> і Інші проти Ірландії, 1969, § 56; </a:t>
            </a:r>
            <a:r>
              <a:rPr lang="uk-UA" i="1" dirty="0" err="1">
                <a:solidFill>
                  <a:schemeClr val="accent3">
                    <a:lumMod val="50000"/>
                  </a:schemeClr>
                </a:solidFill>
              </a:rPr>
              <a:t>Van</a:t>
            </a:r>
            <a:r>
              <a:rPr lang="uk-UA" i="1" dirty="0">
                <a:solidFill>
                  <a:schemeClr val="accent3">
                    <a:lumMod val="50000"/>
                  </a:schemeClr>
                </a:solidFill>
              </a:rPr>
              <a:t> </a:t>
            </a:r>
            <a:r>
              <a:rPr lang="uk-UA" i="1" dirty="0" err="1">
                <a:solidFill>
                  <a:schemeClr val="accent3">
                    <a:lumMod val="50000"/>
                  </a:schemeClr>
                </a:solidFill>
              </a:rPr>
              <a:t>der</a:t>
            </a:r>
            <a:r>
              <a:rPr lang="uk-UA" i="1" dirty="0">
                <a:solidFill>
                  <a:schemeClr val="accent3">
                    <a:lumMod val="50000"/>
                  </a:schemeClr>
                </a:solidFill>
              </a:rPr>
              <a:t> </a:t>
            </a:r>
            <a:r>
              <a:rPr lang="uk-UA" i="1" dirty="0" err="1">
                <a:solidFill>
                  <a:schemeClr val="accent3">
                    <a:lumMod val="50000"/>
                  </a:schemeClr>
                </a:solidFill>
              </a:rPr>
              <a:t>Heijden</a:t>
            </a:r>
            <a:r>
              <a:rPr lang="uk-UA" i="1" dirty="0">
                <a:solidFill>
                  <a:schemeClr val="accent3">
                    <a:lumMod val="50000"/>
                  </a:schemeClr>
                </a:solidFill>
              </a:rPr>
              <a:t> проти Нідерландів [ВП], 2012, § 50).</a:t>
            </a:r>
          </a:p>
          <a:p>
            <a:pPr algn="just"/>
            <a:endParaRPr lang="uk-UA" sz="800" i="1" dirty="0">
              <a:solidFill>
                <a:schemeClr val="accent3">
                  <a:lumMod val="50000"/>
                </a:schemeClr>
              </a:solidFill>
            </a:endParaRPr>
          </a:p>
          <a:p>
            <a:pPr marL="285750" indent="-285750" algn="just">
              <a:buFont typeface="Wingdings" panose="05000000000000000000" pitchFamily="2" charset="2"/>
              <a:buChar char="q"/>
            </a:pPr>
            <a:r>
              <a:rPr lang="uk-UA" b="1" dirty="0"/>
              <a:t>Показники, що можуть визначати існування </a:t>
            </a:r>
            <a:r>
              <a:rPr lang="uk-UA" b="1" dirty="0" err="1"/>
              <a:t>de</a:t>
            </a:r>
            <a:r>
              <a:rPr lang="uk-UA" b="1" dirty="0"/>
              <a:t> </a:t>
            </a:r>
            <a:r>
              <a:rPr lang="uk-UA" b="1" dirty="0" err="1"/>
              <a:t>facto</a:t>
            </a:r>
            <a:r>
              <a:rPr lang="uk-UA" b="1" dirty="0"/>
              <a:t> сімейного життя, </a:t>
            </a:r>
            <a:r>
              <a:rPr lang="uk-UA" dirty="0"/>
              <a:t>включають в себе:</a:t>
            </a:r>
          </a:p>
          <a:p>
            <a:pPr marL="447675" indent="-184150" algn="just">
              <a:buFont typeface="Wingdings" panose="05000000000000000000" pitchFamily="2" charset="2"/>
              <a:buChar char="§"/>
            </a:pPr>
            <a:r>
              <a:rPr lang="uk-UA" i="1" dirty="0"/>
              <a:t>спільне проживання пари. </a:t>
            </a:r>
            <a:r>
              <a:rPr lang="uk-UA" dirty="0"/>
              <a:t>Проте навіть за відсутності </a:t>
            </a:r>
            <a:r>
              <a:rPr lang="uk-UA" dirty="0" err="1"/>
              <a:t>співмешкання</a:t>
            </a:r>
            <a:r>
              <a:rPr lang="uk-UA" dirty="0"/>
              <a:t> можуть існувати зв’язки, достатні для сімейного життя </a:t>
            </a:r>
            <a:r>
              <a:rPr lang="uk-UA" i="1" dirty="0"/>
              <a:t>(</a:t>
            </a:r>
            <a:r>
              <a:rPr lang="uk-UA" i="1" dirty="0" err="1">
                <a:solidFill>
                  <a:schemeClr val="accent3">
                    <a:lumMod val="50000"/>
                  </a:schemeClr>
                </a:solidFill>
              </a:rPr>
              <a:t>Kroon</a:t>
            </a:r>
            <a:r>
              <a:rPr lang="uk-UA" i="1" dirty="0">
                <a:solidFill>
                  <a:schemeClr val="accent3">
                    <a:lumMod val="50000"/>
                  </a:schemeClr>
                </a:solidFill>
              </a:rPr>
              <a:t> і Інші проти Нідерландів, 1994, § 30);</a:t>
            </a:r>
            <a:r>
              <a:rPr lang="uk-UA" dirty="0"/>
              <a:t> </a:t>
            </a:r>
          </a:p>
          <a:p>
            <a:pPr marL="447675" indent="-184150" algn="just">
              <a:buFont typeface="Wingdings" panose="05000000000000000000" pitchFamily="2" charset="2"/>
              <a:buChar char="§"/>
            </a:pPr>
            <a:r>
              <a:rPr lang="uk-UA" i="1" dirty="0"/>
              <a:t>стабільність відносин </a:t>
            </a:r>
            <a:r>
              <a:rPr lang="uk-UA" i="1" dirty="0">
                <a:solidFill>
                  <a:schemeClr val="accent3">
                    <a:lumMod val="50000"/>
                  </a:schemeClr>
                </a:solidFill>
              </a:rPr>
              <a:t>(</a:t>
            </a:r>
            <a:r>
              <a:rPr lang="en-US" i="1" dirty="0" err="1">
                <a:solidFill>
                  <a:schemeClr val="accent3">
                    <a:lumMod val="50000"/>
                  </a:schemeClr>
                </a:solidFill>
              </a:rPr>
              <a:t>Vallianatos</a:t>
            </a:r>
            <a:r>
              <a:rPr lang="uk-UA" i="1" dirty="0">
                <a:solidFill>
                  <a:schemeClr val="accent3">
                    <a:lumMod val="50000"/>
                  </a:schemeClr>
                </a:solidFill>
              </a:rPr>
              <a:t> проти Греції, 2013, §73);</a:t>
            </a:r>
          </a:p>
          <a:p>
            <a:pPr marL="447675" indent="-184150" algn="just">
              <a:buFont typeface="Wingdings" panose="05000000000000000000" pitchFamily="2" charset="2"/>
              <a:buChar char="§"/>
            </a:pPr>
            <a:r>
              <a:rPr lang="uk-UA" i="1" dirty="0"/>
              <a:t>тривалість відносин </a:t>
            </a:r>
            <a:r>
              <a:rPr lang="uk-UA" i="1" dirty="0">
                <a:solidFill>
                  <a:schemeClr val="accent3">
                    <a:lumMod val="50000"/>
                  </a:schemeClr>
                </a:solidFill>
              </a:rPr>
              <a:t>(</a:t>
            </a:r>
            <a:r>
              <a:rPr lang="uk-UA" i="1" dirty="0" err="1">
                <a:solidFill>
                  <a:schemeClr val="accent3">
                    <a:lumMod val="50000"/>
                  </a:schemeClr>
                </a:solidFill>
              </a:rPr>
              <a:t>Гулієв</a:t>
            </a:r>
            <a:r>
              <a:rPr lang="uk-UA" i="1" dirty="0">
                <a:solidFill>
                  <a:schemeClr val="accent3">
                    <a:lumMod val="50000"/>
                  </a:schemeClr>
                </a:solidFill>
              </a:rPr>
              <a:t> і </a:t>
            </a:r>
            <a:r>
              <a:rPr lang="uk-UA" i="1" dirty="0" err="1">
                <a:solidFill>
                  <a:schemeClr val="accent3">
                    <a:lumMod val="50000"/>
                  </a:schemeClr>
                </a:solidFill>
              </a:rPr>
              <a:t>Шейна</a:t>
            </a:r>
            <a:r>
              <a:rPr lang="uk-UA" i="1" dirty="0">
                <a:solidFill>
                  <a:schemeClr val="accent3">
                    <a:lumMod val="50000"/>
                  </a:schemeClr>
                </a:solidFill>
              </a:rPr>
              <a:t> проти Росії, §51);</a:t>
            </a:r>
          </a:p>
          <a:p>
            <a:pPr marL="447675" indent="-184150" algn="just">
              <a:buFont typeface="Wingdings" panose="05000000000000000000" pitchFamily="2" charset="2"/>
              <a:buChar char="§"/>
            </a:pPr>
            <a:r>
              <a:rPr lang="uk-UA" i="1" dirty="0"/>
              <a:t>чи пара показала свою прихильність один одному, маючи спільних дітей або іншими способами </a:t>
            </a:r>
            <a:r>
              <a:rPr lang="uk-UA" i="1" dirty="0">
                <a:solidFill>
                  <a:schemeClr val="accent3">
                    <a:lumMod val="50000"/>
                  </a:schemeClr>
                </a:solidFill>
              </a:rPr>
              <a:t>(</a:t>
            </a:r>
            <a:r>
              <a:rPr lang="en-US" i="1" dirty="0">
                <a:solidFill>
                  <a:schemeClr val="accent3">
                    <a:lumMod val="50000"/>
                  </a:schemeClr>
                </a:solidFill>
              </a:rPr>
              <a:t>Z.H. I R.H.</a:t>
            </a:r>
            <a:r>
              <a:rPr lang="uk-UA" i="1" dirty="0">
                <a:solidFill>
                  <a:schemeClr val="accent3">
                    <a:lumMod val="50000"/>
                  </a:schemeClr>
                </a:solidFill>
              </a:rPr>
              <a:t> проти Швейцарії, 2015, §42). </a:t>
            </a:r>
          </a:p>
          <a:p>
            <a:pPr marL="447675" indent="-184150" algn="just">
              <a:buFont typeface="Wingdings" panose="05000000000000000000" pitchFamily="2" charset="2"/>
              <a:buChar char="§"/>
            </a:pPr>
            <a:endParaRPr lang="uk-UA" i="1" dirty="0"/>
          </a:p>
          <a:p>
            <a:pPr marL="285750" indent="-285750" algn="just">
              <a:buFont typeface="Wingdings" panose="05000000000000000000" pitchFamily="2" charset="2"/>
              <a:buChar char="q"/>
            </a:pPr>
            <a:endParaRPr lang="uk-UA" i="1" dirty="0">
              <a:solidFill>
                <a:schemeClr val="accent3">
                  <a:lumMod val="50000"/>
                </a:schemeClr>
              </a:solidFill>
            </a:endParaRPr>
          </a:p>
          <a:p>
            <a:pPr marL="285750" indent="-285750" algn="just">
              <a:buFont typeface="Wingdings" panose="05000000000000000000" pitchFamily="2" charset="2"/>
              <a:buChar char="q"/>
            </a:pPr>
            <a:endParaRPr lang="uk-UA" sz="800" dirty="0"/>
          </a:p>
        </p:txBody>
      </p:sp>
      <p:sp>
        <p:nvSpPr>
          <p:cNvPr id="2" name="Прямоугольник 1">
            <a:extLst>
              <a:ext uri="{FF2B5EF4-FFF2-40B4-BE49-F238E27FC236}">
                <a16:creationId xmlns:a16="http://schemas.microsoft.com/office/drawing/2014/main" xmlns="" id="{60D4C021-C386-4FA7-A3CF-A2101B93AB3E}"/>
              </a:ext>
            </a:extLst>
          </p:cNvPr>
          <p:cNvSpPr/>
          <p:nvPr/>
        </p:nvSpPr>
        <p:spPr>
          <a:xfrm>
            <a:off x="6174604" y="394691"/>
            <a:ext cx="5669647" cy="6463308"/>
          </a:xfrm>
          <a:prstGeom prst="rect">
            <a:avLst/>
          </a:prstGeom>
        </p:spPr>
        <p:txBody>
          <a:bodyPr wrap="square">
            <a:spAutoFit/>
          </a:bodyPr>
          <a:lstStyle/>
          <a:p>
            <a:pPr marL="285750" indent="-285750" algn="just">
              <a:buFont typeface="Wingdings" panose="05000000000000000000" pitchFamily="2" charset="2"/>
              <a:buChar char="q"/>
            </a:pPr>
            <a:endParaRPr lang="uk-UA" i="1" dirty="0">
              <a:solidFill>
                <a:schemeClr val="accent3">
                  <a:lumMod val="50000"/>
                </a:schemeClr>
              </a:solidFill>
            </a:endParaRPr>
          </a:p>
          <a:p>
            <a:pPr marL="285750" indent="-285750" algn="just">
              <a:buFont typeface="Wingdings" panose="05000000000000000000" pitchFamily="2" charset="2"/>
              <a:buChar char="q"/>
            </a:pPr>
            <a:r>
              <a:rPr lang="uk-UA" dirty="0"/>
              <a:t>Повага до єдності сім'ї та возз'єднання сім'ї у разі її розлучення є невід'ємними складовими права на повагу до сімейного життя за статтею 8</a:t>
            </a:r>
            <a:r>
              <a:rPr lang="uk-UA" dirty="0">
                <a:solidFill>
                  <a:schemeClr val="accent2">
                    <a:lumMod val="50000"/>
                  </a:schemeClr>
                </a:solidFill>
              </a:rPr>
              <a:t> </a:t>
            </a:r>
            <a:r>
              <a:rPr lang="uk-UA" i="1" dirty="0">
                <a:solidFill>
                  <a:schemeClr val="accent2">
                    <a:lumMod val="50000"/>
                  </a:schemeClr>
                </a:solidFill>
              </a:rPr>
              <a:t>(</a:t>
            </a:r>
            <a:r>
              <a:rPr lang="uk-UA" i="1" dirty="0" err="1">
                <a:solidFill>
                  <a:schemeClr val="accent2">
                    <a:lumMod val="50000"/>
                  </a:schemeClr>
                </a:solidFill>
              </a:rPr>
              <a:t>Strand</a:t>
            </a:r>
            <a:r>
              <a:rPr lang="uk-UA" i="1" dirty="0">
                <a:solidFill>
                  <a:schemeClr val="accent2">
                    <a:lumMod val="50000"/>
                  </a:schemeClr>
                </a:solidFill>
              </a:rPr>
              <a:t> </a:t>
            </a:r>
            <a:r>
              <a:rPr lang="uk-UA" i="1" dirty="0" err="1">
                <a:solidFill>
                  <a:schemeClr val="accent2">
                    <a:lumMod val="50000"/>
                  </a:schemeClr>
                </a:solidFill>
              </a:rPr>
              <a:t>Lobben</a:t>
            </a:r>
            <a:r>
              <a:rPr lang="uk-UA" i="1" dirty="0">
                <a:solidFill>
                  <a:schemeClr val="accent2">
                    <a:lumMod val="50000"/>
                  </a:schemeClr>
                </a:solidFill>
              </a:rPr>
              <a:t> та Інші проти Норвегії [ВП], 2019, § 204; </a:t>
            </a:r>
            <a:r>
              <a:rPr lang="uk-UA" i="1" dirty="0" err="1">
                <a:solidFill>
                  <a:schemeClr val="accent2">
                    <a:lumMod val="50000"/>
                  </a:schemeClr>
                </a:solidFill>
              </a:rPr>
              <a:t>Abdi</a:t>
            </a:r>
            <a:r>
              <a:rPr lang="uk-UA" i="1" dirty="0">
                <a:solidFill>
                  <a:schemeClr val="accent2">
                    <a:lumMod val="50000"/>
                  </a:schemeClr>
                </a:solidFill>
              </a:rPr>
              <a:t> </a:t>
            </a:r>
            <a:r>
              <a:rPr lang="uk-UA" i="1" dirty="0" err="1">
                <a:solidFill>
                  <a:schemeClr val="accent2">
                    <a:lumMod val="50000"/>
                  </a:schemeClr>
                </a:solidFill>
              </a:rPr>
              <a:t>Ibrahim</a:t>
            </a:r>
            <a:r>
              <a:rPr lang="uk-UA" i="1" dirty="0">
                <a:solidFill>
                  <a:schemeClr val="accent2">
                    <a:lumMod val="50000"/>
                  </a:schemeClr>
                </a:solidFill>
              </a:rPr>
              <a:t> проти Норвегії [ВП], 2021, § 145).</a:t>
            </a:r>
            <a:r>
              <a:rPr lang="uk-UA" dirty="0">
                <a:solidFill>
                  <a:schemeClr val="accent2">
                    <a:lumMod val="50000"/>
                  </a:schemeClr>
                </a:solidFill>
              </a:rPr>
              <a:t> </a:t>
            </a:r>
            <a:r>
              <a:rPr lang="uk-UA" dirty="0"/>
              <a:t>Реалізація взаємного спілкування між матір’ю чи батьком і дитиною становить складову сімейного життя.</a:t>
            </a:r>
          </a:p>
          <a:p>
            <a:pPr algn="just"/>
            <a:endParaRPr lang="uk-UA" sz="800" dirty="0"/>
          </a:p>
          <a:p>
            <a:pPr marL="285750" indent="-285750" algn="just">
              <a:buFont typeface="Wingdings" panose="05000000000000000000" pitchFamily="2" charset="2"/>
              <a:buChar char="q"/>
            </a:pPr>
            <a:r>
              <a:rPr lang="uk-UA" dirty="0"/>
              <a:t>Сімейне життя може також існувати між братами і сестрами </a:t>
            </a:r>
            <a:r>
              <a:rPr lang="uk-UA" i="1" dirty="0">
                <a:solidFill>
                  <a:schemeClr val="accent2">
                    <a:lumMod val="50000"/>
                  </a:schemeClr>
                </a:solidFill>
              </a:rPr>
              <a:t>(</a:t>
            </a:r>
            <a:r>
              <a:rPr lang="uk-UA" i="1" dirty="0" err="1">
                <a:solidFill>
                  <a:schemeClr val="accent2">
                    <a:lumMod val="50000"/>
                  </a:schemeClr>
                </a:solidFill>
              </a:rPr>
              <a:t>Moustaquim</a:t>
            </a:r>
            <a:r>
              <a:rPr lang="uk-UA" i="1" dirty="0">
                <a:solidFill>
                  <a:schemeClr val="accent2">
                    <a:lumMod val="50000"/>
                  </a:schemeClr>
                </a:solidFill>
              </a:rPr>
              <a:t> проти Бельгії, 1991, § 36; </a:t>
            </a:r>
            <a:r>
              <a:rPr lang="uk-UA" i="1" dirty="0" err="1">
                <a:solidFill>
                  <a:schemeClr val="accent2">
                    <a:lumMod val="50000"/>
                  </a:schemeClr>
                </a:solidFill>
              </a:rPr>
              <a:t>Mustafa</a:t>
            </a:r>
            <a:r>
              <a:rPr lang="uk-UA" i="1" dirty="0">
                <a:solidFill>
                  <a:schemeClr val="accent2">
                    <a:lumMod val="50000"/>
                  </a:schemeClr>
                </a:solidFill>
              </a:rPr>
              <a:t> і </a:t>
            </a:r>
            <a:r>
              <a:rPr lang="uk-UA" i="1" dirty="0" err="1">
                <a:solidFill>
                  <a:schemeClr val="accent2">
                    <a:lumMod val="50000"/>
                  </a:schemeClr>
                </a:solidFill>
              </a:rPr>
              <a:t>Armağan</a:t>
            </a:r>
            <a:r>
              <a:rPr lang="uk-UA" i="1" dirty="0">
                <a:solidFill>
                  <a:schemeClr val="accent2">
                    <a:lumMod val="50000"/>
                  </a:schemeClr>
                </a:solidFill>
              </a:rPr>
              <a:t> </a:t>
            </a:r>
            <a:r>
              <a:rPr lang="uk-UA" i="1" dirty="0" err="1">
                <a:solidFill>
                  <a:schemeClr val="accent2">
                    <a:lumMod val="50000"/>
                  </a:schemeClr>
                </a:solidFill>
              </a:rPr>
              <a:t>Akın</a:t>
            </a:r>
            <a:r>
              <a:rPr lang="uk-UA" i="1" dirty="0">
                <a:solidFill>
                  <a:schemeClr val="accent2">
                    <a:lumMod val="50000"/>
                  </a:schemeClr>
                </a:solidFill>
              </a:rPr>
              <a:t> проти Туреччини, 2010, § 19), </a:t>
            </a:r>
            <a:r>
              <a:rPr lang="uk-UA" dirty="0"/>
              <a:t>а також між тітками/дядьками і племінницями/племінниками </a:t>
            </a:r>
            <a:r>
              <a:rPr lang="uk-UA" i="1" dirty="0">
                <a:solidFill>
                  <a:schemeClr val="accent2">
                    <a:lumMod val="50000"/>
                  </a:schemeClr>
                </a:solidFill>
              </a:rPr>
              <a:t>(</a:t>
            </a:r>
            <a:r>
              <a:rPr lang="uk-UA" i="1" dirty="0" err="1">
                <a:solidFill>
                  <a:schemeClr val="accent2">
                    <a:lumMod val="50000"/>
                  </a:schemeClr>
                </a:solidFill>
              </a:rPr>
              <a:t>Boyle</a:t>
            </a:r>
            <a:r>
              <a:rPr lang="uk-UA" i="1" dirty="0">
                <a:solidFill>
                  <a:schemeClr val="accent2">
                    <a:lumMod val="50000"/>
                  </a:schemeClr>
                </a:solidFill>
              </a:rPr>
              <a:t> проти Сполученого Королівства, 1994, §§ 41-47). </a:t>
            </a:r>
            <a:r>
              <a:rPr lang="uk-UA" dirty="0"/>
              <a:t>Суд визнав стосунки між дорослими людьми і їхніми батьками і братами й сестрами такими, що становлять сімейне життя, захищене за статтею 8, навіть якщо доросла особа не живе разом з батьками і братами й сестрами </a:t>
            </a:r>
            <a:r>
              <a:rPr lang="uk-UA" i="1" dirty="0">
                <a:solidFill>
                  <a:schemeClr val="accent2">
                    <a:lumMod val="50000"/>
                  </a:schemeClr>
                </a:solidFill>
              </a:rPr>
              <a:t>(</a:t>
            </a:r>
            <a:r>
              <a:rPr lang="uk-UA" i="1" dirty="0" err="1">
                <a:solidFill>
                  <a:schemeClr val="accent2">
                    <a:lumMod val="50000"/>
                  </a:schemeClr>
                </a:solidFill>
              </a:rPr>
              <a:t>Boughanemi</a:t>
            </a:r>
            <a:r>
              <a:rPr lang="uk-UA" i="1" dirty="0">
                <a:solidFill>
                  <a:schemeClr val="accent2">
                    <a:lumMod val="50000"/>
                  </a:schemeClr>
                </a:solidFill>
              </a:rPr>
              <a:t> проти Франції, 1996, § 35).</a:t>
            </a:r>
          </a:p>
          <a:p>
            <a:pPr marL="285750" indent="-285750" algn="just">
              <a:buFont typeface="Wingdings" panose="05000000000000000000" pitchFamily="2" charset="2"/>
              <a:buChar char="q"/>
            </a:pPr>
            <a:endParaRPr lang="uk-UA" dirty="0"/>
          </a:p>
        </p:txBody>
      </p:sp>
    </p:spTree>
    <p:extLst>
      <p:ext uri="{BB962C8B-B14F-4D97-AF65-F5344CB8AC3E}">
        <p14:creationId xmlns:p14="http://schemas.microsoft.com/office/powerpoint/2010/main" val="531124979"/>
      </p:ext>
    </p:extLst>
  </p:cSld>
  <p:clrMapOvr>
    <a:masterClrMapping/>
  </p:clrMapOvr>
</p:sld>
</file>

<file path=ppt/theme/theme1.xml><?xml version="1.0" encoding="utf-8"?>
<a:theme xmlns:a="http://schemas.openxmlformats.org/drawingml/2006/main" name="Office Theme">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3103</TotalTime>
  <Words>4259</Words>
  <Application>Microsoft Office PowerPoint</Application>
  <PresentationFormat>Произвольный</PresentationFormat>
  <Paragraphs>374</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Пользователь</cp:lastModifiedBy>
  <cp:revision>674</cp:revision>
  <dcterms:created xsi:type="dcterms:W3CDTF">2025-05-21T05:50:29Z</dcterms:created>
  <dcterms:modified xsi:type="dcterms:W3CDTF">2025-11-11T18:57:21Z</dcterms:modified>
</cp:coreProperties>
</file>