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7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4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" Type="http://schemas.openxmlformats.org/officeDocument/2006/relationships/slide" Target="slides/slide1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5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5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5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18949FB-7E5B-4FB1-B696-ACD71E5F314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6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E616E42-67E2-4046-9ED5-F34B904597B1}" type="slidenum">
              <a:rPr lang="ru-RU" sz="1200" b="0" strike="noStrike" spc="-1">
                <a:latin typeface="Arial"/>
              </a:rPr>
              <a:t>24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6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B8F9184-C8AC-44E3-81D8-E631AA4CF61B}" type="slidenum">
              <a:rPr lang="ru-RU" sz="1200" b="0" strike="noStrike" spc="-1">
                <a:latin typeface="Arial"/>
              </a:rPr>
              <a:t>25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B14E092-EF34-4477-8B27-B10332FE52C4}" type="slidenum">
              <a:rPr lang="ru-RU" sz="1200" b="0" strike="noStrike" spc="-1">
                <a:latin typeface="Times New Roman"/>
              </a:rPr>
              <a:t>63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prstGeom prst="rect">
            <a:avLst/>
          </a:prstGeom>
        </p:spPr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685800" y="4342680"/>
            <a:ext cx="5486400" cy="411480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67" name="CustomShape 4"/>
          <p:cNvSpPr/>
          <p:nvPr/>
        </p:nvSpPr>
        <p:spPr>
          <a:xfrm>
            <a:off x="0" y="0"/>
            <a:ext cx="297072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320" tIns="47160" rIns="94320" bIns="4716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Rectors Teem 2013 ©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CF974D5-7356-4374-93C1-EA7253049BA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01.11.2025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EE58504-07B5-4EA8-884F-D6B238BB435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91B9EB0-8108-42DB-81DD-DFE123F049A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01.11.2025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15E4D6A-A1AE-4F6F-85B9-E952D8FD2F3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60209BD-C3FE-4D69-822D-C15F7E6884F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A8D73E3-5906-4A18-94DA-DC6C3EA11AAB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01.11.2025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B3FCF7B-E5DA-4771-BD30-7B77E7A00E3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C0ED02B-2AE9-4DB6-9D6A-0C0D7B9787D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01.11.2025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1677526-C92A-4780-984F-6F75247913D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3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3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CEE7215-CC49-44A1-B97E-6C577AC7614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60080" y="333360"/>
            <a:ext cx="8442000" cy="73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70C0"/>
                </a:solidFill>
                <a:latin typeface="Calibri"/>
              </a:rPr>
              <a:t>ОСНОВИ МЕДИЧНИХ </a:t>
            </a:r>
            <a:r>
              <a:rPr lang="ru-RU" sz="4400" b="1" strike="noStrike" spc="-1" dirty="0" smtClean="0">
                <a:solidFill>
                  <a:srgbClr val="0070C0"/>
                </a:solidFill>
                <a:latin typeface="Calibri"/>
              </a:rPr>
              <a:t>ЗНАНЬ ТА МЕДИЦИНИ КАТАСТРОФ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1143000" y="1071720"/>
            <a:ext cx="7143480" cy="1785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000" lnSpcReduction="20000"/>
          </a:bodyPr>
          <a:lstStyle/>
          <a:p>
            <a:pPr algn="ctr">
              <a:lnSpc>
                <a:spcPct val="90000"/>
              </a:lnSpc>
              <a:spcBef>
                <a:spcPts val="641"/>
              </a:spcBef>
            </a:pPr>
            <a:r>
              <a:rPr lang="ru-RU" sz="2400" b="1" strike="noStrike" spc="-1" dirty="0">
                <a:solidFill>
                  <a:srgbClr val="8B8B8B"/>
                </a:solidFill>
                <a:latin typeface="Calibri"/>
              </a:rPr>
              <a:t> </a:t>
            </a:r>
            <a:r>
              <a:rPr lang="ru-RU" sz="3200" b="1" strike="noStrike" spc="-1" dirty="0" err="1">
                <a:solidFill>
                  <a:srgbClr val="FF0000"/>
                </a:solidFill>
                <a:latin typeface="Calibri"/>
              </a:rPr>
              <a:t>Лекція</a:t>
            </a:r>
            <a:r>
              <a:rPr lang="ru-RU" sz="3200" b="1" strike="noStrike" spc="-1" dirty="0">
                <a:solidFill>
                  <a:srgbClr val="FF0000"/>
                </a:solidFill>
                <a:latin typeface="Calibri"/>
              </a:rPr>
              <a:t> № 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9</a:t>
            </a:r>
            <a:r>
              <a:rPr lang="ru-RU" sz="3200" b="1" strike="noStrike" spc="-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200" b="1" strike="noStrike" spc="-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ru-RU" sz="3200" b="1" strike="noStrike" spc="-1" dirty="0" err="1" smtClean="0">
                <a:solidFill>
                  <a:srgbClr val="FF0000"/>
                </a:solidFill>
                <a:latin typeface="Calibri"/>
              </a:rPr>
              <a:t>додаток</a:t>
            </a:r>
            <a:r>
              <a:rPr lang="ru-RU" sz="3200" b="1" strike="noStrike" spc="-1" dirty="0" smtClean="0">
                <a:solidFill>
                  <a:srgbClr val="FF0000"/>
                </a:solidFill>
                <a:latin typeface="Calibri"/>
              </a:rPr>
              <a:t>) 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ru-RU" sz="4000" b="1" strike="noStrike" spc="-1" dirty="0" smtClean="0">
                <a:solidFill>
                  <a:srgbClr val="FF0000"/>
                </a:solidFill>
                <a:latin typeface="Arial Black"/>
              </a:rPr>
              <a:t>Тема 8. </a:t>
            </a:r>
            <a:r>
              <a:rPr lang="ru-RU" sz="4000" b="1" strike="noStrike" spc="-1" dirty="0" err="1" smtClean="0">
                <a:solidFill>
                  <a:srgbClr val="FF0000"/>
                </a:solidFill>
                <a:latin typeface="Arial Black"/>
              </a:rPr>
              <a:t>Рівні</a:t>
            </a:r>
            <a:r>
              <a:rPr lang="ru-RU" sz="4000" b="1" strike="noStrike" spc="-1" dirty="0" smtClean="0">
                <a:solidFill>
                  <a:srgbClr val="FF0000"/>
                </a:solidFill>
                <a:latin typeface="Arial Black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 Black"/>
              </a:rPr>
              <a:t>медичної</a:t>
            </a:r>
            <a:r>
              <a:rPr lang="ru-RU" sz="4000" b="1" strike="noStrike" spc="-1" dirty="0">
                <a:solidFill>
                  <a:srgbClr val="FF0000"/>
                </a:solidFill>
                <a:latin typeface="Arial Black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 Black"/>
              </a:rPr>
              <a:t>допомоги</a:t>
            </a:r>
            <a:r>
              <a:rPr lang="ru-RU" sz="4000" b="1" strike="noStrike" spc="-1" dirty="0">
                <a:solidFill>
                  <a:srgbClr val="FF0000"/>
                </a:solidFill>
                <a:latin typeface="Arial Black"/>
              </a:rPr>
              <a:t>,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 Black"/>
              </a:rPr>
              <a:t>лікарняні</a:t>
            </a:r>
            <a:r>
              <a:rPr lang="ru-RU" sz="4000" b="1" strike="noStrike" spc="-1" dirty="0">
                <a:solidFill>
                  <a:srgbClr val="FF0000"/>
                </a:solidFill>
                <a:latin typeface="Arial Black"/>
              </a:rPr>
              <a:t> установи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</a:pP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</a:pPr>
            <a:endParaRPr lang="ru-RU" sz="4000" b="0" strike="noStrike" spc="-1" dirty="0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173160" y="-144360"/>
            <a:ext cx="304560" cy="30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6" name="Picture 2"/>
          <p:cNvPicPr/>
          <p:nvPr/>
        </p:nvPicPr>
        <p:blipFill>
          <a:blip r:embed="rId2"/>
          <a:stretch/>
        </p:blipFill>
        <p:spPr>
          <a:xfrm>
            <a:off x="4929120" y="4000680"/>
            <a:ext cx="4214520" cy="2856960"/>
          </a:xfrm>
          <a:prstGeom prst="rect">
            <a:avLst/>
          </a:prstGeom>
          <a:ln>
            <a:noFill/>
          </a:ln>
        </p:spPr>
      </p:pic>
      <p:sp>
        <p:nvSpPr>
          <p:cNvPr id="257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8" name="Picture 7"/>
          <p:cNvPicPr/>
          <p:nvPr/>
        </p:nvPicPr>
        <p:blipFill>
          <a:blip r:embed="rId3"/>
          <a:srcRect l="8237" t="44926" r="62675" b="20901"/>
          <a:stretch/>
        </p:blipFill>
        <p:spPr>
          <a:xfrm>
            <a:off x="0" y="3929040"/>
            <a:ext cx="3857400" cy="2928600"/>
          </a:xfrm>
          <a:prstGeom prst="rect">
            <a:avLst/>
          </a:prstGeom>
          <a:ln w="9360">
            <a:noFill/>
          </a:ln>
        </p:spPr>
      </p:pic>
      <p:pic>
        <p:nvPicPr>
          <p:cNvPr id="259" name="Picture 9"/>
          <p:cNvPicPr/>
          <p:nvPr/>
        </p:nvPicPr>
        <p:blipFill>
          <a:blip r:embed="rId4"/>
          <a:srcRect b="9899"/>
          <a:stretch/>
        </p:blipFill>
        <p:spPr>
          <a:xfrm>
            <a:off x="3071880" y="3071880"/>
            <a:ext cx="2785680" cy="157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457200" y="277920"/>
            <a:ext cx="8229240" cy="578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77" name="Table 2"/>
          <p:cNvGraphicFramePr/>
          <p:nvPr/>
        </p:nvGraphicFramePr>
        <p:xfrm>
          <a:off x="285840" y="1071720"/>
          <a:ext cx="8605440" cy="3845640"/>
        </p:xfrm>
        <a:graphic>
          <a:graphicData uri="http://schemas.openxmlformats.org/drawingml/2006/table">
            <a:tbl>
              <a:tblPr/>
              <a:tblGrid>
                <a:gridCol w="224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Паліативна</a:t>
                      </a: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Комплекс заходів, спрямованих на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полегшення фізичних та емоційних страждань пацієнтів на останніх стадіях перебігу невиліковних хвороб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, а також надання психосоціальної і моральної підтримки членам їх сімей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Надається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медичним персоналом хоспісів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, а також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соціальними працівниками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і іншими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fld id="{FAC0B911-0C17-4B04-B9E1-F816AD5563CA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142920" y="-142920"/>
            <a:ext cx="9000720" cy="856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7B34D2"/>
                </a:solidFill>
                <a:latin typeface="Arial Narrow"/>
              </a:rPr>
              <a:t>РОЗМЕЖУВАння ФУНКЦІй МЕДИЧНОЇ ДОПОМОГИ ЗА РІВНЯМИ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80" name="Group 3"/>
          <p:cNvGrpSpPr/>
          <p:nvPr/>
        </p:nvGrpSpPr>
        <p:grpSpPr>
          <a:xfrm>
            <a:off x="-55440" y="743040"/>
            <a:ext cx="2817360" cy="2176200"/>
            <a:chOff x="-55440" y="743040"/>
            <a:chExt cx="2817360" cy="2176200"/>
          </a:xfrm>
        </p:grpSpPr>
        <p:pic>
          <p:nvPicPr>
            <p:cNvPr id="281" name="Заголовок 1"/>
            <p:cNvPicPr/>
            <p:nvPr/>
          </p:nvPicPr>
          <p:blipFill>
            <a:blip r:embed="rId2"/>
            <a:stretch/>
          </p:blipFill>
          <p:spPr>
            <a:xfrm>
              <a:off x="-55440" y="743040"/>
              <a:ext cx="2817360" cy="21762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82" name="CustomShape 4"/>
            <p:cNvSpPr/>
            <p:nvPr/>
          </p:nvSpPr>
          <p:spPr>
            <a:xfrm>
              <a:off x="295200" y="1081080"/>
              <a:ext cx="2123640" cy="1480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2160" tIns="46080" rIns="92160" bIns="4608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C0504D"/>
                  </a:solidFill>
                  <a:latin typeface="Arial"/>
                </a:rPr>
                <a:t>ЦЕНТР ПЕРВИННОЇ МЕДИКО-САНІТАРНОЇ ДОПОМОГИ</a:t>
              </a:r>
              <a:endParaRPr lang="ru-RU" sz="2000" b="0" strike="noStrike" spc="-1">
                <a:latin typeface="Arial"/>
              </a:endParaRPr>
            </a:p>
          </p:txBody>
        </p:sp>
      </p:grpSp>
      <p:grpSp>
        <p:nvGrpSpPr>
          <p:cNvPr id="283" name="Group 5"/>
          <p:cNvGrpSpPr/>
          <p:nvPr/>
        </p:nvGrpSpPr>
        <p:grpSpPr>
          <a:xfrm>
            <a:off x="2639880" y="1000080"/>
            <a:ext cx="3371400" cy="1780920"/>
            <a:chOff x="2639880" y="1000080"/>
            <a:chExt cx="3371400" cy="1780920"/>
          </a:xfrm>
        </p:grpSpPr>
        <p:pic>
          <p:nvPicPr>
            <p:cNvPr id="284" name="Text Box 6"/>
            <p:cNvPicPr/>
            <p:nvPr/>
          </p:nvPicPr>
          <p:blipFill>
            <a:blip r:embed="rId3"/>
            <a:stretch/>
          </p:blipFill>
          <p:spPr>
            <a:xfrm>
              <a:off x="2639880" y="1067040"/>
              <a:ext cx="3371400" cy="17139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85" name="CustomShape 6"/>
            <p:cNvSpPr/>
            <p:nvPr/>
          </p:nvSpPr>
          <p:spPr>
            <a:xfrm>
              <a:off x="2714400" y="1000080"/>
              <a:ext cx="3132720" cy="131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FFFF"/>
                  </a:solidFill>
                  <a:latin typeface="Arial Narrow"/>
                </a:rPr>
                <a:t>ПОВНОЦІННИЙ СТАЦІОНАР</a:t>
              </a:r>
              <a:endParaRPr lang="ru-RU" sz="2000" b="0" strike="noStrike" spc="-1">
                <a:latin typeface="Arial"/>
              </a:endParaRPr>
            </a:p>
            <a:p>
              <a:pPr indent="-216000" algn="just"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"/>
              </a:pPr>
              <a:r>
                <a:rPr lang="ru-RU" sz="2000" b="1" strike="noStrike" spc="-1">
                  <a:solidFill>
                    <a:srgbClr val="FFFFFF"/>
                  </a:solidFill>
                  <a:latin typeface="Arial Narrow"/>
                </a:rPr>
                <a:t> 100 тис.населення</a:t>
              </a:r>
              <a:endParaRPr lang="ru-RU" sz="2000" b="0" strike="noStrike" spc="-1">
                <a:latin typeface="Arial"/>
              </a:endParaRPr>
            </a:p>
            <a:p>
              <a:pPr indent="-216000" algn="just"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"/>
              </a:pPr>
              <a:r>
                <a:rPr lang="ru-RU" sz="2000" b="1" strike="noStrike" spc="-1">
                  <a:solidFill>
                    <a:srgbClr val="FFFFFF"/>
                  </a:solidFill>
                  <a:latin typeface="Arial Narrow"/>
                </a:rPr>
                <a:t> 4000 операцій</a:t>
              </a:r>
              <a:endParaRPr lang="ru-RU" sz="2000" b="0" strike="noStrike" spc="-1">
                <a:latin typeface="Arial"/>
              </a:endParaRPr>
            </a:p>
            <a:p>
              <a:pPr indent="-216000" algn="just"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"/>
              </a:pPr>
              <a:r>
                <a:rPr lang="ru-RU" sz="2000" b="1" strike="noStrike" spc="-1">
                  <a:solidFill>
                    <a:srgbClr val="FFFFFF"/>
                  </a:solidFill>
                  <a:latin typeface="Arial Narrow"/>
                </a:rPr>
                <a:t> 400 пологів</a:t>
              </a:r>
              <a:endParaRPr lang="ru-RU" sz="2000" b="0" strike="noStrike" spc="-1">
                <a:latin typeface="Arial"/>
              </a:endParaRPr>
            </a:p>
          </p:txBody>
        </p:sp>
      </p:grpSp>
      <p:sp>
        <p:nvSpPr>
          <p:cNvPr id="286" name="CustomShape 7"/>
          <p:cNvSpPr/>
          <p:nvPr/>
        </p:nvSpPr>
        <p:spPr>
          <a:xfrm>
            <a:off x="2714760" y="4000680"/>
            <a:ext cx="1928520" cy="70020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E6F2"/>
                </a:solidFill>
                <a:latin typeface="Arial Narrow"/>
              </a:rPr>
              <a:t>ЛІКАРНЯ ДЛЯ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E6F2"/>
                </a:solidFill>
                <a:latin typeface="Arial Narrow"/>
              </a:rPr>
              <a:t> ХРОН.  ХВОРИХ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87" name="CustomShape 8"/>
          <p:cNvSpPr/>
          <p:nvPr/>
        </p:nvSpPr>
        <p:spPr>
          <a:xfrm>
            <a:off x="2857680" y="4857840"/>
            <a:ext cx="2285640" cy="70020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E6F2"/>
                </a:solidFill>
                <a:latin typeface="Arial Narrow"/>
              </a:rPr>
              <a:t>РЕАБІЛІТАЦІЙНИЙ  ЦЕНТР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88" name="CustomShape 9"/>
          <p:cNvSpPr/>
          <p:nvPr/>
        </p:nvSpPr>
        <p:spPr>
          <a:xfrm>
            <a:off x="2714760" y="3500280"/>
            <a:ext cx="1213920" cy="45612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DCE6F2"/>
                </a:solidFill>
                <a:latin typeface="Arial Narrow"/>
              </a:rPr>
              <a:t>ХОСПІС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89" name="CustomShape 10"/>
          <p:cNvSpPr/>
          <p:nvPr/>
        </p:nvSpPr>
        <p:spPr>
          <a:xfrm>
            <a:off x="2857680" y="5643720"/>
            <a:ext cx="2792160" cy="100512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E6F2"/>
                </a:solidFill>
                <a:latin typeface="Arial Narrow"/>
              </a:rPr>
              <a:t>БУДИНОК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E6F2"/>
                </a:solidFill>
                <a:latin typeface="Arial Narrow"/>
              </a:rPr>
              <a:t>СЕСТРИНСЬКОГО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E6F2"/>
                </a:solidFill>
                <a:latin typeface="Arial Narrow"/>
              </a:rPr>
              <a:t> ДОГЛЯДУ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0" name="CustomShape 11"/>
          <p:cNvSpPr/>
          <p:nvPr/>
        </p:nvSpPr>
        <p:spPr>
          <a:xfrm>
            <a:off x="6357960" y="1643040"/>
            <a:ext cx="2785680" cy="4443480"/>
          </a:xfrm>
          <a:prstGeom prst="bevel">
            <a:avLst>
              <a:gd name="adj" fmla="val 1250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63636"/>
                </a:solidFill>
                <a:latin typeface="Arial Narrow"/>
              </a:rPr>
              <a:t>ЗАКЛАДИ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63636"/>
                </a:solidFill>
                <a:latin typeface="Arial Narrow"/>
              </a:rPr>
              <a:t> ВИСОКО-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63636"/>
                </a:solidFill>
                <a:latin typeface="Arial Narrow"/>
              </a:rPr>
              <a:t>СПЕЦІАЛІЗО-ВАНОЇ ДОПОМОГИ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63636"/>
                </a:solidFill>
                <a:latin typeface="Arial Narrow"/>
              </a:rPr>
              <a:t>УНІВЕРСИ-</a:t>
            </a:r>
            <a:r>
              <a:t/>
            </a:r>
            <a:br/>
            <a:r>
              <a:rPr lang="ru-RU" sz="2400" b="1" strike="noStrike" spc="-1">
                <a:solidFill>
                  <a:srgbClr val="363636"/>
                </a:solidFill>
                <a:latin typeface="Arial Narrow"/>
              </a:rPr>
              <a:t>ТЕТСЬКІ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63636"/>
                </a:solidFill>
                <a:latin typeface="Arial Narrow"/>
              </a:rPr>
              <a:t>КЛІНІКИ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1" name="CustomShape 12"/>
          <p:cNvSpPr/>
          <p:nvPr/>
        </p:nvSpPr>
        <p:spPr>
          <a:xfrm>
            <a:off x="2714760" y="2428920"/>
            <a:ext cx="2999880" cy="7138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КОНСУЛЬТАТИВНО-ДІАГНОСТИЧНИЙ ЦЕНТР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2" name="CustomShape 13"/>
          <p:cNvSpPr/>
          <p:nvPr/>
        </p:nvSpPr>
        <p:spPr>
          <a:xfrm>
            <a:off x="357120" y="4429080"/>
            <a:ext cx="2214360" cy="121392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283114"/>
                </a:solidFill>
                <a:latin typeface="Arial Narrow"/>
              </a:rPr>
              <a:t>АМБУЛАТОРІЯ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283114"/>
                </a:solidFill>
                <a:latin typeface="Arial Narrow"/>
              </a:rPr>
              <a:t>СІМЕЙНОГО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283114"/>
                </a:solidFill>
                <a:latin typeface="Arial Narrow"/>
              </a:rPr>
              <a:t> ЛІКАРЯ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3" name="CustomShape 14"/>
          <p:cNvSpPr/>
          <p:nvPr/>
        </p:nvSpPr>
        <p:spPr>
          <a:xfrm>
            <a:off x="214200" y="3500280"/>
            <a:ext cx="1928520" cy="999720"/>
          </a:xfrm>
          <a:prstGeom prst="flowChartMultidocument">
            <a:avLst/>
          </a:prstGeom>
          <a:solidFill>
            <a:srgbClr val="FF9966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6A"/>
                </a:solidFill>
                <a:latin typeface="Arial Narrow"/>
              </a:rPr>
              <a:t>ДЕННИЙ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6A"/>
                </a:solidFill>
                <a:latin typeface="Arial Narrow"/>
              </a:rPr>
              <a:t>СТАЦІОНАР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4" name="CustomShape 15"/>
          <p:cNvSpPr/>
          <p:nvPr/>
        </p:nvSpPr>
        <p:spPr>
          <a:xfrm>
            <a:off x="0" y="5500800"/>
            <a:ext cx="1785600" cy="1142640"/>
          </a:xfrm>
          <a:prstGeom prst="triangle">
            <a:avLst>
              <a:gd name="adj" fmla="val 50814"/>
            </a:avLst>
          </a:prstGeom>
          <a:solidFill>
            <a:schemeClr val="accent5">
              <a:lumMod val="50000"/>
            </a:schemeClr>
          </a:solidFill>
          <a:ln w="9360">
            <a:solidFill>
              <a:schemeClr val="tx1"/>
            </a:solidFill>
            <a:miter/>
          </a:ln>
          <a:effectLst>
            <a:outerShdw dist="107423" dir="18900000" algn="ctr" rotWithShape="0">
              <a:schemeClr val="accent5">
                <a:lumMod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2DCDB"/>
                </a:solidFill>
                <a:latin typeface="Arial"/>
              </a:rPr>
              <a:t>ФАП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5" name="CustomShape 16"/>
          <p:cNvSpPr/>
          <p:nvPr/>
        </p:nvSpPr>
        <p:spPr>
          <a:xfrm>
            <a:off x="4572000" y="3143160"/>
            <a:ext cx="1714320" cy="21312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ШВИДКА ДОПОМОГА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6" name="Line 17"/>
          <p:cNvSpPr/>
          <p:nvPr/>
        </p:nvSpPr>
        <p:spPr>
          <a:xfrm>
            <a:off x="2643120" y="785520"/>
            <a:ext cx="0" cy="185760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Line 18"/>
          <p:cNvSpPr/>
          <p:nvPr/>
        </p:nvSpPr>
        <p:spPr>
          <a:xfrm flipH="1">
            <a:off x="6286320" y="857160"/>
            <a:ext cx="1440" cy="600228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19"/>
          <p:cNvSpPr/>
          <p:nvPr/>
        </p:nvSpPr>
        <p:spPr>
          <a:xfrm>
            <a:off x="142920" y="-285840"/>
            <a:ext cx="900072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20"/>
          <p:cNvSpPr/>
          <p:nvPr/>
        </p:nvSpPr>
        <p:spPr>
          <a:xfrm>
            <a:off x="1000080" y="428760"/>
            <a:ext cx="428400" cy="571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Arial Narrow"/>
              </a:rPr>
              <a:t>І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00" name="CustomShape 21"/>
          <p:cNvSpPr/>
          <p:nvPr/>
        </p:nvSpPr>
        <p:spPr>
          <a:xfrm>
            <a:off x="3857760" y="500040"/>
            <a:ext cx="428400" cy="571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Arial Narrow"/>
              </a:rPr>
              <a:t>ІІ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01" name="CustomShape 22"/>
          <p:cNvSpPr/>
          <p:nvPr/>
        </p:nvSpPr>
        <p:spPr>
          <a:xfrm>
            <a:off x="7286760" y="571320"/>
            <a:ext cx="428400" cy="571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Arial Narrow"/>
              </a:rPr>
              <a:t>ІІІ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02" name="CustomShape 23"/>
          <p:cNvSpPr/>
          <p:nvPr/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24"/>
          <p:cNvSpPr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fld id="{21380B56-4616-452A-92C7-F81520A0B6D1}" type="slidenum">
              <a:rPr lang="ru-RU" sz="1400" b="0" strike="noStrike" spc="-1">
                <a:solidFill>
                  <a:srgbClr val="000000"/>
                </a:solidFill>
                <a:latin typeface="Calibri"/>
              </a:rPr>
              <a:t>11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304" name="Line 25"/>
          <p:cNvSpPr/>
          <p:nvPr/>
        </p:nvSpPr>
        <p:spPr>
          <a:xfrm>
            <a:off x="2643120" y="3429000"/>
            <a:ext cx="0" cy="342900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250920" y="2997360"/>
            <a:ext cx="1728360" cy="3671640"/>
          </a:xfrm>
          <a:prstGeom prst="curvedRightArrow">
            <a:avLst>
              <a:gd name="adj1" fmla="val 42479"/>
              <a:gd name="adj2" fmla="val 84959"/>
              <a:gd name="adj3" fmla="val 33333"/>
            </a:avLst>
          </a:prstGeom>
          <a:solidFill>
            <a:srgbClr val="99CC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2"/>
          <p:cNvSpPr/>
          <p:nvPr/>
        </p:nvSpPr>
        <p:spPr>
          <a:xfrm>
            <a:off x="3348000" y="3068640"/>
            <a:ext cx="201564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059" y="0"/>
                </a:moveTo>
                <a:lnTo>
                  <a:pt x="16059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6059" y="16698"/>
                </a:lnTo>
                <a:lnTo>
                  <a:pt x="16059" y="21600"/>
                </a:lnTo>
                <a:lnTo>
                  <a:pt x="21600" y="10800"/>
                </a:lnTo>
                <a:lnTo>
                  <a:pt x="16059" y="0"/>
                </a:lnTo>
                <a:close/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3"/>
          <p:cNvSpPr/>
          <p:nvPr/>
        </p:nvSpPr>
        <p:spPr>
          <a:xfrm rot="20364000">
            <a:off x="3178080" y="2604960"/>
            <a:ext cx="2114280" cy="24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155" y="0"/>
                </a:moveTo>
                <a:lnTo>
                  <a:pt x="16155" y="5067"/>
                </a:lnTo>
                <a:lnTo>
                  <a:pt x="3375" y="5067"/>
                </a:lnTo>
                <a:lnTo>
                  <a:pt x="3375" y="16533"/>
                </a:lnTo>
                <a:lnTo>
                  <a:pt x="16155" y="16533"/>
                </a:lnTo>
                <a:lnTo>
                  <a:pt x="16155" y="21600"/>
                </a:lnTo>
                <a:lnTo>
                  <a:pt x="21600" y="10800"/>
                </a:lnTo>
                <a:lnTo>
                  <a:pt x="16155" y="0"/>
                </a:lnTo>
                <a:close/>
                <a:moveTo>
                  <a:pt x="1350" y="5067"/>
                </a:moveTo>
                <a:lnTo>
                  <a:pt x="1350" y="16533"/>
                </a:lnTo>
                <a:lnTo>
                  <a:pt x="2700" y="16533"/>
                </a:lnTo>
                <a:lnTo>
                  <a:pt x="2700" y="5067"/>
                </a:lnTo>
                <a:lnTo>
                  <a:pt x="1350" y="5067"/>
                </a:lnTo>
                <a:close/>
                <a:moveTo>
                  <a:pt x="0" y="5067"/>
                </a:moveTo>
                <a:lnTo>
                  <a:pt x="0" y="16533"/>
                </a:lnTo>
                <a:lnTo>
                  <a:pt x="675" y="16533"/>
                </a:lnTo>
                <a:lnTo>
                  <a:pt x="675" y="5067"/>
                </a:lnTo>
                <a:lnTo>
                  <a:pt x="0" y="5067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4"/>
          <p:cNvSpPr/>
          <p:nvPr/>
        </p:nvSpPr>
        <p:spPr>
          <a:xfrm rot="16200000">
            <a:off x="2087280" y="2097360"/>
            <a:ext cx="1079280" cy="431280"/>
          </a:xfrm>
          <a:prstGeom prst="curvedUpArrow">
            <a:avLst>
              <a:gd name="adj1" fmla="val 17650"/>
              <a:gd name="adj2" fmla="val 67650"/>
              <a:gd name="adj3" fmla="val 33333"/>
            </a:avLst>
          </a:prstGeom>
          <a:solidFill>
            <a:srgbClr val="9933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5"/>
          <p:cNvSpPr/>
          <p:nvPr/>
        </p:nvSpPr>
        <p:spPr>
          <a:xfrm>
            <a:off x="826920" y="1628640"/>
            <a:ext cx="1728360" cy="1294920"/>
          </a:xfrm>
          <a:prstGeom prst="ellipse">
            <a:avLst/>
          </a:prstGeom>
          <a:solidFill>
            <a:srgbClr val="CC99FF">
              <a:alpha val="5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Надання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допомоги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в амбулаторі</a:t>
            </a: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ї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0" name="CustomShape 6"/>
          <p:cNvSpPr/>
          <p:nvPr/>
        </p:nvSpPr>
        <p:spPr>
          <a:xfrm>
            <a:off x="1187280" y="2708280"/>
            <a:ext cx="2376000" cy="1272960"/>
          </a:xfrm>
          <a:prstGeom prst="ellipse">
            <a:avLst/>
          </a:prstGeom>
          <a:solidFill>
            <a:srgbClr val="CC3399"/>
          </a:solidFill>
          <a:ln w="9360">
            <a:solidFill>
              <a:schemeClr val="tx1"/>
            </a:solidFill>
            <a:round/>
          </a:ln>
          <a:effectLst>
            <a:outerShdw dist="107423" dir="13500000" sx="75000" sy="75000" algn="tl" rotWithShape="0">
              <a:schemeClr val="bg2">
                <a:alpha val="5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00"/>
                </a:solidFill>
                <a:latin typeface="Arial"/>
              </a:rPr>
              <a:t>Амбулаторія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00"/>
                </a:solidFill>
                <a:latin typeface="Arial"/>
              </a:rPr>
              <a:t> на 1200 населення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1" name="CustomShape 7"/>
          <p:cNvSpPr/>
          <p:nvPr/>
        </p:nvSpPr>
        <p:spPr>
          <a:xfrm>
            <a:off x="1042920" y="4365720"/>
            <a:ext cx="1728360" cy="1079280"/>
          </a:xfrm>
          <a:prstGeom prst="ellipse">
            <a:avLst/>
          </a:prstGeom>
          <a:solidFill>
            <a:srgbClr val="FF99CC">
              <a:alpha val="42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Надання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допомоги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на ФАПі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2" name="TextShape 8"/>
          <p:cNvSpPr txBox="1"/>
          <p:nvPr/>
        </p:nvSpPr>
        <p:spPr>
          <a:xfrm>
            <a:off x="250920" y="115920"/>
            <a:ext cx="8713440" cy="1152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Система роботи з пацієнтом на первинному рівні надання медичної допомоги в сільській місцевості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13" name="Group 9"/>
          <p:cNvGrpSpPr/>
          <p:nvPr/>
        </p:nvGrpSpPr>
        <p:grpSpPr>
          <a:xfrm>
            <a:off x="900000" y="5300640"/>
            <a:ext cx="385560" cy="1150920"/>
            <a:chOff x="900000" y="5300640"/>
            <a:chExt cx="385560" cy="1150920"/>
          </a:xfrm>
        </p:grpSpPr>
        <p:sp>
          <p:nvSpPr>
            <p:cNvPr id="314" name="CustomShape 10"/>
            <p:cNvSpPr/>
            <p:nvPr/>
          </p:nvSpPr>
          <p:spPr>
            <a:xfrm>
              <a:off x="900000" y="5300640"/>
              <a:ext cx="385560" cy="11505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CustomShape 11"/>
            <p:cNvSpPr/>
            <p:nvPr/>
          </p:nvSpPr>
          <p:spPr>
            <a:xfrm>
              <a:off x="1011240" y="5300640"/>
              <a:ext cx="219240" cy="21924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Line 12"/>
            <p:cNvSpPr/>
            <p:nvPr/>
          </p:nvSpPr>
          <p:spPr>
            <a:xfrm>
              <a:off x="1119960" y="5464800"/>
              <a:ext cx="0" cy="492840"/>
            </a:xfrm>
            <a:prstGeom prst="line">
              <a:avLst/>
            </a:prstGeom>
            <a:ln w="1396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Line 13"/>
            <p:cNvSpPr/>
            <p:nvPr/>
          </p:nvSpPr>
          <p:spPr>
            <a:xfrm flipH="1">
              <a:off x="900000" y="5903280"/>
              <a:ext cx="219960" cy="54828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Line 14"/>
            <p:cNvSpPr/>
            <p:nvPr/>
          </p:nvSpPr>
          <p:spPr>
            <a:xfrm>
              <a:off x="1119960" y="5903280"/>
              <a:ext cx="165600" cy="54828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Line 15"/>
            <p:cNvSpPr/>
            <p:nvPr/>
          </p:nvSpPr>
          <p:spPr>
            <a:xfrm flipH="1">
              <a:off x="954360" y="5628960"/>
              <a:ext cx="165600" cy="21888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Line 16"/>
            <p:cNvSpPr/>
            <p:nvPr/>
          </p:nvSpPr>
          <p:spPr>
            <a:xfrm>
              <a:off x="1119960" y="5628960"/>
              <a:ext cx="165600" cy="21888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1" name="CustomShape 17"/>
          <p:cNvSpPr/>
          <p:nvPr/>
        </p:nvSpPr>
        <p:spPr>
          <a:xfrm>
            <a:off x="1403280" y="5950080"/>
            <a:ext cx="1079280" cy="431280"/>
          </a:xfrm>
          <a:prstGeom prst="curvedUpArrow">
            <a:avLst>
              <a:gd name="adj1" fmla="val 17650"/>
              <a:gd name="adj2" fmla="val 67650"/>
              <a:gd name="adj3" fmla="val 33333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8"/>
          <p:cNvSpPr/>
          <p:nvPr/>
        </p:nvSpPr>
        <p:spPr>
          <a:xfrm rot="16200000">
            <a:off x="2376360" y="4832640"/>
            <a:ext cx="1079280" cy="431280"/>
          </a:xfrm>
          <a:prstGeom prst="curvedUpArrow">
            <a:avLst>
              <a:gd name="adj1" fmla="val 17650"/>
              <a:gd name="adj2" fmla="val 67650"/>
              <a:gd name="adj3" fmla="val 33333"/>
            </a:avLst>
          </a:prstGeom>
          <a:solidFill>
            <a:srgbClr val="9933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9"/>
          <p:cNvSpPr/>
          <p:nvPr/>
        </p:nvSpPr>
        <p:spPr>
          <a:xfrm>
            <a:off x="2987640" y="6307200"/>
            <a:ext cx="1079280" cy="21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059" y="0"/>
                </a:moveTo>
                <a:lnTo>
                  <a:pt x="16059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6059" y="16698"/>
                </a:lnTo>
                <a:lnTo>
                  <a:pt x="16059" y="21600"/>
                </a:lnTo>
                <a:lnTo>
                  <a:pt x="21600" y="10800"/>
                </a:lnTo>
                <a:lnTo>
                  <a:pt x="16059" y="0"/>
                </a:lnTo>
                <a:close/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20"/>
          <p:cNvSpPr/>
          <p:nvPr/>
        </p:nvSpPr>
        <p:spPr>
          <a:xfrm>
            <a:off x="4284720" y="6380280"/>
            <a:ext cx="4679640" cy="288720"/>
          </a:xfrm>
          <a:prstGeom prst="roundRect">
            <a:avLst>
              <a:gd name="adj" fmla="val 16667"/>
            </a:avLst>
          </a:prstGeom>
          <a:solidFill>
            <a:srgbClr val="FF0000">
              <a:alpha val="66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Виклик швидкої допомоги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5" name="CustomShape 21"/>
          <p:cNvSpPr/>
          <p:nvPr/>
        </p:nvSpPr>
        <p:spPr>
          <a:xfrm>
            <a:off x="2987640" y="5950080"/>
            <a:ext cx="107928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059" y="0"/>
                </a:moveTo>
                <a:lnTo>
                  <a:pt x="16059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6059" y="16698"/>
                </a:lnTo>
                <a:lnTo>
                  <a:pt x="16059" y="21600"/>
                </a:lnTo>
                <a:lnTo>
                  <a:pt x="21600" y="10800"/>
                </a:lnTo>
                <a:lnTo>
                  <a:pt x="16059" y="0"/>
                </a:lnTo>
                <a:close/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22"/>
          <p:cNvSpPr/>
          <p:nvPr/>
        </p:nvSpPr>
        <p:spPr>
          <a:xfrm>
            <a:off x="4211640" y="5659560"/>
            <a:ext cx="4824000" cy="57744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Запис на прийом до сімейного лікаря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у визначені дні прийому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7" name="CustomShape 23"/>
          <p:cNvSpPr/>
          <p:nvPr/>
        </p:nvSpPr>
        <p:spPr>
          <a:xfrm rot="17373600">
            <a:off x="2158920" y="4257720"/>
            <a:ext cx="2736360" cy="936360"/>
          </a:xfrm>
          <a:prstGeom prst="curvedUpArrow">
            <a:avLst>
              <a:gd name="adj1" fmla="val 24594"/>
              <a:gd name="adj2" fmla="val 83034"/>
              <a:gd name="adj3" fmla="val 33333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24"/>
          <p:cNvSpPr/>
          <p:nvPr/>
        </p:nvSpPr>
        <p:spPr>
          <a:xfrm>
            <a:off x="5327640" y="2852640"/>
            <a:ext cx="3708000" cy="50436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Направлення до стаціонару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9" name="CustomShape 25"/>
          <p:cNvSpPr/>
          <p:nvPr/>
        </p:nvSpPr>
        <p:spPr>
          <a:xfrm>
            <a:off x="5256360" y="1844640"/>
            <a:ext cx="3708000" cy="79164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Направлення на районний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рівень для діагностичних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досліджень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0" name="CustomShape 26"/>
          <p:cNvSpPr/>
          <p:nvPr/>
        </p:nvSpPr>
        <p:spPr>
          <a:xfrm>
            <a:off x="0" y="3645000"/>
            <a:ext cx="1655280" cy="74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</a:rPr>
              <a:t>Об'їзд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</a:rPr>
              <a:t>закріплених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</a:rPr>
              <a:t>ФАПів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1" name="CustomShape 27"/>
          <p:cNvSpPr/>
          <p:nvPr/>
        </p:nvSpPr>
        <p:spPr>
          <a:xfrm>
            <a:off x="4068720" y="4365720"/>
            <a:ext cx="2808000" cy="71892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Направлення до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сільської амбулаторії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2" name="CustomShape 28"/>
          <p:cNvSpPr/>
          <p:nvPr/>
        </p:nvSpPr>
        <p:spPr>
          <a:xfrm>
            <a:off x="1908000" y="5229360"/>
            <a:ext cx="863280" cy="720360"/>
          </a:xfrm>
          <a:prstGeom prst="ellipse">
            <a:avLst/>
          </a:prstGeom>
          <a:solidFill>
            <a:srgbClr val="FF00FF"/>
          </a:solidFill>
          <a:ln w="9360">
            <a:solidFill>
              <a:schemeClr val="tx1"/>
            </a:solidFill>
            <a:round/>
          </a:ln>
          <a:effectLst>
            <a:outerShdw dist="107423" dir="13500000" sx="75000" sy="75000" algn="tl" rotWithShape="0">
              <a:schemeClr val="bg2">
                <a:alpha val="5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ФАП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2. </a:t>
            </a:r>
            <a:r>
              <a:rPr lang="ru-RU" sz="36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Швидка</a:t>
            </a:r>
            <a:r>
              <a:rPr lang="ru-RU" sz="36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</a:t>
            </a:r>
            <a:r>
              <a:rPr lang="ru-RU" sz="36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екстрена</a:t>
            </a:r>
            <a:r>
              <a:rPr lang="ru-RU" sz="36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 </a:t>
            </a:r>
            <a:r>
              <a:rPr lang="ru-RU" sz="36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медична</a:t>
            </a:r>
            <a:r>
              <a:rPr lang="ru-RU" sz="36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36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допомога</a:t>
            </a:r>
            <a:r>
              <a:rPr lang="ru-RU" sz="4600" b="0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endParaRPr lang="ru-RU" sz="4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0" y="857160"/>
            <a:ext cx="9143640" cy="4428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71680" indent="-571320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    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Швидка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медична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допомога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(ШМД)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базується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на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</a:rPr>
              <a:t>принципах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першої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допомоги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first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aid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):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680" indent="-5713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Збереження</a:t>
            </a:r>
            <a:r>
              <a:rPr lang="ru-RU" sz="2400" b="1" i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життя</a:t>
            </a:r>
            <a:r>
              <a:rPr lang="ru-RU" sz="2400" b="1" i="1" strike="noStrike" spc="-1" dirty="0">
                <a:solidFill>
                  <a:srgbClr val="0070C0"/>
                </a:solidFill>
                <a:latin typeface="Calibri"/>
              </a:rPr>
              <a:t>,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680" indent="-5713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Попередження</a:t>
            </a:r>
            <a:r>
              <a:rPr lang="ru-RU" sz="2400" b="1" i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подальшої</a:t>
            </a:r>
            <a:r>
              <a:rPr lang="ru-RU" sz="2400" b="1" i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травматизації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680" indent="-5713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Приведення</a:t>
            </a:r>
            <a:r>
              <a:rPr lang="ru-RU" sz="2400" b="1" i="1" strike="noStrike" spc="-1" dirty="0">
                <a:solidFill>
                  <a:srgbClr val="0070C0"/>
                </a:solidFill>
                <a:latin typeface="Calibri"/>
              </a:rPr>
              <a:t> у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свідомість</a:t>
            </a:r>
            <a:r>
              <a:rPr lang="ru-RU" sz="24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5040" indent="-3646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Швидка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(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екстрена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)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медична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допомога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найчастіше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надається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u="sng" strike="noStrike" spc="-1" dirty="0">
                <a:solidFill>
                  <a:srgbClr val="0070C0"/>
                </a:solidFill>
                <a:uFillTx/>
                <a:latin typeface="Calibri"/>
              </a:rPr>
              <a:t>бригадами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(машинами, каретами)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швидкої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медичної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допомоги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ambulance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service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).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5040" indent="-364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більшості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країн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світу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реагування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екстрені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ситуації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існує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u="sng" strike="noStrike" spc="-1" dirty="0" err="1">
                <a:solidFill>
                  <a:srgbClr val="0070C0"/>
                </a:solidFill>
                <a:uFillTx/>
                <a:latin typeface="Calibri"/>
              </a:rPr>
              <a:t>єдиний</a:t>
            </a:r>
            <a:r>
              <a:rPr lang="ru-RU" sz="1800" b="1" u="sng" strike="noStrike" spc="-1" dirty="0"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lang="ru-RU" sz="1800" b="1" u="sng" strike="noStrike" spc="-1" dirty="0" err="1">
                <a:solidFill>
                  <a:srgbClr val="0070C0"/>
                </a:solidFill>
                <a:uFillTx/>
                <a:latin typeface="Calibri"/>
              </a:rPr>
              <a:t>телефонний</a:t>
            </a:r>
            <a:r>
              <a:rPr lang="ru-RU" sz="1800" b="1" u="sng" strike="noStrike" spc="-1" dirty="0">
                <a:solidFill>
                  <a:srgbClr val="0070C0"/>
                </a:solidFill>
                <a:uFillTx/>
                <a:latin typeface="Calibri"/>
              </a:rPr>
              <a:t> номер</a:t>
            </a:r>
            <a:r>
              <a:rPr lang="ru-RU" sz="18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наприклад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, 911), диспетчер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якого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організовує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надання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необхідної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, у тому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числі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медичної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допомоги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5" name="Picture 2"/>
          <p:cNvPicPr/>
          <p:nvPr/>
        </p:nvPicPr>
        <p:blipFill>
          <a:blip r:embed="rId2"/>
          <a:stretch/>
        </p:blipFill>
        <p:spPr>
          <a:xfrm>
            <a:off x="5500800" y="4282200"/>
            <a:ext cx="3642840" cy="2575440"/>
          </a:xfrm>
          <a:prstGeom prst="rect">
            <a:avLst/>
          </a:prstGeom>
          <a:ln>
            <a:noFill/>
          </a:ln>
        </p:spPr>
      </p:pic>
      <p:pic>
        <p:nvPicPr>
          <p:cNvPr id="336" name="Picture 4"/>
          <p:cNvPicPr/>
          <p:nvPr/>
        </p:nvPicPr>
        <p:blipFill>
          <a:blip r:embed="rId3"/>
          <a:stretch/>
        </p:blipFill>
        <p:spPr>
          <a:xfrm>
            <a:off x="0" y="4428000"/>
            <a:ext cx="3642840" cy="2429640"/>
          </a:xfrm>
          <a:prstGeom prst="rect">
            <a:avLst/>
          </a:prstGeom>
          <a:ln>
            <a:noFill/>
          </a:ln>
        </p:spPr>
      </p:pic>
      <p:pic>
        <p:nvPicPr>
          <p:cNvPr id="337" name="Picture 5"/>
          <p:cNvPicPr/>
          <p:nvPr/>
        </p:nvPicPr>
        <p:blipFill>
          <a:blip r:embed="rId4"/>
          <a:stretch/>
        </p:blipFill>
        <p:spPr>
          <a:xfrm>
            <a:off x="3857760" y="4500720"/>
            <a:ext cx="1285560" cy="1285560"/>
          </a:xfrm>
          <a:prstGeom prst="rect">
            <a:avLst/>
          </a:prstGeom>
          <a:ln>
            <a:noFill/>
          </a:ln>
        </p:spPr>
      </p:pic>
      <p:sp>
        <p:nvSpPr>
          <p:cNvPr id="338" name="CustomShape 3"/>
          <p:cNvSpPr/>
          <p:nvPr/>
        </p:nvSpPr>
        <p:spPr>
          <a:xfrm>
            <a:off x="3786120" y="6000840"/>
            <a:ext cx="17143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Calibri"/>
              </a:rPr>
              <a:t>Міжнародний символ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357120" y="285840"/>
            <a:ext cx="8572320" cy="6571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500" lnSpcReduction="10000"/>
          </a:bodyPr>
          <a:lstStyle/>
          <a:p>
            <a:pPr marL="360360" indent="-360000" algn="ctr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ФОРМИ ОРГАНІЗАЦІЇ ШВИДКОЇ МЕДИЧНОЇ ДОПОМОГИ: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00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Державна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, яка фінансується урядом і є частиною національної системи охорони здоров'я (Велика Британія, Україна і ін.)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00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Служба, пов'язана з пожежниками і поліцією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координується місцевими пожежними і поліцейськими службами, які у разі потреби викликають машину швидкої допомоги.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00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Добровільна швидка допомога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надається   неприбутковими громадськими організаціями, що забезпечують і екстрену допомогу, і транспортування пацієнта. Міжнародною організацією такого типу є Червоний Хрест і Червоний Півмісяць.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Приватна швидка допомога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надається прибутковими (комерційними) організаціями, часто на умовах контракту з місцевою владою. Більшість таких фірм здійснюють, як правило, тільки транспортування хворих і потерпілих.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Комбінована служба швидкої допомоги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поліцейські і пожежники спеціально проходять навчання з надання швидкої медичної допомоги в місцях великого скупчення людей (наприклад, аеропорт, університет і т.п.).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Швидка допомога на базі лікарень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деякі лікарні мають власні підрозділи (відділи) надання екстреної допомоги.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95280" y="189000"/>
            <a:ext cx="8229240" cy="647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9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50"/>
                </a:solidFill>
                <a:latin typeface="Calibri"/>
              </a:rPr>
              <a:t>ШВИДКА МЕДИЧНА ДОПОМОГА</a:t>
            </a:r>
            <a:r>
              <a:rPr lang="ru-RU" sz="4400" b="1" strike="noStrike" spc="-1">
                <a:solidFill>
                  <a:srgbClr val="00B050"/>
                </a:solidFill>
                <a:latin typeface="Calibri"/>
              </a:rPr>
              <a:t>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2071800" y="907920"/>
            <a:ext cx="7071840" cy="4235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571680" indent="-571320">
              <a:lnSpc>
                <a:spcPct val="8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      В Україні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емблемою карет швидкої допомоги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є найуживаніша в світі шестикінечна </a:t>
            </a: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Зірка життя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(Star of Life), промені якої символізують: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1. Раннє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виявлення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2. Раннє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повідомлення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(виклик служби екстреної допомоги)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3. Раннє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реагування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(прибуття до місця події)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4. Екстрена допомога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на місці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події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5. Допомога під час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транспортування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6.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Доставка до місця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надання необхідної медичної допомоги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2" name="Picture 12"/>
          <p:cNvPicPr/>
          <p:nvPr/>
        </p:nvPicPr>
        <p:blipFill>
          <a:blip r:embed="rId2"/>
          <a:stretch/>
        </p:blipFill>
        <p:spPr>
          <a:xfrm>
            <a:off x="357120" y="1285920"/>
            <a:ext cx="2052360" cy="2476800"/>
          </a:xfrm>
          <a:prstGeom prst="rect">
            <a:avLst/>
          </a:prstGeom>
          <a:ln w="9360">
            <a:noFill/>
          </a:ln>
        </p:spPr>
      </p:pic>
      <p:sp>
        <p:nvSpPr>
          <p:cNvPr id="343" name="CustomShape 3"/>
          <p:cNvSpPr/>
          <p:nvPr/>
        </p:nvSpPr>
        <p:spPr>
          <a:xfrm>
            <a:off x="214200" y="5214960"/>
            <a:ext cx="892944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FF0000"/>
                </a:solidFill>
                <a:latin typeface="Garamond"/>
              </a:rPr>
              <a:t>Нормативи надання екстреної медичної допомоги: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В межах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Calibri"/>
              </a:rPr>
              <a:t> 10-хвилинної транспортної доступності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Calibri"/>
              </a:rPr>
              <a:t>містах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Calibri"/>
              </a:rPr>
              <a:t>20-хвилинної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в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Calibri"/>
              </a:rPr>
              <a:t>сільській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місцевості з урахуванням чисельності і густини населення, стану транспортних магістралей, інтенсивності руху транспорту (оптимальний радіус маршруту 8-10 км).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380880" y="152280"/>
            <a:ext cx="8762760" cy="533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Основні складові єдиної системи надання екстреної медичної допомоги: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45" name="Table 2"/>
          <p:cNvGraphicFramePr/>
          <p:nvPr/>
        </p:nvGraphicFramePr>
        <p:xfrm>
          <a:off x="0" y="858960"/>
          <a:ext cx="8945280" cy="5943600"/>
        </p:xfrm>
        <a:graphic>
          <a:graphicData uri="http://schemas.openxmlformats.org/drawingml/2006/table">
            <a:tbl>
              <a:tblPr/>
              <a:tblGrid>
                <a:gridCol w="187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Управління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Український науково-практичний центр і територіальні </a:t>
                      </a:r>
                      <a:r>
                        <a:rPr lang="ru-RU" sz="18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центри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екстреної медичної допомоги та медицини катастроф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Догоспіталь-ний етап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Служба швидкої медичної допомоги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(функціональна одиниця – бригада ШМД);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Немедичний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персонал (працівники МВС, рятувальники).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Госпіталь-ний етап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Багатопрофільні лікарні з відділенням ШМД;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Лікарні ШМД;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Центри травми трьох рівнів;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Консультативні токсикологічні центри.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Зв'язок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Диспетчерська служба ШМД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Транспорт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Санітарний (автомобілі, гелікоптери, літаки)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6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Медицина катастроф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Бригади постійної готовності (бригади ШМД);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Спеціалізовані бригади другої черги;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Мобільні польові бригади;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Мобільні загони;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Мобільні госпіталі;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Медичні заклади.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457200" y="277920"/>
            <a:ext cx="8229240" cy="578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Служба ШМД В Україні: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47" name="Table 2"/>
          <p:cNvGraphicFramePr/>
          <p:nvPr/>
        </p:nvGraphicFramePr>
        <p:xfrm>
          <a:off x="304920" y="914400"/>
          <a:ext cx="8640360" cy="5201920"/>
        </p:xfrm>
        <a:graphic>
          <a:graphicData uri="http://schemas.openxmlformats.org/drawingml/2006/table">
            <a:tbl>
              <a:tblPr/>
              <a:tblGrid>
                <a:gridCol w="541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i="1" strike="noStrike" spc="-1">
                          <a:solidFill>
                            <a:srgbClr val="1F497D"/>
                          </a:solidFill>
                          <a:latin typeface="Arial"/>
                        </a:rPr>
                        <a:t>Заклади ШМД: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i="1" strike="noStrike" spc="-1">
                          <a:solidFill>
                            <a:srgbClr val="1F497D"/>
                          </a:solidFill>
                          <a:latin typeface="Arial"/>
                        </a:rPr>
                        <a:t>Обслуговують населення: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станції ШМД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міст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відділення ШМД </a:t>
                      </a:r>
                      <a:endParaRPr lang="ru-RU" sz="2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входять до складу центральних районних або міських (районних) лікарень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сільських районів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пункти (підпункти) ШМД </a:t>
                      </a: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організовуються на базі міських (районних) поліклінік, дільничних лікарень, сільських амбулаторій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сільських районів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окремі лікарні</a:t>
                      </a: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22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ШМД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великих міст з населенням не менше 300 тисяч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457200" y="1857240"/>
            <a:ext cx="8686440" cy="70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Структура станції ШМД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304920" y="2438280"/>
            <a:ext cx="8496000" cy="153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439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1.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Оперативний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відділ (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диспетчерська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) – приймає і забезпечує виклики за телефоном 103.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2.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Виїзні бригади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для надання ШМД.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3.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Інші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підрозділи, що забезпечують надання ШМД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533520" y="3809880"/>
            <a:ext cx="590508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1F497D"/>
                </a:solidFill>
                <a:latin typeface="Garamond"/>
              </a:rPr>
              <a:t>Виїзні бригади станції ШМД: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0" y="4343400"/>
            <a:ext cx="8991360" cy="25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lang="ru-RU" sz="2200" b="1" i="1" strike="noStrike" spc="-1">
                <a:solidFill>
                  <a:srgbClr val="0000FF"/>
                </a:solidFill>
                <a:latin typeface="Arial"/>
              </a:rPr>
              <a:t>Лікарські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 (лікар спеціальності «медицина невідкладних станів», фельдшер, медична сестра, водій машини ШМД):</a:t>
            </a:r>
            <a:endParaRPr lang="ru-RU" sz="2200" b="0" strike="noStrike" spc="-1">
              <a:latin typeface="Arial"/>
            </a:endParaRPr>
          </a:p>
          <a:p>
            <a:pPr marL="669960" lvl="1" indent="-325080">
              <a:lnSpc>
                <a:spcPct val="90000"/>
              </a:lnSpc>
              <a:spcBef>
                <a:spcPts val="439"/>
              </a:spcBef>
              <a:buClr>
                <a:srgbClr val="C0504D"/>
              </a:buClr>
              <a:buSzPct val="60000"/>
              <a:buFont typeface="Wingdings" charset="2"/>
              <a:buChar char=""/>
            </a:pPr>
            <a:r>
              <a:rPr lang="ru-RU" sz="2200" b="1" i="1" strike="noStrike" spc="-1">
                <a:solidFill>
                  <a:srgbClr val="FF0000"/>
                </a:solidFill>
                <a:latin typeface="Arial"/>
              </a:rPr>
              <a:t>загальні</a:t>
            </a:r>
            <a:r>
              <a:rPr lang="ru-RU" sz="2200" b="1" strike="noStrike" spc="-1">
                <a:solidFill>
                  <a:srgbClr val="FF0000"/>
                </a:solidFill>
                <a:latin typeface="Arial"/>
              </a:rPr>
              <a:t> </a:t>
            </a:r>
            <a:endParaRPr lang="ru-RU" sz="2200" b="0" strike="noStrike" spc="-1">
              <a:latin typeface="Arial"/>
            </a:endParaRPr>
          </a:p>
          <a:p>
            <a:pPr marL="669960" lvl="1" indent="-325080">
              <a:lnSpc>
                <a:spcPct val="90000"/>
              </a:lnSpc>
              <a:spcBef>
                <a:spcPts val="439"/>
              </a:spcBef>
              <a:buClr>
                <a:srgbClr val="C0504D"/>
              </a:buClr>
              <a:buSzPct val="60000"/>
              <a:buFont typeface="Wingdings" charset="2"/>
              <a:buChar char=""/>
            </a:pPr>
            <a:r>
              <a:rPr lang="ru-RU" sz="2200" b="1" i="1" strike="noStrike" spc="-1">
                <a:solidFill>
                  <a:srgbClr val="FF0000"/>
                </a:solidFill>
                <a:latin typeface="Arial"/>
              </a:rPr>
              <a:t>спеціалізовані</a:t>
            </a:r>
            <a:r>
              <a:rPr lang="ru-RU" sz="2200" b="1" strike="noStrike" spc="-1">
                <a:solidFill>
                  <a:srgbClr val="FF0000"/>
                </a:solidFill>
                <a:latin typeface="Arial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(кардіореанімаційні, психіатричні, дитячої реанімації, неврологічні) </a:t>
            </a:r>
            <a:endParaRPr lang="ru-RU" sz="22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4F81BD"/>
              </a:buClr>
              <a:buSzPct val="130000"/>
              <a:buFont typeface="Wingdings" charset="2"/>
              <a:buChar char=""/>
            </a:pPr>
            <a:r>
              <a:rPr lang="ru-RU" sz="2200" b="1" i="1" strike="noStrike" spc="-1">
                <a:solidFill>
                  <a:srgbClr val="0000FF"/>
                </a:solidFill>
                <a:latin typeface="Arial"/>
              </a:rPr>
              <a:t>Фельдшерські</a:t>
            </a:r>
            <a:r>
              <a:rPr lang="ru-RU" sz="2200" b="1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(фельдшер, медична сестра, водій)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352" name="CustomShape 5"/>
          <p:cNvSpPr/>
          <p:nvPr/>
        </p:nvSpPr>
        <p:spPr>
          <a:xfrm>
            <a:off x="457200" y="228600"/>
            <a:ext cx="8686440" cy="70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Garamond"/>
              </a:rPr>
              <a:t>Станція ШМД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53" name="CustomShape 6"/>
          <p:cNvSpPr/>
          <p:nvPr/>
        </p:nvSpPr>
        <p:spPr>
          <a:xfrm>
            <a:off x="228600" y="609480"/>
            <a:ext cx="8915040" cy="1033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це заклад охорони здоров'я, що цілодобово надає екстрену медичну допомогу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по місцю виклику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, при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транспортуванні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до медичних установ і при безпосередньому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звертанні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457200" y="277920"/>
            <a:ext cx="8229240" cy="70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Arial"/>
              </a:rPr>
              <a:t>3. Первинна допомога: основні терміни</a:t>
            </a:r>
            <a:r>
              <a:rPr lang="ru-RU" sz="3800" b="0" strike="noStrike" spc="-1">
                <a:solidFill>
                  <a:srgbClr val="FF0000"/>
                </a:solidFill>
                <a:latin typeface="Calibri"/>
              </a:rPr>
              <a:t>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0" y="907920"/>
            <a:ext cx="8929440" cy="5293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9500" lnSpcReduction="10000"/>
          </a:bodyPr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Первинна медико-санітарна допомога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(ПМСД, Primary health care) – це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</a:rPr>
              <a:t>перший рівень в контакті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між окремими людьми, сім’єю, громадою та національною системою охорони здоров’я, що максимально наближає медичну допомогу до місця проживання та роботи і створює перший елемент безперервного процесу охорони здоров’я (Алма-Ата, ВООЗ, 1978).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Первинна лікувально-профілактична допомога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(Primary medical care) –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</a:rPr>
              <a:t>основна  частина медико-санітарної допомоги населенню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, що передбачає консультацію лікаря, просту діагностику та лікування основних найбільш поширених захворювань, травм і отруєнь, профілактичні заходи, направлення пацієнта для надання спеціалізованої і високоспеціалізованої допомоги (Основи законодавства України про охорону здоров’я, 1992).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Загальна медицина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(General medicine) – це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</a:rPr>
              <a:t>довгострокове медичне обслуговування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</a:rPr>
              <a:t>здорових та хворих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людей, незалежно від віку та статі, при якому особлива увага надається всебічному вивченню особистості, її сімейного і соціального оточення (Німецьке об’єднання загальної медицини DEGAM).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2960" y="285840"/>
            <a:ext cx="8183160" cy="769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План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857160" y="1143000"/>
            <a:ext cx="7786440" cy="4928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1. Види медичної допомоги: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екстрена,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первинна,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вторинна,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третинна,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паліативна.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2. Швидка (екстрена) медична допомога</a:t>
            </a:r>
            <a:r>
              <a:rPr lang="ru-RU" sz="2400" b="0" strike="noStrike" spc="-1">
                <a:solidFill>
                  <a:srgbClr val="000000"/>
                </a:solidFill>
                <a:latin typeface="Arial Black"/>
              </a:rPr>
              <a:t>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3. Первинна допомога: поняття. Сімейний лікар.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4. Стаціонарна медична допомога.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Додаток.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457200" y="277920"/>
            <a:ext cx="8229240" cy="558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Первинна допомога: продовження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324000" y="907920"/>
            <a:ext cx="8569080" cy="5293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343080" indent="-342720">
              <a:lnSpc>
                <a:spcPct val="80000"/>
              </a:lnSpc>
              <a:spcBef>
                <a:spcPts val="51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600" b="1" i="1" strike="noStrike" spc="-1">
                <a:solidFill>
                  <a:srgbClr val="0000FF"/>
                </a:solidFill>
                <a:latin typeface="Calibri"/>
              </a:rPr>
              <a:t>Загальна лікарська практика</a:t>
            </a:r>
            <a:r>
              <a:rPr lang="ru-RU" sz="26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(General practice) – це галузь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медичного обслуговування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, де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хворий вперше ступає в контакт з лікарем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 та має можливість звернутися безпосередньо до лікаря для вирішення своїх медичних проблем. Метою загальної практики є надання постійної та всебічної медичної допомоги окремим особам, сім’ям, суспільству в цілому.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•"/>
            </a:pPr>
            <a:r>
              <a:rPr lang="ru-RU" sz="2800" b="1" i="1" strike="noStrike" spc="-1">
                <a:solidFill>
                  <a:srgbClr val="0000FF"/>
                </a:solidFill>
                <a:latin typeface="Calibri"/>
              </a:rPr>
              <a:t>Лікар загальної практики</a:t>
            </a: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(ЛЗП, лікар загальної медицини, General practitioner - GP, Physician) – це ліцензований випускник медичного вищого навчального закладу, який забезпечує індивідуальну первинну і безперервну медичну допомогу окремим особам, сім’ям і населенню, незалежно від віку, статі або виду захворювання. (Друга Європейська конференція із вивчення загальної практики, Лейверхост, Голландія, 1974).  Його спеціальність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Calibri"/>
              </a:rPr>
              <a:t>не передбачає виключно посімейного обслуговування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. ЛЗП - це дільничний терапевт, дільничний педіатр, сімейний лікар, цеховий лікар тощо.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•"/>
            </a:pPr>
            <a:r>
              <a:rPr lang="ru-RU" sz="2800" b="1" i="1" strike="noStrike" spc="-1">
                <a:solidFill>
                  <a:srgbClr val="0000FF"/>
                </a:solidFill>
                <a:latin typeface="Calibri"/>
              </a:rPr>
              <a:t>Сімейний лікар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 (домашній лікар, Family physician) – фахівець,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Calibri"/>
              </a:rPr>
              <a:t>діяльність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 якого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Calibri"/>
              </a:rPr>
              <a:t>жорстко орієнтована на  посімейне обслуговування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519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457200" y="27792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"/>
              </a:rPr>
              <a:t>Характеристики первинної медичної допомоги (ПМД) за ВООЗ: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59" name="Table 2"/>
          <p:cNvGraphicFramePr/>
          <p:nvPr/>
        </p:nvGraphicFramePr>
        <p:xfrm>
          <a:off x="179280" y="1197000"/>
          <a:ext cx="8929440" cy="4937760"/>
        </p:xfrm>
        <a:graphic>
          <a:graphicData uri="http://schemas.openxmlformats.org/drawingml/2006/table">
            <a:tbl>
              <a:tblPr/>
              <a:tblGrid>
                <a:gridCol w="252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Ознака</a:t>
                      </a: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ПМД повинна:</a:t>
                      </a:r>
                      <a:r>
                        <a:rPr lang="ru-RU" sz="2100" b="0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i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Всебічність</a:t>
                      </a:r>
                      <a:r>
                        <a:rPr lang="ru-RU" sz="2100" b="0" i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включати пропаганду здоров'я, профілактику, лікування, контроль, реабілітацію</a:t>
                      </a: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i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Холістичність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займатися людиною в цілому, в контексті сім'ї і суспільства</a:t>
                      </a: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i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Безперервність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здійснювати </a:t>
                      </a:r>
                      <a:r>
                        <a:rPr lang="ru-RU" sz="21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тривале</a:t>
                      </a: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(впродовж всього життя від народження і до смерті) регулярне </a:t>
                      </a:r>
                      <a:r>
                        <a:rPr lang="ru-RU" sz="21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спостереження</a:t>
                      </a: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за пацієнтом, незалежно </a:t>
                      </a:r>
                      <a:r>
                        <a:rPr lang="ru-RU" sz="21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хворий</a:t>
                      </a: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він чи </a:t>
                      </a:r>
                      <a:r>
                        <a:rPr lang="ru-RU" sz="21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здоровий</a:t>
                      </a: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, вести моніторинг результативності медичного обслуговування</a:t>
                      </a: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i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Доступність</a:t>
                      </a:r>
                      <a:r>
                        <a:rPr lang="ru-RU" sz="2100" b="0" i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забезпечувати можливість користуватися медичною допомогою всьому населенню (у територіальному, фінансовому, культурному і функціональному аспектах)</a:t>
                      </a: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457200" y="214200"/>
            <a:ext cx="86864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7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</a:rPr>
              <a:t>Завдання та ознаки загальної медицини</a:t>
            </a:r>
            <a:r>
              <a:t/>
            </a:r>
            <a:br/>
            <a:r>
              <a:rPr lang="ru-RU" sz="2800" b="1" strike="noStrike" spc="-1">
                <a:solidFill>
                  <a:srgbClr val="00B050"/>
                </a:solidFill>
                <a:latin typeface="Arial"/>
              </a:rPr>
              <a:t>(</a:t>
            </a:r>
            <a:r>
              <a:rPr lang="ru-RU" sz="2800" b="1" strike="noStrike" spc="-1">
                <a:solidFill>
                  <a:srgbClr val="00B050"/>
                </a:solidFill>
                <a:latin typeface="Calibri"/>
              </a:rPr>
              <a:t>Німецьке об’єднання загальної медицини DEGAM):</a:t>
            </a:r>
            <a:r>
              <a:t/>
            </a:r>
            <a:br/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285840" y="857160"/>
            <a:ext cx="8572320" cy="5857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Наявність </a:t>
            </a: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широких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, але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неглибоких медичних знань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 у лікарів загальної практики (ЛЗП повинен знати все і потроху).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Сортувальна функція</a:t>
            </a:r>
            <a:r>
              <a:rPr lang="ru-RU" sz="26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(gatekeeper, воротар) - відділення банальних захворювань від важких, скерування пацієнтів із серйозними захворюваннями до спеціалістів.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Координуюча і консультативна функція</a:t>
            </a:r>
            <a:r>
              <a:rPr lang="ru-RU" sz="26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у всій системі медичного обслуговування (ЛЗП - радник і консультант пацієнта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з усіх медичних питань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).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Допомога в </a:t>
            </a: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розв’язанні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 багатьох </a:t>
            </a: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немедичних проблем пацієнтів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-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 центральна функція ЛЗП, який знає проблеми, сімейні і соціальні стосунки членів сім’ї, є їх співрозмовником і радником з питань, які виходять далеко за рамки медицини.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51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Безперервність обслуговування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, не залежно від того, хвора людина чи здорова. 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В центрі уваги не одномірність хвороби пацієнта, а </a:t>
            </a: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багатомірна сукупність 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медичних, психологічних і соціальних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 чинників 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його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нездоров’я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51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Довірливі стосунки лікаря і пацієнта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 – фундамент діагностичної і лікувальної роботи. Велику роль у прийнятті медичних рішень відіграє пацієнт.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57200" y="277920"/>
            <a:ext cx="8291160" cy="774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8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0000"/>
                </a:solidFill>
                <a:latin typeface="Arial"/>
              </a:rPr>
              <a:t>Обсяг функцій лікаря загальної практики / сімейної медицини (ЗПСМ)  Україні: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324000" y="1197000"/>
            <a:ext cx="8569080" cy="5327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здійснення амбулаторного прийому та домашніх відвідувань;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проведення профілактичних, лікувальних, діагностичних і реабілітаційних заходів у випадках, передбачених кваліфікаційною характеристикою;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надання при потребі екстреної медичної допомоги;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організація денних і домашніх стаціонарів;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допомога у вирішенні медико-соціальних проблем родини;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проведення санітарно-протиепідемічної роботи на дільниці.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90000"/>
              </a:lnSpc>
              <a:spcBef>
                <a:spcPts val="439"/>
              </a:spcBef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“Положення про лікаря загальної практики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90000"/>
              </a:lnSpc>
              <a:spcBef>
                <a:spcPts val="439"/>
              </a:spcBef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 (сімейного лікаря)” 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90000"/>
              </a:lnSpc>
              <a:spcBef>
                <a:spcPts val="439"/>
              </a:spcBef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Наказ МОЗ України від 23.02.2001 № 72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395280" y="1268280"/>
            <a:ext cx="461916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9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Calibri"/>
              </a:rPr>
              <a:t>1997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 створення Української асоціації сімейної медицини</a:t>
            </a:r>
            <a:r>
              <a:t/>
            </a:r>
            <a:br/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5" name="Picture 4"/>
          <p:cNvPicPr/>
          <p:nvPr/>
        </p:nvPicPr>
        <p:blipFill>
          <a:blip r:embed="rId3"/>
          <a:stretch/>
        </p:blipFill>
        <p:spPr>
          <a:xfrm>
            <a:off x="5148360" y="981000"/>
            <a:ext cx="3725640" cy="4966920"/>
          </a:xfrm>
          <a:prstGeom prst="rect">
            <a:avLst/>
          </a:prstGeom>
          <a:ln w="9360">
            <a:noFill/>
          </a:ln>
        </p:spPr>
      </p:pic>
      <p:pic>
        <p:nvPicPr>
          <p:cNvPr id="366" name="Picture 7"/>
          <p:cNvPicPr/>
          <p:nvPr/>
        </p:nvPicPr>
        <p:blipFill>
          <a:blip r:embed="rId4"/>
          <a:stretch/>
        </p:blipFill>
        <p:spPr>
          <a:xfrm>
            <a:off x="498600" y="2430360"/>
            <a:ext cx="4309560" cy="334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Picture 4"/>
          <p:cNvPicPr/>
          <p:nvPr/>
        </p:nvPicPr>
        <p:blipFill>
          <a:blip r:embed="rId3"/>
          <a:stretch/>
        </p:blipFill>
        <p:spPr>
          <a:xfrm>
            <a:off x="857160" y="1127520"/>
            <a:ext cx="7572240" cy="5730120"/>
          </a:xfrm>
          <a:prstGeom prst="rect">
            <a:avLst/>
          </a:prstGeom>
          <a:ln w="9360">
            <a:noFill/>
          </a:ln>
        </p:spPr>
      </p:pic>
      <p:sp>
        <p:nvSpPr>
          <p:cNvPr id="368" name="CustomShape 1"/>
          <p:cNvSpPr/>
          <p:nvPr/>
        </p:nvSpPr>
        <p:spPr>
          <a:xfrm>
            <a:off x="357120" y="142920"/>
            <a:ext cx="85723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Calibri"/>
              </a:rPr>
              <a:t>World Organization of National Colleges, Academies (Wonca)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Всесвітня організація сімейних лікарів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11 здатностей, якими повинен володіти сімейний лікар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214200" y="214200"/>
            <a:ext cx="8721982" cy="58775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11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здатностей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якими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2800" b="1" strike="noStrike" spc="-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має</a:t>
            </a:r>
            <a:r>
              <a:rPr lang="ru-RU" sz="2800" b="1" strike="noStrike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володіти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сімейний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лікар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  <a:endParaRPr lang="ru-RU" sz="28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r>
              <a:rPr lang="ru-RU" sz="2400" b="1" strike="noStrike" spc="-1" dirty="0" err="1">
                <a:solidFill>
                  <a:srgbClr val="FF0000"/>
                </a:solidFill>
                <a:latin typeface="Comic Sans MS"/>
              </a:rPr>
              <a:t>Сімейна</a:t>
            </a:r>
            <a:r>
              <a:rPr lang="ru-RU" sz="2400" b="1" strike="noStrike" spc="-1" dirty="0">
                <a:solidFill>
                  <a:srgbClr val="FF0000"/>
                </a:solidFill>
                <a:latin typeface="Comic Sans MS"/>
              </a:rPr>
              <a:t> медицина: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а)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зазвичай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є пунктом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першого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медичного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контакту в межах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системи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охорони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забезпечуючи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відкритий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і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необмежений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доступ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її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користувачам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по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всім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проблемам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незалежно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від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віку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статі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або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інших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характеристик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людини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б)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ефективно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використовує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ресурси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охорони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через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координування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допомоги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співпрацю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іншими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фахівцями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первинної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ланки ОЗ;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крім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того,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керує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зв'язками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іншими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спеціалістами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забезпечуючи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захист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пацієнта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коли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він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його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потребує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в)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розвиває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зосереджений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людині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(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пацієнтові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)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підхід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орієнтований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індивідуума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його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/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її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сімейство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і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їхнє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співтовариство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г)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відрізняється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унікальним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консультативним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процесом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який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встановлює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довготривалі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стосунки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завдяки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ефективному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спілкуванню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між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лікарем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пацієнтом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д)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забезпечує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ту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тривалість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медичної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допомоги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яка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визначається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потребами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пацієнта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637310" y="786611"/>
            <a:ext cx="7982956" cy="46562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3080" indent="-34272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е)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відрізняється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специфічною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системою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прийняття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рішень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яка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базується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епідеміологічних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даних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поширеності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захворюваності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суспільстві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ж)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вирішує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як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гострі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так і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хронічні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проблеми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окремих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пацієнтів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з)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займається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захворюваннями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ранніх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стадіях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їх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розвитку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до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періоду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розгорнутої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клінічної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маніфестації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що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потребує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інколи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невідкладних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рішень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втручань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і)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просуває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належними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ефективними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втручаннями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к)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має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особливу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відповідальність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за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суспільства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л)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займається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проблемами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його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психічних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психологічних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соціальних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культурних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екзистенціальних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аспектах</a:t>
            </a:r>
            <a:r>
              <a:rPr lang="ru-RU" sz="2000" b="0" strike="noStrike" spc="-1" dirty="0">
                <a:solidFill>
                  <a:srgbClr val="000000"/>
                </a:solidFill>
                <a:latin typeface="Tahoma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4"/>
          <p:cNvPicPr/>
          <p:nvPr/>
        </p:nvPicPr>
        <p:blipFill>
          <a:blip r:embed="rId2"/>
          <a:stretch/>
        </p:blipFill>
        <p:spPr>
          <a:xfrm>
            <a:off x="0" y="5157720"/>
            <a:ext cx="899640" cy="863280"/>
          </a:xfrm>
          <a:prstGeom prst="rect">
            <a:avLst/>
          </a:prstGeom>
          <a:ln>
            <a:noFill/>
          </a:ln>
        </p:spPr>
      </p:pic>
      <p:sp>
        <p:nvSpPr>
          <p:cNvPr id="372" name="TextShape 1"/>
          <p:cNvSpPr txBox="1"/>
          <p:nvPr/>
        </p:nvSpPr>
        <p:spPr>
          <a:xfrm>
            <a:off x="457200" y="277920"/>
            <a:ext cx="868644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4. Стаціонарна медична допомога </a:t>
            </a:r>
            <a:r>
              <a:t/>
            </a:r>
            <a:br/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(In-patient/hospital care</a:t>
            </a:r>
            <a:r>
              <a:rPr lang="ru-RU" sz="3200" b="0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):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611280" y="1500120"/>
            <a:ext cx="8175240" cy="4736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 lnSpcReduction="10000"/>
          </a:bodyPr>
          <a:lstStyle/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організація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цілодобової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медичної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допомоги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догляду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хворим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спеціально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обладнаних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стаціонарних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медичних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закладах.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Надається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при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важких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захворюваннях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що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вимагають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: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SzPct val="75000"/>
              <a:buFont typeface="Wingdings" charset="2"/>
              <a:buChar char=""/>
            </a:pP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комплексного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підходу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діагностики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лікування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реабілітації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SzPct val="75000"/>
              <a:buFont typeface="Wingdings" charset="2"/>
              <a:buChar char=""/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застосування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складних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методів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обстеження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і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лікування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використанням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найновіших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медичних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технологій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SzPct val="75000"/>
              <a:buFont typeface="Wingdings" charset="2"/>
              <a:buChar char="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ряді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випадків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оперативного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втручання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SzPct val="75000"/>
              <a:buFont typeface="Wingdings" charset="2"/>
              <a:buChar char=""/>
            </a:pP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постійного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лікарняного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спостереження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та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інтенсивного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догляду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не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можливих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амбулаторних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умовах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чи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вдома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i="1" strike="noStrike" spc="-1" dirty="0" err="1">
                <a:solidFill>
                  <a:srgbClr val="0000FF"/>
                </a:solidFill>
                <a:latin typeface="Times New Roman"/>
              </a:rPr>
              <a:t>найбільш</a:t>
            </a:r>
            <a:r>
              <a:rPr lang="ru-RU" sz="2400" b="1" i="1" strike="noStrike" spc="-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ru-RU" sz="2400" b="1" i="1" strike="noStrike" spc="-1" dirty="0" err="1">
                <a:solidFill>
                  <a:srgbClr val="0000FF"/>
                </a:solidFill>
                <a:latin typeface="Times New Roman"/>
              </a:rPr>
              <a:t>технологічно</a:t>
            </a:r>
            <a:r>
              <a:rPr lang="ru-RU" sz="2400" b="1" i="1" strike="noStrike" spc="-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ru-RU" sz="2400" b="1" i="1" strike="noStrike" spc="-1" dirty="0" err="1">
                <a:solidFill>
                  <a:srgbClr val="0000FF"/>
                </a:solidFill>
                <a:latin typeface="Times New Roman"/>
              </a:rPr>
              <a:t>орієнтований</a:t>
            </a:r>
            <a:r>
              <a:rPr lang="ru-RU" sz="2400" b="1" i="1" strike="noStrike" spc="-1" dirty="0">
                <a:solidFill>
                  <a:srgbClr val="0000FF"/>
                </a:solidFill>
                <a:latin typeface="Times New Roman"/>
              </a:rPr>
              <a:t> та </a:t>
            </a:r>
            <a:r>
              <a:rPr lang="ru-RU" sz="2400" b="1" i="1" strike="noStrike" spc="-1" dirty="0" err="1">
                <a:solidFill>
                  <a:srgbClr val="0000FF"/>
                </a:solidFill>
                <a:latin typeface="Times New Roman"/>
              </a:rPr>
              <a:t>капіталомісткий</a:t>
            </a:r>
            <a:r>
              <a:rPr lang="ru-RU" sz="2400" b="1" i="1" strike="noStrike" spc="-1" dirty="0">
                <a:solidFill>
                  <a:srgbClr val="0000FF"/>
                </a:solidFill>
                <a:latin typeface="Times New Roman"/>
              </a:rPr>
              <a:t> сектор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(60-80 %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всіх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коштів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системи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охорони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здоров'я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457200" y="277920"/>
            <a:ext cx="8686440" cy="630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FF0000"/>
                </a:solidFill>
                <a:latin typeface="Calibri"/>
              </a:rPr>
              <a:t>Стаціонарні</a:t>
            </a: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Calibri"/>
              </a:rPr>
              <a:t>медичні</a:t>
            </a: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Calibri"/>
              </a:rPr>
              <a:t>заклади</a:t>
            </a: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sz="1200" dirty="0"/>
              <a:t/>
            </a:r>
            <a:br>
              <a:rPr sz="1200" dirty="0"/>
            </a:b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(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Calibri"/>
              </a:rPr>
              <a:t>In-patient</a:t>
            </a: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Calibri"/>
              </a:rPr>
              <a:t>institutions</a:t>
            </a: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):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285840" y="1285920"/>
            <a:ext cx="8572320" cy="47638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Це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установи,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які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додаток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до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діагностичних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лікувальних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реабілітаційних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послуг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забезпечують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пацієнтам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розміщення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готельні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послуги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), 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Calibri"/>
              </a:rPr>
              <a:t>догляд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медикаменти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харчування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За ВООЗ до них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</a:rPr>
              <a:t>відносяться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: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лікарні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стаціонари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шпиталі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hospitals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),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медсестринські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будинки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nursing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homes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),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санаторно-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курортні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health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resorts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) та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реабілітаційні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центри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rehabilitation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centers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).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96982" y="401153"/>
            <a:ext cx="8904098" cy="650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Види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медичної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допомоги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</a:t>
            </a:r>
            <a:endParaRPr lang="ru-RU" sz="12800" b="1" strike="noStrike" spc="-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2800" b="1" strike="noStrike" spc="-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екстрена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первинна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вторинна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третинна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паліативна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 </a:t>
            </a:r>
            <a:endParaRPr lang="ru-RU" sz="12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285840" y="1500120"/>
            <a:ext cx="8715240" cy="5025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B0F0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00B0F0"/>
                </a:solidFill>
                <a:latin typeface="Calibri"/>
              </a:rPr>
              <a:t>МЕДИЧНА ДОПОМОГА 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діяльність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професійно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підготовлених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медичних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працівників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спрямована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профілактику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діагностику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лікування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реабілітацію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зв'язку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з хворобами, травмами,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отруєннями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патологічними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станами, 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також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зв'язку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з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вагітністю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та пологами.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B0F0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00B0F0"/>
                </a:solidFill>
                <a:latin typeface="Calibri"/>
              </a:rPr>
              <a:t>МЕДИЧНЕ ОБСЛУГОВУВАННЯ</a:t>
            </a:r>
            <a:r>
              <a:rPr lang="ru-RU" sz="2400" b="1" strike="noStrike" spc="-1" dirty="0">
                <a:solidFill>
                  <a:srgbClr val="00B0F0"/>
                </a:solidFill>
                <a:latin typeface="Calibri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діяльність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закладів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охорони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здоров'я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фізичних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осіб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підприємців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які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зареєстровані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та одержали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відповідну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ліцензію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установленому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законом порядку, 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сфері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охорони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здоров'я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що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не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обов'язково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обмежується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медичною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допомогою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100000"/>
              </a:lnSpc>
              <a:spcBef>
                <a:spcPts val="479"/>
              </a:spcBef>
            </a:pP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Джерело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: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Зміни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до Основ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законодавства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України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про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охорону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здоров’я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щодо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удосконалення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надання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медичної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допомоги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(2011)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Об'єкт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–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хворе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населення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групи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ризику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457200" y="277920"/>
            <a:ext cx="8686440" cy="50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5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5700" b="1" strike="noStrike" spc="-1" dirty="0" err="1">
                <a:solidFill>
                  <a:srgbClr val="FF0000"/>
                </a:solidFill>
                <a:latin typeface="Calibri"/>
              </a:rPr>
              <a:t>Лікарні</a:t>
            </a:r>
            <a:r>
              <a:rPr lang="ru-RU" sz="3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endParaRPr lang="ru-RU" sz="3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TextShape 2"/>
          <p:cNvSpPr txBox="1"/>
          <p:nvPr/>
        </p:nvSpPr>
        <p:spPr>
          <a:xfrm>
            <a:off x="395280" y="928800"/>
            <a:ext cx="8534160" cy="5928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Це лікувально-профілактичні заклади, первинною функцією яких є надання діагностичних, лікувальних, медсестринських та інших професійних медичних послуг пацієнтам, що потребують цілодобового догляду за станом здоров'я.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ВООЗ лікарнею вважає заклад, де розгорнуто  щонайменше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шість ліжок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, а в штаті є хоча б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один лікар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, і де можна забезпечити пацієнтам розміщення та надання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активної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 медичної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допомоги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 і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цілодобовий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медсестринський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 догляд. 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Класифікація лікарень за видом власності: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Прибуткові (for profit)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власність інвесторів.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Неприбуткові (not for profit)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державна чи комунальна власність, релігійних та громадських організацій.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B050"/>
                </a:solidFill>
                <a:latin typeface="Garamond"/>
              </a:rPr>
              <a:t>Класифікація лікарень за адміністративним підпорядкуванням: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Обласні 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Районні, міські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Дільничні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457200" y="260280"/>
            <a:ext cx="8686440" cy="936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Класифікація лікарень за тривалістю перебування пацієнта:</a:t>
            </a:r>
            <a:r>
              <a:t/>
            </a:r>
            <a:br/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TextShape 2"/>
          <p:cNvSpPr txBox="1"/>
          <p:nvPr/>
        </p:nvSpPr>
        <p:spPr>
          <a:xfrm>
            <a:off x="250920" y="928800"/>
            <a:ext cx="8569080" cy="5928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9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Невідкладної (короткотривалої) допомоги (acute care, short term stay hospitals)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– більше половини госпіталізованих направляються у відділення із середньою тривалістю лікування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менше 30 днів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.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До них належать більшість комунальних лікарень.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Довготривалого перебування (chronic care, long term stay hospitals)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більше половини госпіталізованих направляються у відділення із середньою тривалістю лікування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понад 30 днів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. До них належать лікарні для хронічних хворих, психіатричні, протитуберкульозні диспансери, хоспіси, медсестринські будинки.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Змішаної допомоги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–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надають обидва види допомоги, короткотривалу і довготривалу.  Така практика характерна для більшості лікарень європейського регіону. ВООЗ рекомендує для оптимізації ресурсів їх розділити.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Денного перебування, денні стаціонари (Day care hospitals)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, де пацієнт перебуває і лікується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тільки в денний час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. За умови оптимальної їх організації мають ряд соціальних, психологічних та економічних переваг. Денні стаціонари можуть бути структурними підрозділами як лікарень, так і поліклінік та амбулаторій.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457200" y="260280"/>
            <a:ext cx="8686440" cy="596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Класифікація лікарень за спеціалізацією: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250920" y="836640"/>
            <a:ext cx="8892720" cy="6021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Загальні, багатопрофільні (General hospitals)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–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надають широкий спектр терапевтичних та хірургічних видів допомоги. Це найчастіше лікарні короткотермінового перебування хворих.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Спеціалізовані (Special</a:t>
            </a:r>
            <a:r>
              <a:rPr lang="ru-RU" sz="2400" b="0" strike="noStrike" spc="-1">
                <a:solidFill>
                  <a:srgbClr val="0000FF"/>
                </a:solidFill>
                <a:latin typeface="Calibri"/>
              </a:rPr>
              <a:t> </a:t>
            </a: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hospitals)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– надають допомогу з однієї медичної спеціальності. До них належать акушерські, гінекологічні, дитячі лікарні, а також спеціалізовані диспансери (протитуберкульозні, кардіо-, онко- та ін.). Можуть бути і короткотривалого, і довготривалого перебування хворих.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Університетські (University</a:t>
            </a:r>
            <a:r>
              <a:rPr lang="ru-RU" sz="2400" b="0" strike="noStrike" spc="-1">
                <a:solidFill>
                  <a:srgbClr val="0000FF"/>
                </a:solidFill>
                <a:latin typeface="Calibri"/>
              </a:rPr>
              <a:t> </a:t>
            </a: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hospitals)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–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спеціалізовані заклади охорони здоров'я для навчання та професійного тренінгу медичних кадрів із надання спеціалізованої стаціонарної допомоги на основі передових наукових досягнень.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457200" y="260280"/>
            <a:ext cx="8686440" cy="647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err="1">
                <a:solidFill>
                  <a:srgbClr val="FF0000"/>
                </a:solidFill>
                <a:latin typeface="Calibri"/>
              </a:rPr>
              <a:t>Класифікація</a:t>
            </a:r>
            <a:r>
              <a:rPr lang="ru-RU" sz="36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600" b="1" strike="noStrike" spc="-1" dirty="0" err="1">
                <a:solidFill>
                  <a:srgbClr val="FF0000"/>
                </a:solidFill>
                <a:latin typeface="Calibri"/>
              </a:rPr>
              <a:t>лікарень</a:t>
            </a:r>
            <a:r>
              <a:rPr lang="ru-RU" sz="3600" b="1" strike="noStrike" spc="-1" dirty="0">
                <a:solidFill>
                  <a:srgbClr val="FF0000"/>
                </a:solidFill>
                <a:latin typeface="Calibri"/>
              </a:rPr>
              <a:t> за </a:t>
            </a:r>
            <a:r>
              <a:rPr lang="ru-RU" sz="3600" b="1" strike="noStrike" spc="-1" dirty="0" err="1">
                <a:solidFill>
                  <a:srgbClr val="FF0000"/>
                </a:solidFill>
                <a:latin typeface="Calibri"/>
              </a:rPr>
              <a:t>потужністю</a:t>
            </a:r>
            <a:r>
              <a:rPr lang="ru-RU" sz="3600" b="1" strike="noStrike" spc="-1" dirty="0">
                <a:solidFill>
                  <a:srgbClr val="FF0000"/>
                </a:solidFill>
                <a:latin typeface="Calibri"/>
              </a:rPr>
              <a:t>:</a:t>
            </a:r>
            <a:endParaRPr lang="ru-RU" sz="3600" b="0" strike="noStrike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468360" y="907920"/>
            <a:ext cx="8064000" cy="504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Окремі стаціонари, лікарні, шпиталі (hospitals)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Клініки (Clinics)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у більшості країн світу це менші заклади, ніж госпіталі, які як правило надають тільки стаціонарну допомогу. Їх власниками є державні органи охорони здоров'я або приватні об'єднання лікарів. В Україні клініками називають університетські лікарні.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Стаціонарні відділи (Departments) і відділення (units) об'єднаних лікарень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- центральних районних (міських), районних (міських), медико-санітарних частин (обслуговують працівників промислових підприємств), пологових будинків, дитячих лікарень, спеціалізованих диспансерів.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457200" y="428760"/>
            <a:ext cx="8686440" cy="936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6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B050"/>
                </a:solidFill>
                <a:latin typeface="Calibri"/>
              </a:rPr>
              <a:t>Типова структура об'єднаної багатопрофільної лікарні:</a:t>
            </a:r>
            <a:r>
              <a:t/>
            </a:r>
            <a:br/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324000" y="1341360"/>
            <a:ext cx="8496000" cy="5256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Відділ швидкої допомоги (Emergency department</a:t>
            </a:r>
            <a:r>
              <a:rPr lang="ru-RU" sz="2200" b="0" strike="noStrike" spc="-1">
                <a:solidFill>
                  <a:srgbClr val="0000FF"/>
                </a:solidFill>
                <a:latin typeface="Calibri"/>
              </a:rPr>
              <a:t> </a:t>
            </a: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),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Поліклінічний відділ (Outpatient department),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Стаціонарний відділ (Inpatient department) із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відділеннями: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приймальним, анестезіології та реанімації,лікувальними відділеннями терапевтичного і хірургічного профілю (7-12 профілів), набір яких залежить від потужності лікарні,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Допоміжно-лікувальні відділення (Additional units):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відновного лікування (фізіотерапія, ЛФК, масаж), 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Діагностичні відділення (Diagnostic units):</a:t>
            </a:r>
            <a:r>
              <a:rPr lang="ru-RU" sz="22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рентгенологічне, лабораторія, патанатомічне і ін.,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Аптека (Pharmacy),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Немедичні відділи (Non-medical departments):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інформаційно-аналітичний медичної статистики, управління і адміністративно-господарська частина.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214200" y="0"/>
            <a:ext cx="8929440" cy="6857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Функції лікарні (традиційні)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Лікувально-відновлювальна</a:t>
            </a:r>
            <a:r>
              <a:rPr lang="ru-RU" sz="2200" b="1" i="1" strike="noStrike" spc="-1">
                <a:solidFill>
                  <a:srgbClr val="000000"/>
                </a:solidFill>
                <a:latin typeface="Calibri"/>
              </a:rPr>
              <a:t> –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базова функція: діагностика, лікування та реабілітація захворювань і травм, експертиза працездатності.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Профілактика захворювань та промоція здоров‘я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- медико-просвітницька діяльність, профілактика внутрішньо лікарняної інфекції, інфекційних захворювань, запобігання переходу гострих захворювань у хронічні.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Підвищення кваліфікації медичного персоналу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– навчання та тренінг лікарів-інтернів, медичних сестер; в університетських клініках – ще навчання студентів та післядипломне удосконалення знань і вмінь лікарів.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Науково-дослідна робота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– участь у клінічних випробуваннях нових медичних препаратів та приладів.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Організаційно-методична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– ведення медичної документації, аналіз діяльності.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B050"/>
                </a:solidFill>
                <a:latin typeface="Calibri"/>
              </a:rPr>
              <a:t>Функції лікарні (додаткові)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В політиці національних систем охорони здоров'я на сьогодні 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Calibri"/>
              </a:rPr>
              <a:t>зміщуються акценти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 від стаціонарної допомоги до амбулаторного лікування, до програм роботи з населенням і створення мережі медико-санітарної допомоги за місцем проживання.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При цьому слід враховувати такі функції лікарень, як: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  <a:buClr>
                <a:srgbClr val="0000FF"/>
              </a:buClr>
              <a:buFont typeface="Arial"/>
              <a:buChar char="•"/>
            </a:pPr>
            <a:r>
              <a:rPr lang="ru-RU" sz="2000" b="1" i="1" strike="noStrike" spc="-1">
                <a:solidFill>
                  <a:srgbClr val="0000FF"/>
                </a:solidFill>
                <a:latin typeface="Calibri"/>
              </a:rPr>
              <a:t>Соціальна допомога населенню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  <a:buClr>
                <a:srgbClr val="0000FF"/>
              </a:buClr>
              <a:buFont typeface="Arial"/>
              <a:buChar char="•"/>
            </a:pPr>
            <a:r>
              <a:rPr lang="ru-RU" sz="2000" b="1" i="1" strike="noStrike" spc="-1">
                <a:solidFill>
                  <a:srgbClr val="0000FF"/>
                </a:solidFill>
                <a:latin typeface="Calibri"/>
              </a:rPr>
              <a:t>Функція працедавців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457200" y="260280"/>
            <a:ext cx="8686440" cy="936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B050"/>
                </a:solidFill>
                <a:latin typeface="Calibri"/>
              </a:rPr>
              <a:t>Організація госпіталізації хворих в приймальному відділенні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8" name="TextShape 2"/>
          <p:cNvSpPr txBox="1"/>
          <p:nvPr/>
        </p:nvSpPr>
        <p:spPr>
          <a:xfrm>
            <a:off x="357120" y="1428840"/>
            <a:ext cx="8496000" cy="4392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За порядком госпіталізація хворих буває: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Планова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– за направленням лікарів амбулаторно-поліклінічних закладів. Це краще, бо хворий поступає обстежений і з встановленим діагнозом,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Ургентна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– машиною швидкої допомоги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Самозвернення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Приймальне відділення буває: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централізоване (єдине для всієї лікарні)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децентралізоварне (по окремих підрозділах)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457200" y="277920"/>
            <a:ext cx="8229240" cy="70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50"/>
                </a:solidFill>
                <a:latin typeface="Calibri"/>
              </a:rPr>
              <a:t>Функції приймального відділення: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TextShape 2"/>
          <p:cNvSpPr txBox="1"/>
          <p:nvPr/>
        </p:nvSpPr>
        <p:spPr>
          <a:xfrm>
            <a:off x="395280" y="981000"/>
            <a:ext cx="8424360" cy="5149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цілодобовий прийом хворих;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встановлення (уточнення) діагнозу і обґрунтування госпіталізації;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реєстрація хворих, що поступають у стаціонар та виписуються;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заповнення паспортної частини Медичної картки стаціонарного хворого (ф. № 003/о);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медичне сортування хворих, визначення профілю спеціалізованого відділення та направлення до нього;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надання при потребі невідкладної допомоги;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санітарна обробка хворих;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реєстрація відмов у госпіталізації з визначенням причини;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надання довідкової інформації про госпіталізованих хворих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457200" y="277920"/>
            <a:ext cx="8229240" cy="70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50"/>
                </a:solidFill>
                <a:latin typeface="Calibri"/>
              </a:rPr>
              <a:t>Штати приймального відділення: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250920" y="981000"/>
            <a:ext cx="8642160" cy="5078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Самостійні штатні посади чергових лікарів прийомних відділень установленні в лікарнях, що мають 500 ліжок і більше, а в лікарнях з меншим числом ліжок чергують по черзі всі ординатори лікарні.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 лікарнях на 200 ліжок і більше в штаті приймального покою є лікар – завідуючий відділенням.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 крупних багатопрофільних лікарнях цілодобове чергування у приймальному відділенні забезпечує бригада лікарів, що складається з хірурга, травматолога, терапевта і рентгенолога.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Лікарі інших спеціальностей чергують (ургентують), як  правило, у відповідних профільних відділеннях і при необхідності їх викликають в приймальне відділення на консультацію.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457200" y="277920"/>
            <a:ext cx="8229240" cy="70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50"/>
                </a:solidFill>
                <a:latin typeface="Calibri"/>
              </a:rPr>
              <a:t>Підрозділи анестезіології та реанімації: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250920" y="981000"/>
            <a:ext cx="8642160" cy="5078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Створюються для проведення комплексу заходів з реанімації та інтенсивного лікування при загрозливих для життя станах: для післяопераційних хворих, направлених швидкою допомогою, переведених із спеціалізованих відділень у зв'язку із погіршенням стану. 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Хворих розділяють за ступенем важкості, а не за діагнозом. 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</a:pP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B050"/>
              </a:buClr>
              <a:buFont typeface="Arial"/>
              <a:buChar char="•"/>
            </a:pPr>
            <a:r>
              <a:rPr lang="ru-RU" sz="2400" b="1" u="sng" strike="noStrike" spc="-1">
                <a:solidFill>
                  <a:srgbClr val="00B050"/>
                </a:solidFill>
                <a:uFillTx/>
                <a:latin typeface="Calibri"/>
              </a:rPr>
              <a:t>Структурні підрозділи служби</a:t>
            </a: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 анестезіології та реанімації (в залежності від потужності та ресурсів закладу):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відділення анестезіології з ліжками для інтенсивної терапії,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відділення анестезіології без ліжок для інтенсивної терапії,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анестезіологічна група,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відділення інтенсивної терапії загального профілю,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вузькоспеціалізоване відділення інтенсивної терапії.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214200" y="214200"/>
            <a:ext cx="8715240" cy="6929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9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839"/>
              </a:spcBef>
              <a:buClr>
                <a:srgbClr val="00B0F0"/>
              </a:buClr>
              <a:buFont typeface="Arial"/>
              <a:buChar char="•"/>
            </a:pPr>
            <a:r>
              <a:rPr lang="ru-RU" sz="4200" b="1" strike="noStrike" spc="-1">
                <a:solidFill>
                  <a:srgbClr val="00B0F0"/>
                </a:solidFill>
                <a:latin typeface="Calibri"/>
              </a:rPr>
              <a:t>ЗАКЛАД ОХОРОНИ ЗДОРОВ'Я </a:t>
            </a:r>
            <a:r>
              <a:rPr lang="ru-RU" sz="4200" b="1" strike="noStrike" spc="-1">
                <a:solidFill>
                  <a:srgbClr val="000000"/>
                </a:solidFill>
                <a:latin typeface="Calibri"/>
              </a:rPr>
              <a:t>- юридична особа будь-якої форми власності та організаційно-правової форми або її відокремлений підрозділ, основним завданням яких є забезпечення медичного обслуговування населення на основі відповідної ліцензії та професійної діяльності медичних (фармацевтичних) працівників. </a:t>
            </a:r>
            <a:endParaRPr lang="ru-RU" sz="4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Arial"/>
              <a:buChar char="•"/>
            </a:pPr>
            <a:r>
              <a:rPr lang="ru-RU" sz="3500" b="1" strike="noStrike" spc="-1">
                <a:solidFill>
                  <a:srgbClr val="FF0000"/>
                </a:solidFill>
                <a:latin typeface="Calibri"/>
              </a:rPr>
              <a:t>РОЗРІЗНЯЮТЬ: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/>
            </a:pPr>
            <a:r>
              <a:rPr lang="ru-RU" sz="3500" b="1" i="1" strike="noStrike" spc="-1">
                <a:solidFill>
                  <a:srgbClr val="0000FF"/>
                </a:solidFill>
                <a:latin typeface="Calibri"/>
              </a:rPr>
              <a:t>Лікувально-профілактичні заклади: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Лікарняні заклади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Лікувально-профілактичні заклади особливого типу 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Диспансери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Амбулаторно-поліклінічні заклади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Заклади переливання крові, швидкої та екстреної медичної допомоги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Санаторно-курортні заклади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 startAt="2"/>
            </a:pPr>
            <a:r>
              <a:rPr lang="ru-RU" sz="3500" b="1" i="1" strike="noStrike" spc="-1">
                <a:solidFill>
                  <a:srgbClr val="0000FF"/>
                </a:solidFill>
                <a:latin typeface="Calibri"/>
              </a:rPr>
              <a:t>Санітарно-профілактичні заклади: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Санітарно-епідеміологічні заклади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Заклади санітарної просвіти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 startAt="3"/>
            </a:pPr>
            <a:r>
              <a:rPr lang="ru-RU" sz="3500" b="1" i="1" strike="noStrike" spc="-1">
                <a:solidFill>
                  <a:srgbClr val="0000FF"/>
                </a:solidFill>
                <a:latin typeface="Calibri"/>
              </a:rPr>
              <a:t>Фармацевтичні (аптечні) заклади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 startAt="3"/>
            </a:pPr>
            <a:r>
              <a:rPr lang="ru-RU" sz="3500" b="1" i="1" strike="noStrike" spc="-1">
                <a:solidFill>
                  <a:srgbClr val="0000FF"/>
                </a:solidFill>
                <a:latin typeface="Calibri"/>
              </a:rPr>
              <a:t>Інші заклади: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патологоанатомічні центри і бюро 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заклади судово-медичної експертизи 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центри медичної статистики 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молочна кухня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 startAt="5"/>
            </a:pPr>
            <a:r>
              <a:rPr lang="ru-RU" sz="3500" b="1" i="1" strike="noStrike" spc="-1">
                <a:solidFill>
                  <a:srgbClr val="0000FF"/>
                </a:solidFill>
                <a:latin typeface="Calibri"/>
              </a:rPr>
              <a:t>Заклади медико-соціального захисту: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 бюро (центри) медико-соціальної експертизи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 будинок дитини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457200" y="277920"/>
            <a:ext cx="868644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800" b="0" strike="noStrike" spc="-1">
                <a:solidFill>
                  <a:srgbClr val="00B050"/>
                </a:solidFill>
                <a:latin typeface="Calibri"/>
              </a:rPr>
              <a:t>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357120" y="0"/>
            <a:ext cx="8572320" cy="7071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Структура відділення терапевтичного профілю: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палати, в т.ч. інтенсивної терапії;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пост медичної сестри (цілодобовий);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маніпуляційна;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ординаторська;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кабінет старшої медичної сестри;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їдальня;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інші допоміжні кімнати.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Структура відділення хірургічного профілю:</a:t>
            </a:r>
            <a:r>
              <a:rPr lang="ru-RU" sz="2400" b="0" strike="noStrike" spc="-1">
                <a:solidFill>
                  <a:srgbClr val="00B050"/>
                </a:solidFill>
                <a:latin typeface="Calibri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Палати: доопераційні; інтенсивної терапії (блок); післяопераційні.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Операційна: чиста і гнійна.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Перев’язувальна: чиста і гнійна.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Маніпуляційна.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Пост медичної сестри (цілодобово).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Ординаторська.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Кабінет старшої медичної сестри.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Їдальня.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Інші допоміжні кімнати.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457200" y="277920"/>
            <a:ext cx="8291160" cy="63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B050"/>
                </a:solidFill>
                <a:latin typeface="Calibri"/>
              </a:rPr>
              <a:t>Функції лікаря-ординатора:</a:t>
            </a:r>
            <a:r>
              <a:rPr lang="ru-RU" sz="3800" b="0" strike="noStrike" spc="-1">
                <a:solidFill>
                  <a:srgbClr val="00B050"/>
                </a:solidFill>
                <a:latin typeface="Calibri"/>
              </a:rPr>
              <a:t>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324000" y="981000"/>
            <a:ext cx="8819640" cy="5149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огляд хворих, що поступили;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призначення режиму лікування,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діагностичних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обстежень, медикаментозного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лікування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, дієти та лікувальних процедур;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організація при необхідності консультації лікарів інших спеціальностей;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щоденний обхід хворих у супроводі палатної медичної сестри;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готування пацієнта до виписки, узгодження її термінів із зав. відділенням, складання епікризу;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здійснення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експертизи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втрати працездатності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ведення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облікової та оперативної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документації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впровадження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сучасних методів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лікування та профілактики;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підвищення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кваліфікації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санітарно-просвітницька робота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серед хворих та їх родичів.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457200" y="277920"/>
            <a:ext cx="8291160" cy="63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B050"/>
                </a:solidFill>
                <a:latin typeface="Calibri"/>
              </a:rPr>
              <a:t>Функції завідувача відділенням:</a:t>
            </a:r>
            <a:r>
              <a:rPr lang="ru-RU" sz="3800" b="0" strike="noStrike" spc="-1">
                <a:solidFill>
                  <a:srgbClr val="00B050"/>
                </a:solidFill>
                <a:latin typeface="Calibri"/>
              </a:rPr>
              <a:t>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380880" y="990720"/>
            <a:ext cx="8496000" cy="5149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організація праці персоналу;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забезпечення дотримання санітарно-протиепідемічного режиму у відділенні;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організація та контроль прийому, переведення та виписки хворих,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огляд всіх хворих, що поступають у відділення, та важкохворих;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обхід хворих у супроводі лікарів-ординаторів;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контроль своєчасності та всебічності обстежень, обґрунтованості лікування;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організація консультацій лікарів різних спеціальностей;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забезпечення впровадження сучасних методів лікування та профілактики;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контроль правильності ведення облікової, оперативної та звітної документації;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аналіз випадків діагностичних помилок та дефектів у роботі;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аналіз діяльності відділення та медичного персоналу.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914400" y="428760"/>
            <a:ext cx="7772040" cy="3914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3500" lnSpcReduction="20000"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cap="all" spc="-1">
                <a:solidFill>
                  <a:srgbClr val="FF0000"/>
                </a:solidFill>
                <a:latin typeface="Arial Black"/>
              </a:rPr>
              <a:t>Додаток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cap="all" spc="-1">
                <a:solidFill>
                  <a:srgbClr val="0070C0"/>
                </a:solidFill>
                <a:latin typeface="Arial Black"/>
              </a:rPr>
              <a:t>Порядок організації медичної допомоги та направлення  пацієнтів до закладів охорони здоров’я, що надають вторинну та третинну медичну допомогу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Corbel"/>
              </a:rPr>
              <a:t>Наказ МОЗ України №646 від 05.10.2011р.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Основні поняття: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TextShape 2"/>
          <p:cNvSpPr txBox="1"/>
          <p:nvPr/>
        </p:nvSpPr>
        <p:spPr>
          <a:xfrm>
            <a:off x="428760" y="1357200"/>
            <a:ext cx="8257680" cy="4998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Планове направлення пацієнта до закладу ВМД та ТМД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– скерування пацієнта, що передбачає попереднє узгодження дати і часу проведення обстеження, консультації чи госпіталізації, про що вказується у направленні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Направлення за екстреними показаннями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– скерування пацієнта без попереднього погодження дати і часу консультації (госпіталізації), що здійснюється ШМД або лікарем ПМСД чи ВМД за умови наявності абсолютних  показань для такого направлення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Самостійне звернення пацієнта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– звернення пацієнта до закладу ВМД або ТМД без направлення лікаря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914400" y="1143000"/>
            <a:ext cx="7772040" cy="335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Порядок направлення пацієнтів до закладів вторинної медичної допомоги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457200" y="428760"/>
            <a:ext cx="8229240" cy="721167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6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70C0"/>
                </a:solidFill>
                <a:latin typeface="Calibri"/>
              </a:rPr>
              <a:t>ПЛАНОВЕ НАПРАВЛЕННЯ </a:t>
            </a:r>
            <a:r>
              <a:rPr lang="ru-RU" sz="3600" b="1" strike="noStrike" spc="-1" dirty="0" err="1">
                <a:solidFill>
                  <a:srgbClr val="0070C0"/>
                </a:solidFill>
                <a:latin typeface="Calibri"/>
              </a:rPr>
              <a:t>здійснюється</a:t>
            </a:r>
            <a:r>
              <a:rPr lang="ru-RU" sz="36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3600" b="1" strike="noStrike" spc="-1" dirty="0" err="1">
                <a:solidFill>
                  <a:srgbClr val="0070C0"/>
                </a:solidFill>
                <a:latin typeface="Calibri"/>
              </a:rPr>
              <a:t>лікарем</a:t>
            </a:r>
            <a:r>
              <a:rPr lang="ru-RU" sz="3600" b="1" strike="noStrike" spc="-1" dirty="0">
                <a:solidFill>
                  <a:srgbClr val="0070C0"/>
                </a:solidFill>
                <a:latin typeface="Calibri"/>
              </a:rPr>
              <a:t> ЗПСЛ: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407" name="TextShape 2"/>
          <p:cNvSpPr txBox="1"/>
          <p:nvPr/>
        </p:nvSpPr>
        <p:spPr>
          <a:xfrm>
            <a:off x="457200" y="1066799"/>
            <a:ext cx="8472240" cy="5357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До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відповідної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діагностичної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служби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–у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разі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необхідності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проведення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функціональних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лабораторних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інструментальних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обстежень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у рамках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компетенції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ПМСД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До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лікаря-спеціаліста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–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отримання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консультації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До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профільного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відділення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- 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стаціонарного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лікування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разі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загострення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хронічних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захворювань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наявності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показань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госпіталізації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(до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лікарні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інтенсивного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лікування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),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проведення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курсу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протирецидивного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лікування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або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обстеження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якщо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неможливо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зробити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амбулаторних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умовах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;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проведення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ранньої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чи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пізньої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реабілітації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(до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лікарні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відновного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лікування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До закладу медико-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соціальної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допомоги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або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хоспісу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– 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разі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потреби в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довгостроковому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перебуванні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догляді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або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отримання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паліативної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допомоги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214200" y="274680"/>
            <a:ext cx="8715240" cy="796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</a:rPr>
              <a:t>Направлення пацієнтів за екстреними показаннями до закладів ВМД забезпечується лікарем ЗПСЛ у наступних випадках: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142920" y="1143000"/>
            <a:ext cx="8786520" cy="52131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Раптового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погіршення стану пацієнта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, що супроводжується розладами свідомості та порушенням функцій органів та систем (шок, кома, асфіксія)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Гострого розвитку захворювання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з вираженою гіпертермічною реакцію, інтоксикацією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Інтенсивного болю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будь-якої локалізації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Вперше  виявленого порушення ритму або аритмії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з порушенням вітальних функцій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Кровотечі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будь-якої етіології та локалізації, блювання кров’ю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Ускладнення вагітності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та післяпологового періоду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Отруєння і травми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(поранення, опіки, важкі забої, травми голови)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Укуси змій та тварин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Інші гострі стани та захворювання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Транспортування пацієнта у разі невідкладного стану до закладів ВМД здійснюється службою ШМД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На етапі транспортування до закладу ВМД  невідкладна медична допомога забезпечується системою ШМД або лікарями ЗПСЛ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Звернення пацієнта самостійно до закладів ВМД: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0000"/>
                </a:solidFill>
                <a:latin typeface="Calibri"/>
              </a:rPr>
              <a:t>Необхідність надання екстреної медичної допомоги: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Гострі невідкладні стани (травми, отруєння, гострий біль у ділянці серця та в животі, порушення серцевої діяльності, гостре порушення мови, кровотечі та ін.)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Раптове погіршення стану дітей у будь-якому віці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Ускладнення вагітності та післяпологового періоду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Пологи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У разі звернення до лікаря акушера-гінеколога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У разі звернення до лікаря-стоматолога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При добровільному ВІЛ-консультуванні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642960" y="1428840"/>
            <a:ext cx="7772040" cy="3142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Порядок направлення пацієнтів до закладів третинної медичної допомоги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277920"/>
            <a:ext cx="868644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68360" y="1484280"/>
            <a:ext cx="8229240" cy="45302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Екстрена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Первинна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Вторинна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Третинна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Паліативна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100000"/>
              </a:lnSpc>
              <a:spcBef>
                <a:spcPts val="479"/>
              </a:spcBef>
            </a:pPr>
            <a:r>
              <a:rPr lang="ru-RU" sz="2400" b="1" i="1" strike="noStrike" spc="-1">
                <a:solidFill>
                  <a:srgbClr val="4F81BD"/>
                </a:solidFill>
                <a:latin typeface="Calibri"/>
              </a:rPr>
              <a:t>Джерело: Зміни до Основ законодавства України про охорону здоров’я щодо удосконалення надання медичної допомоги (2011)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7" name="Picture 2"/>
          <p:cNvPicPr/>
          <p:nvPr/>
        </p:nvPicPr>
        <p:blipFill>
          <a:blip r:embed="rId2"/>
          <a:stretch/>
        </p:blipFill>
        <p:spPr>
          <a:xfrm>
            <a:off x="4357800" y="1428840"/>
            <a:ext cx="4279680" cy="2881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214200" y="274680"/>
            <a:ext cx="8472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Планове направлення здійснюється</a:t>
            </a: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:</a:t>
            </a:r>
          </a:p>
        </p:txBody>
      </p:sp>
      <p:sp>
        <p:nvSpPr>
          <p:cNvPr id="4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Лікарями-спеціалістами 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alibri"/>
              </a:rPr>
              <a:t>ВМД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alibri"/>
              </a:rPr>
              <a:t>ТМД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ЛКК обласних лікарень, спеціалізованих центрів (у разі направлення до клінік НДІ)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 необхідності використання високотехнологічних, високоспеціалізованих методів діагностики та лікування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 відсутності ефекту від проведеного лікування у закладах ВМД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Складні для діагностики випадки захворювань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Направлення за екстреними показаннями: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Забезпечується службою ШМД, лікарями ЗПСЛ або закладом ВМД у разі перебування пацієнта в невідкладному стані, за необхідності у терміновому використанні високотехнологічних або високо спеціалізованих методів лікування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Транспортування забезпечується санітарним транспортом закладу ВМД чи службою ШМД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914400" y="1357200"/>
            <a:ext cx="7772040" cy="4500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Порядок планової госпіталізації до закладів, що надають вторинну (третинну) медичну допомогу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914400" y="428760"/>
            <a:ext cx="7772040" cy="5927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Планова госпіталізація пацієнта забезпечується в оптимальний попередньо погоджений термін із зазначенням дати і часу, про що вказується у направленні, при умові наявності показань до госпіталізації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Максимальний час очікування на госпіталізацію визначається чергою на планову госпіталізацію, але не може бути більше, ніж 1 місяць з часу направлення, для онкохворого – не більше 10 днів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Якщо неможливо госпіталізувати пацієнта у призначений термін, лікувальний заклад не пізніше, ніж за 3 дні до планової госпіталізації повідомляє пацієнта та погоджує  з ним нову дату госпіталізації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Перелік необхідних документів для планової госпіталізації: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TextShape 2"/>
          <p:cNvSpPr txBox="1"/>
          <p:nvPr/>
        </p:nvSpPr>
        <p:spPr>
          <a:xfrm>
            <a:off x="428760" y="1643040"/>
            <a:ext cx="8257680" cy="4713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Документ, що засвідчує особу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Направлення на госпіталізацію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Медична документація, що підтверджує результати обстеження, проведеного в амбулаторних умовах (медична карта амбулаторного хворого або виписка із медичної карти амбулаторного хворого)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F0"/>
                </a:solidFill>
                <a:latin typeface="Calibri"/>
              </a:rPr>
              <a:t>Показання для планової госпіталізації до закладів ВМД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Абсолютні: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Необхідність у наданні спеціалізованої медичної допомоги, що не може бути надана в амбулаторних умовах або у денних стаціонарах (планове оперативне лікування, реабілітація. Складні діагностичні маніпуляції)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Відсутність ефекту від проведеного амбулаторного лікування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Проведення різних видів експертиз або стаціонарного обстеження у разі неможливості провести їх в амбулаторних умовах (в т.ч. антенатальний лікувально-профілактичний скринінг вагітних, лікарсько-трудова експертиза, обстеження за направленням військомату, суду)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F0"/>
                </a:solidFill>
                <a:latin typeface="Calibri"/>
              </a:rPr>
              <a:t>Показання для планової госпіталізації до закладів ВМД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ВІДНОСНІ: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3200" b="1" i="1" strike="noStrike" spc="-1">
                <a:solidFill>
                  <a:srgbClr val="000000"/>
                </a:solidFill>
                <a:latin typeface="Calibri"/>
              </a:rPr>
              <a:t>Необхідність у проведенні обстежень, що не можуть бути проведені в амбулаторно-поліклінічних умовах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3200" b="1" i="1" strike="noStrike" spc="-1">
                <a:solidFill>
                  <a:srgbClr val="000000"/>
                </a:solidFill>
                <a:latin typeface="Calibri"/>
              </a:rPr>
              <a:t>Медико-соціальний догляд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914400" y="357120"/>
            <a:ext cx="7772040" cy="928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1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Перелік обсягу обстежень для планової госпіталізації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TextShape 2"/>
          <p:cNvSpPr txBox="1"/>
          <p:nvPr/>
        </p:nvSpPr>
        <p:spPr>
          <a:xfrm>
            <a:off x="286200" y="1285560"/>
            <a:ext cx="8857800" cy="5285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Arial"/>
              <a:buChar char="•"/>
            </a:pP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Обов'язкові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 (для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всіх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категорій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хворих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):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Загальний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аналіз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сечі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Серологічне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дослідження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сифіліс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Аналіз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калу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яйця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глистів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зискрібок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ентеробіоз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дітям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до 18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років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ФГ ОГП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або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РГ ОГП 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прямій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проекції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ЕКГ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(для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осіб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старше  18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років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Дані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про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наявність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профілактичних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щеплень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Аналіз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Hbs-ag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, анти- HCV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(при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госпіталізації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до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відділень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хірургії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гематології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,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гемодіалізу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), на ВІЛ – у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разі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позитивного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аналізу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Hbs-ag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, анти- HCV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Тромбоцити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, час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кровотечі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, час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згортання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група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та резус-фактор,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білірубін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коагулограма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(для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хірургічних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відділень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Огляд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лікаря-гінеколога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кольпоскопією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(для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жінок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),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уролога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(для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чоловіків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Огляд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терапевта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(для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хворих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які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підлягають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оперативному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лікуванні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Wingdings" charset="2"/>
              <a:buChar char=""/>
            </a:pP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Обсяг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додаткових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обстежень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визначається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медичними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стандартами та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клінічними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протоколами,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затвердженими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МОЗ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914400" y="714240"/>
            <a:ext cx="7772040" cy="5641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00B0F0"/>
              </a:buClr>
              <a:buFont typeface="Arial"/>
              <a:buChar char="•"/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Порядок госпіталізації пацієнтів за екстреними показаннями до закладів, що надають вторинну (третинну) медичну допомогу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500040" y="428760"/>
            <a:ext cx="8186400" cy="5927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Госпіталізація за екстреними показаннями здійснюється службою ШМД, за самостійним зверненням пацієнта або осіб, що супроводжують хворого чи постраждалого, що перебуває у невідкладному стані та потребує невідкладної медичної допомоги в умовах стаціонару.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Госпіталізація здійснюється поза чергою без попереднього погодженння дати та часу незалежно від місця проживання хворого відповідно до абсолютних та відносних показань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Прийом на госпіталізацію за екстреними показами проводиться цілодобово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277920"/>
            <a:ext cx="8229240" cy="72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69" name="Table 2"/>
          <p:cNvGraphicFramePr/>
          <p:nvPr/>
        </p:nvGraphicFramePr>
        <p:xfrm>
          <a:off x="285840" y="1214280"/>
          <a:ext cx="8643600" cy="4517640"/>
        </p:xfrm>
        <a:graphic>
          <a:graphicData uri="http://schemas.openxmlformats.org/drawingml/2006/table">
            <a:tbl>
              <a:tblPr/>
              <a:tblGrid>
                <a:gridCol w="185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Екстрена:</a:t>
                      </a: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(перша, швидка)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рятування життя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найпростішими засобами при нещасних випадках і гострих захворюваннях, що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загрожують життю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,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полегшення страждання,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запобігання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розвитку можливих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ускладнень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,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транспортування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 лікувальний заклад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некваліфіковані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(самодопомога і взаємодопомога);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кваліфікований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персонал: </a:t>
                      </a:r>
                      <a:r>
                        <a:rPr lang="ru-RU" sz="2000" b="1" u="sng" strike="noStrike" spc="-1">
                          <a:solidFill>
                            <a:srgbClr val="7030A0"/>
                          </a:solidFill>
                          <a:uFillTx/>
                          <a:latin typeface="Arial"/>
                        </a:rPr>
                        <a:t>долікарська</a:t>
                      </a:r>
                      <a:r>
                        <a:rPr lang="ru-RU" sz="2000" b="1" strike="noStrike" spc="-1">
                          <a:solidFill>
                            <a:srgbClr val="7030A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(фельдшер, медсестра, парамедик) і </a:t>
                      </a:r>
                      <a:r>
                        <a:rPr lang="ru-RU" sz="2000" b="1" u="sng" strike="noStrike" spc="-1">
                          <a:solidFill>
                            <a:srgbClr val="7030A0"/>
                          </a:solidFill>
                          <a:uFillTx/>
                          <a:latin typeface="Arial"/>
                        </a:rPr>
                        <a:t>лікарська</a:t>
                      </a:r>
                      <a:r>
                        <a:rPr lang="ru-RU" sz="2000" b="1" strike="noStrike" spc="-1">
                          <a:solidFill>
                            <a:srgbClr val="7030A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допомога на місці пригоди і по дорозі до медичного закладу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Абсолютні показання для екстреної госпіталізації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3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Раптове погіршення стану пацієнта, що супроводжується розладами свідомості та порушенням функцій органів та систем (шок, кома, асфіксія)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Гострий розвиток захворювання з вираженою гіпертермічною реакцію, інтоксикацією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Інтенсивний біль будь-якої локалізації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Вперше  виявлене порушення ритму або аритмія з порушенням вітальних функцій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Кровотечі будь-якої етіології та локалізації, блювання кров’ю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Ускладнення вагітності та післяпологового періоду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Отруєння і травми (поранення, опіки, важкі забої, травми голови)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Укуси змій та тварин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Інші гострі стани та захворювання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914400" y="285840"/>
            <a:ext cx="7772040" cy="1141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F0"/>
                </a:solidFill>
                <a:latin typeface="Calibri"/>
              </a:rPr>
              <a:t>Відносні показання для екстреної госпіталізації у заклади ВМД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TextShape 2"/>
          <p:cNvSpPr txBox="1"/>
          <p:nvPr/>
        </p:nvSpPr>
        <p:spPr>
          <a:xfrm>
            <a:off x="914400" y="2071800"/>
            <a:ext cx="7772040" cy="428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Складні для діагностики та лікування випадки, що потребують інтенсивної терапії та цілодобового медичного спостереження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Відсутність можливості забезпечити в стислі терміни (до 3-х днів) пацієнту в амбулаторно-поліклінічних умовах проведення необхідних консультацій лікарів-спеціалістів, діагностичних процедур та лікування, у тому числі лихоманка протягом 5 днів, тривалий субфебрилітет неясної етіології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Ізоляція за епідпоказами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857160" y="428760"/>
            <a:ext cx="7824600" cy="1285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"/>
              </a:rPr>
              <a:t>Домашнє завдання </a:t>
            </a:r>
            <a:r>
              <a:t/>
            </a:r>
            <a:br/>
            <a:r>
              <a:rPr lang="ru-RU" sz="4400" b="1" strike="noStrike" spc="-1">
                <a:solidFill>
                  <a:srgbClr val="000000"/>
                </a:solidFill>
                <a:latin typeface="Calibri"/>
              </a:rPr>
              <a:t>(самостійна робота)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TextShape 2"/>
          <p:cNvSpPr txBox="1"/>
          <p:nvPr/>
        </p:nvSpPr>
        <p:spPr>
          <a:xfrm>
            <a:off x="1214280" y="1928880"/>
            <a:ext cx="7467120" cy="3250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14440" indent="-514080" algn="just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FF0000"/>
                </a:solidFill>
                <a:latin typeface="Calibri"/>
              </a:rPr>
              <a:t>Скласти схему  надання медичних послуг населенню України (див. зразок нижче).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 1"/>
          <p:cNvGrpSpPr/>
          <p:nvPr/>
        </p:nvGrpSpPr>
        <p:grpSpPr>
          <a:xfrm>
            <a:off x="0" y="6354720"/>
            <a:ext cx="9143640" cy="431280"/>
            <a:chOff x="0" y="6354720"/>
            <a:chExt cx="9143640" cy="431280"/>
          </a:xfrm>
        </p:grpSpPr>
        <p:sp>
          <p:nvSpPr>
            <p:cNvPr id="436" name="CustomShape 2"/>
            <p:cNvSpPr/>
            <p:nvPr/>
          </p:nvSpPr>
          <p:spPr>
            <a:xfrm>
              <a:off x="0" y="6477120"/>
              <a:ext cx="9143640" cy="21564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CustomShape 3"/>
            <p:cNvSpPr/>
            <p:nvPr/>
          </p:nvSpPr>
          <p:spPr>
            <a:xfrm>
              <a:off x="0" y="6354720"/>
              <a:ext cx="9143640" cy="43128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38" name="CustomShape 4"/>
          <p:cNvSpPr/>
          <p:nvPr/>
        </p:nvSpPr>
        <p:spPr>
          <a:xfrm>
            <a:off x="6716880" y="642456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AAE8BBD6-6304-4E06-A5E2-D521AB5FD0A6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63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439" name="CustomShape 5"/>
          <p:cNvSpPr/>
          <p:nvPr/>
        </p:nvSpPr>
        <p:spPr>
          <a:xfrm>
            <a:off x="395640" y="6446520"/>
            <a:ext cx="7055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ru-RU" sz="1200" b="1" i="1" strike="noStrike" spc="-1">
                <a:solidFill>
                  <a:srgbClr val="060E19"/>
                </a:solidFill>
                <a:latin typeface="Arial"/>
              </a:rPr>
              <a:t>КОНЦЕПЦІЯ ПОБУДОВИ НОВОЇ НАЦІОНАЛЬНОЇ СИСТЕМИ  ОХОРОНИ ЗДОРОВ’Я УКРАЇНИ 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440" name="Picture 2"/>
          <p:cNvPicPr/>
          <p:nvPr/>
        </p:nvPicPr>
        <p:blipFill>
          <a:blip r:embed="rId3"/>
          <a:stretch/>
        </p:blipFill>
        <p:spPr>
          <a:xfrm>
            <a:off x="95400" y="6340320"/>
            <a:ext cx="323640" cy="447480"/>
          </a:xfrm>
          <a:prstGeom prst="rect">
            <a:avLst/>
          </a:prstGeom>
          <a:ln w="9360">
            <a:noFill/>
          </a:ln>
        </p:spPr>
      </p:pic>
      <p:sp>
        <p:nvSpPr>
          <p:cNvPr id="441" name="CustomShape 6"/>
          <p:cNvSpPr/>
          <p:nvPr/>
        </p:nvSpPr>
        <p:spPr>
          <a:xfrm>
            <a:off x="7540560" y="612720"/>
            <a:ext cx="1547280" cy="1007640"/>
          </a:xfrm>
          <a:prstGeom prst="ellipse">
            <a:avLst/>
          </a:prstGeom>
          <a:solidFill>
            <a:srgbClr val="FFFF99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До 5%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обсягів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послуг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2" name="CustomShape 7"/>
          <p:cNvSpPr/>
          <p:nvPr/>
        </p:nvSpPr>
        <p:spPr>
          <a:xfrm>
            <a:off x="2932200" y="496800"/>
            <a:ext cx="4176360" cy="1267920"/>
          </a:xfrm>
          <a:prstGeom prst="ellipse">
            <a:avLst/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До 15% обсягів послуг.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Обслуговування за направленням.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Прямий доступ до гінеколога,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педіатра, стоматолога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3" name="CustomShape 8"/>
          <p:cNvSpPr/>
          <p:nvPr/>
        </p:nvSpPr>
        <p:spPr>
          <a:xfrm>
            <a:off x="-1440" y="639720"/>
            <a:ext cx="2916000" cy="1267920"/>
          </a:xfrm>
          <a:prstGeom prst="ellipse">
            <a:avLst/>
          </a:prstGeom>
          <a:solidFill>
            <a:srgbClr val="CCFFCC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До 80% обсягів послуг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за зверненням,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профілактика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4" name="CustomShape 9"/>
          <p:cNvSpPr/>
          <p:nvPr/>
        </p:nvSpPr>
        <p:spPr>
          <a:xfrm>
            <a:off x="457200" y="44280"/>
            <a:ext cx="8229240" cy="4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504D"/>
                </a:solidFill>
                <a:latin typeface="Arial"/>
              </a:rPr>
              <a:t>МОДЕЛЬ НАДАННЯ МЕДИЧНИХ ПОСЛУГ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45" name="CustomShape 10"/>
          <p:cNvSpPr/>
          <p:nvPr/>
        </p:nvSpPr>
        <p:spPr>
          <a:xfrm>
            <a:off x="106200" y="2486160"/>
            <a:ext cx="2520720" cy="18712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Центри первинної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медичної допомоги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та їх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структурні підрозділи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─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амбулаторії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6" name="CustomShape 11"/>
          <p:cNvSpPr/>
          <p:nvPr/>
        </p:nvSpPr>
        <p:spPr>
          <a:xfrm>
            <a:off x="106200" y="1693800"/>
            <a:ext cx="2520720" cy="1007640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Первинна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медична допомога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7" name="CustomShape 12"/>
          <p:cNvSpPr/>
          <p:nvPr/>
        </p:nvSpPr>
        <p:spPr>
          <a:xfrm>
            <a:off x="4356000" y="2557440"/>
            <a:ext cx="1512360" cy="201564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Багато-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профільні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Лікарні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інтенсивного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лікування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46 ліжок на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10 тис. насел.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8" name="CustomShape 13"/>
          <p:cNvSpPr/>
          <p:nvPr/>
        </p:nvSpPr>
        <p:spPr>
          <a:xfrm>
            <a:off x="2843280" y="2558880"/>
            <a:ext cx="1512360" cy="187128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Консульта-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тивно-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діагностичні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центри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(поліклініки)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9" name="CustomShape 14"/>
          <p:cNvSpPr/>
          <p:nvPr/>
        </p:nvSpPr>
        <p:spPr>
          <a:xfrm>
            <a:off x="0" y="6041880"/>
            <a:ext cx="9143640" cy="620280"/>
          </a:xfrm>
          <a:prstGeom prst="roundRect">
            <a:avLst>
              <a:gd name="adj" fmla="val 16667"/>
            </a:avLst>
          </a:prstGeom>
          <a:solidFill>
            <a:srgbClr val="F9B7A5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Тісна інтеграція діяльності у наданні медичної допомоги на основі чіткого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розподілу функцій, обсягів фінансування та визначення порядку взаємодії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0" name="CustomShape 15"/>
          <p:cNvSpPr/>
          <p:nvPr/>
        </p:nvSpPr>
        <p:spPr>
          <a:xfrm>
            <a:off x="5867280" y="2486160"/>
            <a:ext cx="1441080" cy="172836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Лікарні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планового,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відновного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лікування,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та хоспіси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1" name="CustomShape 16"/>
          <p:cNvSpPr/>
          <p:nvPr/>
        </p:nvSpPr>
        <p:spPr>
          <a:xfrm rot="16200000">
            <a:off x="640440" y="3812400"/>
            <a:ext cx="1657080" cy="2747520"/>
          </a:xfrm>
          <a:prstGeom prst="rightArrowCallout">
            <a:avLst>
              <a:gd name="adj1" fmla="val 31518"/>
              <a:gd name="adj2" fmla="val 34742"/>
              <a:gd name="adj3" fmla="val 10125"/>
              <a:gd name="adj4" fmla="val 87426"/>
            </a:avLst>
          </a:prstGeom>
          <a:solidFill>
            <a:srgbClr val="CCFFCC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Територіальна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доступність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(у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містах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у межах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пішохідної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доступності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)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52" name="CustomShape 17"/>
          <p:cNvSpPr/>
          <p:nvPr/>
        </p:nvSpPr>
        <p:spPr>
          <a:xfrm rot="16200000">
            <a:off x="4090320" y="3387240"/>
            <a:ext cx="1512360" cy="3742920"/>
          </a:xfrm>
          <a:prstGeom prst="rightArrowCallout">
            <a:avLst>
              <a:gd name="adj1" fmla="val 58994"/>
              <a:gd name="adj2" fmla="val 61857"/>
              <a:gd name="adj3" fmla="val 8815"/>
              <a:gd name="adj4" fmla="val 88120"/>
            </a:avLst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Доступність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при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транспортуванні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екстреною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медичною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допомогою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у межах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“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терапевтичного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вікна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”  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53" name="CustomShape 18"/>
          <p:cNvSpPr/>
          <p:nvPr/>
        </p:nvSpPr>
        <p:spPr>
          <a:xfrm>
            <a:off x="7559640" y="2557440"/>
            <a:ext cx="1441080" cy="165528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Високоспе-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ціалізовані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медичні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центри,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НДІ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4" name="CustomShape 19"/>
          <p:cNvSpPr/>
          <p:nvPr/>
        </p:nvSpPr>
        <p:spPr>
          <a:xfrm rot="16200000">
            <a:off x="7036822" y="4047120"/>
            <a:ext cx="1872720" cy="2160360"/>
          </a:xfrm>
          <a:prstGeom prst="rightArrowCallout">
            <a:avLst>
              <a:gd name="adj1" fmla="val 27543"/>
              <a:gd name="adj2" fmla="val 28835"/>
              <a:gd name="adj3" fmla="val 5880"/>
              <a:gd name="adj4" fmla="val 91546"/>
            </a:avLst>
          </a:pr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Міжрегіональні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та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національні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Рівна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доступність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для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жителів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усіх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регіонів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за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показаннями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  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55" name="CustomShape 20"/>
          <p:cNvSpPr/>
          <p:nvPr/>
        </p:nvSpPr>
        <p:spPr>
          <a:xfrm>
            <a:off x="3147840" y="1693800"/>
            <a:ext cx="3600000" cy="86328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Вторинна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медична допомога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6" name="CustomShape 21"/>
          <p:cNvSpPr/>
          <p:nvPr/>
        </p:nvSpPr>
        <p:spPr>
          <a:xfrm>
            <a:off x="7396200" y="1550880"/>
            <a:ext cx="1800000" cy="107928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Третинна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медична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допомога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714240" y="2214720"/>
            <a:ext cx="7538760" cy="144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FF0000"/>
                </a:solidFill>
                <a:latin typeface="Calibri"/>
              </a:rPr>
              <a:t>Дякую за увагу!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277920"/>
            <a:ext cx="8229240" cy="650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71" name="Table 2"/>
          <p:cNvGraphicFramePr/>
          <p:nvPr/>
        </p:nvGraphicFramePr>
        <p:xfrm>
          <a:off x="250920" y="981000"/>
          <a:ext cx="8713440" cy="5383320"/>
        </p:xfrm>
        <a:graphic>
          <a:graphicData uri="http://schemas.openxmlformats.org/drawingml/2006/table">
            <a:tbl>
              <a:tblPr/>
              <a:tblGrid>
                <a:gridCol w="174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Первинна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(кваліфі-кована, загальна лікарська практика)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консультація лікаря, діагностика і лікування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основних найпоширеніших захворювань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, травм та отруєнь, патологічних, фізіологічних (при вагітності) станів;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профілактичні заходи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;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направленн</a:t>
                      </a:r>
                      <a:r>
                        <a:rPr lang="ru-RU" sz="20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я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пацієнта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для надання вторинної або третинної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допомоги; надання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невідкладної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допомоги в разі  гострого розладу фізичного чи психічного здоров'я пацієнта, який не потребує екстреної, вторинної чи третинної допомоги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Надається в амбулаторних умовах або за місцем проживання (перебування) пацієнта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лікарем загальної практики </a:t>
                      </a:r>
                      <a:r>
                        <a:rPr lang="ru-RU" sz="20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-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сімейним лікарем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57200" y="277920"/>
            <a:ext cx="8229240" cy="650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73" name="Table 2"/>
          <p:cNvGraphicFramePr/>
          <p:nvPr/>
        </p:nvGraphicFramePr>
        <p:xfrm>
          <a:off x="250920" y="981000"/>
          <a:ext cx="8713440" cy="5040000"/>
        </p:xfrm>
        <a:graphic>
          <a:graphicData uri="http://schemas.openxmlformats.org/drawingml/2006/table">
            <a:tbl>
              <a:tblPr/>
              <a:tblGrid>
                <a:gridCol w="210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Вторинна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(спеціалі-зована)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консультація лікаря, діагностика, лікування, реабілітація та профілактика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хвороб, травм, отруєнь, патологічних, фізіологічних (під час вагітності і пологів) станів;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направлення пацієнта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для надання вторинної допомоги з іншої спеціальності або третинної допомоги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Надається в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амбулаторних або стаціонарних умовах відповідної спеціалізації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(крім ЛЗПСМ) у плановому порядку або в екстрених випадках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457200" y="277920"/>
            <a:ext cx="8229240" cy="650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75" name="Table 2"/>
          <p:cNvGraphicFramePr/>
          <p:nvPr/>
        </p:nvGraphicFramePr>
        <p:xfrm>
          <a:off x="250920" y="907920"/>
          <a:ext cx="8605440" cy="5364480"/>
        </p:xfrm>
        <a:graphic>
          <a:graphicData uri="http://schemas.openxmlformats.org/drawingml/2006/table">
            <a:tbl>
              <a:tblPr/>
              <a:tblGrid>
                <a:gridCol w="212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Третинна</a:t>
                      </a: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(високо спеціалізована високо технологічна)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консультація, діагностика, лікування, реабілітація та профілактика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хвороб, травм, отруєнь, патологічних, фізіологічних (під час вагітності і пологів) станів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із застосуванням високотехнологічного обладнання та/або високоспеціалізованих медичних процедур високої складності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;  направлення пацієнта для надання вторинної або третинної допомоги з іншої спеціальності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Надається в амбулаторних та стаціонарних умовах у плановому або екстреному порядку лікарем, який має підготовку за відповідною спеціальністю і має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кваліфікаційну категорію не нижче першої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5083</Words>
  <Application>Microsoft Office PowerPoint</Application>
  <PresentationFormat>Экран (4:3)</PresentationFormat>
  <Paragraphs>571</Paragraphs>
  <Slides>64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64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Comic Sans MS</vt:lpstr>
      <vt:lpstr>Corbel</vt:lpstr>
      <vt:lpstr>DejaVu Sans</vt:lpstr>
      <vt:lpstr>Garamond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МЕДИЧНИХ ЗНАНЬ</dc:title>
  <dc:subject/>
  <dc:creator>hp</dc:creator>
  <dc:description/>
  <cp:lastModifiedBy>User</cp:lastModifiedBy>
  <cp:revision>24</cp:revision>
  <dcterms:created xsi:type="dcterms:W3CDTF">2019-04-01T20:52:18Z</dcterms:created>
  <dcterms:modified xsi:type="dcterms:W3CDTF">2025-10-31T23:01:22Z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64</vt:i4>
  </property>
</Properties>
</file>