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C99"/>
    <a:srgbClr val="BC0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7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9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6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5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3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92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28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3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09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4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96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77DAD-1B59-4407-8630-C8583BD0D4AA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6C94F-22C8-4E66-B5E6-015685735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5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973767" y="446048"/>
            <a:ext cx="8811322" cy="2787806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266700">
              <a:schemeClr val="accent2"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Лекція 5</a:t>
            </a:r>
          </a:p>
          <a:p>
            <a:pPr algn="ctr"/>
            <a:endParaRPr lang="uk-UA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Специфіка дії мутагенних факторів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018372" y="73181"/>
            <a:ext cx="8764858" cy="70531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Класифікація </a:t>
            </a:r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мутагенів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869795" y="1270623"/>
            <a:ext cx="10526752" cy="2675204"/>
          </a:xfrm>
          <a:prstGeom prst="flowChartDocument">
            <a:avLst/>
          </a:prstGeom>
          <a:gradFill>
            <a:gsLst>
              <a:gs pos="100000">
                <a:srgbClr val="AF953C"/>
              </a:gs>
              <a:gs pos="96000">
                <a:srgbClr val="C00000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Мутагени утворюються і при тривалому зберіганні продуктів у формі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переокислених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сполук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жирів, що також ушкоджують спадкову природу наших клітин. Наприклад, якщо йдеться про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“мутагенне м'ясо”,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мається на увазі особливо небезпечна в цьому щодо цвіль, що з'являється на зіпсованому м'ясі. Копчення м'яса або смаження м'яса і риби при температурі 100-200 градусів протягом 15 хвилин також призводить до появі мутагенів.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78498" y="3222702"/>
            <a:ext cx="5720574" cy="2453268"/>
          </a:xfrm>
          <a:prstGeom prst="ellipse">
            <a:avLst/>
          </a:prstGeom>
          <a:gradFill>
            <a:gsLst>
              <a:gs pos="100000">
                <a:srgbClr val="002060"/>
              </a:gs>
              <a:gs pos="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Людина контактує з хімічними речовинами при їх виробництві, при їх застосуванні на сільськогосподарських роботах, отримує невеликі їх кількості з харчовими продуктами, водою із довкілля.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3633" y="3066585"/>
            <a:ext cx="3378820" cy="26093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38347" y="4114800"/>
            <a:ext cx="4047892" cy="211873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334215" y="6084694"/>
            <a:ext cx="3546087" cy="50180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Пліснява на м’ясі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5562755"/>
            <a:ext cx="3546087" cy="50180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Мутагенне </a:t>
            </a:r>
            <a:r>
              <a:rPr lang="uk-UA" b="1" i="1" dirty="0">
                <a:latin typeface="Cambria" panose="02040503050406030204" pitchFamily="18" charset="0"/>
                <a:ea typeface="Cambria" panose="02040503050406030204" pitchFamily="18" charset="0"/>
              </a:rPr>
              <a:t>м'ясо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133817" y="618589"/>
            <a:ext cx="2988526" cy="532474"/>
          </a:xfrm>
          <a:prstGeom prst="flowChartPunchedTape">
            <a:avLst/>
          </a:prstGeom>
          <a:gradFill>
            <a:gsLst>
              <a:gs pos="100000">
                <a:srgbClr val="AF953C"/>
              </a:gs>
              <a:gs pos="96000">
                <a:srgbClr val="C00000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Хімічні 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018372" y="73181"/>
            <a:ext cx="8764858" cy="70531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Класифікація </a:t>
            </a:r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мутагенів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278780" y="1131152"/>
            <a:ext cx="10526752" cy="1352081"/>
          </a:xfrm>
          <a:prstGeom prst="flowChartDocument">
            <a:avLst/>
          </a:prstGeom>
          <a:gradFill>
            <a:gsLst>
              <a:gs pos="0">
                <a:srgbClr val="00B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специфічні послідовності ДНК –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транспозони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деякі віруси (вірус кору, краснухи, грипу);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продукти обміну речовин (продукти окиснення ліпідів);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антигени деяких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мікроорганізмів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642515" y="2442117"/>
            <a:ext cx="6233531" cy="2620537"/>
          </a:xfrm>
          <a:prstGeom prst="roundRect">
            <a:avLst/>
          </a:prstGeom>
          <a:gradFill>
            <a:gsLst>
              <a:gs pos="35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Т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рансгенна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соя входить до складу майже 60% продуктів, серед яких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яких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: ковбасні вироби, пельмені, хліб, шоколад, маргарин, морозиво, дитяче харчування та ін. На основі ГМ - компонентів виробляють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роздічні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харчові добавки (Індекс Е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Результати експериментів над лабораторними тваринами показують, що частота мутацій у них зростає в сотні та тисячі разів і розвивається безпліддя.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9211" y="2483233"/>
            <a:ext cx="5363735" cy="3311912"/>
          </a:xfrm>
          <a:prstGeom prst="round2DiagRect">
            <a:avLst/>
          </a:prstGeom>
          <a:gradFill>
            <a:gsLst>
              <a:gs pos="35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Мутагенну активність має стирол, що використовується у виробництві поліефірних пластмас, і </a:t>
            </a:r>
            <a:r>
              <a:rPr lang="uk-UA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хлорпрен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, що застосовується у виробництві </a:t>
            </a:r>
            <a:r>
              <a:rPr lang="uk-UA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поліхлорпренових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 еластомерів.</a:t>
            </a:r>
          </a:p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Віруси можуть викликати різні хромосомні мутації (аберації), що зумовлюють спадкову мінливість. </a:t>
            </a:r>
          </a:p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Серед продуктів, що використовуються - олії та сиропи, які містять "ГМ-похідний матеріал", а також борошно і крохмаль. 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78421" y="425838"/>
            <a:ext cx="2988526" cy="532474"/>
          </a:xfrm>
          <a:prstGeom prst="flowChartPunchedTape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96000">
                <a:srgbClr val="00B050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Біологічні 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66261" y="4897472"/>
            <a:ext cx="5809785" cy="179534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8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74490" y="33451"/>
            <a:ext cx="8764858" cy="488563"/>
          </a:xfrm>
          <a:prstGeom prst="ellips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Вплив 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мутагенів на людину та </a:t>
            </a:r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довкілля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132186" y="522014"/>
            <a:ext cx="5755658" cy="4365704"/>
          </a:xfrm>
          <a:prstGeom prst="flowChartDocumen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96000">
                <a:schemeClr val="tx1"/>
              </a:gs>
              <a:gs pos="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На даний момент відомо близько 2 тисяч генетичних дефектів, що зачіпають лише частину загальної кількості локусів у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геномі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. При цьому приблизно чверть загального обсягу мутацій обумовлена ​​енергією природного тла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радіації.</a:t>
            </a:r>
          </a:p>
          <a:p>
            <a:pPr algn="ctr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Проблема полягає в тому, що прискорення частоти мутацій веде до збільшення числа особин із вродженими дефектами та шкідливими відхиленнями, що передаються у спадок, причому мутації в нестатевих (соматичних) клітинах, як правило, можуть викликати зростання злоякісних новоутворень (спонтанний рак).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6066263" y="522014"/>
            <a:ext cx="5965669" cy="4365704"/>
          </a:xfrm>
          <a:prstGeom prst="flowChartDocumen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96000">
                <a:schemeClr val="tx1"/>
              </a:gs>
              <a:gs pos="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Головна небезпека забруднення навколишнього середовища мутагенами, як вважають генетики, полягає в тому, що мутації, що знову виникають, не “перероблені” еволюційно, негативно вплинуть на життєздатність будь-яких організмів. І якщо ураження зародкових клітин може призвести до зростання кількості носіїв мутантних генів та хромосом, то при пошкодженні генів соматичних клітин можливе зростання кількості ракових захворювань. </a:t>
            </a:r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Наприклад, мутагени довкілля впливають величини рекомбінацій спадкових молекул, є також джерелом спадкових змін.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6" y="3998757"/>
            <a:ext cx="6010275" cy="1581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809" y="3457812"/>
            <a:ext cx="3466843" cy="250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611" y="4365469"/>
            <a:ext cx="29908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330607" y="169359"/>
            <a:ext cx="8764858" cy="945762"/>
          </a:xfrm>
          <a:prstGeom prst="ellipse">
            <a:avLst/>
          </a:prstGeom>
          <a:gradFill>
            <a:gsLst>
              <a:gs pos="100000">
                <a:srgbClr val="00B0F0"/>
              </a:gs>
              <a:gs pos="96000">
                <a:schemeClr val="tx1"/>
              </a:gs>
              <a:gs pos="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Загальні поняття про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антимутагени, канцерогени,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тератогени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211875" y="1483112"/>
            <a:ext cx="5542157" cy="3166947"/>
          </a:xfrm>
          <a:prstGeom prst="flowChartDocumen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supermutagens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найбільш сильні хімічні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мутагени, що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збільшують частоту виникнення мутацій у 5-50 разів у порівнянні з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природними.</a:t>
            </a:r>
          </a:p>
          <a:p>
            <a:pPr algn="just"/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 відкриті І.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Рапопорт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Ш.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Ауербах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і Т.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Робсоном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в 1946 р.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5887844" y="1483112"/>
            <a:ext cx="5820936" cy="3166947"/>
          </a:xfrm>
          <a:prstGeom prst="flowChartDocumen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В останні роки використовують так звані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аналоги основ;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сполуки, що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алкілюють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ДНК (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етилметансульфонат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метилметансульфонат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та ін.);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+3) сполуки, що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інтеркалують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між основами ДНК (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акридини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та їх похідні).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312236" y="642240"/>
            <a:ext cx="2988526" cy="764559"/>
          </a:xfrm>
          <a:prstGeom prst="flowChartPunchedTap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554" y="3256375"/>
            <a:ext cx="2185607" cy="3523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3720906"/>
            <a:ext cx="43815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52188" y="74101"/>
            <a:ext cx="8764858" cy="614791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Загальні 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поняття про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антимутагени, канцерогени,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тератогени</a:t>
            </a:r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111515" y="1024519"/>
            <a:ext cx="4806174" cy="3166947"/>
          </a:xfrm>
          <a:prstGeom prst="flowChartDocument">
            <a:avLst/>
          </a:prstGeom>
          <a:gradFill>
            <a:gsLst>
              <a:gs pos="100000">
                <a:srgbClr val="7030A0"/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Антимутагени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агенти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впливають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мутагенність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речовини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Втручання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може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бути у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формі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запобігання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перетворення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мутагенної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сполуки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в мутаген,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інактивації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або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іншого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запобігання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реакції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мутаген-ДНК.</a:t>
            </a: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5776332" y="1360144"/>
            <a:ext cx="6211229" cy="5397495"/>
          </a:xfrm>
          <a:prstGeom prst="flowChartDocument">
            <a:avLst/>
          </a:prstGeom>
          <a:gradFill>
            <a:gsLst>
              <a:gs pos="100000">
                <a:srgbClr val="7030A0"/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Селен: викликає запрограмовану загибель клітин через передачу безлічі сигналів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Магній: необхідний для процесу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ексцизійного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відновлення нуклеотидів, коли в клітинах, оброблених без цього живильного мікроелемента, відновлення порушено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Вітаміни: можуть викликати запрограмовану загибель клітин за допомогою активації p53 та посилення клітинних механізмів проти розривів ланцюгів;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Каротиноїди: індукція репарації ДНК з одиничним розривом за допомогою механізму повторного з'єднання та елімінація 8-оксогуаніну, який зазвичай виникає в результаті окислювального стресу в клітинах;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11515" y="446329"/>
            <a:ext cx="2988526" cy="485125"/>
          </a:xfrm>
          <a:prstGeom prst="flowChartPunchedTape">
            <a:avLst/>
          </a:prstGeom>
          <a:gradFill>
            <a:gsLst>
              <a:gs pos="100000">
                <a:srgbClr val="00B0F0"/>
              </a:gs>
              <a:gs pos="96000">
                <a:schemeClr val="tx1"/>
              </a:gs>
              <a:gs pos="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Антимутагени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296831" y="767344"/>
            <a:ext cx="3724507" cy="514349"/>
          </a:xfrm>
          <a:prstGeom prst="ellipse">
            <a:avLst/>
          </a:prstGeom>
          <a:gradFill>
            <a:gsLst>
              <a:gs pos="100000">
                <a:srgbClr val="7030A0"/>
              </a:gs>
              <a:gs pos="96000">
                <a:schemeClr val="tx1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uk-UA" b="1" dirty="0" err="1">
                <a:latin typeface="Cambria" panose="02040503050406030204" pitchFamily="18" charset="0"/>
                <a:ea typeface="Cambria" panose="02040503050406030204" pitchFamily="18" charset="0"/>
              </a:rPr>
              <a:t>Мікронутрієнти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9573" y="3130379"/>
            <a:ext cx="5374886" cy="351574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окумент 7"/>
          <p:cNvSpPr/>
          <p:nvPr/>
        </p:nvSpPr>
        <p:spPr>
          <a:xfrm>
            <a:off x="156118" y="2044931"/>
            <a:ext cx="5709424" cy="2423088"/>
          </a:xfrm>
          <a:prstGeom prst="flowChartDocumen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A42C9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Оскільки УФ-світло може викликати мутації через пошкодження ДНК, сонцезахисний крем вважається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антимутагенним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з'єднанням, оскільки він блокує дію УФ-світла, викликаючи мутагенез у клітинах, в основному сонцезахисний крем перешкоджає проникненню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мутагена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44968" y="1115121"/>
            <a:ext cx="3724507" cy="845747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2. УФ 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блокатори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218667" y="1033345"/>
            <a:ext cx="4720680" cy="845747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3. Гени-</a:t>
            </a:r>
            <a:r>
              <a:rPr lang="uk-UA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супресори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 пухлин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6077415" y="1960868"/>
            <a:ext cx="5832087" cy="4668103"/>
          </a:xfrm>
          <a:prstGeom prst="flowChartDocumen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A42C9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p53 – це фактор транскрипції, який бере участь у транскрипції багатьох генів, деякі з яких пов'язані з процесом клітинної відповіді на пошкодження ДНК. Деякі типи раку демонструють високу поширеність нижчих або навіть відсутніх рівнів експресії цього білка, що підтверджує його важливість для запобігання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мутагенезу.</a:t>
            </a:r>
          </a:p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PTEN: PTEN - ще один ген, який вважається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супресором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пухлин і діє за допомогою інактивації шляху PI3K-AKT, який призводить до зростання та виживання клітин. Іншими словами, цей ген важливий для зупинки росту клітин, уникаючи задніх ефектів і наслідків мутагенезу</a:t>
            </a:r>
            <a:r>
              <a:rPr lang="uk-UA" dirty="0"/>
              <a:t>.</a:t>
            </a:r>
            <a:endParaRPr lang="ru-RU" dirty="0"/>
          </a:p>
          <a:p>
            <a:pPr lvl="0"/>
            <a:endParaRPr lang="uk-UA" dirty="0" smtClean="0"/>
          </a:p>
        </p:txBody>
      </p:sp>
      <p:sp>
        <p:nvSpPr>
          <p:cNvPr id="7" name="Овал 6"/>
          <p:cNvSpPr/>
          <p:nvPr/>
        </p:nvSpPr>
        <p:spPr>
          <a:xfrm>
            <a:off x="2330607" y="169359"/>
            <a:ext cx="8764858" cy="945762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Загальні поняття про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антимутагени, канцерогени,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тератогени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Поиск идеального солнцезащитного крема методом проб и ошибок | Отзывы  покупателей | Космети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3" y="3853712"/>
            <a:ext cx="3700345" cy="27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85641" y="36591"/>
            <a:ext cx="8764858" cy="945762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Загальні 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поняття про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антимутагени, канцерогени,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тератогени</a:t>
            </a:r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122666" y="1431188"/>
            <a:ext cx="5542157" cy="1650381"/>
          </a:xfrm>
          <a:prstGeom prst="flowChartDocumen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A42C9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Канцероген (від лат.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cancer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- рак та ін.-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грец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γεννάω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- народжую) - фактори навколишнього середовища, вплив яких на організм людини або тварини підвищує ймовірність виникнення злоякісних пухлин.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5809786" y="1092820"/>
            <a:ext cx="6099716" cy="3813717"/>
          </a:xfrm>
          <a:prstGeom prst="flowChartDocumen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A42C9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Види канцерогенів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b="1" i="1" dirty="0">
                <a:latin typeface="Cambria" panose="02040503050406030204" pitchFamily="18" charset="0"/>
                <a:ea typeface="Cambria" panose="02040503050406030204" pitchFamily="18" charset="0"/>
              </a:rPr>
              <a:t>Екзогенні канцерогени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(перебувають у зовнішньому середовищі) – це тютюновий дим, вихлопні гази, токсини їжі, копчені і смажені продукти, азбест та інших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uk-UA" b="1" i="1" dirty="0">
                <a:latin typeface="Cambria" panose="02040503050406030204" pitchFamily="18" charset="0"/>
                <a:ea typeface="Cambria" panose="02040503050406030204" pitchFamily="18" charset="0"/>
              </a:rPr>
              <a:t>Ендогенні канцерогени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(речовини, що містяться в організмі та здатні за певних умов провокувати зростання ракових клітин) – холестерин, естроген, жовчні кислоти, андрогени тощо.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22666" y="765949"/>
            <a:ext cx="2988526" cy="602166"/>
          </a:xfrm>
          <a:prstGeom prst="flowChartPunchedTap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Канцерогени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6" y="3144642"/>
            <a:ext cx="5542157" cy="152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527" y="4816746"/>
            <a:ext cx="56673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85641" y="36591"/>
            <a:ext cx="8764858" cy="945762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Загальні поняття про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антимутагени, канцерогени, </a:t>
            </a:r>
            <a:r>
              <a:rPr lang="uk-U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тератогени</a:t>
            </a:r>
            <a:r>
              <a:rPr lang="uk-U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223029" y="856202"/>
            <a:ext cx="2765500" cy="706012"/>
          </a:xfrm>
          <a:prstGeom prst="flowChartPunchedTap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Канцерогени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33134" y="1038109"/>
            <a:ext cx="4683510" cy="1070517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Джерела канцерогенів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2666" y="2164383"/>
            <a:ext cx="7203688" cy="2263697"/>
          </a:xfrm>
          <a:prstGeom prst="round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A42C9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Природні канцерогени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їх виникнення залежить від людини, але вони істотно впливають в розвитку онкологічних захворювань. До них відносяться: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геохімічні джерела (поклади горючих копалин, металевих руд);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виверження вулканів;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природне радіоактивне випромінювання (сонячне, і навіть деякі випромінювання хімічних елементів – наприклад, радону).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70195" y="4315524"/>
            <a:ext cx="7638586" cy="2129882"/>
          </a:xfrm>
          <a:prstGeom prst="round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1000">
                <a:srgbClr val="A42C9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Антропогенні канцерогени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залежить від діяльності, і як і, як і природні, впливають в розвитку онкологічних захворювань. В тому числі: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забруднення біосфери (людиною в природу штучно введено близько 10 млн. різних речовин, вплив на організм вивчено лише у 837) – сліди пестицидів виявлені навіть в Антарктиді;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використання хімічної зброї;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Хімічні катастрофи.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9" y="4548300"/>
            <a:ext cx="3679900" cy="2123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644" y="1562214"/>
            <a:ext cx="4149680" cy="262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0" y="947856"/>
            <a:ext cx="12192000" cy="5654714"/>
          </a:xfrm>
          <a:prstGeom prst="verticalScroll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96000">
                <a:schemeClr val="tx1"/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endParaRPr lang="uk-UA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uk-UA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uk-UA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uk-UA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uk-UA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1.Мутагени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(від латів.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mutatio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— зміна та ін.-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грец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γεννάω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— народжую) — хімічні, фізичні та біологічні фактори, що спричиняють спадкові зміни — мутації. </a:t>
            </a:r>
            <a:endParaRPr lang="uk-UA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Основні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властивості мутагенів: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- Універсальність, тобто здатність викликати мутації у всіх організмах - від вірусу до людини;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- відсутність нижнього порогу дії, тобто будь-яка мала доза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мутагена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здатна викликати мутацію (при великих дозах часто настає летальний кінець);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неспрямованість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мутацій, оскільки будь-який ген включає лише чотири типи азотистих підстав, то мутаген може вплинути на будь-який ген за принципом випадковості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За природою виникнення мутагени класифікують на фізичні, хімічні та 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біологічні.</a:t>
            </a:r>
          </a:p>
          <a:p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uk-UA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Супермутагени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supermutagens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) [лат.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super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зверху, над,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mutatio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зміна та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грец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genos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рід, походження] - найбільш сильні хімічні мутагени, що збільшують частоту виникнення мутацій у 5-50 разів у порівнянні з природними, напр.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диметилсульфат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, іприт,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етиленімін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, уретан,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нітрозометилсечовина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та ін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ru-RU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Антимутагени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агенти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впливають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мутагенність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речовини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Втручання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може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бути у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формі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запобігання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перетворення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мутагенної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сполуки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 мутаген,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інактивації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або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іншого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запобігання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реакції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мутаген-ДНК.</a:t>
            </a:r>
          </a:p>
          <a:p>
            <a:pPr lvl="0"/>
            <a:r>
              <a:rPr lang="uk-UA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6. Канцероген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(від лат.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cancer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рак та ін.-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грец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γεννάω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народжую) - фактори навколишнього середовища, вплив яких на організм людини або тварини підвищує ймовірність виникнення злоякісних пухлин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7. </a:t>
            </a:r>
            <a:r>
              <a:rPr lang="ru-RU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Антимутагени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це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агенти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впливають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мутагенність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речовини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Втручання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може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бути у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формі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запобігання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перетворення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мутагенної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сполуки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 мутаген,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інактивації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або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іншого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запобігання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реакції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мутаген-ДНК.</a:t>
            </a:r>
          </a:p>
          <a:p>
            <a:pPr lvl="0"/>
            <a:r>
              <a:rPr lang="uk-UA" sz="1600" b="1" dirty="0">
                <a:latin typeface="Cambria" panose="02040503050406030204" pitchFamily="18" charset="0"/>
                <a:ea typeface="Cambria" panose="02040503050406030204" pitchFamily="18" charset="0"/>
              </a:rPr>
              <a:t>Канцероген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(від лат.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cancer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рак та ін.-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грец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uk-UA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γεννάω</a:t>
            </a: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 - народжую) - фактори навколишнього середовища, вплив яких на організм людини або тварини підвищує ймовірність виникнення злоякісних пухлин</a:t>
            </a:r>
            <a:r>
              <a:rPr lang="uk-UA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/>
          </a:p>
          <a:p>
            <a:pPr lvl="0"/>
            <a:endParaRPr lang="ru-RU" dirty="0"/>
          </a:p>
          <a:p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8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0" y="683943"/>
            <a:ext cx="3579541" cy="5795964"/>
          </a:xfrm>
          <a:prstGeom prst="verticalScroll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96000">
                <a:schemeClr val="tx1"/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Фізичні </a:t>
            </a:r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мутагени: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іонізуюче випромінювання (рентгенівське- та гамма-випромінювання, протони, нейтрони);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електромагнітне випромінювання (ультрафіолетове, у деяких випадках - видиме світло);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радіоактивний розпад;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надмірно висока чи низька температура.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3256156" y="1442226"/>
            <a:ext cx="5731727" cy="5260706"/>
          </a:xfrm>
          <a:prstGeom prst="verticalScroll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96000">
                <a:schemeClr val="tx1"/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Хімічні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мутагени</a:t>
            </a:r>
            <a:endParaRPr lang="ru-RU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Окисники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відновники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нітрати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нітрити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активні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кисню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Алкілуючі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реагенти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наприклад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йодацетамід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Пестициди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наприклад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гербіциди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фунгіциди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Деякі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харчові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добавки (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наприклад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ароматичні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вуглеводні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цикламати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Органічні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розчинники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Лікарські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препарати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наприклад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цитостатики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і,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препарати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ртуті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імунодепресанти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/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хімічних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мутагенів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умовно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можна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віднести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і ряд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вірусів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мутагенним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чинником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вірусів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є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їх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нуклеїнові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кислоти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— ДНК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або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РНК).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8697951" y="825193"/>
            <a:ext cx="3494049" cy="5654714"/>
          </a:xfrm>
          <a:prstGeom prst="verticalScroll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96000">
                <a:schemeClr val="tx1"/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Біологічні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мутагени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Специфічні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послідовності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ДНК — 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мобільні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елементи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геному;</a:t>
            </a:r>
          </a:p>
          <a:p>
            <a:pPr lvl="0"/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Деякі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віруси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вірус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кору, краснухи, 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грипу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Продукти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обміну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речовин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продукти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окиснення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ліпідів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Антигени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деяких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мікроорганізмів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0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895170" y="1226634"/>
            <a:ext cx="4876800" cy="330076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2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2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070516" y="883736"/>
            <a:ext cx="10415239" cy="1326996"/>
          </a:xfrm>
          <a:prstGeom prst="round2Diag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100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latin typeface="Cambria" panose="02040503050406030204" pitchFamily="18" charset="0"/>
                <a:ea typeface="Cambria" panose="02040503050406030204" pitchFamily="18" charset="0"/>
              </a:rPr>
              <a:t>Мутагени 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(від латів.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mutatio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 — зміна та ін.-</a:t>
            </a:r>
            <a:r>
              <a:rPr lang="uk-UA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грец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γεννάω</a:t>
            </a:r>
            <a:r>
              <a:rPr lang="uk-UA" sz="2000" dirty="0">
                <a:latin typeface="Cambria" panose="02040503050406030204" pitchFamily="18" charset="0"/>
                <a:ea typeface="Cambria" panose="02040503050406030204" pitchFamily="18" charset="0"/>
              </a:rPr>
              <a:t> — народжую) — хімічні, фізичні та біологічні фактори, що спричиняють спадкові зміни — мутації. 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63175" y="2485329"/>
            <a:ext cx="5542155" cy="2280424"/>
          </a:xfrm>
          <a:prstGeom prst="round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100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Вперше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штучні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мутації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отримані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у 1925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році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Г. А. Надсоном та Г. С.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Філіпповим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у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дріжджів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дією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радіоактивного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випромінювання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радію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34175" y="2235823"/>
            <a:ext cx="3211551" cy="37802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1905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511990" y="2054617"/>
            <a:ext cx="2453268" cy="314184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effectLst>
            <a:glow rad="762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345688" y="6066268"/>
            <a:ext cx="2988526" cy="532474"/>
          </a:xfrm>
          <a:prstGeom prst="flowChartPunchedTap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4000">
                <a:schemeClr val="tx1"/>
              </a:gs>
              <a:gs pos="0">
                <a:srgbClr val="BC041A"/>
              </a:gs>
            </a:gsLst>
            <a:lin ang="5400000" scaled="1"/>
          </a:gradFill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Г. А. Надсон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9422780" y="5196466"/>
            <a:ext cx="2631688" cy="669776"/>
          </a:xfrm>
          <a:prstGeom prst="flowChartPunchedTap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4000">
                <a:schemeClr val="tx1"/>
              </a:gs>
              <a:gs pos="0">
                <a:srgbClr val="BC041A"/>
              </a:gs>
            </a:gsLst>
            <a:lin ang="5400000" scaled="1"/>
          </a:gradFill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С. </a:t>
            </a:r>
            <a:r>
              <a:rPr lang="ru-RU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Філіппов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7573" y="810550"/>
            <a:ext cx="5380464" cy="1339543"/>
          </a:xfrm>
          <a:prstGeom prst="round2Diag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100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Американський вчений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Меллер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удостоєний Нобелівської премії у 1937 році, показав, що рентгенівське випромінювання збільшує частоту мутацій у плодової мушки дрозофіли.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08342" y="1323500"/>
            <a:ext cx="4081346" cy="2436544"/>
          </a:xfrm>
          <a:prstGeom prst="round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100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У сорокові роки І. А.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Рапопорт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у нашій країні та Ш.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Ауербах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у Великій Британії відкрили, що мутагенну дію мають і багато хімічних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сполук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Відомо, що мутації можуть виникати як у статевих клітинах, так і в клітинах тіла – соматичних. </a:t>
            </a:r>
            <a:b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3636" y="2260909"/>
            <a:ext cx="5241073" cy="2798956"/>
          </a:xfrm>
          <a:prstGeom prst="round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Мутації в соматичних клітинах можуть бути знищені імунними силами організму або за допомогою "клітинного самогубства",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апоптозу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. Але іноді такі мутації зберігаються, що призводить або до появи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мозаїцизму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(наприклад, у людини одне око блакитне, а інше карій), або до розвитку пухлин. Такі мутації відіграють у житті однієї особини, але байдужі для нащадків.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7449015" y="3978198"/>
            <a:ext cx="4650058" cy="2497873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uk-UA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Навпаки, мутація, що виникла в статевій клітині, як правило, проходить безвісти для її власника. Але вона може призвести до безпліддя або вроджених каліцтв і скорочення тривалості життя його нащадків.</a:t>
            </a:r>
            <a:endParaRPr lang="ru-RU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ourier New" panose="02070309020205020404" pitchFamily="49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489688" y="119875"/>
            <a:ext cx="2520176" cy="294670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9684834" y="3066584"/>
            <a:ext cx="2408662" cy="669776"/>
          </a:xfrm>
          <a:prstGeom prst="flowChartPunchedTap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4000">
                <a:schemeClr val="tx1"/>
              </a:gs>
              <a:gs pos="0">
                <a:srgbClr val="BC041A"/>
              </a:gs>
            </a:gsLst>
            <a:lin ang="5400000" scaled="1"/>
          </a:gradFill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І. А. </a:t>
            </a:r>
            <a:r>
              <a:rPr lang="uk-UA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Рапопорт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05814" y="3551665"/>
            <a:ext cx="2709746" cy="270974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4767146" y="6015733"/>
            <a:ext cx="2531327" cy="669776"/>
          </a:xfrm>
          <a:prstGeom prst="flowChartPunchedTap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4000">
                <a:schemeClr val="tx1"/>
              </a:gs>
              <a:gs pos="0">
                <a:srgbClr val="BC041A"/>
              </a:gs>
            </a:gsLst>
            <a:lin ang="5400000" scaled="1"/>
          </a:gradFill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Ш. </a:t>
            </a:r>
            <a:r>
              <a:rPr lang="uk-UA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Ауербах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4177" y="1324205"/>
            <a:ext cx="11719931" cy="783376"/>
          </a:xfrm>
          <a:prstGeom prst="round2Diag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100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Незважаючи на величезну різноманітність мутагенів, всі вони мають низку спільних для них властивостей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144966" y="3603932"/>
            <a:ext cx="7683190" cy="1006399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відсутність нижнього порогу дії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, тобто будь-яка мала доза </a:t>
            </a:r>
            <a:r>
              <a:rPr lang="uk-UA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мутагена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 здатна викликати мутацію (при великих дозах часто настає летальний кінець);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144966" y="4741354"/>
            <a:ext cx="8290932" cy="1017548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uk-UA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неспрямованість</a:t>
            </a:r>
            <a:r>
              <a:rPr lang="uk-UA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мутацій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, оскільки будь-який ген включає лише чотири типи азотистих підстав, то мутаген може вплинути на будь-який ген за принципом випадковості.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144966" y="2778047"/>
            <a:ext cx="6757639" cy="694862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uk-UA" b="1" i="1" dirty="0">
                <a:latin typeface="Cambria" panose="02040503050406030204" pitchFamily="18" charset="0"/>
                <a:ea typeface="Cambria" panose="02040503050406030204" pitchFamily="18" charset="0"/>
              </a:rPr>
              <a:t>Універсальність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тобто здатність викликати мутації у всіх організмах - від вірусу до людини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148577" y="0"/>
            <a:ext cx="10549052" cy="87850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400" b="1" dirty="0">
                <a:latin typeface="Cambria" panose="02040503050406030204" pitchFamily="18" charset="0"/>
                <a:ea typeface="Cambria" panose="02040503050406030204" pitchFamily="18" charset="0"/>
              </a:rPr>
              <a:t>Основні положення мутаційної </a:t>
            </a:r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теорії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83995" y="957529"/>
            <a:ext cx="11719931" cy="783376"/>
          </a:xfrm>
          <a:prstGeom prst="round2Diag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100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Основні положення мутаційної теорії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Коржинського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Де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Фріза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можна звести до наступних пунктів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747131" y="2538014"/>
            <a:ext cx="7683190" cy="689057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2. Мутації - рідкісні події (1-5 на 100000-1000000 генів, але бувають і частіше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1148577" y="3279199"/>
            <a:ext cx="8290932" cy="763161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3. Мутації стійкі — передаються наступні покоління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73926" y="1797847"/>
            <a:ext cx="6757639" cy="694862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1. Мутації – це дискретні зміни спадкового матеріалу.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1499838" y="4101384"/>
            <a:ext cx="8647771" cy="1017548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4. Мутації не утворюють безперервних рядів (мутація карликовості; мутація гігантизму без перехідних форм).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1993281" y="5177956"/>
            <a:ext cx="8859644" cy="693991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5. Мутації бувають корисні (дуже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рідко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), шкідливі (дуже часто) та нейтральні (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рідко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3406697" y="5976275"/>
            <a:ext cx="8290932" cy="627993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6. Подібні мутації можуть виникати неодноразово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9244361" y="1464992"/>
            <a:ext cx="2857501" cy="31874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9372599" y="4490109"/>
            <a:ext cx="2531327" cy="669776"/>
          </a:xfrm>
          <a:prstGeom prst="flowChartPunchedTape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94000">
                <a:schemeClr val="tx1"/>
              </a:gs>
              <a:gs pos="0">
                <a:srgbClr val="BC041A"/>
              </a:gs>
            </a:gsLst>
            <a:lin ang="5400000" scaled="1"/>
          </a:gradFill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Коржинський</a:t>
            </a:r>
            <a:r>
              <a:rPr lang="uk-UA" sz="1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Де </a:t>
            </a:r>
            <a:r>
              <a:rPr lang="uk-UA" sz="1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Фріз</a:t>
            </a:r>
            <a:endParaRPr lang="ru-RU" sz="1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965820" y="32319"/>
            <a:ext cx="8764858" cy="626250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Класифікація </a:t>
            </a:r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мутагенів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73958" y="928120"/>
            <a:ext cx="5759283" cy="1634737"/>
          </a:xfrm>
          <a:prstGeom prst="snip2DiagRect">
            <a:avLst/>
          </a:prstGeom>
          <a:gradFill>
            <a:gsLst>
              <a:gs pos="100000">
                <a:srgbClr val="AF953C"/>
              </a:gs>
              <a:gs pos="99000">
                <a:schemeClr val="accent1">
                  <a:lumMod val="40000"/>
                  <a:lumOff val="60000"/>
                </a:schemeClr>
              </a:gs>
              <a:gs pos="2500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іонізуюче випромінювання (рентгенівське- та гамма-випромінювання, протони, нейтрони);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електромагнітне випромінювання (ультрафіолетове, у деяких випадках - видиме світло);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радіоактивний розпад;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надмірно висока чи низька температура.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242509" y="336713"/>
            <a:ext cx="2988526" cy="532474"/>
          </a:xfrm>
          <a:prstGeom prst="flowChartPunchedTape">
            <a:avLst/>
          </a:prstGeom>
          <a:gradFill>
            <a:gsLst>
              <a:gs pos="100000">
                <a:srgbClr val="AF953C"/>
              </a:gs>
              <a:gs pos="96000">
                <a:srgbClr val="C00000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1. Фізичні 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011918" y="699432"/>
            <a:ext cx="6048124" cy="3294499"/>
          </a:xfrm>
          <a:prstGeom prst="round2DiagRect">
            <a:avLst/>
          </a:prstGeom>
          <a:gradFill>
            <a:gsLst>
              <a:gs pos="100000">
                <a:srgbClr val="AF953C"/>
              </a:gs>
              <a:gs pos="99000">
                <a:schemeClr val="accent1">
                  <a:lumMod val="40000"/>
                  <a:lumOff val="60000"/>
                </a:schemeClr>
              </a:gs>
              <a:gs pos="25000">
                <a:srgbClr val="00206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До іонізуючим випромінюванням відносять електромагнітні, рентгенівські та гамма-промені, а також елементарні частинки (альфа, бета, нейтрони та ін.). </a:t>
            </a:r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Наслідком опромінення можуть бути розрив водневих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зв'язків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у подвійній спіралі молекули ДНК, розриви одного або двох ланцюгів ДНК, утворення нових стійких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зв'язків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(зшивок) між двома ланцюгами однієї молекули ДНК, між різними молекулами ДНК або між ДНК та молекулами білків. </a:t>
            </a:r>
          </a:p>
        </p:txBody>
      </p:sp>
      <p:sp>
        <p:nvSpPr>
          <p:cNvPr id="9" name="Загнутый угол 8"/>
          <p:cNvSpPr/>
          <p:nvPr/>
        </p:nvSpPr>
        <p:spPr>
          <a:xfrm>
            <a:off x="73958" y="2620923"/>
            <a:ext cx="5937959" cy="4084677"/>
          </a:xfrm>
          <a:prstGeom prst="foldedCorner">
            <a:avLst/>
          </a:prstGeom>
          <a:gradFill>
            <a:gsLst>
              <a:gs pos="100000">
                <a:srgbClr val="AF953C"/>
              </a:gs>
              <a:gs pos="99000">
                <a:schemeClr val="accent1">
                  <a:lumMod val="40000"/>
                  <a:lumOff val="60000"/>
                </a:schemeClr>
              </a:gs>
              <a:gs pos="2500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Cambria" panose="02040503050406030204" pitchFamily="18" charset="0"/>
                <a:ea typeface="Cambria" panose="02040503050406030204" pitchFamily="18" charset="0"/>
              </a:rPr>
              <a:t>Електричні та магнітні поля сильно впливають на стан усіх біологічних об'єктів, що потрапляють у зону їхнього впливу. Наприклад, у районі дії електричного поля ЛЕП у комах проявляються зміни у поведінці: так, у бджіл фіксується підвищена агресивність, занепокоєння, зниження працездатності та продуктивності, схильність до втрати маток; у жуків, комарів, метеликів та інших літаючих комах спостерігається зміна поведінкових реакцій, у тому числі зміна напрямку руху у бік з меншим рівнем випромінювання. У рослин поширені аномалії розвитку – часто змінюються форми та розміри квіток, листя, стебел, з'являються зайві пелюстки.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81139" y="4034794"/>
            <a:ext cx="5709681" cy="280600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2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018372" y="73181"/>
            <a:ext cx="8764858" cy="70531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sz="2400" b="1" dirty="0">
                <a:latin typeface="Cambria" panose="02040503050406030204" pitchFamily="18" charset="0"/>
                <a:ea typeface="Cambria" panose="02040503050406030204" pitchFamily="18" charset="0"/>
              </a:rPr>
              <a:t>Класифікація </a:t>
            </a:r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мутагенів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904073" y="1062352"/>
            <a:ext cx="9216479" cy="1537783"/>
          </a:xfrm>
          <a:prstGeom prst="round2DiagRect">
            <a:avLst/>
          </a:prstGeom>
          <a:gradFill>
            <a:gsLst>
              <a:gs pos="100000">
                <a:schemeClr val="accent5"/>
              </a:gs>
              <a:gs pos="96000">
                <a:srgbClr val="C00000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За тривалого перебування (місяці - роки) людей в електромагнітному полі ЛЕП можуть розвиватися захворювання переважно серцево-судинної та нервової систем організму людини. В останні роки серед віддалених наслідків часто називаються онкологічні захворювання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68" y="2671587"/>
            <a:ext cx="7844534" cy="3479234"/>
          </a:xfrm>
          <a:prstGeom prst="rect">
            <a:avLst/>
          </a:prstGeom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218125" y="6150821"/>
            <a:ext cx="4365352" cy="635620"/>
          </a:xfrm>
          <a:prstGeom prst="round2DiagRect">
            <a:avLst/>
          </a:prstGeom>
          <a:gradFill>
            <a:gsLst>
              <a:gs pos="100000">
                <a:schemeClr val="accent5"/>
              </a:gs>
              <a:gs pos="96000">
                <a:srgbClr val="C00000"/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Рентгенівське</a:t>
            </a:r>
            <a:r>
              <a:rPr lang="ru-RU" sz="2000" b="1" i="1" dirty="0" smtClean="0"/>
              <a:t> </a:t>
            </a:r>
            <a:r>
              <a:rPr lang="uk-UA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випромінювання</a:t>
            </a:r>
            <a:endParaRPr lang="ru-RU" sz="2000" b="1" i="1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19846" y="494152"/>
            <a:ext cx="2988526" cy="532474"/>
          </a:xfrm>
          <a:prstGeom prst="flowChartPunchedTape">
            <a:avLst/>
          </a:prstGeom>
          <a:gradFill>
            <a:gsLst>
              <a:gs pos="100000">
                <a:srgbClr val="AF953C"/>
              </a:gs>
              <a:gs pos="96000">
                <a:srgbClr val="C00000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b="1" dirty="0">
                <a:latin typeface="Cambria" panose="02040503050406030204" pitchFamily="18" charset="0"/>
                <a:ea typeface="Cambria" panose="02040503050406030204" pitchFamily="18" charset="0"/>
              </a:rPr>
              <a:t>1. Фізичні 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018372" y="73181"/>
            <a:ext cx="8764858" cy="705314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Класифікація </a:t>
            </a:r>
            <a:r>
              <a:rPr lang="uk-U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мутагенів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33817" y="1225588"/>
            <a:ext cx="9216479" cy="809817"/>
          </a:xfrm>
          <a:prstGeom prst="round2DiagRect">
            <a:avLst/>
          </a:prstGeom>
          <a:gradFill>
            <a:gsLst>
              <a:gs pos="100000">
                <a:srgbClr val="AF953C"/>
              </a:gs>
              <a:gs pos="96000">
                <a:srgbClr val="C00000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Хімічні мутагени є найпоширенішими у групі. До них відносяться такі групи з'єднань: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133817" y="2157320"/>
            <a:ext cx="11307334" cy="4411401"/>
          </a:xfrm>
          <a:prstGeom prst="flowChartDocument">
            <a:avLst/>
          </a:prstGeom>
          <a:gradFill>
            <a:gsLst>
              <a:gs pos="100000">
                <a:srgbClr val="AF953C"/>
              </a:gs>
              <a:gs pos="96000">
                <a:schemeClr val="accent1">
                  <a:lumMod val="75000"/>
                </a:schemeClr>
              </a:gs>
              <a:gs pos="0">
                <a:srgbClr val="7030A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деякі алкалоїди: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колхіцин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— один із найпоширеніших у селекції мутагенів,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вінкамін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подофіллотоксин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окислювачі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та відновники (нітрати, азотиста кислота та її солі - нітрити, активні форми кисню);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алкілуючі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агенти (наприклад,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йодацетамід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епоксибензантрацен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нітропохідні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сечовини: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нітрозометилсечовина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нітрозоетилсечовина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нітрозоодиметилсечовина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- часто застосовуються в сільському господарстві;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етиленімін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етилметансульфонат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диметилсульфат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1,4-бісдіазоацетилбутан (відомий як ДАБ);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деякі пестициди (пестициди групи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альдрину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гексахлоран);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деякі харчові добавки (наприклад, ароматичні вуглеводні (бензол тощо),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цикламати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продукти переробки нафти;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органічні розчинники;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лікарські препарати (наприклад,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цитостатики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, ртуті, 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імунодепресанти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До хімічних мутагенів умовно можна віднести і ряд вірусів (мутагенним фактором вірусів є їх нуклеїнові кислоти - ДНК або РНК).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33817" y="618589"/>
            <a:ext cx="2988526" cy="532474"/>
          </a:xfrm>
          <a:prstGeom prst="flowChartPunchedTape">
            <a:avLst/>
          </a:prstGeom>
          <a:gradFill>
            <a:gsLst>
              <a:gs pos="100000">
                <a:srgbClr val="AF953C"/>
              </a:gs>
              <a:gs pos="96000">
                <a:srgbClr val="C00000"/>
              </a:gs>
              <a:gs pos="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Хімічні мутагени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57317" y="684753"/>
            <a:ext cx="2252547" cy="135065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39791" y="5469950"/>
            <a:ext cx="4895386" cy="115972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075774" y="6473911"/>
            <a:ext cx="3077736" cy="311533"/>
          </a:xfrm>
          <a:prstGeom prst="ellipse">
            <a:avLst/>
          </a:prstGeom>
          <a:gradFill>
            <a:gsLst>
              <a:gs pos="100000">
                <a:srgbClr val="AF953C"/>
              </a:gs>
              <a:gs pos="96000">
                <a:schemeClr val="tx1"/>
              </a:gs>
              <a:gs pos="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імунодепресанти</a:t>
            </a:r>
            <a:endParaRPr lang="ru-RU" sz="1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2228</Words>
  <Application>Microsoft Office PowerPoint</Application>
  <PresentationFormat>Широкоэкранный</PresentationFormat>
  <Paragraphs>153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Ирина Полякова</cp:lastModifiedBy>
  <cp:revision>26</cp:revision>
  <dcterms:created xsi:type="dcterms:W3CDTF">2021-11-28T13:20:17Z</dcterms:created>
  <dcterms:modified xsi:type="dcterms:W3CDTF">2022-02-07T14:33:51Z</dcterms:modified>
</cp:coreProperties>
</file>