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9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04.09.2023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1289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04.09.2023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3168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04.09.2023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4581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04.09.2023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1861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04.09.2023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84163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04.09.2023</a:t>
            </a:fld>
            <a:endParaRPr lang="ru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8201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04.09.2023</a:t>
            </a:fld>
            <a:endParaRPr lang="ru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2557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04.09.2023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7288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04.09.2023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6477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04.09.2023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99597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04.09.2023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2565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04.09.2023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483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04.09.2023</a:t>
            </a:fld>
            <a:endParaRPr lang="ru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04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04.09.2023</a:t>
            </a:fld>
            <a:endParaRPr lang="ru-U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2367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04.09.2023</a:t>
            </a:fld>
            <a:endParaRPr lang="ru-U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8119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04.09.2023</a:t>
            </a:fld>
            <a:endParaRPr lang="ru-U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587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04.09.2023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5335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3EC52FC-B91E-4CCD-9305-29FAB6F7EF3B}" type="datetimeFigureOut">
              <a:rPr lang="ru-UA" smtClean="0"/>
              <a:t>04.09.2023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747873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61EBE-24C8-A781-3624-A223022807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ФІТОДИЗАЙН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FD04AA-4774-06B6-BB62-8020799388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Фітодизайн. Вступ. Основні поняття</a:t>
            </a:r>
            <a:endParaRPr lang="ru-UA" dirty="0"/>
          </a:p>
        </p:txBody>
      </p:sp>
      <p:pic>
        <p:nvPicPr>
          <p:cNvPr id="5" name="Рисунок 4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69177B2B-31EB-7CC6-B7AF-155184855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40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BCB125B6-466A-0105-01BA-37A051F7E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21757A-CC12-2BF1-20D6-4DB79E7574DB}"/>
              </a:ext>
            </a:extLst>
          </p:cNvPr>
          <p:cNvSpPr txBox="1"/>
          <p:nvPr/>
        </p:nvSpPr>
        <p:spPr>
          <a:xfrm>
            <a:off x="147734" y="1452282"/>
            <a:ext cx="11597951" cy="5037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Дворічна рослина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рослина, життєвий цикл якої від насінини до насінини складає два роки.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Декоративна рослина</a:t>
            </a:r>
            <a:r>
              <a:rPr lang="uk-UA" sz="22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культурна чи дикоросла рослина яку вирощують заради декоративної мети (озеленення, букети, композиції, прикраси тощо).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Дерево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життєва форма багаторічних рослин з головним стовбуром який дерев’яніє.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Живець 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частина пагону, листка або кореня, яка придатна для вирощування з неї нової рослини.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Живцювання 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розмноження рослин за допомогою живців.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Життєва форма 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зовнішній вигляд рослин, який відображає її пристосування до умов існування та біологічні особливості.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Життєвий цикл</a:t>
            </a:r>
            <a:r>
              <a:rPr lang="uk-UA" sz="22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сукупність всіх фаз розвитку рослини.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431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ED1C915A-94B8-03BE-9931-2865388FF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93C40E-7A6E-FF08-CE75-5CABCD2C873F}"/>
              </a:ext>
            </a:extLst>
          </p:cNvPr>
          <p:cNvSpPr txBox="1"/>
          <p:nvPr/>
        </p:nvSpPr>
        <p:spPr>
          <a:xfrm>
            <a:off x="339012" y="1611599"/>
            <a:ext cx="11513975" cy="4777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Зонтик 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суцвіття складене з квіток на квітконіжках однієї довжини які виходять з однієї точки.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Інтер’єр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архітектурне та художне оформлення приміщень.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Квітка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генеративний орган рослин.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Квітка неправильна</a:t>
            </a:r>
            <a:r>
              <a:rPr lang="uk-UA" sz="22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складові частини квітки розташовані несиметрично та не однакові.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Квітка правильна</a:t>
            </a:r>
            <a:r>
              <a:rPr lang="uk-UA" sz="22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складові частини квітки симетрично розташовані та однакові.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Квіткові рослини</a:t>
            </a:r>
            <a:r>
              <a:rPr lang="uk-UA" sz="22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рослини які мають квітку – відділ вищих рослин.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Квітколоже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осьова частина квітки до якої прикріплені всі її частини.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Квітконіжка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частина пагону між накривним листком та квіткою.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008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629840ED-D046-1480-C203-0E971E138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0BBC27-8772-7341-CF7A-F0CA0A011BF2}"/>
              </a:ext>
            </a:extLst>
          </p:cNvPr>
          <p:cNvSpPr txBox="1"/>
          <p:nvPr/>
        </p:nvSpPr>
        <p:spPr>
          <a:xfrm>
            <a:off x="74645" y="1517993"/>
            <a:ext cx="11803225" cy="5140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Квітнення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період життєдіяльності квіткових рослин від закладання в бруньках зачатків квітів до всихання оцвітини.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Китиця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суцвіття з видовженою головною віссю та квітками розміщеними на квітконіжках.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Колос 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суцвіття з видовженою головною віссю та сидячими квітками.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Компост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органічне добриво, яке отримують внаслідок розкладання залишків.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Коренева система</a:t>
            </a:r>
            <a:r>
              <a:rPr lang="uk-UA" sz="22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сукупність коренів однієї рослини.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Коренева шийка 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місце переходу кореня в пагін.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Кореневий відросток 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надземний пагін, який розвивається з кореневої додаткової бруньки.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Кореневище 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підземний пагін.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317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2D15A8C4-048D-5683-550E-028C7208F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247A7C-94AD-384B-AED1-E1F8E56796BD}"/>
              </a:ext>
            </a:extLst>
          </p:cNvPr>
          <p:cNvSpPr txBox="1"/>
          <p:nvPr/>
        </p:nvSpPr>
        <p:spPr>
          <a:xfrm>
            <a:off x="223935" y="1452282"/>
            <a:ext cx="11476653" cy="5297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Корені-підпорки</a:t>
            </a:r>
            <a:r>
              <a:rPr lang="uk-UA" sz="22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повітряні корені, які досягли поверхні ґрунту та вкоренилися.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Корінь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осьовий вегетативний орган рослин, призначений для забезпечення закріплення у субстраті та поглинання води та мінеральних речовин.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Кошик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суцвіття з розширеним спільним квітколожем з сидячими квітами.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Культурна рослина 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рослина властивості якої були цілеспрямовані змінені людиною для своїх потреб та яка не зростає в природних умовах.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Кущ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багаторічна деревна рослина з кількома здерев’янілими пагонами що розташовані не високо над землею.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Кущик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багаторічна рослина з пагонами які дерев’яніють та висотою до 80 см.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150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84E444D6-F80E-15B3-06C3-8F325C5015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58E5F4-183D-3A0D-77FA-BCC47FEC47F1}"/>
              </a:ext>
            </a:extLst>
          </p:cNvPr>
          <p:cNvSpPr txBox="1"/>
          <p:nvPr/>
        </p:nvSpPr>
        <p:spPr>
          <a:xfrm>
            <a:off x="74645" y="1350595"/>
            <a:ext cx="11551298" cy="5507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kern="100" dirty="0" err="1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Листкорозташування</a:t>
            </a:r>
            <a:r>
              <a:rPr lang="uk-UA" sz="20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порядок розташування </a:t>
            </a:r>
            <a:r>
              <a:rPr lang="uk-UA" sz="20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лстків</a:t>
            </a:r>
            <a:r>
              <a:rPr lang="uk-UA" sz="20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пагонах. </a:t>
            </a:r>
            <a:endParaRPr lang="ru-UA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Ліани </a:t>
            </a:r>
            <a:r>
              <a:rPr lang="uk-UA" sz="20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рослини з довгими пагонами які потребують опори для розміщення вертикально.</a:t>
            </a:r>
            <a:endParaRPr lang="ru-UA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Маточка </a:t>
            </a:r>
            <a:r>
              <a:rPr lang="uk-UA" sz="20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жіноча генеративна частина квітки. </a:t>
            </a:r>
            <a:endParaRPr lang="ru-UA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Міжвузля</a:t>
            </a:r>
            <a:r>
              <a:rPr lang="uk-UA" sz="20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ділянка пагону між двома сусідніми вузлами.</a:t>
            </a:r>
            <a:endParaRPr lang="ru-UA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Мікроелементи </a:t>
            </a:r>
            <a:r>
              <a:rPr lang="uk-UA" sz="20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речовини необхідні рослинам для росту та розвитку, проте в невеликій кількості.</a:t>
            </a:r>
            <a:endParaRPr lang="ru-UA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kern="100" dirty="0" err="1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Мутовка</a:t>
            </a:r>
            <a:r>
              <a:rPr lang="uk-UA" sz="20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група з двох або більше елементів які розташовані на одному </a:t>
            </a:r>
            <a:r>
              <a:rPr lang="uk-UA" sz="20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вузлі</a:t>
            </a:r>
            <a:r>
              <a:rPr lang="uk-UA" sz="20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пагону.</a:t>
            </a:r>
            <a:endParaRPr lang="ru-UA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Набухання насіння</a:t>
            </a:r>
            <a:r>
              <a:rPr lang="uk-UA" sz="20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поглинання води насінинами внаслідок чого збільшується їх об’єм. </a:t>
            </a:r>
            <a:endParaRPr lang="ru-UA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kern="100" dirty="0" err="1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Напівкущики</a:t>
            </a:r>
            <a:r>
              <a:rPr lang="uk-UA" sz="20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багаторічні рослини з здерев’янілими при основі пагонами та трав’янистою частиною вгорі, зазвичай невеличкого розміру.</a:t>
            </a:r>
            <a:endParaRPr lang="ru-UA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0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Нижній обігрів</a:t>
            </a:r>
            <a:r>
              <a:rPr lang="uk-UA" sz="20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штучний обігрів субстратів для стимуляції та вкорінення живців.</a:t>
            </a:r>
            <a:endParaRPr lang="ru-UA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369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762038C-1028-9310-A5A0-B6F2AE077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478190-4F0B-4555-81C9-F16776F7EC5C}"/>
              </a:ext>
            </a:extLst>
          </p:cNvPr>
          <p:cNvSpPr txBox="1"/>
          <p:nvPr/>
        </p:nvSpPr>
        <p:spPr>
          <a:xfrm>
            <a:off x="186612" y="1835535"/>
            <a:ext cx="11644604" cy="4347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Однорічна рослина</a:t>
            </a:r>
            <a:r>
              <a:rPr lang="uk-UA" sz="24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рослина життєвий цикл якої триває один рік.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Одностатеві квіти</a:t>
            </a:r>
            <a:r>
              <a:rPr lang="uk-UA" sz="24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квіти які мають або маточки або тичинки.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Оцвітина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сукупність покривних листочків квітки які оточують генеративну частину квітки.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Пагін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стебло з листками та бруньками на ньому.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Пазуха листка</a:t>
            </a:r>
            <a:r>
              <a:rPr lang="uk-UA" sz="24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верхній кут між листком та стеблом.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Пазушна брунька</a:t>
            </a:r>
            <a:r>
              <a:rPr lang="uk-UA" sz="24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брунька розташована у пазусі листка.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Перегній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дуже розкладені органічні рештки, органічне добриво.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Пересадка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переміщення рослини із одного субстрату до іншого.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856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9BF4E2A1-10D7-6999-D3F4-8AF929EAC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A84909-5EA9-9928-527D-1ED42A895D93}"/>
              </a:ext>
            </a:extLst>
          </p:cNvPr>
          <p:cNvSpPr txBox="1"/>
          <p:nvPr/>
        </p:nvSpPr>
        <p:spPr>
          <a:xfrm>
            <a:off x="205273" y="1647993"/>
            <a:ext cx="11495314" cy="4932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Період спокою</a:t>
            </a:r>
            <a:r>
              <a:rPr lang="uk-UA" sz="24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період під час якого всередині рослини майже повністю зупиняються ростові процеси та знижується інтенсивність обміну речовин.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Плід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генеративний орган квіткових рослин, який утворюється з квітки та містить в собі насінини.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Повітряні корені</a:t>
            </a:r>
            <a:r>
              <a:rPr lang="uk-UA" sz="24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додаткові корені, які розвиваються на надземних пагонах для слугують для поглинання вологи з повітря.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Подвійна оцвітина</a:t>
            </a:r>
            <a:r>
              <a:rPr lang="uk-UA" sz="24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тип оцвітини розділений на внутрішнє та зовнішнє коло складових елементів (чашечка та віночок).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Приквітки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накривні листки на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вісі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суцвіття.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Прилистки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придатки при основі листка.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217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B1C02D2B-0A6B-EC0E-E369-1E028709A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606ABC-22A9-ABA0-0931-A00C965FDB47}"/>
              </a:ext>
            </a:extLst>
          </p:cNvPr>
          <p:cNvSpPr txBox="1"/>
          <p:nvPr/>
        </p:nvSpPr>
        <p:spPr>
          <a:xfrm>
            <a:off x="124408" y="1630216"/>
            <a:ext cx="11943183" cy="4538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Прищепа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живець (або брунька) однієї рослини, яку прищеплюють на іншу рослину. А також надземна частина рослини яка розвивається або з живця, або з бруньки.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Проріджування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видалення зайвих пагонів, квітів або зав’язі.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Проростання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поява ростка з насінини або пагону з бруньки.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Проста оцвітина</a:t>
            </a:r>
            <a:r>
              <a:rPr lang="uk-UA" sz="24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оцвітина що складається з однакових частин.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Регулятори росту рослин</a:t>
            </a:r>
            <a:r>
              <a:rPr lang="uk-UA" sz="24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органічні сполуки які стимулюють або гальмують розвиток рослин та можуть змінювати процес морфогенезу.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Розмноження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отримання нових рослин за допомогою насіння, живців, відводків, частин рослин тощо.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316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24054A2D-12A2-A338-DD76-683F512DE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5BE8F5-ABE6-CCB9-1F06-9BCD7C0AD7F5}"/>
              </a:ext>
            </a:extLst>
          </p:cNvPr>
          <p:cNvSpPr txBox="1"/>
          <p:nvPr/>
        </p:nvSpPr>
        <p:spPr>
          <a:xfrm>
            <a:off x="223936" y="1566010"/>
            <a:ext cx="11560628" cy="4933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Саджанець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молода рослина яку вирощують живцюванням або з застосуванням відводків, кореневої порослі.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Сіянець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молода рослина що вирощується з насінин.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Скарифікація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механічне пошкодження твердих оболонок насіння для прискорення проростання.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Складний зонтик</a:t>
            </a:r>
            <a:r>
              <a:rPr lang="uk-UA" sz="24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складне суцвіття в якому замість квіток розташовані суцвіття – прості зонтики.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Складний колос</a:t>
            </a:r>
            <a:r>
              <a:rPr lang="uk-UA" sz="24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складне суцвіття в якому на головній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вісі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розташовуються замість квіток прості суцвіття колоси.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Складний лист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лист який має кілька листкових пластинок розташованих на спільній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вісі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рахісі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968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31AFC0F2-9441-E092-2F15-D3F0FA2C1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ECCD2F-ED02-34BE-DB16-6CFFD78D6032}"/>
              </a:ext>
            </a:extLst>
          </p:cNvPr>
          <p:cNvSpPr txBox="1"/>
          <p:nvPr/>
        </p:nvSpPr>
        <p:spPr>
          <a:xfrm>
            <a:off x="250371" y="1760845"/>
            <a:ext cx="11691257" cy="4210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Сланкі рослини</a:t>
            </a:r>
            <a:r>
              <a:rPr lang="uk-UA" sz="22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рослини з горизонтальними пагонами.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Сорт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сукупність спільних за ознаками та морфологією рослин одного виду.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Спляча брунька 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нормально сформована брунька яка з певних причин не розвивається одразу та зберігається на рослині до настання певних умов.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Стебло 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осьовий вегетативний орган рослин який складається з вузлів та </a:t>
            </a:r>
            <a:r>
              <a:rPr lang="uk-UA" sz="22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міжвузлів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Стратифікація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витримка насіння рослин у вологому ґрунті, піску, торфі, моху при температурі 1-5</a:t>
            </a:r>
            <a:r>
              <a:rPr lang="uk-UA" sz="2200" kern="100" baseline="300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або під снігом для прискорення їх проростання.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Сукуленти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соковиті, м’ясисті рослини що утримують всередині багато вологи.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987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97F5909A-E9A4-F9BA-B2A8-6E156AA2F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FB4F63-6013-1086-AB91-EF6DB82284B5}"/>
              </a:ext>
            </a:extLst>
          </p:cNvPr>
          <p:cNvSpPr txBox="1"/>
          <p:nvPr/>
        </p:nvSpPr>
        <p:spPr>
          <a:xfrm>
            <a:off x="1593377" y="2830154"/>
            <a:ext cx="9295448" cy="1034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60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Фітодизайн як наука </a:t>
            </a:r>
            <a:endParaRPr lang="ru-UA" sz="6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414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5AAE6763-3132-64F4-5D80-248885A3C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A5DF2B-42B2-E582-A565-87E311BA3B48}"/>
              </a:ext>
            </a:extLst>
          </p:cNvPr>
          <p:cNvSpPr txBox="1"/>
          <p:nvPr/>
        </p:nvSpPr>
        <p:spPr>
          <a:xfrm>
            <a:off x="335902" y="1700218"/>
            <a:ext cx="11131420" cy="4675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Тичинка 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чоловічий генеративний орган рослин.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Транспірація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випаровування води рослинами.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Фітодизайн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наука про проектування розміщення рослин в інтер’єрах різноманітного призначення.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Фотосинтез 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процес утворення органічних речовин з неорганічних за допомогою енергії світла.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Цибулина 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видозмінений підземний пагін.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Чашечка 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зовнішня частина подвійної оцвітини, зазвичай зеленого кольору.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2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Черешок листка</a:t>
            </a:r>
            <a:r>
              <a:rPr lang="uk-UA" sz="22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вузька стеблоподібна частина листка між листковою пластинкою та стеблом.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956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763F0E7F-ECBE-F126-D3B1-10F6AF8F6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E47080-5CCF-E8AF-434C-4F1BF8F84CCC}"/>
              </a:ext>
            </a:extLst>
          </p:cNvPr>
          <p:cNvSpPr txBox="1"/>
          <p:nvPr/>
        </p:nvSpPr>
        <p:spPr>
          <a:xfrm>
            <a:off x="450980" y="2840247"/>
            <a:ext cx="11290040" cy="1756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Щеплення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пересадка живцю або бруньки однієї рослини (прищепи) на іншу – підщепу.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Щиток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китецеподібне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суцвіття з квітами на квітконіжках різної довжини розташованими у одній площині.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889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78D4E624-7ACE-447F-9CAF-047E9BEC8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Трехмерная модель 2" descr="Дерево с упавшими листьями">
                <a:extLst>
                  <a:ext uri="{FF2B5EF4-FFF2-40B4-BE49-F238E27FC236}">
                    <a16:creationId xmlns:a16="http://schemas.microsoft.com/office/drawing/2014/main" id="{1D497866-7533-6E6F-E701-F8C1C7D76F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98948625"/>
                  </p:ext>
                </p:extLst>
              </p:nvPr>
            </p:nvGraphicFramePr>
            <p:xfrm>
              <a:off x="6384868" y="793537"/>
              <a:ext cx="5807132" cy="502650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807132" cy="5026501"/>
                    </a:xfrm>
                    <a:prstGeom prst="rect">
                      <a:avLst/>
                    </a:prstGeom>
                  </am3d:spPr>
                  <am3d:camera>
                    <am3d:pos x="0" y="0" z="7476610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78843" d="1000000"/>
                    <am3d:preTrans dx="704510" dy="-13400344" dz="-310059"/>
                    <am3d:scale>
                      <am3d:sx n="1000000" d="1000000"/>
                      <am3d:sy n="1000000" d="1000000"/>
                      <am3d:sz n="1000000" d="1000000"/>
                    </am3d:scale>
                    <am3d:rot ax="1149410" ay="2335117" az="73864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0538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Дерево с упавшими листьями">
                <a:extLst>
                  <a:ext uri="{FF2B5EF4-FFF2-40B4-BE49-F238E27FC236}">
                    <a16:creationId xmlns:a16="http://schemas.microsoft.com/office/drawing/2014/main" id="{1D497866-7533-6E6F-E701-F8C1C7D76F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84868" y="793537"/>
                <a:ext cx="5807132" cy="5026501"/>
              </a:xfrm>
              <a:prstGeom prst="rect">
                <a:avLst/>
              </a:prstGeom>
            </p:spPr>
          </p:pic>
        </mc:Fallback>
      </mc:AlternateContent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3EB171B-07B7-86BB-EDF6-06F729570449}"/>
              </a:ext>
            </a:extLst>
          </p:cNvPr>
          <p:cNvSpPr/>
          <p:nvPr/>
        </p:nvSpPr>
        <p:spPr>
          <a:xfrm>
            <a:off x="555133" y="3970374"/>
            <a:ext cx="79025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Дякую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за </a:t>
            </a:r>
            <a:r>
              <a:rPr lang="ru-RU" sz="54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увагу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!</a:t>
            </a:r>
            <a:endParaRPr lang="ru-RU" sz="5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87D2F6C-EBF2-58F7-881E-2B1C0334DB31}"/>
              </a:ext>
            </a:extLst>
          </p:cNvPr>
          <p:cNvSpPr/>
          <p:nvPr/>
        </p:nvSpPr>
        <p:spPr>
          <a:xfrm>
            <a:off x="-769255" y="5967658"/>
            <a:ext cx="94410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Чекаю</a:t>
            </a:r>
            <a:r>
              <a:rPr lang="ru-RU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на </a:t>
            </a:r>
            <a:r>
              <a:rPr lang="ru-RU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Ваші</a:t>
            </a:r>
            <a:r>
              <a:rPr lang="ru-RU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запитання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9385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C55965-43A6-FF33-7086-FD212EC4C7CE}"/>
              </a:ext>
            </a:extLst>
          </p:cNvPr>
          <p:cNvSpPr txBox="1"/>
          <p:nvPr/>
        </p:nvSpPr>
        <p:spPr>
          <a:xfrm>
            <a:off x="404364" y="1564288"/>
            <a:ext cx="11249570" cy="49183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Фітодизайн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(від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грец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i="1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phyto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рослина та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англ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design</a:t>
            </a:r>
            <a:r>
              <a:rPr lang="en-US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проєктувати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конструювати, розробляти) – це цілеспрямоване введення рослин у інтер’єр та екстер’єр територій які оточують людину на підставі глибокого вивчення та наукового обґрунтування їх використання. Фітодизайн допомагає проводити озеленення з урахуванням екологічних та біологічних вимог рослин до умов навколишнього середовища та їх біологічної сумісності, а, також, з урахуванням їх впливу на людину та корисних властивостей рослин.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Фітодизайн також розглядають як інструмент оптимізації співіснування природа-людина та покращення середовища людина-будівля, людина-територія мешкання. А ще, фітодизайн – це креативність, творчість, мистецтво та спосіб самовираження людини.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536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2CBCF76A-812E-1908-7C04-45A9D471D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3EE971-F690-5DEB-9339-687180FF9C12}"/>
              </a:ext>
            </a:extLst>
          </p:cNvPr>
          <p:cNvSpPr txBox="1"/>
          <p:nvPr/>
        </p:nvSpPr>
        <p:spPr>
          <a:xfrm>
            <a:off x="548859" y="1783789"/>
            <a:ext cx="10451933" cy="4523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Флористи, які займаються фітодизайном виконують кілька важливих </a:t>
            </a: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завдань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Поєднання рослин з світом предметів та речей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Зміна простору для наближення до природного вигляду та умов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Підтримка фізичного та психічного здоров’я людини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Створення емоційного комфорту та відновлення стану людини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Задоволення естетичних потреб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Зміна мікроклімату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Оформлення територій (внутрішніх та зовнішніх) до святкових події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12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304613D6-FE04-BC8B-3EC3-C82053665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566E43-99CC-CC42-7D2D-1DEDFE3C3DB3}"/>
              </a:ext>
            </a:extLst>
          </p:cNvPr>
          <p:cNvSpPr txBox="1"/>
          <p:nvPr/>
        </p:nvSpPr>
        <p:spPr>
          <a:xfrm>
            <a:off x="1036476" y="1645718"/>
            <a:ext cx="10119048" cy="4625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Фітодизайн – це не лише оформлення територій, це й створення композицій із рослин, букетів, панно, картин тощо.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Взагалі фахівці вважають що задача фітодизайнера – це оформити територію за допомогою рослин та рослинного матеріалу таким чином, щоб створити унікальний та корисний вигляд та підкреслити індивідуальність приміщень та їх господарів чи користувачів.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Тож, </a:t>
            </a: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головна мета</a:t>
            </a:r>
            <a:r>
              <a:rPr lang="uk-UA" sz="24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фітодизайну – планування та створення естетичного, функціонального та корисного середовища існування людини з використанням рослин та рослинного матеріалу.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466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21359854-847A-88B5-EBD9-0F398DB89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734674-BCA8-3B62-A932-82E4F888152C}"/>
              </a:ext>
            </a:extLst>
          </p:cNvPr>
          <p:cNvSpPr txBox="1"/>
          <p:nvPr/>
        </p:nvSpPr>
        <p:spPr>
          <a:xfrm>
            <a:off x="970384" y="2911839"/>
            <a:ext cx="10916815" cy="1034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uk-UA" sz="60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Основні поняття курсу</a:t>
            </a:r>
            <a:endParaRPr lang="ru-UA" sz="6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618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C45E6FEB-8868-21CD-5972-5B9C5B7B8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14D883-CAE7-4018-38A1-050D25DE0E32}"/>
              </a:ext>
            </a:extLst>
          </p:cNvPr>
          <p:cNvSpPr txBox="1"/>
          <p:nvPr/>
        </p:nvSpPr>
        <p:spPr>
          <a:xfrm>
            <a:off x="363894" y="1668018"/>
            <a:ext cx="10842171" cy="4640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Ампельні рослини</a:t>
            </a:r>
            <a:r>
              <a:rPr lang="uk-UA" sz="24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рослини які мають звисаючі або в’юнкі пагони.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Багаторічна рослина</a:t>
            </a:r>
            <a:r>
              <a:rPr lang="uk-UA" sz="24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рослина життєвий цикл якої триває більш ніж три роки.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Бічний пагін</a:t>
            </a:r>
            <a:r>
              <a:rPr lang="uk-UA" sz="24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пагін, що розташовується на головному пагоні під певним кутом до нього.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Брунька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зачаток пагону (вегетативного або генеративного).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Бульба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видозмінений підземний пагін.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Бульбоцибулина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видозмінений підземний пагін.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Вегетативний ріст</a:t>
            </a:r>
            <a:r>
              <a:rPr lang="uk-UA" sz="24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ріст стебла та листків.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183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04F69010-F84A-C953-35E9-2412A7E43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9199BB-E2F3-808D-012F-1F63057F7068}"/>
              </a:ext>
            </a:extLst>
          </p:cNvPr>
          <p:cNvSpPr txBox="1"/>
          <p:nvPr/>
        </p:nvSpPr>
        <p:spPr>
          <a:xfrm>
            <a:off x="503854" y="1960007"/>
            <a:ext cx="11364684" cy="3938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Верхівкова брунька</a:t>
            </a:r>
            <a:r>
              <a:rPr lang="uk-UA" sz="24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брунька на верхівці пагону, яка подовжує його ріст.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Витривалість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здатність рослин витримувати несприятливі умови навколишнього середовища.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Відводок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стебло маточкової рослини дугоподібно відігнуте до ґрунту яке утворює коріння, а також нова рослина утворена на цьому місці та відділена згодом від материнської рослини.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Віночок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внутрішня, найчастіше яскраво забарвлена частина подвійної оцвітини квітки.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87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D8DF2857-8A02-3B12-D763-5A23CA4CC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029BBE-D8A9-4C02-69BD-B0FC0613522D}"/>
              </a:ext>
            </a:extLst>
          </p:cNvPr>
          <p:cNvSpPr txBox="1"/>
          <p:nvPr/>
        </p:nvSpPr>
        <p:spPr>
          <a:xfrm>
            <a:off x="427654" y="1618668"/>
            <a:ext cx="11336692" cy="4933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Вічнозелена рослина</a:t>
            </a:r>
            <a:r>
              <a:rPr lang="uk-UA" sz="24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багаторічна рослина, яка зберігає зелене листя цілорічно.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Волоть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складне суцвіття, бічну гілочки якого несуть замість квітів прості або розгалужені китиці.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Вузол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частина пагону на якій утворюються листки, бруньки, інші пагони та додаткові корені.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Гібрид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рослина, що отримана шляхом схрещування різних сортів, варіацій та видів.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Голівка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суцвіття з вкороченою віссю та сидячими квітками.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Головний пагін</a:t>
            </a:r>
            <a:r>
              <a:rPr lang="uk-UA" sz="2400" kern="100" dirty="0">
                <a:solidFill>
                  <a:srgbClr val="548235"/>
                </a:solidFill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пагін що переважає за своїм розвитком усі сусідні, найчастіше розвивається з сім’ядолі.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0806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</TotalTime>
  <Words>1508</Words>
  <Application>Microsoft Office PowerPoint</Application>
  <PresentationFormat>Широкоэкранный</PresentationFormat>
  <Paragraphs>115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Bookman Old Style</vt:lpstr>
      <vt:lpstr>Calibri</vt:lpstr>
      <vt:lpstr>Century Gothic</vt:lpstr>
      <vt:lpstr>Wingdings 3</vt:lpstr>
      <vt:lpstr>Ион</vt:lpstr>
      <vt:lpstr>ФІТОДИЗАЙН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ФІТОДИЗАЙН</dc:title>
  <dc:creator>Olena Boika</dc:creator>
  <cp:lastModifiedBy>Olena Boika</cp:lastModifiedBy>
  <cp:revision>1</cp:revision>
  <dcterms:created xsi:type="dcterms:W3CDTF">2023-09-04T18:39:54Z</dcterms:created>
  <dcterms:modified xsi:type="dcterms:W3CDTF">2023-09-04T19:01:22Z</dcterms:modified>
</cp:coreProperties>
</file>