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84" r:id="rId4"/>
    <p:sldId id="268" r:id="rId5"/>
    <p:sldId id="262" r:id="rId6"/>
    <p:sldId id="269" r:id="rId7"/>
    <p:sldId id="271" r:id="rId8"/>
    <p:sldId id="270" r:id="rId9"/>
    <p:sldId id="278" r:id="rId10"/>
    <p:sldId id="279" r:id="rId11"/>
    <p:sldId id="28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57" d="100"/>
          <a:sy n="57" d="100"/>
        </p:scale>
        <p:origin x="-9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5291-5990-4378-B1F9-7BF94169292C}" type="datetimeFigureOut">
              <a:rPr lang="ru-RU" smtClean="0"/>
              <a:pPr/>
              <a:t>10.10.2023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77C4-B904-4F17-9737-E7321053D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174860" cy="16430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Мітохондріальна спадковість</a:t>
            </a:r>
            <a:r>
              <a:rPr lang="ru-RU" sz="4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Генетика\citoplazmaticheskaja-nasledstvenn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429000"/>
            <a:ext cx="3214692" cy="2643193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/>
          </a:bodyPr>
          <a:lstStyle/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В 1988 році були опубліковані перші роботи, в яких був показаний зв</a:t>
            </a:r>
            <a:r>
              <a:rPr lang="en-US" dirty="0" smtClean="0"/>
              <a:t>’</a:t>
            </a:r>
            <a:r>
              <a:rPr lang="uk-UA" dirty="0" smtClean="0"/>
              <a:t>язок певних мітохондріальних ДНК-мутацій з рядом захворювань у людини.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Прояв</a:t>
            </a:r>
            <a:r>
              <a:rPr lang="ru-RU" dirty="0" smtClean="0"/>
              <a:t> </a:t>
            </a:r>
            <a:r>
              <a:rPr lang="ru-RU" dirty="0" err="1" smtClean="0"/>
              <a:t>мутацій</a:t>
            </a:r>
            <a:r>
              <a:rPr lang="ru-RU" dirty="0" smtClean="0"/>
              <a:t>  </a:t>
            </a:r>
            <a:r>
              <a:rPr lang="ru-RU" dirty="0" err="1" smtClean="0"/>
              <a:t>мтДНК</a:t>
            </a:r>
            <a:r>
              <a:rPr lang="ru-RU" dirty="0" smtClean="0"/>
              <a:t> </a:t>
            </a:r>
            <a:r>
              <a:rPr lang="ru-RU" dirty="0" err="1" smtClean="0"/>
              <a:t>тканиноспецифічний</a:t>
            </a:r>
            <a:r>
              <a:rPr lang="ru-RU" dirty="0" smtClean="0"/>
              <a:t>. </a:t>
            </a:r>
            <a:r>
              <a:rPr lang="ru-RU" dirty="0" err="1" smtClean="0"/>
              <a:t>Серце</a:t>
            </a:r>
            <a:r>
              <a:rPr lang="ru-RU" dirty="0" smtClean="0"/>
              <a:t>, </a:t>
            </a:r>
            <a:r>
              <a:rPr lang="ru-RU" dirty="0" err="1" smtClean="0"/>
              <a:t>мозок</a:t>
            </a:r>
            <a:r>
              <a:rPr lang="ru-RU" dirty="0" smtClean="0"/>
              <a:t> та м</a:t>
            </a:r>
            <a:r>
              <a:rPr lang="en-US" dirty="0" smtClean="0"/>
              <a:t>’</a:t>
            </a:r>
            <a:r>
              <a:rPr lang="ru-RU" dirty="0" smtClean="0"/>
              <a:t>язи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залежними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аномалій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окислювального</a:t>
            </a:r>
            <a:r>
              <a:rPr lang="ru-RU" dirty="0" smtClean="0"/>
              <a:t> </a:t>
            </a:r>
            <a:r>
              <a:rPr lang="ru-RU" dirty="0" err="1" smtClean="0"/>
              <a:t>фосфорилювання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пов</a:t>
            </a:r>
            <a:r>
              <a:rPr lang="en-US" dirty="0" smtClean="0"/>
              <a:t>’</a:t>
            </a:r>
            <a:r>
              <a:rPr lang="ru-RU" dirty="0" err="1" smtClean="0"/>
              <a:t>язані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мітохондріальних</a:t>
            </a:r>
            <a:r>
              <a:rPr lang="ru-RU" dirty="0" smtClean="0"/>
              <a:t> </a:t>
            </a:r>
            <a:r>
              <a:rPr lang="ru-RU" dirty="0" err="1" smtClean="0"/>
              <a:t>синдромів</a:t>
            </a:r>
            <a:r>
              <a:rPr lang="ru-RU" dirty="0" smtClean="0"/>
              <a:t>.</a:t>
            </a:r>
            <a:endParaRPr lang="uk-UA" dirty="0" smtClean="0"/>
          </a:p>
          <a:p>
            <a:pPr algn="just"/>
            <a:endParaRPr lang="uk-UA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555" y="530860"/>
            <a:ext cx="3997325" cy="513524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err="1" smtClean="0"/>
              <a:t>Мітохондріальна</a:t>
            </a:r>
            <a:r>
              <a:rPr lang="ru-RU" b="1" dirty="0" smtClean="0"/>
              <a:t> </a:t>
            </a:r>
            <a:r>
              <a:rPr lang="ru-RU" b="1" dirty="0" err="1" smtClean="0"/>
              <a:t>спадковість</a:t>
            </a:r>
            <a:r>
              <a:rPr lang="ru-RU" b="1" dirty="0" smtClean="0"/>
              <a:t> </a:t>
            </a:r>
            <a:r>
              <a:rPr lang="ru-RU" dirty="0" smtClean="0"/>
              <a:t>описана Б. </a:t>
            </a:r>
            <a:r>
              <a:rPr lang="ru-RU" dirty="0" err="1" smtClean="0"/>
              <a:t>Ефруссі</a:t>
            </a:r>
            <a:r>
              <a:rPr lang="ru-RU" dirty="0" smtClean="0"/>
              <a:t> (1949).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знайшов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1% </a:t>
            </a:r>
            <a:r>
              <a:rPr lang="ru-RU" dirty="0" err="1" smtClean="0"/>
              <a:t>хлібних</a:t>
            </a:r>
            <a:r>
              <a:rPr lang="ru-RU" dirty="0" smtClean="0"/>
              <a:t> </a:t>
            </a:r>
            <a:r>
              <a:rPr lang="ru-RU" dirty="0" err="1" smtClean="0"/>
              <a:t>дріжджів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карликові</a:t>
            </a:r>
            <a:r>
              <a:rPr lang="ru-RU" dirty="0" smtClean="0"/>
              <a:t> </a:t>
            </a:r>
            <a:r>
              <a:rPr lang="ru-RU" dirty="0" err="1" smtClean="0"/>
              <a:t>колонії</a:t>
            </a:r>
            <a:r>
              <a:rPr lang="ru-RU" dirty="0" smtClean="0"/>
              <a:t>. </a:t>
            </a:r>
            <a:r>
              <a:rPr lang="ru-RU" dirty="0" err="1" smtClean="0"/>
              <a:t>Виявилося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карликових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не </a:t>
            </a:r>
            <a:r>
              <a:rPr lang="ru-RU" dirty="0" err="1" smtClean="0"/>
              <a:t>мають</a:t>
            </a:r>
            <a:r>
              <a:rPr lang="ru-RU" dirty="0" smtClean="0"/>
              <a:t> у </a:t>
            </a:r>
            <a:r>
              <a:rPr lang="ru-RU" dirty="0" err="1" smtClean="0"/>
              <a:t>мітохондріях</a:t>
            </a:r>
            <a:r>
              <a:rPr lang="ru-RU" dirty="0" smtClean="0"/>
              <a:t> </a:t>
            </a:r>
            <a:r>
              <a:rPr lang="ru-RU" dirty="0" err="1" smtClean="0"/>
              <a:t>дихальних</a:t>
            </a:r>
            <a:r>
              <a:rPr lang="ru-RU" dirty="0" smtClean="0"/>
              <a:t> </a:t>
            </a:r>
            <a:r>
              <a:rPr lang="ru-RU" dirty="0" err="1" smtClean="0"/>
              <a:t>ферментів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плазмогенів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</a:t>
            </a:r>
            <a:r>
              <a:rPr lang="ru-RU" dirty="0" err="1" smtClean="0"/>
              <a:t>ростуть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кодують</a:t>
            </a:r>
            <a:r>
              <a:rPr lang="ru-RU" dirty="0" smtClean="0"/>
              <a:t> </a:t>
            </a:r>
            <a:r>
              <a:rPr lang="ru-RU" dirty="0" err="1" smtClean="0"/>
              <a:t>дихальні</a:t>
            </a:r>
            <a:r>
              <a:rPr lang="ru-RU" dirty="0" smtClean="0"/>
              <a:t> </a:t>
            </a:r>
            <a:r>
              <a:rPr lang="ru-RU" dirty="0" err="1" smtClean="0"/>
              <a:t>ферменти</a:t>
            </a:r>
            <a:r>
              <a:rPr lang="ru-RU" dirty="0" smtClean="0"/>
              <a:t>,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кільцевих</a:t>
            </a:r>
            <a:r>
              <a:rPr lang="ru-RU" dirty="0" smtClean="0"/>
              <a:t> молекулах ДНК </a:t>
            </a:r>
            <a:r>
              <a:rPr lang="ru-RU" dirty="0" err="1" smtClean="0"/>
              <a:t>мітохондрії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5" name="Рисунок 4" descr="photo_2020-05-26_10-10-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45330" y="785495"/>
            <a:ext cx="4027170" cy="4000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214290"/>
            <a:ext cx="4607352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dirty="0" smtClean="0"/>
              <a:t>Геномы хлоропластов и митохондрий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357826"/>
            <a:ext cx="8143932" cy="1477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Хлоропластный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геном кодирует примерно 80 белков,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около 120 генов.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Митохондриальный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геном кодирует 15-20 белков 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содержит 37 генов.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Генетика\Screenshot_20200920-120518_Dr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3"/>
            <a:ext cx="9143999" cy="4532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000108"/>
            <a:ext cx="8143932" cy="15696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ДНК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мтДНК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- ДНК,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знаходиться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ядерної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ДНК)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органоїдах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еукаріотичних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кодовані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мтДНК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відносяться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плазмагенів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розташованих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поза ядром (поза хромосомою).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спадковості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зосереджених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цитоплазмі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становить плазмон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організмів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геному)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img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714620"/>
            <a:ext cx="6715172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4786346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Вищі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найбільший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геном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еукаріотів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еукаріотів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(у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й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водоростей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ДНК невеликий і становить десятки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пар основ, то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тисяч.Структура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геному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незвичайна.Велика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ДНКвищих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значну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протяжних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повторів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 тому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здатна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внутрішньої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міжмолекулярної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рекомбінації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утворенням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великої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кільцевих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молекул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розміру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геномі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кільцевих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молекул ДНК,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присутні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кільцеві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плазміди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 descr="image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9400" y="1285860"/>
            <a:ext cx="4304600" cy="378621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5143512"/>
            <a:ext cx="45720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Кольцевые молекулы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митохондриальной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ДНК кукурузы, возникающие в результате внутримолеку­лярной рекомбинации.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Цифрами обозначены повторы, по которым может проис­ходить рекомбинация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4429132"/>
            <a:ext cx="81439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Оскільки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сперматозоїді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вносить половину хромосом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майбутнього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організму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міститься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мало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руйнуються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запліднення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спадковість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 основному,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яйцеклітини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fig14-arpfeluq21h"/>
          <p:cNvPicPr>
            <a:picLocks noChangeAspect="1" noChangeArrowheads="1"/>
          </p:cNvPicPr>
          <p:nvPr/>
        </p:nvPicPr>
        <p:blipFill>
          <a:blip r:embed="rId2" cstate="print"/>
          <a:srcRect r="-221" b="28188"/>
          <a:stretch>
            <a:fillRect/>
          </a:stretch>
        </p:blipFill>
        <p:spPr bwMode="auto">
          <a:xfrm>
            <a:off x="1357290" y="2143116"/>
            <a:ext cx="6483748" cy="203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3"/>
            <a:ext cx="8429684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синтез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пов'язаних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ведуть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Найсильніше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мутації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проявляються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тих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клітинах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потреба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енергії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велика,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м'язових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відомі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спадкові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викликані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мутаціями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передаються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материнській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розділити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захворювань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спадкові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синдроми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зумовлені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мутаціями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генів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відповідальних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(синдром Барта, синдром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Кернса-Сейра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Пірсона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синдром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MELAS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MERRF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Вторинні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мітохондріальні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захворювання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включають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клітинного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енергообміну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важлива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ланка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патогенезу 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хвороби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сполучної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тканини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синдром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хронічної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втоми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глікогеноз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кардіоміопатія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мігрень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печінкова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недостатність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панцитопенія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панцитопенія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Генетика\sl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1"/>
            <a:ext cx="7929618" cy="5928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00034" y="0"/>
            <a:ext cx="7248715" cy="75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Цитоплазматическая мужская стерильность </a:t>
            </a:r>
            <a:endParaRPr kumimoji="0" lang="ru-RU" sz="2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049664"/>
            <a:ext cx="9144000" cy="50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Цитоплазматична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чоловіча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(ЦМС)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кукурудзи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цибулі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тощо.У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сортів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кукурудзи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виявлені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мали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волоті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недорозвинені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пиляки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часто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зовсім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порожні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недорозвиненим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Виявилося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цитоплазми.Цитоплазматична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чоловіча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взаємодії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ядерного генома 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мітохондріоном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Причиною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андроцею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вищих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мутації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мітохондріоні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фертильність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відновлюється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частково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домінантного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алелю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ядерного гена-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відновника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фертильності.Запилення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чоловічою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стерильністю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нормальним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випадків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потомстві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повторенні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схрещування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ряду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поколінь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чоловічої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зникає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передаючись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материнській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лінії.Цитоплазма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зумовлює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пилку,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позначена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символом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цитоплазма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фертильним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пилком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Встановлено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генотип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впливати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стерильної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цитоплазми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Цитоплазма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зумовлювати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стерильність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пилку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генотипі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рецесивного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гена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гомозиготному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 ген представлений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домінантним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алелем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рослина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нормальний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пилок.У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ген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Rf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змінює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структуру та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специфічність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цитоплазми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цит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гальмує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292</TotalTime>
  <Words>461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Начальная</vt:lpstr>
      <vt:lpstr>Тема Office</vt:lpstr>
      <vt:lpstr>Мітохондріальна спадковість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Нехромосомное наследование</dc:title>
  <dc:creator>user</dc:creator>
  <cp:lastModifiedBy>You</cp:lastModifiedBy>
  <cp:revision>44</cp:revision>
  <dcterms:created xsi:type="dcterms:W3CDTF">2010-01-05T22:29:18Z</dcterms:created>
  <dcterms:modified xsi:type="dcterms:W3CDTF">2023-10-10T06:23:20Z</dcterms:modified>
</cp:coreProperties>
</file>