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5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49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CC8B8-75EF-48C5-AC6F-B037CA0310C5}" type="datetimeFigureOut">
              <a:rPr lang="uk-UA" smtClean="0"/>
              <a:t>11.03.2021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757BC-D170-44A5-8369-3EC413AD50F3}" type="slidenum">
              <a:rPr lang="uk-UA" smtClean="0"/>
              <a:t>‹№›</a:t>
            </a:fld>
            <a:endParaRPr lang="uk-UA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7682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CC8B8-75EF-48C5-AC6F-B037CA0310C5}" type="datetimeFigureOut">
              <a:rPr lang="uk-UA" smtClean="0"/>
              <a:t>11.03.2021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757BC-D170-44A5-8369-3EC413AD50F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39357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CC8B8-75EF-48C5-AC6F-B037CA0310C5}" type="datetimeFigureOut">
              <a:rPr lang="uk-UA" smtClean="0"/>
              <a:t>11.03.2021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757BC-D170-44A5-8369-3EC413AD50F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111005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CC8B8-75EF-48C5-AC6F-B037CA0310C5}" type="datetimeFigureOut">
              <a:rPr lang="uk-UA" smtClean="0"/>
              <a:t>11.03.2021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757BC-D170-44A5-8369-3EC413AD50F3}" type="slidenum">
              <a:rPr lang="uk-UA" smtClean="0"/>
              <a:t>‹№›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512166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CC8B8-75EF-48C5-AC6F-B037CA0310C5}" type="datetimeFigureOut">
              <a:rPr lang="uk-UA" smtClean="0"/>
              <a:t>11.03.2021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757BC-D170-44A5-8369-3EC413AD50F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41430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CC8B8-75EF-48C5-AC6F-B037CA0310C5}" type="datetimeFigureOut">
              <a:rPr lang="uk-UA" smtClean="0"/>
              <a:t>11.03.2021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757BC-D170-44A5-8369-3EC413AD50F3}" type="slidenum">
              <a:rPr lang="uk-UA" smtClean="0"/>
              <a:t>‹№›</a:t>
            </a:fld>
            <a:endParaRPr lang="uk-UA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55791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CC8B8-75EF-48C5-AC6F-B037CA0310C5}" type="datetimeFigureOut">
              <a:rPr lang="uk-UA" smtClean="0"/>
              <a:t>11.03.2021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757BC-D170-44A5-8369-3EC413AD50F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693290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CC8B8-75EF-48C5-AC6F-B037CA0310C5}" type="datetimeFigureOut">
              <a:rPr lang="uk-UA" smtClean="0"/>
              <a:t>11.03.2021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757BC-D170-44A5-8369-3EC413AD50F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615775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CC8B8-75EF-48C5-AC6F-B037CA0310C5}" type="datetimeFigureOut">
              <a:rPr lang="uk-UA" smtClean="0"/>
              <a:t>11.03.2021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757BC-D170-44A5-8369-3EC413AD50F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05949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CC8B8-75EF-48C5-AC6F-B037CA0310C5}" type="datetimeFigureOut">
              <a:rPr lang="uk-UA" smtClean="0"/>
              <a:t>11.03.2021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757BC-D170-44A5-8369-3EC413AD50F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76036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CC8B8-75EF-48C5-AC6F-B037CA0310C5}" type="datetimeFigureOut">
              <a:rPr lang="uk-UA" smtClean="0"/>
              <a:t>11.03.2021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757BC-D170-44A5-8369-3EC413AD50F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48176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CC8B8-75EF-48C5-AC6F-B037CA0310C5}" type="datetimeFigureOut">
              <a:rPr lang="uk-UA" smtClean="0"/>
              <a:t>11.03.2021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757BC-D170-44A5-8369-3EC413AD50F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1328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CC8B8-75EF-48C5-AC6F-B037CA0310C5}" type="datetimeFigureOut">
              <a:rPr lang="uk-UA" smtClean="0"/>
              <a:t>11.03.2021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757BC-D170-44A5-8369-3EC413AD50F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88627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CC8B8-75EF-48C5-AC6F-B037CA0310C5}" type="datetimeFigureOut">
              <a:rPr lang="uk-UA" smtClean="0"/>
              <a:t>11.03.2021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757BC-D170-44A5-8369-3EC413AD50F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25106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CC8B8-75EF-48C5-AC6F-B037CA0310C5}" type="datetimeFigureOut">
              <a:rPr lang="uk-UA" smtClean="0"/>
              <a:t>11.03.2021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757BC-D170-44A5-8369-3EC413AD50F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14390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CC8B8-75EF-48C5-AC6F-B037CA0310C5}" type="datetimeFigureOut">
              <a:rPr lang="uk-UA" smtClean="0"/>
              <a:t>11.03.2021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757BC-D170-44A5-8369-3EC413AD50F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45613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CC8B8-75EF-48C5-AC6F-B037CA0310C5}" type="datetimeFigureOut">
              <a:rPr lang="uk-UA" smtClean="0"/>
              <a:t>11.03.2021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757BC-D170-44A5-8369-3EC413AD50F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07659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72CC8B8-75EF-48C5-AC6F-B037CA0310C5}" type="datetimeFigureOut">
              <a:rPr lang="uk-UA" smtClean="0"/>
              <a:t>11.03.2021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E8757BC-D170-44A5-8369-3EC413AD50F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712156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C0E671-2376-44CE-B709-90564689B2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2135" y="1732083"/>
            <a:ext cx="9678988" cy="2231535"/>
          </a:xfrm>
        </p:spPr>
        <p:txBody>
          <a:bodyPr>
            <a:normAutofit/>
          </a:bodyPr>
          <a:lstStyle/>
          <a:p>
            <a:r>
              <a:rPr lang="uk-UA" dirty="0"/>
              <a:t>Аніони</a:t>
            </a:r>
          </a:p>
        </p:txBody>
      </p:sp>
    </p:spTree>
    <p:extLst>
      <p:ext uri="{BB962C8B-B14F-4D97-AF65-F5344CB8AC3E}">
        <p14:creationId xmlns:p14="http://schemas.microsoft.com/office/powerpoint/2010/main" val="12700349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9E65D3-E345-4B0B-A46D-A619921C5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9431" y="0"/>
            <a:ext cx="7904284" cy="921237"/>
          </a:xfrm>
        </p:spPr>
        <p:txBody>
          <a:bodyPr/>
          <a:lstStyle/>
          <a:p>
            <a:r>
              <a:rPr lang="uk-UA" b="1" dirty="0"/>
              <a:t>Проба на аніони-окисники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A21D575-BE82-4057-A71C-2E2E10098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1458" y="1099039"/>
            <a:ext cx="11079896" cy="56094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3200" dirty="0"/>
              <a:t>При додаванні розчину KI  в кислому середовищі виділяється вільний йод.</a:t>
            </a:r>
            <a:endParaRPr lang="ru-UA" sz="3200" dirty="0"/>
          </a:p>
          <a:p>
            <a:r>
              <a:rPr lang="uk-UA" sz="3200" b="1" dirty="0"/>
              <a:t>K</a:t>
            </a:r>
            <a:r>
              <a:rPr lang="uk-UA" sz="3200" b="1" baseline="-25000" dirty="0"/>
              <a:t>2</a:t>
            </a:r>
            <a:r>
              <a:rPr lang="uk-UA" sz="3200" b="1" dirty="0"/>
              <a:t>Cr</a:t>
            </a:r>
            <a:r>
              <a:rPr lang="uk-UA" sz="3200" b="1" baseline="-25000" dirty="0"/>
              <a:t>2</a:t>
            </a:r>
            <a:r>
              <a:rPr lang="uk-UA" sz="3200" b="1" dirty="0"/>
              <a:t>O</a:t>
            </a:r>
            <a:r>
              <a:rPr lang="uk-UA" sz="3200" b="1" baseline="-25000" dirty="0"/>
              <a:t>7</a:t>
            </a:r>
            <a:r>
              <a:rPr lang="uk-UA" sz="3200" b="1" dirty="0"/>
              <a:t> + 6KI  + 7H</a:t>
            </a:r>
            <a:r>
              <a:rPr lang="uk-UA" sz="3200" b="1" baseline="-25000" dirty="0"/>
              <a:t>2</a:t>
            </a:r>
            <a:r>
              <a:rPr lang="uk-UA" sz="3200" b="1" dirty="0"/>
              <a:t>SO</a:t>
            </a:r>
            <a:r>
              <a:rPr lang="uk-UA" sz="3200" b="1" baseline="-25000" dirty="0"/>
              <a:t>4</a:t>
            </a:r>
            <a:r>
              <a:rPr lang="uk-UA" sz="3200" b="1" dirty="0"/>
              <a:t> → 3I</a:t>
            </a:r>
            <a:r>
              <a:rPr lang="uk-UA" sz="3200" b="1" baseline="-25000" dirty="0"/>
              <a:t>2</a:t>
            </a:r>
            <a:r>
              <a:rPr lang="uk-UA" sz="3200" b="1" dirty="0"/>
              <a:t> + Cr</a:t>
            </a:r>
            <a:r>
              <a:rPr lang="uk-UA" sz="3200" b="1" baseline="-25000" dirty="0"/>
              <a:t>2</a:t>
            </a:r>
            <a:r>
              <a:rPr lang="uk-UA" sz="3200" b="1" dirty="0"/>
              <a:t>(SO</a:t>
            </a:r>
            <a:r>
              <a:rPr lang="uk-UA" sz="3200" b="1" baseline="-25000" dirty="0"/>
              <a:t>4</a:t>
            </a:r>
            <a:r>
              <a:rPr lang="uk-UA" sz="3200" b="1" dirty="0"/>
              <a:t>)</a:t>
            </a:r>
            <a:r>
              <a:rPr lang="uk-UA" sz="3200" b="1" baseline="-25000" dirty="0"/>
              <a:t>3</a:t>
            </a:r>
            <a:r>
              <a:rPr lang="uk-UA" sz="3200" b="1" dirty="0"/>
              <a:t> +4K</a:t>
            </a:r>
            <a:r>
              <a:rPr lang="uk-UA" sz="3200" b="1" baseline="-25000" dirty="0"/>
              <a:t>2</a:t>
            </a:r>
            <a:r>
              <a:rPr lang="uk-UA" sz="3200" b="1" dirty="0"/>
              <a:t>SO</a:t>
            </a:r>
            <a:r>
              <a:rPr lang="uk-UA" sz="3200" b="1" baseline="-25000" dirty="0"/>
              <a:t>4</a:t>
            </a:r>
            <a:r>
              <a:rPr lang="uk-UA" sz="3200" b="1" dirty="0"/>
              <a:t> + 7H</a:t>
            </a:r>
            <a:r>
              <a:rPr lang="uk-UA" sz="3200" b="1" baseline="-25000" dirty="0"/>
              <a:t>2</a:t>
            </a:r>
            <a:r>
              <a:rPr lang="uk-UA" sz="3200" b="1" dirty="0"/>
              <a:t>O.</a:t>
            </a:r>
            <a:endParaRPr lang="ru-UA" sz="3200" b="1" dirty="0"/>
          </a:p>
          <a:p>
            <a:pPr marL="0" indent="0">
              <a:buNone/>
            </a:pPr>
            <a:r>
              <a:rPr lang="uk-UA" sz="3200" dirty="0"/>
              <a:t>Реакцію можна проводити в середовищі органічних розчинників бензолу чи хлороформу, йод забарвиться в малиновий колір. </a:t>
            </a:r>
            <a:endParaRPr lang="ru-UA" sz="3200" dirty="0"/>
          </a:p>
          <a:p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30307011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AB2002-0815-45EF-9FE6-3CDF0D0DD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9920" y="87923"/>
            <a:ext cx="8534400" cy="1044330"/>
          </a:xfrm>
        </p:spPr>
        <p:txBody>
          <a:bodyPr/>
          <a:lstStyle/>
          <a:p>
            <a:r>
              <a:rPr lang="uk-UA" b="1" dirty="0"/>
              <a:t>Проба на аніони-відновники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1E6D929-EAAD-48C9-8905-DFE20EB888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003" y="1248508"/>
            <a:ext cx="10991973" cy="52138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3200" dirty="0"/>
              <a:t>Знебарвлюють фіолетовий розчин KMnO</a:t>
            </a:r>
            <a:r>
              <a:rPr lang="uk-UA" sz="3200" baseline="-25000" dirty="0"/>
              <a:t>4 </a:t>
            </a:r>
            <a:r>
              <a:rPr lang="uk-UA" sz="3200" dirty="0"/>
              <a:t>в</a:t>
            </a:r>
            <a:r>
              <a:rPr lang="uk-UA" sz="3200" baseline="-25000" dirty="0"/>
              <a:t> </a:t>
            </a:r>
            <a:r>
              <a:rPr lang="uk-UA" sz="3200" dirty="0"/>
              <a:t>середовищі розбавленої H</a:t>
            </a:r>
            <a:r>
              <a:rPr lang="uk-UA" sz="3200" baseline="-25000" dirty="0"/>
              <a:t>2</a:t>
            </a:r>
            <a:r>
              <a:rPr lang="uk-UA" sz="3200" dirty="0"/>
              <a:t>SO</a:t>
            </a:r>
            <a:r>
              <a:rPr lang="uk-UA" sz="3200" baseline="-25000" dirty="0"/>
              <a:t>4</a:t>
            </a:r>
            <a:endParaRPr lang="ru-UA" sz="3200" dirty="0"/>
          </a:p>
          <a:p>
            <a:pPr marL="0" indent="0">
              <a:buNone/>
            </a:pPr>
            <a:endParaRPr lang="ru-UA" sz="3200" dirty="0"/>
          </a:p>
          <a:p>
            <a:r>
              <a:rPr lang="uk-UA" sz="3200" b="1" dirty="0"/>
              <a:t>5 NaNO</a:t>
            </a:r>
            <a:r>
              <a:rPr lang="uk-UA" sz="3200" b="1" baseline="-25000" dirty="0"/>
              <a:t>2</a:t>
            </a:r>
            <a:r>
              <a:rPr lang="uk-UA" sz="3200" b="1" baseline="30000" dirty="0"/>
              <a:t> </a:t>
            </a:r>
            <a:r>
              <a:rPr lang="uk-UA" sz="3200" b="1" dirty="0"/>
              <a:t>+ 2KMnO</a:t>
            </a:r>
            <a:r>
              <a:rPr lang="uk-UA" sz="3200" b="1" baseline="-25000" dirty="0"/>
              <a:t>4</a:t>
            </a:r>
            <a:r>
              <a:rPr lang="uk-UA" sz="3200" b="1" dirty="0"/>
              <a:t> + 3H</a:t>
            </a:r>
            <a:r>
              <a:rPr lang="uk-UA" sz="3200" b="1" baseline="-25000" dirty="0"/>
              <a:t>2</a:t>
            </a:r>
            <a:r>
              <a:rPr lang="uk-UA" sz="3200" b="1" dirty="0"/>
              <a:t>SO</a:t>
            </a:r>
            <a:r>
              <a:rPr lang="uk-UA" sz="3200" b="1" baseline="-25000" dirty="0"/>
              <a:t>4</a:t>
            </a:r>
            <a:r>
              <a:rPr lang="uk-UA" sz="3200" b="1" dirty="0"/>
              <a:t> → 2MnSO</a:t>
            </a:r>
            <a:r>
              <a:rPr lang="uk-UA" sz="3200" b="1" baseline="-25000" dirty="0"/>
              <a:t>4</a:t>
            </a:r>
            <a:r>
              <a:rPr lang="uk-UA" sz="3200" b="1" dirty="0"/>
              <a:t> + 5NaNO</a:t>
            </a:r>
            <a:r>
              <a:rPr lang="uk-UA" sz="3200" b="1" baseline="-25000" dirty="0"/>
              <a:t>3</a:t>
            </a:r>
            <a:r>
              <a:rPr lang="uk-UA" sz="3200" b="1" dirty="0"/>
              <a:t> + K</a:t>
            </a:r>
            <a:r>
              <a:rPr lang="uk-UA" sz="3200" b="1" baseline="-25000" dirty="0"/>
              <a:t>2</a:t>
            </a:r>
            <a:r>
              <a:rPr lang="uk-UA" sz="3200" b="1" dirty="0"/>
              <a:t>SO</a:t>
            </a:r>
            <a:r>
              <a:rPr lang="uk-UA" sz="3200" b="1" baseline="-25000" dirty="0"/>
              <a:t>4</a:t>
            </a:r>
            <a:r>
              <a:rPr lang="uk-UA" sz="3200" b="1" dirty="0"/>
              <a:t> + 3H</a:t>
            </a:r>
            <a:r>
              <a:rPr lang="uk-UA" sz="3200" b="1" baseline="-25000" dirty="0"/>
              <a:t>2</a:t>
            </a:r>
            <a:r>
              <a:rPr lang="uk-UA" sz="3200" b="1" dirty="0"/>
              <a:t>O</a:t>
            </a:r>
            <a:endParaRPr lang="ru-UA" sz="3200" b="1" dirty="0"/>
          </a:p>
          <a:p>
            <a:pPr marL="0" indent="0">
              <a:buNone/>
            </a:pP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31762770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72B2C9-B360-4225-92CB-F69BC7C00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900" y="-67734"/>
            <a:ext cx="10021888" cy="1507067"/>
          </a:xfrm>
        </p:spPr>
        <p:txBody>
          <a:bodyPr/>
          <a:lstStyle/>
          <a:p>
            <a:r>
              <a:rPr lang="uk-UA" b="1" dirty="0"/>
              <a:t>Проба на аніони нестійких кислот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8DD043F-DB1C-4CAC-80B6-1F1BB02AD1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1" y="958362"/>
            <a:ext cx="11167819" cy="55215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dirty="0"/>
              <a:t>При дії 2М розчину </a:t>
            </a:r>
            <a:r>
              <a:rPr lang="pt-BR" sz="2400" dirty="0"/>
              <a:t>HCl</a:t>
            </a:r>
            <a:r>
              <a:rPr lang="uk-UA" sz="2400" dirty="0"/>
              <a:t> аніони кислот: </a:t>
            </a:r>
            <a:r>
              <a:rPr lang="ru-RU" sz="2400" dirty="0"/>
              <a:t>SO</a:t>
            </a:r>
            <a:r>
              <a:rPr lang="uk-UA" sz="2400" baseline="-25000" dirty="0"/>
              <a:t>3</a:t>
            </a:r>
            <a:r>
              <a:rPr lang="uk-UA" sz="2400" baseline="30000" dirty="0"/>
              <a:t>2-</a:t>
            </a:r>
            <a:r>
              <a:rPr lang="uk-UA" sz="2400" dirty="0"/>
              <a:t>, СО</a:t>
            </a:r>
            <a:r>
              <a:rPr lang="uk-UA" sz="2400" baseline="-25000" dirty="0"/>
              <a:t>З</a:t>
            </a:r>
            <a:r>
              <a:rPr lang="uk-UA" sz="2400" baseline="30000" dirty="0"/>
              <a:t>2-</a:t>
            </a:r>
            <a:r>
              <a:rPr lang="uk-UA" sz="2400" dirty="0"/>
              <a:t>, </a:t>
            </a:r>
            <a:r>
              <a:rPr lang="ru-RU" sz="2400" dirty="0"/>
              <a:t>S</a:t>
            </a:r>
            <a:r>
              <a:rPr lang="uk-UA" sz="2400" baseline="-25000" dirty="0"/>
              <a:t>2</a:t>
            </a:r>
            <a:r>
              <a:rPr lang="ru-RU" sz="2400" dirty="0"/>
              <a:t>O</a:t>
            </a:r>
            <a:r>
              <a:rPr lang="uk-UA" sz="2400" baseline="-25000" dirty="0"/>
              <a:t>3</a:t>
            </a:r>
            <a:r>
              <a:rPr lang="uk-UA" sz="2400" dirty="0"/>
              <a:t> </a:t>
            </a:r>
            <a:r>
              <a:rPr lang="uk-UA" sz="2400" baseline="30000" dirty="0"/>
              <a:t>2-</a:t>
            </a:r>
            <a:r>
              <a:rPr lang="uk-UA" sz="2400" dirty="0"/>
              <a:t>, </a:t>
            </a:r>
            <a:r>
              <a:rPr lang="ru-RU" sz="2400" dirty="0"/>
              <a:t>S</a:t>
            </a:r>
            <a:r>
              <a:rPr lang="uk-UA" sz="2400" baseline="30000" dirty="0"/>
              <a:t>2-</a:t>
            </a:r>
            <a:r>
              <a:rPr lang="uk-UA" sz="2400" dirty="0"/>
              <a:t> розкладаються з виділенням газоподібних продуктів чи самі є газоподібними речовинами - СН</a:t>
            </a:r>
            <a:r>
              <a:rPr lang="uk-UA" sz="2400" baseline="-25000" dirty="0"/>
              <a:t>3</a:t>
            </a:r>
            <a:r>
              <a:rPr lang="uk-UA" sz="2400" dirty="0"/>
              <a:t>СОО</a:t>
            </a:r>
            <a:r>
              <a:rPr lang="uk-UA" sz="2400" baseline="30000" dirty="0"/>
              <a:t>-</a:t>
            </a:r>
            <a:r>
              <a:rPr lang="uk-UA" sz="2400" dirty="0"/>
              <a:t>. </a:t>
            </a:r>
          </a:p>
          <a:p>
            <a:r>
              <a:rPr lang="pt-BR" sz="2400" b="1" dirty="0"/>
              <a:t>Na</a:t>
            </a:r>
            <a:r>
              <a:rPr lang="uk-UA" sz="2400" b="1" baseline="-25000" dirty="0"/>
              <a:t>2</a:t>
            </a:r>
            <a:r>
              <a:rPr lang="pt-BR" sz="2400" b="1" dirty="0"/>
              <a:t>S</a:t>
            </a:r>
            <a:r>
              <a:rPr lang="uk-UA" sz="2400" b="1" baseline="-25000" dirty="0"/>
              <a:t>2</a:t>
            </a:r>
            <a:r>
              <a:rPr lang="pt-BR" sz="2400" b="1" dirty="0"/>
              <a:t>O</a:t>
            </a:r>
            <a:r>
              <a:rPr lang="uk-UA" sz="2400" b="1" baseline="-25000" dirty="0"/>
              <a:t>3</a:t>
            </a:r>
            <a:r>
              <a:rPr lang="uk-UA" sz="2400" b="1" baseline="30000" dirty="0"/>
              <a:t>2-</a:t>
            </a:r>
            <a:r>
              <a:rPr lang="uk-UA" sz="2400" b="1" dirty="0"/>
              <a:t> + 2</a:t>
            </a:r>
            <a:r>
              <a:rPr lang="pt-BR" sz="2400" b="1" dirty="0"/>
              <a:t>HCl </a:t>
            </a:r>
            <a:r>
              <a:rPr lang="uk-UA" sz="2400" b="1" dirty="0"/>
              <a:t>  → </a:t>
            </a:r>
            <a:r>
              <a:rPr lang="pt-BR" sz="2400" b="1" dirty="0"/>
              <a:t>SO</a:t>
            </a:r>
            <a:r>
              <a:rPr lang="uk-UA" sz="2400" b="1" baseline="-25000" dirty="0"/>
              <a:t>2</a:t>
            </a:r>
            <a:r>
              <a:rPr lang="uk-UA" sz="2400" b="1" dirty="0"/>
              <a:t>↑ + </a:t>
            </a:r>
            <a:r>
              <a:rPr lang="pt-BR" sz="2400" b="1" dirty="0"/>
              <a:t>S</a:t>
            </a:r>
            <a:r>
              <a:rPr lang="uk-UA" sz="2400" b="1" dirty="0"/>
              <a:t>↓ + 2</a:t>
            </a:r>
            <a:r>
              <a:rPr lang="pt-BR" sz="2400" b="1" dirty="0"/>
              <a:t>NaCl </a:t>
            </a:r>
            <a:r>
              <a:rPr lang="uk-UA" sz="2400" b="1" dirty="0"/>
              <a:t>+ </a:t>
            </a:r>
            <a:r>
              <a:rPr lang="pt-BR" sz="2400" b="1" dirty="0"/>
              <a:t>H</a:t>
            </a:r>
            <a:r>
              <a:rPr lang="uk-UA" sz="2400" b="1" baseline="-25000" dirty="0"/>
              <a:t>2</a:t>
            </a:r>
            <a:r>
              <a:rPr lang="pt-BR" sz="2400" b="1" dirty="0"/>
              <a:t>O</a:t>
            </a:r>
            <a:endParaRPr lang="ru-UA" sz="2400" b="1" dirty="0"/>
          </a:p>
          <a:p>
            <a:r>
              <a:rPr lang="pt-BR" sz="2400" b="1" dirty="0"/>
              <a:t>S</a:t>
            </a:r>
            <a:r>
              <a:rPr lang="uk-UA" sz="2400" b="1" baseline="-25000" dirty="0"/>
              <a:t>2</a:t>
            </a:r>
            <a:r>
              <a:rPr lang="pt-BR" sz="2400" b="1" dirty="0"/>
              <a:t>O</a:t>
            </a:r>
            <a:r>
              <a:rPr lang="uk-UA" sz="2400" b="1" baseline="-25000" dirty="0"/>
              <a:t>3</a:t>
            </a:r>
            <a:r>
              <a:rPr lang="uk-UA" sz="2400" b="1" baseline="30000" dirty="0"/>
              <a:t>2-</a:t>
            </a:r>
            <a:r>
              <a:rPr lang="uk-UA" sz="2400" b="1" dirty="0"/>
              <a:t> + 2</a:t>
            </a:r>
            <a:r>
              <a:rPr lang="pt-BR" sz="2400" b="1" dirty="0"/>
              <a:t>H</a:t>
            </a:r>
            <a:r>
              <a:rPr lang="uk-UA" sz="2400" b="1" baseline="30000" dirty="0"/>
              <a:t>+</a:t>
            </a:r>
            <a:r>
              <a:rPr lang="uk-UA" sz="2400" b="1" dirty="0"/>
              <a:t>  → </a:t>
            </a:r>
            <a:r>
              <a:rPr lang="pt-BR" sz="2400" b="1" dirty="0"/>
              <a:t>SO</a:t>
            </a:r>
            <a:r>
              <a:rPr lang="uk-UA" sz="2400" b="1" baseline="-25000" dirty="0"/>
              <a:t>2</a:t>
            </a:r>
            <a:r>
              <a:rPr lang="uk-UA" sz="2400" b="1" dirty="0"/>
              <a:t>↑  + </a:t>
            </a:r>
            <a:r>
              <a:rPr lang="pt-BR" sz="2400" b="1" dirty="0"/>
              <a:t>S</a:t>
            </a:r>
            <a:r>
              <a:rPr lang="uk-UA" sz="2400" b="1" dirty="0"/>
              <a:t>↓ + </a:t>
            </a:r>
            <a:r>
              <a:rPr lang="pt-BR" sz="2400" b="1" dirty="0"/>
              <a:t>H</a:t>
            </a:r>
            <a:r>
              <a:rPr lang="uk-UA" sz="2400" b="1" baseline="-25000" dirty="0"/>
              <a:t>2</a:t>
            </a:r>
            <a:r>
              <a:rPr lang="uk-UA" sz="2400" b="1" dirty="0"/>
              <a:t>О;</a:t>
            </a:r>
            <a:endParaRPr lang="ru-UA" sz="2400" b="1" dirty="0"/>
          </a:p>
          <a:p>
            <a:pPr marL="0" indent="0">
              <a:buNone/>
            </a:pPr>
            <a:endParaRPr lang="ru-UA" sz="2400" b="1" dirty="0"/>
          </a:p>
          <a:p>
            <a:r>
              <a:rPr lang="uk-UA" sz="2400" b="1" dirty="0"/>
              <a:t>2NaNO</a:t>
            </a:r>
            <a:r>
              <a:rPr lang="uk-UA" sz="2400" b="1" baseline="-25000" dirty="0"/>
              <a:t>2</a:t>
            </a:r>
            <a:r>
              <a:rPr lang="uk-UA" sz="2400" b="1" dirty="0"/>
              <a:t> + H</a:t>
            </a:r>
            <a:r>
              <a:rPr lang="uk-UA" sz="2400" b="1" baseline="-25000" dirty="0"/>
              <a:t>2</a:t>
            </a:r>
            <a:r>
              <a:rPr lang="uk-UA" sz="2400" b="1" dirty="0"/>
              <a:t>SO</a:t>
            </a:r>
            <a:r>
              <a:rPr lang="uk-UA" sz="2400" b="1" baseline="-25000" dirty="0"/>
              <a:t>4</a:t>
            </a:r>
            <a:r>
              <a:rPr lang="uk-UA" sz="2400" b="1" dirty="0"/>
              <a:t> → Na</a:t>
            </a:r>
            <a:r>
              <a:rPr lang="uk-UA" sz="2400" b="1" baseline="-25000" dirty="0"/>
              <a:t>2</a:t>
            </a:r>
            <a:r>
              <a:rPr lang="uk-UA" sz="2400" b="1" dirty="0"/>
              <a:t>SO</a:t>
            </a:r>
            <a:r>
              <a:rPr lang="uk-UA" sz="2400" b="1" baseline="-25000" dirty="0"/>
              <a:t>4</a:t>
            </a:r>
            <a:r>
              <a:rPr lang="uk-UA" sz="2400" b="1" dirty="0"/>
              <a:t> + 2HNO</a:t>
            </a:r>
            <a:r>
              <a:rPr lang="uk-UA" sz="2400" b="1" baseline="-25000" dirty="0"/>
              <a:t>2</a:t>
            </a:r>
            <a:r>
              <a:rPr lang="uk-UA" sz="2400" b="1" dirty="0"/>
              <a:t>;</a:t>
            </a:r>
            <a:endParaRPr lang="ru-UA" sz="2400" b="1" dirty="0"/>
          </a:p>
          <a:p>
            <a:pPr marL="0" indent="0">
              <a:buNone/>
            </a:pPr>
            <a:endParaRPr lang="ru-UA" sz="2400" b="1" dirty="0"/>
          </a:p>
          <a:p>
            <a:r>
              <a:rPr lang="uk-UA" sz="2400" b="1" dirty="0"/>
              <a:t>2HNO</a:t>
            </a:r>
            <a:r>
              <a:rPr lang="uk-UA" sz="2400" b="1" baseline="-25000" dirty="0"/>
              <a:t>2</a:t>
            </a:r>
            <a:r>
              <a:rPr lang="uk-UA" sz="2400" b="1" dirty="0"/>
              <a:t> → NO</a:t>
            </a:r>
            <a:r>
              <a:rPr lang="uk-UA" sz="2400" b="1" baseline="-25000" dirty="0"/>
              <a:t>2</a:t>
            </a:r>
            <a:r>
              <a:rPr lang="uk-UA" sz="2400" b="1" dirty="0"/>
              <a:t>↑ + NO↑ + H</a:t>
            </a:r>
            <a:r>
              <a:rPr lang="uk-UA" sz="2400" b="1" baseline="-25000" dirty="0"/>
              <a:t>2</a:t>
            </a:r>
            <a:r>
              <a:rPr lang="uk-UA" sz="2400" b="1" dirty="0"/>
              <a:t>O.</a:t>
            </a:r>
            <a:endParaRPr lang="ru-UA" sz="2400" b="1" dirty="0"/>
          </a:p>
          <a:p>
            <a:pPr marL="0" indent="0">
              <a:buNone/>
            </a:pPr>
            <a:r>
              <a:rPr lang="uk-UA" sz="2400" dirty="0"/>
              <a:t>виділяються жовто-бурі пари (відмінність від нітратів).</a:t>
            </a:r>
            <a:endParaRPr lang="ru-UA" sz="2400" dirty="0"/>
          </a:p>
          <a:p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8231830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BF676C-66AF-4A1F-B6CE-C539CB934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3543" y="193430"/>
            <a:ext cx="9198341" cy="1002323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Реакція на нітрат-іон NO</a:t>
            </a:r>
            <a:r>
              <a:rPr lang="uk-UA" b="1" baseline="-25000" dirty="0"/>
              <a:t>3</a:t>
            </a:r>
            <a:r>
              <a:rPr lang="uk-UA" b="1" baseline="30000" dirty="0"/>
              <a:t>-</a:t>
            </a:r>
            <a:br>
              <a:rPr lang="ru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25DC2F3-3543-412A-9E66-C4FED079A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534" y="896815"/>
            <a:ext cx="11185403" cy="5644662"/>
          </a:xfrm>
        </p:spPr>
        <p:txBody>
          <a:bodyPr>
            <a:normAutofit/>
          </a:bodyPr>
          <a:lstStyle/>
          <a:p>
            <a:r>
              <a:rPr lang="uk-UA" sz="3200" b="1" dirty="0"/>
              <a:t>2</a:t>
            </a:r>
            <a:r>
              <a:rPr lang="pt-BR" sz="3200" b="1" dirty="0"/>
              <a:t>NaNO</a:t>
            </a:r>
            <a:r>
              <a:rPr lang="uk-UA" sz="3200" b="1" baseline="-25000" dirty="0"/>
              <a:t>3</a:t>
            </a:r>
            <a:r>
              <a:rPr lang="uk-UA" sz="3200" b="1" dirty="0"/>
              <a:t> + 6</a:t>
            </a:r>
            <a:r>
              <a:rPr lang="pt-BR" sz="3200" b="1" dirty="0"/>
              <a:t>FeSO</a:t>
            </a:r>
            <a:r>
              <a:rPr lang="uk-UA" sz="3200" b="1" baseline="-25000" dirty="0"/>
              <a:t>4</a:t>
            </a:r>
            <a:r>
              <a:rPr lang="uk-UA" sz="3200" b="1" dirty="0"/>
              <a:t> + 4</a:t>
            </a:r>
            <a:r>
              <a:rPr lang="pt-BR" sz="3200" b="1" dirty="0"/>
              <a:t>H</a:t>
            </a:r>
            <a:r>
              <a:rPr lang="uk-UA" sz="3200" b="1" baseline="-25000" dirty="0"/>
              <a:t>2</a:t>
            </a:r>
            <a:r>
              <a:rPr lang="pt-BR" sz="3200" b="1" dirty="0"/>
              <a:t>SO</a:t>
            </a:r>
            <a:r>
              <a:rPr lang="uk-UA" sz="3200" b="1" baseline="-25000" dirty="0"/>
              <a:t>4</a:t>
            </a:r>
            <a:r>
              <a:rPr lang="uk-UA" sz="3200" b="1" dirty="0"/>
              <a:t> → </a:t>
            </a:r>
            <a:r>
              <a:rPr lang="pt-BR" sz="3200" b="1" dirty="0"/>
              <a:t>Fe</a:t>
            </a:r>
            <a:r>
              <a:rPr lang="uk-UA" sz="3200" b="1" baseline="-25000" dirty="0"/>
              <a:t>2</a:t>
            </a:r>
            <a:r>
              <a:rPr lang="uk-UA" sz="3200" b="1" dirty="0"/>
              <a:t>(</a:t>
            </a:r>
            <a:r>
              <a:rPr lang="pt-BR" sz="3200" b="1" dirty="0"/>
              <a:t>SO</a:t>
            </a:r>
            <a:r>
              <a:rPr lang="uk-UA" sz="3200" b="1" baseline="-25000" dirty="0"/>
              <a:t>4</a:t>
            </a:r>
            <a:r>
              <a:rPr lang="uk-UA" sz="3200" b="1" dirty="0"/>
              <a:t>)</a:t>
            </a:r>
            <a:r>
              <a:rPr lang="uk-UA" sz="3200" b="1" baseline="-25000" dirty="0"/>
              <a:t>3</a:t>
            </a:r>
            <a:r>
              <a:rPr lang="uk-UA" sz="3200" b="1" dirty="0"/>
              <a:t> + </a:t>
            </a:r>
            <a:r>
              <a:rPr lang="pt-BR" sz="3200" b="1" dirty="0"/>
              <a:t>Na</a:t>
            </a:r>
            <a:r>
              <a:rPr lang="uk-UA" sz="3200" b="1" baseline="-25000" dirty="0"/>
              <a:t>2</a:t>
            </a:r>
            <a:r>
              <a:rPr lang="pt-BR" sz="3200" b="1" dirty="0"/>
              <a:t>SO</a:t>
            </a:r>
            <a:r>
              <a:rPr lang="uk-UA" sz="3200" b="1" baseline="-25000" dirty="0"/>
              <a:t>4</a:t>
            </a:r>
            <a:r>
              <a:rPr lang="uk-UA" sz="3200" b="1" dirty="0"/>
              <a:t> + 2</a:t>
            </a:r>
            <a:r>
              <a:rPr lang="pt-BR" sz="3200" b="1" dirty="0"/>
              <a:t>NO </a:t>
            </a:r>
            <a:r>
              <a:rPr lang="uk-UA" sz="3200" b="1" dirty="0"/>
              <a:t>+ 4</a:t>
            </a:r>
            <a:r>
              <a:rPr lang="pt-BR" sz="3200" b="1" dirty="0"/>
              <a:t>H</a:t>
            </a:r>
            <a:r>
              <a:rPr lang="uk-UA" sz="3200" b="1" baseline="-25000" dirty="0"/>
              <a:t>2</a:t>
            </a:r>
            <a:r>
              <a:rPr lang="pt-BR" sz="3200" b="1" dirty="0"/>
              <a:t>O</a:t>
            </a:r>
            <a:endParaRPr lang="ru-UA" sz="3200" b="1" dirty="0"/>
          </a:p>
          <a:p>
            <a:r>
              <a:rPr lang="uk-UA" sz="3200" b="1" dirty="0"/>
              <a:t>2</a:t>
            </a:r>
            <a:r>
              <a:rPr lang="en-US" sz="3200" b="1" dirty="0"/>
              <a:t>NO</a:t>
            </a:r>
            <a:r>
              <a:rPr lang="uk-UA" sz="3200" b="1" dirty="0"/>
              <a:t> + 2</a:t>
            </a:r>
            <a:r>
              <a:rPr lang="en-US" sz="3200" b="1" dirty="0" err="1"/>
              <a:t>FeSO</a:t>
            </a:r>
            <a:r>
              <a:rPr lang="uk-UA" sz="3200" b="1" baseline="-25000" dirty="0"/>
              <a:t>4</a:t>
            </a:r>
            <a:r>
              <a:rPr lang="uk-UA" sz="3200" b="1" dirty="0"/>
              <a:t> → 2[</a:t>
            </a:r>
            <a:r>
              <a:rPr lang="en-US" sz="3200" b="1" dirty="0"/>
              <a:t>Fe</a:t>
            </a:r>
            <a:r>
              <a:rPr lang="uk-UA" sz="3200" b="1" dirty="0"/>
              <a:t>(</a:t>
            </a:r>
            <a:r>
              <a:rPr lang="en-US" sz="3200" b="1" dirty="0"/>
              <a:t>NO</a:t>
            </a:r>
            <a:r>
              <a:rPr lang="uk-UA" sz="3200" b="1" dirty="0"/>
              <a:t>)] </a:t>
            </a:r>
            <a:r>
              <a:rPr lang="en-US" sz="3200" b="1" dirty="0"/>
              <a:t>SO</a:t>
            </a:r>
            <a:r>
              <a:rPr lang="uk-UA" sz="3200" b="1" baseline="-25000" dirty="0"/>
              <a:t>4</a:t>
            </a:r>
          </a:p>
          <a:p>
            <a:pPr marL="0" indent="0">
              <a:buNone/>
            </a:pPr>
            <a:r>
              <a:rPr lang="uk-UA" sz="3200" dirty="0" err="1"/>
              <a:t>Ферум</a:t>
            </a:r>
            <a:r>
              <a:rPr lang="uk-UA" sz="3200" dirty="0"/>
              <a:t>(ІІ) сульфат в присутності   NO</a:t>
            </a:r>
            <a:r>
              <a:rPr lang="uk-UA" sz="3200" baseline="-25000" dirty="0"/>
              <a:t>3</a:t>
            </a:r>
            <a:r>
              <a:rPr lang="uk-UA" sz="3200" baseline="30000" dirty="0"/>
              <a:t>-</a:t>
            </a:r>
            <a:r>
              <a:rPr lang="uk-UA" sz="3200" dirty="0"/>
              <a:t>  утворює комплексну сполуку бурого кольору [</a:t>
            </a:r>
            <a:r>
              <a:rPr lang="uk-UA" sz="3200" dirty="0" err="1"/>
              <a:t>Fe</a:t>
            </a:r>
            <a:r>
              <a:rPr lang="uk-UA" sz="3200" dirty="0"/>
              <a:t>(NO)]SO</a:t>
            </a:r>
            <a:r>
              <a:rPr lang="uk-UA" sz="3200" baseline="-25000" dirty="0"/>
              <a:t>4</a:t>
            </a:r>
            <a:r>
              <a:rPr lang="uk-UA" sz="3200" dirty="0"/>
              <a:t>.</a:t>
            </a:r>
            <a:endParaRPr lang="ru-UA" sz="3200" dirty="0"/>
          </a:p>
          <a:p>
            <a:pPr marL="0" indent="0">
              <a:buNone/>
            </a:pPr>
            <a:r>
              <a:rPr lang="uk-UA" sz="3200" dirty="0"/>
              <a:t>На годинникове скло наносять краплю досліджуваного розчину (нітрату), кристалик FeSO</a:t>
            </a:r>
            <a:r>
              <a:rPr lang="uk-UA" sz="3200" baseline="-25000" dirty="0"/>
              <a:t>4</a:t>
            </a:r>
            <a:r>
              <a:rPr lang="uk-UA" sz="3200" dirty="0"/>
              <a:t> і краплю </a:t>
            </a:r>
            <a:r>
              <a:rPr lang="uk-UA" sz="3200" dirty="0" err="1"/>
              <a:t>конц</a:t>
            </a:r>
            <a:r>
              <a:rPr lang="uk-UA" sz="3200" dirty="0"/>
              <a:t>. H</a:t>
            </a:r>
            <a:r>
              <a:rPr lang="uk-UA" sz="3200" baseline="-25000" dirty="0"/>
              <a:t>2</a:t>
            </a:r>
            <a:r>
              <a:rPr lang="uk-UA" sz="3200" dirty="0"/>
              <a:t>SO</a:t>
            </a:r>
            <a:r>
              <a:rPr lang="uk-UA" sz="3200" baseline="-25000" dirty="0"/>
              <a:t>4</a:t>
            </a:r>
            <a:r>
              <a:rPr lang="uk-UA" sz="3200" dirty="0"/>
              <a:t>. В присутності NO</a:t>
            </a:r>
            <a:r>
              <a:rPr lang="uk-UA" sz="3200" baseline="-25000" dirty="0"/>
              <a:t>3</a:t>
            </a:r>
            <a:r>
              <a:rPr lang="uk-UA" sz="3200" baseline="30000" dirty="0"/>
              <a:t>-</a:t>
            </a:r>
            <a:r>
              <a:rPr lang="uk-UA" sz="3200" dirty="0"/>
              <a:t> навкруг кристалика з’являється </a:t>
            </a:r>
            <a:r>
              <a:rPr lang="uk-UA" sz="3200" b="1" dirty="0"/>
              <a:t>буре кільце</a:t>
            </a:r>
            <a:r>
              <a:rPr lang="uk-UA" sz="3200" dirty="0"/>
              <a:t>.</a:t>
            </a:r>
            <a:endParaRPr lang="ru-UA" sz="3200" dirty="0"/>
          </a:p>
          <a:p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13405189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EB1D8E-B584-4277-AF03-808716CCE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866" y="225181"/>
            <a:ext cx="8534400" cy="921237"/>
          </a:xfrm>
        </p:spPr>
        <p:txBody>
          <a:bodyPr/>
          <a:lstStyle/>
          <a:p>
            <a:r>
              <a:rPr lang="ru-RU" b="1" dirty="0" err="1"/>
              <a:t>Реакція</a:t>
            </a:r>
            <a:r>
              <a:rPr lang="ru-RU" b="1" dirty="0"/>
              <a:t> на </a:t>
            </a:r>
            <a:r>
              <a:rPr lang="ru-RU" b="1" dirty="0" err="1"/>
              <a:t>арсеніт-іон</a:t>
            </a:r>
            <a:r>
              <a:rPr lang="ru-RU" b="1" dirty="0"/>
              <a:t> AsO</a:t>
            </a:r>
            <a:r>
              <a:rPr lang="ru-RU" b="1" baseline="-25000" dirty="0"/>
              <a:t>3</a:t>
            </a:r>
            <a:r>
              <a:rPr lang="ru-RU" b="1" baseline="30000" dirty="0"/>
              <a:t>3‾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B098DF6-60F7-4AF2-B653-C79839C1B2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496" y="1146418"/>
            <a:ext cx="11185404" cy="52983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3200" dirty="0"/>
              <a:t>Реакція з </a:t>
            </a:r>
            <a:r>
              <a:rPr lang="uk-UA" sz="3200" dirty="0" err="1"/>
              <a:t>аргентум</a:t>
            </a:r>
            <a:r>
              <a:rPr lang="uk-UA" sz="3200" dirty="0"/>
              <a:t> нітратом.  З солями тривалентного арсену утворюється осад жовтого кольору, розчинний в кислоті нітратній та розчині аміаку:</a:t>
            </a:r>
            <a:endParaRPr lang="ru-UA" sz="3200" dirty="0"/>
          </a:p>
          <a:p>
            <a:r>
              <a:rPr lang="uk-UA" sz="3200" b="1" dirty="0"/>
              <a:t>AsO</a:t>
            </a:r>
            <a:r>
              <a:rPr lang="uk-UA" sz="3200" b="1" baseline="-25000" dirty="0"/>
              <a:t>3</a:t>
            </a:r>
            <a:r>
              <a:rPr lang="uk-UA" sz="3200" b="1" baseline="30000" dirty="0"/>
              <a:t>3‾</a:t>
            </a:r>
            <a:r>
              <a:rPr lang="uk-UA" sz="3200" b="1" dirty="0"/>
              <a:t>+ 3AgNO</a:t>
            </a:r>
            <a:r>
              <a:rPr lang="uk-UA" sz="3200" b="1" baseline="-25000" dirty="0"/>
              <a:t>3</a:t>
            </a:r>
            <a:r>
              <a:rPr lang="uk-UA" sz="3200" b="1" dirty="0"/>
              <a:t> → Ag</a:t>
            </a:r>
            <a:r>
              <a:rPr lang="uk-UA" sz="3200" b="1" baseline="-25000" dirty="0"/>
              <a:t>3</a:t>
            </a:r>
            <a:r>
              <a:rPr lang="uk-UA" sz="3200" b="1" dirty="0"/>
              <a:t>AsO</a:t>
            </a:r>
            <a:r>
              <a:rPr lang="uk-UA" sz="3200" b="1" baseline="-25000" dirty="0"/>
              <a:t>3</a:t>
            </a:r>
            <a:r>
              <a:rPr lang="uk-UA" sz="3200" b="1" dirty="0"/>
              <a:t>↓ + 3NO</a:t>
            </a:r>
            <a:r>
              <a:rPr lang="uk-UA" sz="3200" b="1" baseline="-25000" dirty="0"/>
              <a:t>3 </a:t>
            </a:r>
            <a:r>
              <a:rPr lang="uk-UA" sz="3200" b="1" baseline="30000" dirty="0"/>
              <a:t>‾</a:t>
            </a:r>
            <a:endParaRPr lang="ru-UA" sz="3200" b="1" dirty="0"/>
          </a:p>
          <a:p>
            <a:r>
              <a:rPr lang="uk-UA" sz="3200" b="1" dirty="0"/>
              <a:t>Ag</a:t>
            </a:r>
            <a:r>
              <a:rPr lang="uk-UA" sz="3200" b="1" baseline="-25000" dirty="0"/>
              <a:t>3</a:t>
            </a:r>
            <a:r>
              <a:rPr lang="uk-UA" sz="3200" b="1" dirty="0"/>
              <a:t>AsO</a:t>
            </a:r>
            <a:r>
              <a:rPr lang="uk-UA" sz="3200" b="1" baseline="-25000" dirty="0"/>
              <a:t>3 + </a:t>
            </a:r>
            <a:r>
              <a:rPr lang="uk-UA" sz="3200" b="1" dirty="0"/>
              <a:t>3HNO</a:t>
            </a:r>
            <a:r>
              <a:rPr lang="uk-UA" sz="3200" b="1" baseline="-25000" dirty="0"/>
              <a:t>3 </a:t>
            </a:r>
            <a:r>
              <a:rPr lang="uk-UA" sz="3200" b="1" dirty="0"/>
              <a:t>→3AgNO</a:t>
            </a:r>
            <a:r>
              <a:rPr lang="uk-UA" sz="3200" b="1" baseline="-25000" dirty="0"/>
              <a:t>3 </a:t>
            </a:r>
            <a:r>
              <a:rPr lang="uk-UA" sz="3200" b="1" dirty="0"/>
              <a:t>+ H</a:t>
            </a:r>
            <a:r>
              <a:rPr lang="uk-UA" sz="3200" b="1" baseline="-25000" dirty="0"/>
              <a:t>3</a:t>
            </a:r>
            <a:r>
              <a:rPr lang="uk-UA" sz="3200" b="1" dirty="0"/>
              <a:t>AsO</a:t>
            </a:r>
            <a:r>
              <a:rPr lang="uk-UA" sz="3200" b="1" baseline="-25000" dirty="0"/>
              <a:t>3</a:t>
            </a:r>
            <a:endParaRPr lang="ru-UA" sz="3200" b="1" dirty="0"/>
          </a:p>
          <a:p>
            <a:r>
              <a:rPr lang="uk-UA" sz="3200" b="1" dirty="0"/>
              <a:t>Ag</a:t>
            </a:r>
            <a:r>
              <a:rPr lang="uk-UA" sz="3200" b="1" baseline="-25000" dirty="0"/>
              <a:t>3</a:t>
            </a:r>
            <a:r>
              <a:rPr lang="uk-UA" sz="3200" b="1" dirty="0"/>
              <a:t>AsO</a:t>
            </a:r>
            <a:r>
              <a:rPr lang="uk-UA" sz="3200" b="1" baseline="-25000" dirty="0"/>
              <a:t>3 + </a:t>
            </a:r>
            <a:r>
              <a:rPr lang="uk-UA" sz="3200" b="1" dirty="0"/>
              <a:t>6NH</a:t>
            </a:r>
            <a:r>
              <a:rPr lang="uk-UA" sz="3200" b="1" baseline="-25000" dirty="0"/>
              <a:t>3 </a:t>
            </a:r>
            <a:r>
              <a:rPr lang="uk-UA" sz="3200" b="1" dirty="0"/>
              <a:t>→ [</a:t>
            </a:r>
            <a:r>
              <a:rPr lang="uk-UA" sz="3200" b="1" dirty="0" err="1"/>
              <a:t>Ag</a:t>
            </a:r>
            <a:r>
              <a:rPr lang="uk-UA" sz="3200" b="1" dirty="0"/>
              <a:t>(NH</a:t>
            </a:r>
            <a:r>
              <a:rPr lang="uk-UA" sz="3200" b="1" baseline="-25000" dirty="0"/>
              <a:t>3</a:t>
            </a:r>
            <a:r>
              <a:rPr lang="uk-UA" sz="3200" b="1" dirty="0"/>
              <a:t>)</a:t>
            </a:r>
            <a:r>
              <a:rPr lang="uk-UA" sz="3200" b="1" baseline="-25000" dirty="0"/>
              <a:t>2</a:t>
            </a:r>
            <a:r>
              <a:rPr lang="uk-UA" sz="3200" b="1" dirty="0"/>
              <a:t>]</a:t>
            </a:r>
            <a:r>
              <a:rPr lang="uk-UA" sz="3200" b="1" baseline="-25000" dirty="0"/>
              <a:t>3</a:t>
            </a:r>
            <a:r>
              <a:rPr lang="uk-UA" sz="3200" b="1" dirty="0"/>
              <a:t>AsO</a:t>
            </a:r>
            <a:r>
              <a:rPr lang="uk-UA" sz="3200" b="1" baseline="-25000" dirty="0"/>
              <a:t>3</a:t>
            </a:r>
            <a:r>
              <a:rPr lang="uk-UA" sz="3200" b="1" dirty="0"/>
              <a:t>.</a:t>
            </a:r>
            <a:endParaRPr lang="ru-UA" sz="3200" b="1" dirty="0"/>
          </a:p>
          <a:p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17728786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6BC8BF-F10A-41C7-823D-F95CF653E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7504" y="255954"/>
            <a:ext cx="8534400" cy="859691"/>
          </a:xfrm>
        </p:spPr>
        <p:txBody>
          <a:bodyPr/>
          <a:lstStyle/>
          <a:p>
            <a:r>
              <a:rPr lang="ru-RU" b="1" dirty="0" err="1"/>
              <a:t>Реакція</a:t>
            </a:r>
            <a:r>
              <a:rPr lang="ru-RU" b="1" dirty="0"/>
              <a:t> на арсенат-</a:t>
            </a:r>
            <a:r>
              <a:rPr lang="ru-RU" b="1" dirty="0" err="1"/>
              <a:t>іон</a:t>
            </a:r>
            <a:r>
              <a:rPr lang="ru-RU" b="1" dirty="0"/>
              <a:t> AsO</a:t>
            </a:r>
            <a:r>
              <a:rPr lang="ru-RU" b="1" baseline="-25000" dirty="0"/>
              <a:t>4</a:t>
            </a:r>
            <a:r>
              <a:rPr lang="ru-RU" b="1" baseline="30000" dirty="0"/>
              <a:t>3‾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D6A2436-A2CA-4C13-BC4A-6AEAB0019A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589" y="1115645"/>
            <a:ext cx="10983180" cy="51874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3200" dirty="0"/>
              <a:t>З солями </a:t>
            </a:r>
            <a:r>
              <a:rPr lang="uk-UA" sz="3200" dirty="0" err="1"/>
              <a:t>пятивалентного</a:t>
            </a:r>
            <a:r>
              <a:rPr lang="uk-UA" sz="3200" dirty="0"/>
              <a:t> арсену утворюється осад шоколадного кольору, розчинний в кислоті нітратній та розчині аміаку: </a:t>
            </a:r>
            <a:endParaRPr lang="ru-UA" sz="3200" dirty="0"/>
          </a:p>
          <a:p>
            <a:r>
              <a:rPr lang="uk-UA" sz="3200" b="1" dirty="0"/>
              <a:t>AsO</a:t>
            </a:r>
            <a:r>
              <a:rPr lang="uk-UA" sz="3200" b="1" baseline="-25000" dirty="0"/>
              <a:t>4</a:t>
            </a:r>
            <a:r>
              <a:rPr lang="uk-UA" sz="3200" b="1" baseline="30000" dirty="0"/>
              <a:t>3‾</a:t>
            </a:r>
            <a:r>
              <a:rPr lang="uk-UA" sz="3200" b="1" dirty="0"/>
              <a:t> + 3AgNO</a:t>
            </a:r>
            <a:r>
              <a:rPr lang="uk-UA" sz="3200" b="1" baseline="-25000" dirty="0"/>
              <a:t>3</a:t>
            </a:r>
            <a:r>
              <a:rPr lang="uk-UA" sz="3200" b="1" dirty="0"/>
              <a:t> → Ag</a:t>
            </a:r>
            <a:r>
              <a:rPr lang="uk-UA" sz="3200" b="1" baseline="-25000" dirty="0"/>
              <a:t>3</a:t>
            </a:r>
            <a:r>
              <a:rPr lang="uk-UA" sz="3200" b="1" dirty="0"/>
              <a:t>AsO</a:t>
            </a:r>
            <a:r>
              <a:rPr lang="uk-UA" sz="3200" b="1" baseline="-25000" dirty="0"/>
              <a:t>4</a:t>
            </a:r>
            <a:r>
              <a:rPr lang="uk-UA" sz="3200" b="1" dirty="0"/>
              <a:t>↓ + 3NO</a:t>
            </a:r>
            <a:r>
              <a:rPr lang="uk-UA" sz="3200" b="1" baseline="-25000" dirty="0"/>
              <a:t>3</a:t>
            </a:r>
            <a:r>
              <a:rPr lang="uk-UA" sz="3200" b="1" baseline="30000" dirty="0"/>
              <a:t>‾</a:t>
            </a:r>
            <a:endParaRPr lang="ru-UA" sz="3200" b="1" dirty="0"/>
          </a:p>
          <a:p>
            <a:r>
              <a:rPr lang="uk-UA" sz="3200" b="1" dirty="0"/>
              <a:t>Ag</a:t>
            </a:r>
            <a:r>
              <a:rPr lang="uk-UA" sz="3200" b="1" baseline="-25000" dirty="0"/>
              <a:t>3</a:t>
            </a:r>
            <a:r>
              <a:rPr lang="uk-UA" sz="3200" b="1" dirty="0"/>
              <a:t>AsO</a:t>
            </a:r>
            <a:r>
              <a:rPr lang="uk-UA" sz="3200" b="1" baseline="-25000" dirty="0"/>
              <a:t>4 + </a:t>
            </a:r>
            <a:r>
              <a:rPr lang="uk-UA" sz="3200" b="1" dirty="0"/>
              <a:t>3HNO</a:t>
            </a:r>
            <a:r>
              <a:rPr lang="uk-UA" sz="3200" b="1" baseline="-25000" dirty="0"/>
              <a:t>3 </a:t>
            </a:r>
            <a:r>
              <a:rPr lang="uk-UA" sz="3200" b="1" dirty="0"/>
              <a:t>→3AgNO</a:t>
            </a:r>
            <a:r>
              <a:rPr lang="uk-UA" sz="3200" b="1" baseline="-25000" dirty="0"/>
              <a:t>3 </a:t>
            </a:r>
            <a:r>
              <a:rPr lang="uk-UA" sz="3200" b="1" dirty="0"/>
              <a:t>+ H</a:t>
            </a:r>
            <a:r>
              <a:rPr lang="uk-UA" sz="3200" b="1" baseline="-25000" dirty="0"/>
              <a:t>3</a:t>
            </a:r>
            <a:r>
              <a:rPr lang="uk-UA" sz="3200" b="1" dirty="0"/>
              <a:t>AsO</a:t>
            </a:r>
            <a:r>
              <a:rPr lang="uk-UA" sz="3200" b="1" baseline="-25000" dirty="0"/>
              <a:t>4</a:t>
            </a:r>
            <a:endParaRPr lang="ru-UA" sz="3200" b="1" dirty="0"/>
          </a:p>
          <a:p>
            <a:r>
              <a:rPr lang="uk-UA" sz="3200" b="1" dirty="0"/>
              <a:t>Ag</a:t>
            </a:r>
            <a:r>
              <a:rPr lang="uk-UA" sz="3200" b="1" baseline="-25000" dirty="0"/>
              <a:t>3</a:t>
            </a:r>
            <a:r>
              <a:rPr lang="uk-UA" sz="3200" b="1" dirty="0"/>
              <a:t>AsO</a:t>
            </a:r>
            <a:r>
              <a:rPr lang="uk-UA" sz="3200" b="1" baseline="-25000" dirty="0"/>
              <a:t>4 + </a:t>
            </a:r>
            <a:r>
              <a:rPr lang="uk-UA" sz="3200" b="1" dirty="0"/>
              <a:t>6NH</a:t>
            </a:r>
            <a:r>
              <a:rPr lang="uk-UA" sz="3200" b="1" baseline="-25000" dirty="0"/>
              <a:t>3 </a:t>
            </a:r>
            <a:r>
              <a:rPr lang="uk-UA" sz="3200" b="1" dirty="0"/>
              <a:t>→ [</a:t>
            </a:r>
            <a:r>
              <a:rPr lang="uk-UA" sz="3200" b="1" dirty="0" err="1"/>
              <a:t>Ag</a:t>
            </a:r>
            <a:r>
              <a:rPr lang="uk-UA" sz="3200" b="1" dirty="0"/>
              <a:t>(NH</a:t>
            </a:r>
            <a:r>
              <a:rPr lang="uk-UA" sz="3200" b="1" baseline="-25000" dirty="0"/>
              <a:t>3</a:t>
            </a:r>
            <a:r>
              <a:rPr lang="uk-UA" sz="3200" b="1" dirty="0"/>
              <a:t>)</a:t>
            </a:r>
            <a:r>
              <a:rPr lang="uk-UA" sz="3200" b="1" baseline="-25000" dirty="0"/>
              <a:t>2</a:t>
            </a:r>
            <a:r>
              <a:rPr lang="uk-UA" sz="3200" b="1" dirty="0"/>
              <a:t>]</a:t>
            </a:r>
            <a:r>
              <a:rPr lang="uk-UA" sz="3200" b="1" baseline="-25000" dirty="0"/>
              <a:t>3</a:t>
            </a:r>
            <a:r>
              <a:rPr lang="uk-UA" sz="3200" b="1" dirty="0"/>
              <a:t>AsO</a:t>
            </a:r>
            <a:r>
              <a:rPr lang="uk-UA" sz="3200" b="1" baseline="-25000" dirty="0"/>
              <a:t>4</a:t>
            </a:r>
            <a:r>
              <a:rPr lang="uk-UA" sz="3200" b="1" dirty="0"/>
              <a:t>. </a:t>
            </a:r>
            <a:endParaRPr lang="ru-UA" sz="3200" b="1" dirty="0"/>
          </a:p>
          <a:p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18913887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FD625C-9879-4D20-A8CD-F2F00C62E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7504" y="17585"/>
            <a:ext cx="8534400" cy="949569"/>
          </a:xfrm>
        </p:spPr>
        <p:txBody>
          <a:bodyPr/>
          <a:lstStyle/>
          <a:p>
            <a:r>
              <a:rPr lang="ru-RU" b="1" dirty="0" err="1"/>
              <a:t>Реакція</a:t>
            </a:r>
            <a:r>
              <a:rPr lang="ru-RU" b="1" dirty="0"/>
              <a:t> на </a:t>
            </a:r>
            <a:r>
              <a:rPr lang="ru-RU" b="1" dirty="0" err="1"/>
              <a:t>нітрит-іон</a:t>
            </a:r>
            <a:r>
              <a:rPr lang="ru-RU" b="1" dirty="0"/>
              <a:t> NO</a:t>
            </a:r>
            <a:r>
              <a:rPr lang="ru-RU" b="1" baseline="-25000" dirty="0"/>
              <a:t>2</a:t>
            </a:r>
            <a:r>
              <a:rPr lang="ru-RU" b="1" baseline="30000" dirty="0"/>
              <a:t>- 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080089C-4489-4F2E-97A7-4A816D477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1266" y="967154"/>
            <a:ext cx="10024819" cy="33674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/>
              <a:t>Нітрит-аніон ідентифікують з антипірином.</a:t>
            </a:r>
            <a:endParaRPr lang="ru-UA" sz="2800" dirty="0"/>
          </a:p>
          <a:p>
            <a:pPr marL="0" indent="0">
              <a:buNone/>
            </a:pPr>
            <a:r>
              <a:rPr lang="uk-UA" sz="2800" dirty="0"/>
              <a:t>Реакцію проводять у присутності кислоти </a:t>
            </a:r>
            <a:r>
              <a:rPr lang="uk-UA" sz="2800" dirty="0" err="1"/>
              <a:t>хлоридної</a:t>
            </a:r>
            <a:r>
              <a:rPr lang="uk-UA" sz="2800" dirty="0"/>
              <a:t> розведеної. Нітрити при взаємодії з кислотою хлористоводневою утворюють кислоту </a:t>
            </a:r>
            <a:r>
              <a:rPr lang="uk-UA" sz="2800" dirty="0" err="1"/>
              <a:t>нітритну</a:t>
            </a:r>
            <a:r>
              <a:rPr lang="uk-UA" sz="2800" dirty="0"/>
              <a:t>, яка </a:t>
            </a:r>
            <a:r>
              <a:rPr lang="uk-UA" sz="2800" dirty="0" err="1"/>
              <a:t>нітрозує</a:t>
            </a:r>
            <a:r>
              <a:rPr lang="uk-UA" sz="2800" dirty="0"/>
              <a:t> антипірин у четвертому положенні </a:t>
            </a:r>
            <a:r>
              <a:rPr lang="uk-UA" sz="2800" dirty="0" err="1"/>
              <a:t>піразолонового</a:t>
            </a:r>
            <a:r>
              <a:rPr lang="uk-UA" sz="2800" dirty="0"/>
              <a:t> циклу з утворенням 4-нітрозоантипірину, який має зелене забарвлення:</a:t>
            </a:r>
            <a:endParaRPr lang="ru-UA" sz="2800" dirty="0"/>
          </a:p>
          <a:p>
            <a:endParaRPr lang="uk-UA" sz="2800" dirty="0"/>
          </a:p>
        </p:txBody>
      </p:sp>
      <p:pic>
        <p:nvPicPr>
          <p:cNvPr id="1026" name="Рисунок 11">
            <a:extLst>
              <a:ext uri="{FF2B5EF4-FFF2-40B4-BE49-F238E27FC236}">
                <a16:creationId xmlns:a16="http://schemas.microsoft.com/office/drawing/2014/main" id="{5BADD2FB-44F8-4081-81BE-1333B561EA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1057" y="4343401"/>
            <a:ext cx="6242533" cy="1872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96517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50B071-A2E5-4844-B1E9-D8B80C236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370133"/>
            <a:ext cx="10726615" cy="1098182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Реакція на нітрит-іон NO</a:t>
            </a:r>
            <a:r>
              <a:rPr lang="uk-UA" b="1" baseline="-25000" dirty="0"/>
              <a:t>2</a:t>
            </a:r>
            <a:r>
              <a:rPr lang="uk-UA" b="1" baseline="30000" dirty="0"/>
              <a:t>- </a:t>
            </a:r>
            <a:r>
              <a:rPr lang="uk-UA" b="1" dirty="0"/>
              <a:t>та нітрат-іон</a:t>
            </a:r>
            <a:r>
              <a:rPr lang="uk-UA" b="1" baseline="30000" dirty="0"/>
              <a:t> </a:t>
            </a:r>
            <a:r>
              <a:rPr lang="uk-UA" b="1" dirty="0"/>
              <a:t>NO</a:t>
            </a:r>
            <a:r>
              <a:rPr lang="uk-UA" b="1" baseline="-25000" dirty="0"/>
              <a:t>3</a:t>
            </a:r>
            <a:r>
              <a:rPr lang="uk-UA" b="1" baseline="30000" dirty="0"/>
              <a:t>-</a:t>
            </a:r>
            <a:br>
              <a:rPr lang="ru-UA" dirty="0"/>
            </a:br>
            <a:endParaRPr lang="uk-UA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CC64FD7B-5A60-48EC-8D83-3F85B78CD25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25651" y="1547204"/>
            <a:ext cx="10038355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UA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Реакція з дифеніламіном і концентрованою сірчаною кислотою.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UA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До речовини (близько 0,001 г іона нітрату або нітриту) додають 2 краплі розчину дифеніламіну; з'являється синє забарвлення:</a:t>
            </a:r>
            <a:endParaRPr kumimoji="0" lang="uk-UA" altLang="ru-UA" sz="3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pic>
        <p:nvPicPr>
          <p:cNvPr id="2052" name="Рисунок 10">
            <a:extLst>
              <a:ext uri="{FF2B5EF4-FFF2-40B4-BE49-F238E27FC236}">
                <a16:creationId xmlns:a16="http://schemas.microsoft.com/office/drawing/2014/main" id="{551D84F1-0C8C-42D6-9DF6-3AEB8F55AC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5984" y="3715130"/>
            <a:ext cx="6500032" cy="265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0224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53309F-3FA3-4150-B10E-865E31BB2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8374" y="267026"/>
            <a:ext cx="8534400" cy="955106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Реакція на фосфат-іон РO</a:t>
            </a:r>
            <a:r>
              <a:rPr lang="uk-UA" b="1" baseline="-25000" dirty="0"/>
              <a:t>4</a:t>
            </a:r>
            <a:r>
              <a:rPr lang="uk-UA" b="1" baseline="30000" dirty="0"/>
              <a:t>3‾</a:t>
            </a:r>
            <a:br>
              <a:rPr lang="ru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2888E36-3B53-4559-B84D-227290E11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960" y="835270"/>
            <a:ext cx="11326080" cy="56622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dirty="0"/>
              <a:t>Досліджуваний розчин з розчином </a:t>
            </a:r>
            <a:r>
              <a:rPr lang="uk-UA" sz="2400" dirty="0" err="1"/>
              <a:t>аргентум</a:t>
            </a:r>
            <a:r>
              <a:rPr lang="uk-UA" sz="2400" dirty="0"/>
              <a:t> нітрату утворює жовтий осад, колір якого не змінюється при кип'ятіння.</a:t>
            </a:r>
            <a:endParaRPr lang="ru-UA" sz="2400" dirty="0"/>
          </a:p>
          <a:p>
            <a:pPr marL="0" indent="0">
              <a:buNone/>
            </a:pPr>
            <a:r>
              <a:rPr lang="uk-UA" sz="2400" dirty="0"/>
              <a:t>Осадження проводиться з нейтральних розчинів:</a:t>
            </a:r>
            <a:endParaRPr lang="ru-UA" sz="2400" dirty="0"/>
          </a:p>
          <a:p>
            <a:r>
              <a:rPr lang="uk-UA" sz="2400" b="1" dirty="0"/>
              <a:t>2HPO</a:t>
            </a:r>
            <a:r>
              <a:rPr lang="uk-UA" sz="2400" b="1" baseline="-25000" dirty="0"/>
              <a:t>4</a:t>
            </a:r>
            <a:r>
              <a:rPr lang="uk-UA" sz="2400" b="1" baseline="30000" dirty="0"/>
              <a:t>2‾</a:t>
            </a:r>
            <a:r>
              <a:rPr lang="uk-UA" sz="2400" b="1" dirty="0"/>
              <a:t> + 3Ag</a:t>
            </a:r>
            <a:r>
              <a:rPr lang="uk-UA" sz="2400" b="1" baseline="30000" dirty="0"/>
              <a:t>+</a:t>
            </a:r>
            <a:r>
              <a:rPr lang="uk-UA" sz="2400" b="1" dirty="0"/>
              <a:t> → Ag</a:t>
            </a:r>
            <a:r>
              <a:rPr lang="uk-UA" sz="2400" b="1" baseline="-25000" dirty="0"/>
              <a:t>3</a:t>
            </a:r>
            <a:r>
              <a:rPr lang="uk-UA" sz="2400" b="1" dirty="0"/>
              <a:t>PO</a:t>
            </a:r>
            <a:r>
              <a:rPr lang="uk-UA" sz="2400" b="1" baseline="-25000" dirty="0"/>
              <a:t>4</a:t>
            </a:r>
            <a:r>
              <a:rPr lang="uk-UA" sz="2400" b="1" dirty="0"/>
              <a:t>↓ + H</a:t>
            </a:r>
            <a:r>
              <a:rPr lang="uk-UA" sz="2400" b="1" baseline="-25000" dirty="0"/>
              <a:t>2</a:t>
            </a:r>
            <a:r>
              <a:rPr lang="uk-UA" sz="2400" b="1" dirty="0"/>
              <a:t>PO</a:t>
            </a:r>
            <a:r>
              <a:rPr lang="uk-UA" sz="2400" b="1" baseline="-25000" dirty="0"/>
              <a:t>4</a:t>
            </a:r>
            <a:r>
              <a:rPr lang="uk-UA" sz="2400" b="1" dirty="0"/>
              <a:t>‾</a:t>
            </a:r>
            <a:endParaRPr lang="ru-UA" sz="2400" b="1" dirty="0"/>
          </a:p>
          <a:p>
            <a:pPr marL="0" indent="0">
              <a:buNone/>
            </a:pPr>
            <a:r>
              <a:rPr lang="uk-UA" sz="2400" dirty="0"/>
              <a:t>або</a:t>
            </a:r>
            <a:endParaRPr lang="ru-UA" sz="2400" dirty="0"/>
          </a:p>
          <a:p>
            <a:r>
              <a:rPr lang="uk-UA" sz="2400" b="1" dirty="0"/>
              <a:t>PO</a:t>
            </a:r>
            <a:r>
              <a:rPr lang="uk-UA" sz="2400" b="1" baseline="-25000" dirty="0"/>
              <a:t>4</a:t>
            </a:r>
            <a:r>
              <a:rPr lang="uk-UA" sz="2400" b="1" baseline="30000" dirty="0"/>
              <a:t>3‾</a:t>
            </a:r>
            <a:r>
              <a:rPr lang="uk-UA" sz="2400" b="1" dirty="0"/>
              <a:t> + 3AgNO</a:t>
            </a:r>
            <a:r>
              <a:rPr lang="uk-UA" sz="2400" b="1" baseline="-25000" dirty="0"/>
              <a:t>3</a:t>
            </a:r>
            <a:r>
              <a:rPr lang="uk-UA" sz="2400" b="1" dirty="0"/>
              <a:t> → Ag</a:t>
            </a:r>
            <a:r>
              <a:rPr lang="uk-UA" sz="2400" b="1" baseline="-25000" dirty="0"/>
              <a:t>3</a:t>
            </a:r>
            <a:r>
              <a:rPr lang="uk-UA" sz="2400" b="1" dirty="0"/>
              <a:t>PO</a:t>
            </a:r>
            <a:r>
              <a:rPr lang="uk-UA" sz="2400" b="1" baseline="-25000" dirty="0"/>
              <a:t>4</a:t>
            </a:r>
            <a:r>
              <a:rPr lang="uk-UA" sz="2400" b="1" dirty="0"/>
              <a:t>↓ + 3NO</a:t>
            </a:r>
            <a:r>
              <a:rPr lang="uk-UA" sz="2400" b="1" baseline="-25000" dirty="0"/>
              <a:t>3</a:t>
            </a:r>
            <a:r>
              <a:rPr lang="uk-UA" sz="2400" b="1" dirty="0"/>
              <a:t>‾.</a:t>
            </a:r>
            <a:endParaRPr lang="ru-UA" sz="2400" b="1" dirty="0"/>
          </a:p>
          <a:p>
            <a:pPr marL="0" indent="0">
              <a:buNone/>
            </a:pPr>
            <a:r>
              <a:rPr lang="uk-UA" sz="2400" dirty="0"/>
              <a:t>Осад </a:t>
            </a:r>
            <a:r>
              <a:rPr lang="uk-UA" sz="2400" dirty="0" err="1"/>
              <a:t>аргентум</a:t>
            </a:r>
            <a:r>
              <a:rPr lang="uk-UA" sz="2400" dirty="0"/>
              <a:t> фосфату розчиняється в розчині аміаку (у лужному середовищі):</a:t>
            </a:r>
            <a:endParaRPr lang="ru-UA" sz="2400" dirty="0"/>
          </a:p>
          <a:p>
            <a:r>
              <a:rPr lang="uk-UA" sz="2400" b="1" dirty="0"/>
              <a:t>Ag</a:t>
            </a:r>
            <a:r>
              <a:rPr lang="uk-UA" sz="2400" b="1" baseline="-25000" dirty="0"/>
              <a:t>3</a:t>
            </a:r>
            <a:r>
              <a:rPr lang="uk-UA" sz="2400" b="1" dirty="0"/>
              <a:t>PO</a:t>
            </a:r>
            <a:r>
              <a:rPr lang="uk-UA" sz="2400" b="1" baseline="-25000" dirty="0"/>
              <a:t>4</a:t>
            </a:r>
            <a:r>
              <a:rPr lang="uk-UA" sz="2400" b="1" dirty="0"/>
              <a:t>↓ + NH</a:t>
            </a:r>
            <a:r>
              <a:rPr lang="uk-UA" sz="2400" b="1" baseline="-25000" dirty="0"/>
              <a:t>3</a:t>
            </a:r>
            <a:r>
              <a:rPr lang="uk-UA" sz="2400" b="1" dirty="0"/>
              <a:t> + H</a:t>
            </a:r>
            <a:r>
              <a:rPr lang="uk-UA" sz="2400" b="1" baseline="-25000" dirty="0"/>
              <a:t>2</a:t>
            </a:r>
            <a:r>
              <a:rPr lang="uk-UA" sz="2400" b="1" dirty="0"/>
              <a:t>O → 3[</a:t>
            </a:r>
            <a:r>
              <a:rPr lang="uk-UA" sz="2400" b="1" dirty="0" err="1"/>
              <a:t>Ag</a:t>
            </a:r>
            <a:r>
              <a:rPr lang="uk-UA" sz="2400" b="1" dirty="0"/>
              <a:t>(NH</a:t>
            </a:r>
            <a:r>
              <a:rPr lang="uk-UA" sz="2400" b="1" baseline="-25000" dirty="0"/>
              <a:t>3</a:t>
            </a:r>
            <a:r>
              <a:rPr lang="uk-UA" sz="2400" b="1" dirty="0"/>
              <a:t>)</a:t>
            </a:r>
            <a:r>
              <a:rPr lang="uk-UA" sz="2400" b="1" baseline="-25000" dirty="0"/>
              <a:t>2</a:t>
            </a:r>
            <a:r>
              <a:rPr lang="uk-UA" sz="2400" b="1" dirty="0"/>
              <a:t>]OH + (NH</a:t>
            </a:r>
            <a:r>
              <a:rPr lang="uk-UA" sz="2400" b="1" baseline="-25000" dirty="0"/>
              <a:t>4</a:t>
            </a:r>
            <a:r>
              <a:rPr lang="uk-UA" sz="2400" b="1" dirty="0"/>
              <a:t>)</a:t>
            </a:r>
            <a:r>
              <a:rPr lang="uk-UA" sz="2400" b="1" baseline="-25000" dirty="0"/>
              <a:t>3</a:t>
            </a:r>
            <a:r>
              <a:rPr lang="uk-UA" sz="2400" b="1" dirty="0"/>
              <a:t>PO</a:t>
            </a:r>
            <a:r>
              <a:rPr lang="uk-UA" sz="2400" b="1" baseline="-25000" dirty="0"/>
              <a:t>4</a:t>
            </a:r>
            <a:endParaRPr lang="ru-UA" sz="2400" b="1" dirty="0"/>
          </a:p>
          <a:p>
            <a:pPr marL="0" indent="0">
              <a:buNone/>
            </a:pPr>
            <a:r>
              <a:rPr lang="uk-UA" sz="2400" dirty="0"/>
              <a:t>Осад також розчиняється в кислоті нітратній:</a:t>
            </a:r>
            <a:endParaRPr lang="ru-UA" sz="2400" dirty="0"/>
          </a:p>
          <a:p>
            <a:r>
              <a:rPr lang="uk-UA" sz="2400" b="1" dirty="0"/>
              <a:t>Ag</a:t>
            </a:r>
            <a:r>
              <a:rPr lang="uk-UA" sz="2400" b="1" baseline="-25000" dirty="0"/>
              <a:t>3</a:t>
            </a:r>
            <a:r>
              <a:rPr lang="uk-UA" sz="2400" b="1" dirty="0"/>
              <a:t>PO</a:t>
            </a:r>
            <a:r>
              <a:rPr lang="uk-UA" sz="2400" b="1" baseline="-25000" dirty="0"/>
              <a:t>4</a:t>
            </a:r>
            <a:r>
              <a:rPr lang="uk-UA" sz="2400" b="1" dirty="0"/>
              <a:t>↓ + 3HNO</a:t>
            </a:r>
            <a:r>
              <a:rPr lang="uk-UA" sz="2400" b="1" baseline="-25000" dirty="0"/>
              <a:t>3</a:t>
            </a:r>
            <a:r>
              <a:rPr lang="uk-UA" sz="2400" b="1" dirty="0"/>
              <a:t> → 3AgNO</a:t>
            </a:r>
            <a:r>
              <a:rPr lang="uk-UA" sz="2400" b="1" baseline="-25000" dirty="0"/>
              <a:t>3</a:t>
            </a:r>
            <a:r>
              <a:rPr lang="uk-UA" sz="2400" b="1" dirty="0"/>
              <a:t> + H</a:t>
            </a:r>
            <a:r>
              <a:rPr lang="uk-UA" sz="2400" b="1" baseline="-25000" dirty="0"/>
              <a:t>3</a:t>
            </a:r>
            <a:r>
              <a:rPr lang="uk-UA" sz="2400" b="1" dirty="0"/>
              <a:t>PO</a:t>
            </a:r>
            <a:r>
              <a:rPr lang="uk-UA" sz="2400" b="1" baseline="-25000" dirty="0"/>
              <a:t>4</a:t>
            </a:r>
            <a:r>
              <a:rPr lang="uk-UA" sz="2400" b="1" dirty="0"/>
              <a:t>.</a:t>
            </a:r>
            <a:endParaRPr lang="ru-UA" sz="2400" b="1" dirty="0"/>
          </a:p>
        </p:txBody>
      </p:sp>
    </p:spTree>
    <p:extLst>
      <p:ext uri="{BB962C8B-B14F-4D97-AF65-F5344CB8AC3E}">
        <p14:creationId xmlns:p14="http://schemas.microsoft.com/office/powerpoint/2010/main" val="276178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089D9E-7AA0-4F71-8CC5-E9D6BE7DA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5854" y="249441"/>
            <a:ext cx="8814166" cy="1007860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Біологічна роль окремих аніонів.</a:t>
            </a:r>
            <a:br>
              <a:rPr lang="ru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00245D1-0BF6-4032-9605-E96541C6C9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464" y="984738"/>
            <a:ext cx="10649072" cy="54600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dirty="0"/>
              <a:t>Для організму людини велике значення мають фосфати і карбонати. Фосфатні і </a:t>
            </a:r>
            <a:r>
              <a:rPr lang="uk-UA" sz="2400" dirty="0" err="1"/>
              <a:t>гідрокарбонатні</a:t>
            </a:r>
            <a:r>
              <a:rPr lang="uk-UA" sz="2400" dirty="0"/>
              <a:t> буферні суміші підтримують певну величину </a:t>
            </a:r>
            <a:r>
              <a:rPr lang="uk-UA" sz="2400" dirty="0" err="1"/>
              <a:t>рН</a:t>
            </a:r>
            <a:r>
              <a:rPr lang="uk-UA" sz="2400" dirty="0"/>
              <a:t> внутрішнього середовища живого організму. </a:t>
            </a:r>
            <a:endParaRPr lang="ru-UA" sz="2400" dirty="0"/>
          </a:p>
          <a:p>
            <a:pPr marL="0" indent="0">
              <a:buNone/>
            </a:pPr>
            <a:r>
              <a:rPr lang="uk-UA" sz="2400" dirty="0"/>
              <a:t>Наявність карбонатів і сульфатів у питній воді визначає її побутові та смакові якості. </a:t>
            </a:r>
            <a:r>
              <a:rPr lang="ru-RU" sz="2400" dirty="0" err="1"/>
              <a:t>Крім</a:t>
            </a:r>
            <a:r>
              <a:rPr lang="ru-RU" sz="2400" dirty="0"/>
              <a:t> того, </a:t>
            </a:r>
            <a:r>
              <a:rPr lang="ru-RU" sz="2400" dirty="0" err="1"/>
              <a:t>присутність</a:t>
            </a:r>
            <a:r>
              <a:rPr lang="ru-RU" sz="2400" dirty="0"/>
              <a:t> </a:t>
            </a:r>
            <a:r>
              <a:rPr lang="ru-RU" sz="2400" dirty="0" err="1"/>
              <a:t>сульфатів</a:t>
            </a:r>
            <a:r>
              <a:rPr lang="ru-RU" sz="2400" dirty="0"/>
              <a:t> </a:t>
            </a:r>
            <a:r>
              <a:rPr lang="ru-RU" sz="2400" dirty="0" err="1"/>
              <a:t>немінерального</a:t>
            </a:r>
            <a:r>
              <a:rPr lang="ru-RU" sz="2400" dirty="0"/>
              <a:t> </a:t>
            </a:r>
            <a:r>
              <a:rPr lang="ru-RU" sz="2400" dirty="0" err="1"/>
              <a:t>походження</a:t>
            </a:r>
            <a:r>
              <a:rPr lang="ru-RU" sz="2400" dirty="0"/>
              <a:t> є </a:t>
            </a:r>
            <a:r>
              <a:rPr lang="ru-RU" sz="2400" dirty="0" err="1"/>
              <a:t>показником</a:t>
            </a:r>
            <a:r>
              <a:rPr lang="ru-RU" sz="2400" dirty="0"/>
              <a:t> </a:t>
            </a:r>
            <a:r>
              <a:rPr lang="ru-RU" sz="2400" dirty="0" err="1"/>
              <a:t>санітарного</a:t>
            </a:r>
            <a:r>
              <a:rPr lang="ru-RU" sz="2400" dirty="0"/>
              <a:t> </a:t>
            </a:r>
            <a:r>
              <a:rPr lang="ru-RU" sz="2400" dirty="0" err="1"/>
              <a:t>забруднення</a:t>
            </a:r>
            <a:r>
              <a:rPr lang="ru-RU" sz="2400" dirty="0"/>
              <a:t> води (</a:t>
            </a:r>
            <a:r>
              <a:rPr lang="ru-RU" sz="2400" dirty="0" err="1"/>
              <a:t>наприклад</a:t>
            </a:r>
            <a:r>
              <a:rPr lang="ru-RU" sz="2400" dirty="0"/>
              <a:t>, </a:t>
            </a:r>
            <a:r>
              <a:rPr lang="ru-RU" sz="2400" dirty="0" err="1"/>
              <a:t>стічними</a:t>
            </a:r>
            <a:r>
              <a:rPr lang="ru-RU" sz="2400" dirty="0"/>
              <a:t> водами). </a:t>
            </a:r>
            <a:endParaRPr lang="ru-UA" sz="2400" dirty="0"/>
          </a:p>
          <a:p>
            <a:pPr marL="0" indent="0">
              <a:buNone/>
            </a:pPr>
            <a:r>
              <a:rPr lang="ru-RU" sz="2400" dirty="0"/>
              <a:t>В </a:t>
            </a:r>
            <a:r>
              <a:rPr lang="ru-RU" sz="2400" dirty="0" err="1"/>
              <a:t>якості</a:t>
            </a:r>
            <a:r>
              <a:rPr lang="ru-RU" sz="2400" dirty="0"/>
              <a:t> </a:t>
            </a:r>
            <a:r>
              <a:rPr lang="ru-RU" sz="2400" dirty="0" err="1"/>
              <a:t>лікарських</a:t>
            </a:r>
            <a:r>
              <a:rPr lang="ru-RU" sz="2400" dirty="0"/>
              <a:t> </a:t>
            </a:r>
            <a:r>
              <a:rPr lang="ru-RU" sz="2400" dirty="0" err="1"/>
              <a:t>речовин</a:t>
            </a:r>
            <a:r>
              <a:rPr lang="ru-RU" sz="2400" dirty="0"/>
              <a:t> </a:t>
            </a:r>
            <a:r>
              <a:rPr lang="ru-RU" sz="2400" dirty="0" err="1"/>
              <a:t>використовують</a:t>
            </a:r>
            <a:r>
              <a:rPr lang="ru-RU" sz="2400" dirty="0"/>
              <a:t> </a:t>
            </a:r>
            <a:r>
              <a:rPr lang="ru-RU" sz="2400" dirty="0" err="1"/>
              <a:t>магнію</a:t>
            </a:r>
            <a:r>
              <a:rPr lang="ru-RU" sz="2400" dirty="0"/>
              <a:t> сульфат (</a:t>
            </a:r>
            <a:r>
              <a:rPr lang="ru-RU" sz="2400" dirty="0" err="1"/>
              <a:t>проносн</a:t>
            </a:r>
            <a:r>
              <a:rPr lang="uk-UA" sz="2400" dirty="0" err="1"/>
              <a:t>ий</a:t>
            </a:r>
            <a:r>
              <a:rPr lang="ru-RU" sz="2400" dirty="0"/>
              <a:t> і </a:t>
            </a:r>
            <a:r>
              <a:rPr lang="ru-RU" sz="2400" dirty="0" err="1"/>
              <a:t>гіпотензивний</a:t>
            </a:r>
            <a:r>
              <a:rPr lang="ru-RU" sz="2400" dirty="0"/>
              <a:t> </a:t>
            </a:r>
            <a:r>
              <a:rPr lang="ru-RU" sz="2400" dirty="0" err="1"/>
              <a:t>засіб</a:t>
            </a:r>
            <a:r>
              <a:rPr lang="ru-RU" sz="2400" dirty="0"/>
              <a:t>), </a:t>
            </a:r>
            <a:r>
              <a:rPr lang="ru-RU" sz="2400" dirty="0" err="1"/>
              <a:t>натрію</a:t>
            </a:r>
            <a:r>
              <a:rPr lang="ru-RU" sz="2400" dirty="0"/>
              <a:t> </a:t>
            </a:r>
            <a:r>
              <a:rPr lang="ru-RU" sz="2400" dirty="0" err="1"/>
              <a:t>гідрокарбонат</a:t>
            </a:r>
            <a:r>
              <a:rPr lang="ru-RU" sz="2400" dirty="0"/>
              <a:t> (при </a:t>
            </a:r>
            <a:r>
              <a:rPr lang="ru-RU" sz="2400" dirty="0" err="1"/>
              <a:t>шлункових</a:t>
            </a:r>
            <a:r>
              <a:rPr lang="ru-RU" sz="2400" dirty="0"/>
              <a:t> </a:t>
            </a:r>
            <a:r>
              <a:rPr lang="ru-RU" sz="2400" dirty="0" err="1"/>
              <a:t>захворюваннях</a:t>
            </a:r>
            <a:r>
              <a:rPr lang="ru-RU" sz="2400" dirty="0"/>
              <a:t>), </a:t>
            </a:r>
            <a:r>
              <a:rPr lang="ru-RU" sz="2400" dirty="0" err="1"/>
              <a:t>борну</a:t>
            </a:r>
            <a:r>
              <a:rPr lang="ru-RU" sz="2400" dirty="0"/>
              <a:t> кислоту і </a:t>
            </a:r>
            <a:r>
              <a:rPr lang="ru-RU" sz="2400" dirty="0" err="1"/>
              <a:t>натрію</a:t>
            </a:r>
            <a:r>
              <a:rPr lang="ru-RU" sz="2400" dirty="0"/>
              <a:t> </a:t>
            </a:r>
            <a:r>
              <a:rPr lang="ru-RU" sz="2400" dirty="0" err="1"/>
              <a:t>тіосульфат</a:t>
            </a:r>
            <a:r>
              <a:rPr lang="ru-RU" sz="2400" dirty="0"/>
              <a:t> (</a:t>
            </a:r>
            <a:r>
              <a:rPr lang="ru-RU" sz="2400" dirty="0" err="1"/>
              <a:t>антисептичні</a:t>
            </a:r>
            <a:r>
              <a:rPr lang="ru-RU" sz="2400" dirty="0"/>
              <a:t> </a:t>
            </a:r>
            <a:r>
              <a:rPr lang="ru-RU" sz="2400" dirty="0" err="1"/>
              <a:t>засоби</a:t>
            </a:r>
            <a:r>
              <a:rPr lang="ru-RU" sz="2400" dirty="0"/>
              <a:t>).</a:t>
            </a:r>
            <a:endParaRPr lang="ru-UA" sz="2400" dirty="0"/>
          </a:p>
          <a:p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892397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C88D8B-EFD6-4283-9E35-364CBF8D7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416493"/>
            <a:ext cx="8534400" cy="1507067"/>
          </a:xfrm>
        </p:spPr>
        <p:txBody>
          <a:bodyPr/>
          <a:lstStyle/>
          <a:p>
            <a:r>
              <a:rPr lang="uk-UA" dirty="0"/>
              <a:t>						</a:t>
            </a:r>
            <a:r>
              <a:rPr lang="uk-UA" b="1" dirty="0"/>
              <a:t>	ПЛАН</a:t>
            </a:r>
            <a:br>
              <a:rPr lang="ru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E73EB12-3CF1-4A15-AE48-F7AFC6AA30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7983" y="1679330"/>
            <a:ext cx="8534400" cy="4647549"/>
          </a:xfrm>
        </p:spPr>
        <p:txBody>
          <a:bodyPr>
            <a:normAutofit fontScale="92500" lnSpcReduction="20000"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uk-UA" sz="2800" b="1" dirty="0"/>
              <a:t>Класифікації аніонів на групи.</a:t>
            </a:r>
            <a:endParaRPr lang="ru-UA" sz="2800" b="1" dirty="0"/>
          </a:p>
          <a:p>
            <a:pPr marL="457200" lvl="0" indent="-457200">
              <a:buFont typeface="+mj-lt"/>
              <a:buAutoNum type="arabicPeriod"/>
            </a:pPr>
            <a:r>
              <a:rPr lang="uk-UA" sz="2800" b="1" dirty="0"/>
              <a:t>Аналіз аніонів:</a:t>
            </a:r>
            <a:endParaRPr lang="ru-UA" sz="2800" b="1" dirty="0"/>
          </a:p>
          <a:p>
            <a:pPr marL="914400" lvl="1" indent="-457200">
              <a:buFont typeface="+mj-lt"/>
              <a:buAutoNum type="arabicParenR"/>
            </a:pPr>
            <a:r>
              <a:rPr lang="uk-UA" sz="2400" dirty="0"/>
              <a:t>Особливості аналізу аніонів</a:t>
            </a:r>
            <a:endParaRPr lang="ru-UA" sz="2400" dirty="0"/>
          </a:p>
          <a:p>
            <a:pPr marL="914400" lvl="1" indent="-457200">
              <a:buFont typeface="+mj-lt"/>
              <a:buAutoNum type="arabicParenR"/>
            </a:pPr>
            <a:r>
              <a:rPr lang="uk-UA" sz="2400" dirty="0"/>
              <a:t>Проба на аніони </a:t>
            </a:r>
            <a:r>
              <a:rPr lang="en-US" sz="2400" dirty="0"/>
              <a:t>I</a:t>
            </a:r>
            <a:r>
              <a:rPr lang="uk-UA" sz="2400" dirty="0"/>
              <a:t> групи</a:t>
            </a:r>
            <a:endParaRPr lang="ru-UA" sz="2400" dirty="0"/>
          </a:p>
          <a:p>
            <a:pPr marL="914400" lvl="1" indent="-457200">
              <a:buFont typeface="+mj-lt"/>
              <a:buAutoNum type="arabicParenR"/>
            </a:pPr>
            <a:r>
              <a:rPr lang="uk-UA" sz="2400" dirty="0"/>
              <a:t>Проба на аніони </a:t>
            </a:r>
            <a:r>
              <a:rPr lang="en-US" sz="2400" dirty="0"/>
              <a:t>II</a:t>
            </a:r>
            <a:r>
              <a:rPr lang="uk-UA" sz="2400" dirty="0"/>
              <a:t> групи</a:t>
            </a:r>
            <a:endParaRPr lang="ru-UA" sz="2400" dirty="0"/>
          </a:p>
          <a:p>
            <a:pPr marL="914400" lvl="1" indent="-457200">
              <a:buFont typeface="+mj-lt"/>
              <a:buAutoNum type="arabicParenR"/>
            </a:pPr>
            <a:r>
              <a:rPr lang="uk-UA" sz="2400" dirty="0"/>
              <a:t>Проба на аніони-окисники</a:t>
            </a:r>
            <a:endParaRPr lang="ru-UA" sz="2400" dirty="0"/>
          </a:p>
          <a:p>
            <a:pPr marL="914400" lvl="1" indent="-457200">
              <a:buFont typeface="+mj-lt"/>
              <a:buAutoNum type="arabicParenR"/>
            </a:pPr>
            <a:r>
              <a:rPr lang="uk-UA" sz="2400" dirty="0"/>
              <a:t>Проба на аніони-відновники </a:t>
            </a:r>
            <a:endParaRPr lang="ru-UA" sz="2400" dirty="0"/>
          </a:p>
          <a:p>
            <a:pPr marL="914400" lvl="1" indent="-457200">
              <a:buFont typeface="+mj-lt"/>
              <a:buAutoNum type="arabicParenR"/>
            </a:pPr>
            <a:r>
              <a:rPr lang="uk-UA" sz="2400" dirty="0"/>
              <a:t>Проба на аніони нестійких кислот</a:t>
            </a:r>
            <a:endParaRPr lang="ru-UA" sz="2400" dirty="0"/>
          </a:p>
          <a:p>
            <a:pPr marL="457200" lvl="0" indent="-457200">
              <a:buFont typeface="+mj-lt"/>
              <a:buAutoNum type="arabicPeriod"/>
            </a:pPr>
            <a:r>
              <a:rPr lang="uk-UA" sz="2800" b="1" dirty="0"/>
              <a:t>Особливі випадки в аналізі аніонів.</a:t>
            </a:r>
            <a:endParaRPr lang="ru-UA" sz="2800" b="1" dirty="0"/>
          </a:p>
          <a:p>
            <a:pPr marL="457200" lvl="0" indent="-457200">
              <a:buFont typeface="+mj-lt"/>
              <a:buAutoNum type="arabicPeriod"/>
            </a:pPr>
            <a:r>
              <a:rPr lang="uk-UA" sz="2800" b="1" dirty="0"/>
              <a:t>Біологічна роль окремих аніонів.</a:t>
            </a:r>
            <a:endParaRPr lang="ru-UA" sz="2800" b="1" dirty="0"/>
          </a:p>
          <a:p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7466169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551C8497-066D-49AA-8740-E7670134F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3205" y="230492"/>
            <a:ext cx="8534400" cy="910615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Біологічна роль окремих аніонів.</a:t>
            </a:r>
            <a:br>
              <a:rPr lang="ru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4D335CD-EF88-4BAC-8BE6-82F87EA1CC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615" y="685800"/>
            <a:ext cx="11254153" cy="59417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Для </a:t>
            </a:r>
            <a:r>
              <a:rPr lang="ru-RU" sz="2400" dirty="0" err="1"/>
              <a:t>організму</a:t>
            </a:r>
            <a:r>
              <a:rPr lang="ru-RU" sz="2400" dirty="0"/>
              <a:t> велике </a:t>
            </a:r>
            <a:r>
              <a:rPr lang="ru-RU" sz="2400" dirty="0" err="1"/>
              <a:t>значення</a:t>
            </a:r>
            <a:r>
              <a:rPr lang="ru-RU" sz="2400" dirty="0"/>
              <a:t> </a:t>
            </a:r>
            <a:r>
              <a:rPr lang="ru-RU" sz="2400" dirty="0" err="1"/>
              <a:t>мають</a:t>
            </a:r>
            <a:r>
              <a:rPr lang="ru-RU" sz="2400" dirty="0"/>
              <a:t> </a:t>
            </a:r>
            <a:r>
              <a:rPr lang="ru-RU" sz="2400" dirty="0" err="1"/>
              <a:t>хлориди</a:t>
            </a:r>
            <a:r>
              <a:rPr lang="ru-RU" sz="2400" dirty="0"/>
              <a:t>. </a:t>
            </a:r>
            <a:r>
              <a:rPr lang="uk-UA" sz="2400" dirty="0"/>
              <a:t>Н</a:t>
            </a:r>
            <a:r>
              <a:rPr lang="ru-RU" sz="2400" dirty="0" err="1"/>
              <a:t>атрі</a:t>
            </a:r>
            <a:r>
              <a:rPr lang="uk-UA" sz="2400" dirty="0"/>
              <a:t>й </a:t>
            </a:r>
            <a:r>
              <a:rPr lang="ru-RU" sz="2400" dirty="0"/>
              <a:t>і </a:t>
            </a:r>
            <a:r>
              <a:rPr lang="ru-RU" sz="2400" dirty="0" err="1"/>
              <a:t>калі</a:t>
            </a:r>
            <a:r>
              <a:rPr lang="uk-UA" sz="2400" dirty="0"/>
              <a:t>й х</a:t>
            </a:r>
            <a:r>
              <a:rPr lang="ru-RU" sz="2400" dirty="0" err="1"/>
              <a:t>лориди</a:t>
            </a:r>
            <a:r>
              <a:rPr lang="ru-RU" sz="2400" dirty="0"/>
              <a:t> </a:t>
            </a:r>
            <a:r>
              <a:rPr lang="ru-RU" sz="2400" dirty="0" err="1"/>
              <a:t>підтримують</a:t>
            </a:r>
            <a:r>
              <a:rPr lang="ru-RU" sz="2400" dirty="0"/>
              <a:t> </a:t>
            </a:r>
            <a:r>
              <a:rPr lang="ru-RU" sz="2400" dirty="0" err="1"/>
              <a:t>осмотичний</a:t>
            </a:r>
            <a:r>
              <a:rPr lang="ru-RU" sz="2400" dirty="0"/>
              <a:t> </a:t>
            </a:r>
            <a:r>
              <a:rPr lang="ru-RU" sz="2400" dirty="0" err="1"/>
              <a:t>тиск</a:t>
            </a:r>
            <a:r>
              <a:rPr lang="ru-RU" sz="2400" dirty="0"/>
              <a:t> в </a:t>
            </a:r>
            <a:r>
              <a:rPr lang="ru-RU" sz="2400" dirty="0" err="1"/>
              <a:t>клітинах</a:t>
            </a:r>
            <a:r>
              <a:rPr lang="ru-RU" sz="2400" dirty="0"/>
              <a:t>. </a:t>
            </a:r>
            <a:endParaRPr lang="ru-UA" sz="2400" dirty="0"/>
          </a:p>
          <a:p>
            <a:pPr marL="0" indent="0">
              <a:buNone/>
            </a:pPr>
            <a:r>
              <a:rPr lang="ru-RU" sz="2400" dirty="0" err="1"/>
              <a:t>Хлориди</a:t>
            </a:r>
            <a:r>
              <a:rPr lang="ru-RU" sz="2400" dirty="0"/>
              <a:t> </a:t>
            </a:r>
            <a:r>
              <a:rPr lang="ru-RU" sz="2400" dirty="0" err="1"/>
              <a:t>визначають</a:t>
            </a:r>
            <a:r>
              <a:rPr lang="ru-RU" sz="2400" dirty="0"/>
              <a:t> </a:t>
            </a:r>
            <a:r>
              <a:rPr lang="ru-RU" sz="2400" dirty="0" err="1"/>
              <a:t>смакові</a:t>
            </a:r>
            <a:r>
              <a:rPr lang="ru-RU" sz="2400" dirty="0"/>
              <a:t> </a:t>
            </a:r>
            <a:r>
              <a:rPr lang="ru-RU" sz="2400" dirty="0" err="1"/>
              <a:t>якості</a:t>
            </a:r>
            <a:r>
              <a:rPr lang="ru-RU" sz="2400" dirty="0"/>
              <a:t> води. </a:t>
            </a:r>
            <a:endParaRPr lang="ru-UA" sz="2400" dirty="0"/>
          </a:p>
          <a:p>
            <a:pPr marL="0" indent="0">
              <a:buNone/>
            </a:pPr>
            <a:r>
              <a:rPr lang="ru-RU" sz="2400" dirty="0"/>
              <a:t>Недостача йоду в </a:t>
            </a:r>
            <a:r>
              <a:rPr lang="ru-RU" sz="2400" dirty="0" err="1"/>
              <a:t>організмі</a:t>
            </a:r>
            <a:r>
              <a:rPr lang="ru-RU" sz="2400" dirty="0"/>
              <a:t> </a:t>
            </a:r>
            <a:r>
              <a:rPr lang="ru-RU" sz="2400" dirty="0" err="1"/>
              <a:t>призводить</a:t>
            </a:r>
            <a:r>
              <a:rPr lang="ru-RU" sz="2400" dirty="0"/>
              <a:t> до </a:t>
            </a:r>
            <a:r>
              <a:rPr lang="ru-RU" sz="2400" dirty="0" err="1"/>
              <a:t>порушення</a:t>
            </a:r>
            <a:r>
              <a:rPr lang="ru-RU" sz="2400" dirty="0"/>
              <a:t> </a:t>
            </a:r>
            <a:r>
              <a:rPr lang="ru-RU" sz="2400" dirty="0" err="1"/>
              <a:t>діяльності</a:t>
            </a:r>
            <a:r>
              <a:rPr lang="ru-RU" sz="2400" dirty="0"/>
              <a:t> </a:t>
            </a:r>
            <a:r>
              <a:rPr lang="ru-RU" sz="2400" dirty="0" err="1"/>
              <a:t>щитовидної</a:t>
            </a:r>
            <a:r>
              <a:rPr lang="ru-RU" sz="2400" dirty="0"/>
              <a:t> </a:t>
            </a:r>
            <a:r>
              <a:rPr lang="ru-RU" sz="2400" dirty="0" err="1"/>
              <a:t>залози</a:t>
            </a:r>
            <a:r>
              <a:rPr lang="ru-RU" sz="2400" dirty="0"/>
              <a:t>. </a:t>
            </a:r>
            <a:r>
              <a:rPr lang="ru-RU" sz="2400" dirty="0" err="1"/>
              <a:t>Тривале</a:t>
            </a:r>
            <a:r>
              <a:rPr lang="ru-RU" sz="2400" dirty="0"/>
              <a:t> </a:t>
            </a:r>
            <a:r>
              <a:rPr lang="ru-RU" sz="2400" dirty="0" err="1"/>
              <a:t>вживання</a:t>
            </a:r>
            <a:r>
              <a:rPr lang="ru-RU" sz="2400" dirty="0"/>
              <a:t> </a:t>
            </a:r>
            <a:r>
              <a:rPr lang="ru-RU" sz="2400" dirty="0" err="1"/>
              <a:t>питної</a:t>
            </a:r>
            <a:r>
              <a:rPr lang="ru-RU" sz="2400" dirty="0"/>
              <a:t> води з </a:t>
            </a:r>
            <a:r>
              <a:rPr lang="ru-RU" sz="2400" dirty="0" err="1"/>
              <a:t>надлишком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нестачею</a:t>
            </a:r>
            <a:r>
              <a:rPr lang="ru-RU" sz="2400" dirty="0"/>
              <a:t> </a:t>
            </a:r>
            <a:r>
              <a:rPr lang="ru-RU" sz="2400" dirty="0" err="1"/>
              <a:t>йодидів</a:t>
            </a:r>
            <a:r>
              <a:rPr lang="ru-RU" sz="2400" dirty="0"/>
              <a:t> </a:t>
            </a:r>
            <a:r>
              <a:rPr lang="ru-RU" sz="2400" dirty="0" err="1"/>
              <a:t>може</a:t>
            </a:r>
            <a:r>
              <a:rPr lang="ru-RU" sz="2400" dirty="0"/>
              <a:t> </a:t>
            </a:r>
            <a:r>
              <a:rPr lang="ru-RU" sz="2400" dirty="0" err="1"/>
              <a:t>служити</a:t>
            </a:r>
            <a:r>
              <a:rPr lang="ru-RU" sz="2400" dirty="0"/>
              <a:t> причиною </a:t>
            </a:r>
            <a:r>
              <a:rPr lang="ru-RU" sz="2400" dirty="0" err="1"/>
              <a:t>ендокринних</a:t>
            </a:r>
            <a:r>
              <a:rPr lang="ru-RU" sz="2400" dirty="0"/>
              <a:t> </a:t>
            </a:r>
            <a:r>
              <a:rPr lang="ru-RU" sz="2400" dirty="0" err="1"/>
              <a:t>захворювань</a:t>
            </a:r>
            <a:r>
              <a:rPr lang="ru-RU" sz="2400" dirty="0"/>
              <a:t>.</a:t>
            </a:r>
            <a:r>
              <a:rPr lang="uk-UA" sz="2400" dirty="0"/>
              <a:t> </a:t>
            </a:r>
            <a:endParaRPr lang="ru-UA" sz="2400" dirty="0"/>
          </a:p>
          <a:p>
            <a:pPr marL="0" indent="0">
              <a:buNone/>
            </a:pPr>
            <a:r>
              <a:rPr lang="uk-UA" sz="2400" dirty="0"/>
              <a:t>Натрій, калій та кальцій хлориди широко застосовуються як ін’єкційні розчини. Натрій, калій броміди застосовуються у складі мікстур як заспокійливих засобів.</a:t>
            </a:r>
            <a:endParaRPr lang="ru-UA" sz="2400" dirty="0"/>
          </a:p>
          <a:p>
            <a:pPr marL="0" indent="0">
              <a:buNone/>
            </a:pPr>
            <a:r>
              <a:rPr lang="uk-UA" sz="2400" dirty="0"/>
              <a:t>Калій хлорид - при порушенні серцевого ритму. </a:t>
            </a:r>
            <a:endParaRPr lang="ru-UA" sz="2400" dirty="0"/>
          </a:p>
          <a:p>
            <a:pPr marL="0" indent="0">
              <a:buNone/>
            </a:pPr>
            <a:r>
              <a:rPr lang="uk-UA" sz="2400" dirty="0"/>
              <a:t>Вільний йод застосовується у розчині як антисептичний засіб, а також при атеросклерозі і захворюваннях щитовидної залози.</a:t>
            </a:r>
            <a:endParaRPr lang="ru-UA" sz="2400" dirty="0"/>
          </a:p>
          <a:p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0163823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F00DD0-A0DC-4167-852D-DB82F2356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869" y="1776047"/>
            <a:ext cx="6057899" cy="2829168"/>
          </a:xfrm>
        </p:spPr>
        <p:txBody>
          <a:bodyPr>
            <a:normAutofit/>
          </a:bodyPr>
          <a:lstStyle/>
          <a:p>
            <a:r>
              <a:rPr lang="uk-UA" sz="4400" b="1" dirty="0"/>
              <a:t>ДЯКУЮ ЗА УВАГУ!</a:t>
            </a:r>
          </a:p>
        </p:txBody>
      </p:sp>
    </p:spTree>
    <p:extLst>
      <p:ext uri="{BB962C8B-B14F-4D97-AF65-F5344CB8AC3E}">
        <p14:creationId xmlns:p14="http://schemas.microsoft.com/office/powerpoint/2010/main" val="3530107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63A7D01F-CB78-4E7E-8EF9-3679C4B0A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3521" y="325316"/>
            <a:ext cx="3964957" cy="773723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Класифікація</a:t>
            </a:r>
            <a:br>
              <a:rPr lang="ru-UA" b="1" dirty="0"/>
            </a:br>
            <a:endParaRPr lang="uk-UA" b="1" dirty="0"/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CEC9EBA8-AA39-4B44-9024-641D7FBAC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198" y="1254867"/>
            <a:ext cx="11001981" cy="506680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sz="2800" b="1" dirty="0"/>
              <a:t>Класифікація аніонів базується на різній розчинності солей Барію та </a:t>
            </a:r>
            <a:r>
              <a:rPr lang="uk-UA" sz="2800" b="1" dirty="0" err="1"/>
              <a:t>Аргентуму</a:t>
            </a:r>
            <a:r>
              <a:rPr lang="uk-UA" sz="2800" b="1" dirty="0"/>
              <a:t> відповідних аніонів. Запропонував  такий спосіб класифікації німецький вчений </a:t>
            </a:r>
            <a:r>
              <a:rPr lang="uk-UA" sz="2800" b="1" dirty="0" err="1"/>
              <a:t>Бунзен</a:t>
            </a:r>
            <a:r>
              <a:rPr lang="uk-UA" sz="2800" b="1" dirty="0"/>
              <a:t>.</a:t>
            </a:r>
            <a:endParaRPr lang="ru-UA" sz="2800" b="1" dirty="0"/>
          </a:p>
          <a:p>
            <a:pPr marL="0" indent="0">
              <a:buNone/>
            </a:pPr>
            <a:endParaRPr lang="ru-UA" sz="2800" dirty="0"/>
          </a:p>
          <a:p>
            <a:pPr marL="0" indent="0">
              <a:buNone/>
            </a:pPr>
            <a:r>
              <a:rPr lang="uk-UA" sz="2800" b="1" dirty="0"/>
              <a:t>Перша група аніонів</a:t>
            </a:r>
            <a:r>
              <a:rPr lang="uk-UA" sz="2800" dirty="0"/>
              <a:t>: фосфат-іон РО</a:t>
            </a:r>
            <a:r>
              <a:rPr lang="uk-UA" sz="2800" baseline="-25000" dirty="0"/>
              <a:t>4</a:t>
            </a:r>
            <a:r>
              <a:rPr lang="uk-UA" sz="2800" baseline="30000" dirty="0"/>
              <a:t>3-</a:t>
            </a:r>
            <a:r>
              <a:rPr lang="uk-UA" sz="2800" dirty="0"/>
              <a:t>, сульфат-іон </a:t>
            </a:r>
            <a:r>
              <a:rPr lang="ru-RU" sz="2800" dirty="0"/>
              <a:t>SO</a:t>
            </a:r>
            <a:r>
              <a:rPr lang="uk-UA" sz="2800" baseline="-25000" dirty="0"/>
              <a:t>4</a:t>
            </a:r>
            <a:r>
              <a:rPr lang="uk-UA" sz="2800" baseline="30000" dirty="0"/>
              <a:t>2-</a:t>
            </a:r>
            <a:r>
              <a:rPr lang="uk-UA" sz="2800" dirty="0"/>
              <a:t>, сульфіт-іон </a:t>
            </a:r>
            <a:r>
              <a:rPr lang="ru-RU" sz="2800" dirty="0"/>
              <a:t>SO</a:t>
            </a:r>
            <a:r>
              <a:rPr lang="uk-UA" sz="2800" baseline="-25000" dirty="0"/>
              <a:t>3</a:t>
            </a:r>
            <a:r>
              <a:rPr lang="uk-UA" sz="2800" baseline="30000" dirty="0"/>
              <a:t>2-</a:t>
            </a:r>
            <a:r>
              <a:rPr lang="uk-UA" sz="2800" dirty="0"/>
              <a:t>, карбонат-іон СО</a:t>
            </a:r>
            <a:r>
              <a:rPr lang="uk-UA" sz="2800" baseline="-25000" dirty="0"/>
              <a:t>З</a:t>
            </a:r>
            <a:r>
              <a:rPr lang="uk-UA" sz="2800" baseline="30000" dirty="0"/>
              <a:t>2-</a:t>
            </a:r>
            <a:r>
              <a:rPr lang="uk-UA" sz="2800" dirty="0"/>
              <a:t>, тіосульфат-іон </a:t>
            </a:r>
            <a:r>
              <a:rPr lang="ru-RU" sz="2800" dirty="0"/>
              <a:t>S</a:t>
            </a:r>
            <a:r>
              <a:rPr lang="uk-UA" sz="2800" baseline="-25000" dirty="0"/>
              <a:t>2</a:t>
            </a:r>
            <a:r>
              <a:rPr lang="ru-RU" sz="2800" dirty="0"/>
              <a:t>O</a:t>
            </a:r>
            <a:r>
              <a:rPr lang="uk-UA" sz="2800" baseline="-25000" dirty="0"/>
              <a:t>3</a:t>
            </a:r>
            <a:r>
              <a:rPr lang="uk-UA" sz="2800" dirty="0"/>
              <a:t> </a:t>
            </a:r>
            <a:r>
              <a:rPr lang="uk-UA" sz="2800" baseline="30000" dirty="0"/>
              <a:t>2-</a:t>
            </a:r>
            <a:r>
              <a:rPr lang="uk-UA" sz="2800" dirty="0"/>
              <a:t>, </a:t>
            </a:r>
            <a:r>
              <a:rPr lang="uk-UA" sz="2800" dirty="0" err="1"/>
              <a:t>метаборат</a:t>
            </a:r>
            <a:r>
              <a:rPr lang="uk-UA" sz="2800" dirty="0"/>
              <a:t>-іон </a:t>
            </a:r>
            <a:r>
              <a:rPr lang="ru-RU" sz="2800" dirty="0"/>
              <a:t>BO</a:t>
            </a:r>
            <a:r>
              <a:rPr lang="uk-UA" sz="2800" baseline="-25000" dirty="0"/>
              <a:t>2</a:t>
            </a:r>
            <a:r>
              <a:rPr lang="uk-UA" sz="2800" baseline="30000" dirty="0"/>
              <a:t>-</a:t>
            </a:r>
            <a:r>
              <a:rPr lang="uk-UA" sz="2800" dirty="0"/>
              <a:t> (або </a:t>
            </a:r>
            <a:r>
              <a:rPr lang="uk-UA" sz="2800" dirty="0" err="1"/>
              <a:t>тетраборат</a:t>
            </a:r>
            <a:r>
              <a:rPr lang="uk-UA" sz="2800" dirty="0"/>
              <a:t>-іон В</a:t>
            </a:r>
            <a:r>
              <a:rPr lang="uk-UA" sz="2800" baseline="-25000" dirty="0"/>
              <a:t>4</a:t>
            </a:r>
            <a:r>
              <a:rPr lang="uk-UA" sz="2800" dirty="0"/>
              <a:t>О</a:t>
            </a:r>
            <a:r>
              <a:rPr lang="uk-UA" sz="2800" baseline="-25000" dirty="0"/>
              <a:t>7</a:t>
            </a:r>
            <a:r>
              <a:rPr lang="uk-UA" sz="2800" baseline="30000" dirty="0"/>
              <a:t>2-</a:t>
            </a:r>
            <a:r>
              <a:rPr lang="uk-UA" sz="2800" dirty="0"/>
              <a:t>) силікат-іон </a:t>
            </a:r>
            <a:r>
              <a:rPr lang="ru-RU" sz="2800" dirty="0" err="1"/>
              <a:t>SiO</a:t>
            </a:r>
            <a:r>
              <a:rPr lang="uk-UA" sz="2800" baseline="-25000" dirty="0"/>
              <a:t>3</a:t>
            </a:r>
            <a:r>
              <a:rPr lang="uk-UA" sz="2800" baseline="30000" dirty="0"/>
              <a:t>2-</a:t>
            </a:r>
            <a:r>
              <a:rPr lang="uk-UA" sz="2800" dirty="0"/>
              <a:t> і оксалат-іон С</a:t>
            </a:r>
            <a:r>
              <a:rPr lang="uk-UA" sz="2800" baseline="-25000" dirty="0"/>
              <a:t>2</a:t>
            </a:r>
            <a:r>
              <a:rPr lang="uk-UA" sz="2800" dirty="0"/>
              <a:t>О</a:t>
            </a:r>
            <a:r>
              <a:rPr lang="uk-UA" sz="2800" baseline="-25000" dirty="0"/>
              <a:t>4</a:t>
            </a:r>
            <a:r>
              <a:rPr lang="uk-UA" sz="2800" baseline="30000" dirty="0"/>
              <a:t>2-</a:t>
            </a:r>
            <a:r>
              <a:rPr lang="uk-UA" sz="2800" dirty="0"/>
              <a:t>, арсенат-іон </a:t>
            </a:r>
            <a:r>
              <a:rPr lang="ru-RU" sz="2800" dirty="0" err="1"/>
              <a:t>AsO</a:t>
            </a:r>
            <a:r>
              <a:rPr lang="uk-UA" sz="2800" baseline="-25000" dirty="0"/>
              <a:t>4</a:t>
            </a:r>
            <a:r>
              <a:rPr lang="uk-UA" sz="2800" baseline="30000" dirty="0"/>
              <a:t>3-</a:t>
            </a:r>
            <a:r>
              <a:rPr lang="uk-UA" sz="2800" dirty="0"/>
              <a:t>, арсеніт-іон </a:t>
            </a:r>
            <a:r>
              <a:rPr lang="ru-RU" sz="2800" dirty="0" err="1"/>
              <a:t>AsO</a:t>
            </a:r>
            <a:r>
              <a:rPr lang="uk-UA" sz="2800" baseline="-25000" dirty="0"/>
              <a:t>3</a:t>
            </a:r>
            <a:r>
              <a:rPr lang="uk-UA" sz="2800" baseline="30000" dirty="0"/>
              <a:t>3-</a:t>
            </a:r>
            <a:r>
              <a:rPr lang="uk-UA" sz="2800" dirty="0"/>
              <a:t>, дихромат-іон </a:t>
            </a:r>
            <a:r>
              <a:rPr lang="ru-RU" sz="2800" dirty="0" err="1"/>
              <a:t>Cr</a:t>
            </a:r>
            <a:r>
              <a:rPr lang="uk-UA" sz="2800" baseline="-25000" dirty="0"/>
              <a:t>2</a:t>
            </a:r>
            <a:r>
              <a:rPr lang="ru-RU" sz="2800" dirty="0"/>
              <a:t>O</a:t>
            </a:r>
            <a:r>
              <a:rPr lang="uk-UA" sz="2800" baseline="-25000" dirty="0"/>
              <a:t>7</a:t>
            </a:r>
            <a:r>
              <a:rPr lang="uk-UA" sz="2800" baseline="30000" dirty="0"/>
              <a:t>2-</a:t>
            </a:r>
            <a:r>
              <a:rPr lang="uk-UA" sz="2800" dirty="0"/>
              <a:t>, хромат-іон </a:t>
            </a:r>
            <a:r>
              <a:rPr lang="ru-RU" sz="2800" dirty="0" err="1"/>
              <a:t>CrO</a:t>
            </a:r>
            <a:r>
              <a:rPr lang="uk-UA" sz="2800" baseline="-25000" dirty="0"/>
              <a:t>4</a:t>
            </a:r>
            <a:r>
              <a:rPr lang="uk-UA" sz="2800" baseline="30000" dirty="0"/>
              <a:t>2-</a:t>
            </a:r>
            <a:r>
              <a:rPr lang="uk-UA" sz="2800" dirty="0"/>
              <a:t>  Перераховані іони утворюють з іонами барію </a:t>
            </a:r>
            <a:r>
              <a:rPr lang="ru-RU" sz="2800" dirty="0"/>
              <a:t>Ва</a:t>
            </a:r>
            <a:r>
              <a:rPr lang="ru-RU" sz="2800" baseline="30000" dirty="0"/>
              <a:t>2 +</a:t>
            </a:r>
            <a:r>
              <a:rPr lang="ru-RU" sz="2800" dirty="0"/>
              <a:t> </a:t>
            </a:r>
            <a:r>
              <a:rPr lang="ru-RU" sz="2800" dirty="0" err="1"/>
              <a:t>важкорозчинні</a:t>
            </a:r>
            <a:r>
              <a:rPr lang="ru-RU" sz="2800" dirty="0"/>
              <a:t> у </a:t>
            </a:r>
            <a:r>
              <a:rPr lang="ru-RU" sz="2800" dirty="0" err="1"/>
              <a:t>воді</a:t>
            </a:r>
            <a:r>
              <a:rPr lang="ru-RU" sz="2800" dirty="0"/>
              <a:t> </a:t>
            </a:r>
            <a:r>
              <a:rPr lang="ru-RU" sz="2800" dirty="0" err="1"/>
              <a:t>солі</a:t>
            </a:r>
            <a:r>
              <a:rPr lang="ru-RU" sz="2800" dirty="0"/>
              <a:t>.</a:t>
            </a:r>
          </a:p>
          <a:p>
            <a:pPr marL="0" indent="0">
              <a:buNone/>
            </a:pPr>
            <a:r>
              <a:rPr lang="ru-RU" sz="2800" b="1" dirty="0" err="1"/>
              <a:t>Груповим</a:t>
            </a:r>
            <a:r>
              <a:rPr lang="ru-RU" sz="2800" b="1" dirty="0"/>
              <a:t> реактивом</a:t>
            </a:r>
            <a:r>
              <a:rPr lang="ru-RU" sz="2800" dirty="0"/>
              <a:t> є </a:t>
            </a:r>
            <a:r>
              <a:rPr lang="ru-RU" sz="2800" b="1" dirty="0"/>
              <a:t>Ва</a:t>
            </a:r>
            <a:r>
              <a:rPr lang="en-US" sz="2800" b="1" dirty="0"/>
              <a:t>Cl</a:t>
            </a:r>
            <a:r>
              <a:rPr lang="ru-RU" sz="2800" b="1" baseline="-25000" dirty="0"/>
              <a:t>2</a:t>
            </a:r>
            <a:r>
              <a:rPr lang="ru-RU" sz="2800" dirty="0"/>
              <a:t> в нейтральному </a:t>
            </a:r>
            <a:r>
              <a:rPr lang="ru-RU" sz="2800" dirty="0" err="1"/>
              <a:t>або</a:t>
            </a:r>
            <a:r>
              <a:rPr lang="ru-RU" sz="2800" dirty="0"/>
              <a:t> </a:t>
            </a:r>
            <a:r>
              <a:rPr lang="ru-RU" sz="2800" dirty="0" err="1"/>
              <a:t>слабколужному</a:t>
            </a:r>
            <a:r>
              <a:rPr lang="ru-RU" sz="2800" dirty="0"/>
              <a:t> </a:t>
            </a:r>
            <a:r>
              <a:rPr lang="ru-RU" sz="2800" dirty="0" err="1"/>
              <a:t>середовищі</a:t>
            </a:r>
            <a:r>
              <a:rPr lang="ru-RU" sz="2800" dirty="0"/>
              <a:t>.</a:t>
            </a:r>
            <a:endParaRPr lang="ru-UA" sz="2800" dirty="0"/>
          </a:p>
          <a:p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552837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6B46F8-28FB-4351-A42F-C1358C45D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2681" y="70339"/>
            <a:ext cx="3912577" cy="1318846"/>
          </a:xfrm>
        </p:spPr>
        <p:txBody>
          <a:bodyPr/>
          <a:lstStyle/>
          <a:p>
            <a:r>
              <a:rPr lang="uk-UA" b="1" dirty="0"/>
              <a:t>Класифікація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322C88F-2AF1-45C1-81AA-7003992D32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106" y="1196503"/>
            <a:ext cx="11439728" cy="53404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b="1" dirty="0"/>
              <a:t>Друга група аніонів</a:t>
            </a:r>
            <a:r>
              <a:rPr lang="uk-UA" sz="2800" dirty="0"/>
              <a:t>: хлорид-іон С1</a:t>
            </a:r>
            <a:r>
              <a:rPr lang="uk-UA" sz="2800" baseline="30000" dirty="0"/>
              <a:t>-</a:t>
            </a:r>
            <a:r>
              <a:rPr lang="uk-UA" sz="2800" dirty="0"/>
              <a:t>, бромід-іон В</a:t>
            </a:r>
            <a:r>
              <a:rPr lang="en-US" sz="2800" dirty="0"/>
              <a:t>r</a:t>
            </a:r>
            <a:r>
              <a:rPr lang="uk-UA" sz="2800" baseline="30000" dirty="0"/>
              <a:t>-</a:t>
            </a:r>
            <a:r>
              <a:rPr lang="uk-UA" sz="2800" dirty="0"/>
              <a:t>, йодид-іон </a:t>
            </a:r>
            <a:r>
              <a:rPr lang="ru-RU" sz="2800" dirty="0"/>
              <a:t>I</a:t>
            </a:r>
            <a:r>
              <a:rPr lang="uk-UA" sz="2800" baseline="30000" dirty="0"/>
              <a:t>-</a:t>
            </a:r>
            <a:r>
              <a:rPr lang="uk-UA" sz="2800" dirty="0"/>
              <a:t>, сульфід-іон </a:t>
            </a:r>
            <a:r>
              <a:rPr lang="ru-RU" sz="2800" dirty="0"/>
              <a:t>S</a:t>
            </a:r>
            <a:r>
              <a:rPr lang="uk-UA" sz="2800" baseline="30000" dirty="0"/>
              <a:t>2-</a:t>
            </a:r>
            <a:r>
              <a:rPr lang="uk-UA" sz="2800" dirty="0"/>
              <a:t>. Аніони другої групи утворюють з іонами </a:t>
            </a:r>
            <a:r>
              <a:rPr lang="ru-RU" sz="2800" dirty="0" err="1"/>
              <a:t>Ag</a:t>
            </a:r>
            <a:r>
              <a:rPr lang="uk-UA" sz="2800" baseline="30000" dirty="0"/>
              <a:t>+</a:t>
            </a:r>
            <a:r>
              <a:rPr lang="uk-UA" sz="2800" dirty="0"/>
              <a:t> важкорозчинні у воді і нерозчинні в розведеній нітратній кислоті солі. </a:t>
            </a:r>
            <a:r>
              <a:rPr lang="uk-UA" sz="2800" b="1" dirty="0"/>
              <a:t>Груповим реактивом</a:t>
            </a:r>
            <a:r>
              <a:rPr lang="uk-UA" sz="2800" dirty="0"/>
              <a:t> є </a:t>
            </a:r>
            <a:r>
              <a:rPr lang="ru-RU" sz="2800" b="1" dirty="0" err="1"/>
              <a:t>AgN</a:t>
            </a:r>
            <a:r>
              <a:rPr lang="uk-UA" sz="2800" b="1" dirty="0"/>
              <a:t>О</a:t>
            </a:r>
            <a:r>
              <a:rPr lang="uk-UA" sz="2800" b="1" baseline="-25000" dirty="0"/>
              <a:t>3</a:t>
            </a:r>
            <a:r>
              <a:rPr lang="uk-UA" sz="2800" dirty="0"/>
              <a:t> в присутності розведеної нітратної кислоти.</a:t>
            </a:r>
            <a:endParaRPr lang="ru-UA" sz="2800" dirty="0"/>
          </a:p>
          <a:p>
            <a:pPr marL="0" indent="0">
              <a:buNone/>
            </a:pPr>
            <a:endParaRPr lang="ru-UA" sz="2800" dirty="0"/>
          </a:p>
          <a:p>
            <a:pPr marL="0" indent="0">
              <a:buNone/>
            </a:pPr>
            <a:r>
              <a:rPr lang="uk-UA" sz="2800" b="1" dirty="0"/>
              <a:t>Третя група аніонів</a:t>
            </a:r>
            <a:r>
              <a:rPr lang="uk-UA" sz="2800" dirty="0"/>
              <a:t>: нітрат-іон </a:t>
            </a:r>
            <a:r>
              <a:rPr lang="ru-RU" sz="2800" dirty="0"/>
              <a:t>N</a:t>
            </a:r>
            <a:r>
              <a:rPr lang="uk-UA" sz="2800" dirty="0"/>
              <a:t>О</a:t>
            </a:r>
            <a:r>
              <a:rPr lang="uk-UA" sz="2800" baseline="-25000" dirty="0"/>
              <a:t>3</a:t>
            </a:r>
            <a:r>
              <a:rPr lang="uk-UA" sz="2800" baseline="30000" dirty="0"/>
              <a:t>-</a:t>
            </a:r>
            <a:r>
              <a:rPr lang="uk-UA" sz="2800" dirty="0"/>
              <a:t>, нітрит-іон </a:t>
            </a:r>
            <a:r>
              <a:rPr lang="ru-RU" sz="2800" dirty="0"/>
              <a:t>NO</a:t>
            </a:r>
            <a:r>
              <a:rPr lang="uk-UA" sz="2800" baseline="-25000" dirty="0"/>
              <a:t>2</a:t>
            </a:r>
            <a:r>
              <a:rPr lang="uk-UA" sz="2800" baseline="30000" dirty="0"/>
              <a:t>-</a:t>
            </a:r>
            <a:r>
              <a:rPr lang="uk-UA" sz="2800" dirty="0"/>
              <a:t> і ацетат-іон СН</a:t>
            </a:r>
            <a:r>
              <a:rPr lang="uk-UA" sz="2800" baseline="-25000" dirty="0"/>
              <a:t>3</a:t>
            </a:r>
            <a:r>
              <a:rPr lang="uk-UA" sz="2800" dirty="0"/>
              <a:t>СОО</a:t>
            </a:r>
            <a:r>
              <a:rPr lang="uk-UA" sz="2800" baseline="30000" dirty="0"/>
              <a:t>-</a:t>
            </a:r>
            <a:r>
              <a:rPr lang="uk-UA" sz="2800" dirty="0"/>
              <a:t>. Солі </a:t>
            </a:r>
            <a:r>
              <a:rPr lang="ru-RU" sz="2800" dirty="0"/>
              <a:t>Ва</a:t>
            </a:r>
            <a:r>
              <a:rPr lang="ru-RU" sz="2800" baseline="30000" dirty="0"/>
              <a:t>2 + </a:t>
            </a:r>
            <a:r>
              <a:rPr lang="uk-UA" sz="2800" dirty="0"/>
              <a:t>та </a:t>
            </a:r>
            <a:r>
              <a:rPr lang="ru-RU" sz="2800" dirty="0" err="1"/>
              <a:t>Ag</a:t>
            </a:r>
            <a:r>
              <a:rPr lang="uk-UA" sz="2800" baseline="30000" dirty="0"/>
              <a:t>+ </a:t>
            </a:r>
            <a:r>
              <a:rPr lang="uk-UA" sz="2800" dirty="0"/>
              <a:t>цих аніонів добре розчинні у воді. </a:t>
            </a:r>
            <a:r>
              <a:rPr lang="uk-UA" sz="2800" b="1" dirty="0"/>
              <a:t>Групового реактиву немає</a:t>
            </a:r>
            <a:r>
              <a:rPr lang="uk-UA" sz="2800" dirty="0"/>
              <a:t>. </a:t>
            </a:r>
            <a:endParaRPr lang="ru-UA" sz="2800" dirty="0"/>
          </a:p>
          <a:p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69947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2E6B4D-3E2A-48B0-972E-50A3D41A7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8663" y="0"/>
            <a:ext cx="6114674" cy="1019908"/>
          </a:xfrm>
        </p:spPr>
        <p:txBody>
          <a:bodyPr/>
          <a:lstStyle/>
          <a:p>
            <a:r>
              <a:rPr lang="uk-UA" b="1" dirty="0"/>
              <a:t>		Класифікація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78AE55F-90C8-4D3F-B372-8D8EBAF3F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553" y="1186774"/>
            <a:ext cx="11997447" cy="50778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b="1" dirty="0" err="1"/>
              <a:t>Тананаєв</a:t>
            </a:r>
            <a:r>
              <a:rPr lang="uk-UA" sz="2400" b="1" dirty="0"/>
              <a:t> запропонував класифікацію аніонів, котра базується на їх окисно-відновних властивостях:</a:t>
            </a:r>
            <a:endParaRPr lang="ru-UA" sz="2400" b="1" dirty="0"/>
          </a:p>
          <a:p>
            <a:r>
              <a:rPr lang="uk-UA" sz="2400" b="1" dirty="0"/>
              <a:t> Перша група – аніони-окисники:</a:t>
            </a:r>
            <a:r>
              <a:rPr lang="uk-UA" sz="2400" dirty="0"/>
              <a:t> перманганат-іон </a:t>
            </a:r>
            <a:r>
              <a:rPr lang="ru-RU" sz="2400" dirty="0" err="1"/>
              <a:t>MnO</a:t>
            </a:r>
            <a:r>
              <a:rPr lang="uk-UA" sz="2400" baseline="-25000" dirty="0"/>
              <a:t>4</a:t>
            </a:r>
            <a:r>
              <a:rPr lang="uk-UA" sz="2400" baseline="30000" dirty="0"/>
              <a:t>-</a:t>
            </a:r>
            <a:r>
              <a:rPr lang="uk-UA" sz="2400" dirty="0"/>
              <a:t>, дихромат-іон </a:t>
            </a:r>
            <a:r>
              <a:rPr lang="ru-RU" sz="2400" dirty="0" err="1"/>
              <a:t>Cr</a:t>
            </a:r>
            <a:r>
              <a:rPr lang="uk-UA" sz="2400" baseline="-25000" dirty="0"/>
              <a:t>2</a:t>
            </a:r>
            <a:r>
              <a:rPr lang="ru-RU" sz="2400" dirty="0"/>
              <a:t>O</a:t>
            </a:r>
            <a:r>
              <a:rPr lang="uk-UA" sz="2400" baseline="-25000" dirty="0"/>
              <a:t>7</a:t>
            </a:r>
            <a:r>
              <a:rPr lang="uk-UA" sz="2400" baseline="30000" dirty="0"/>
              <a:t>2-</a:t>
            </a:r>
            <a:r>
              <a:rPr lang="uk-UA" sz="2400" dirty="0"/>
              <a:t>, хромат-іон </a:t>
            </a:r>
            <a:r>
              <a:rPr lang="ru-RU" sz="2400" dirty="0" err="1"/>
              <a:t>CrO</a:t>
            </a:r>
            <a:r>
              <a:rPr lang="uk-UA" sz="2400" baseline="-25000" dirty="0"/>
              <a:t>4</a:t>
            </a:r>
            <a:r>
              <a:rPr lang="uk-UA" sz="2400" baseline="30000" dirty="0"/>
              <a:t>2-</a:t>
            </a:r>
            <a:r>
              <a:rPr lang="uk-UA" sz="2400" dirty="0"/>
              <a:t> арсенат-іон </a:t>
            </a:r>
            <a:r>
              <a:rPr lang="ru-RU" sz="2400" dirty="0" err="1"/>
              <a:t>AsO</a:t>
            </a:r>
            <a:r>
              <a:rPr lang="uk-UA" sz="2400" baseline="-25000" dirty="0"/>
              <a:t>4</a:t>
            </a:r>
            <a:r>
              <a:rPr lang="uk-UA" sz="2400" baseline="30000" dirty="0"/>
              <a:t>3-</a:t>
            </a:r>
            <a:r>
              <a:rPr lang="uk-UA" sz="2400" dirty="0"/>
              <a:t>, нітрат-іон </a:t>
            </a:r>
            <a:r>
              <a:rPr lang="ru-RU" sz="2400" dirty="0"/>
              <a:t>N</a:t>
            </a:r>
            <a:r>
              <a:rPr lang="uk-UA" sz="2400" dirty="0"/>
              <a:t>О</a:t>
            </a:r>
            <a:r>
              <a:rPr lang="uk-UA" sz="2400" baseline="-25000" dirty="0"/>
              <a:t>3</a:t>
            </a:r>
            <a:r>
              <a:rPr lang="uk-UA" sz="2400" baseline="30000" dirty="0"/>
              <a:t>-</a:t>
            </a:r>
            <a:r>
              <a:rPr lang="uk-UA" sz="2400" dirty="0"/>
              <a:t>, нітрит-іон </a:t>
            </a:r>
            <a:r>
              <a:rPr lang="ru-RU" sz="2400" dirty="0"/>
              <a:t>NO</a:t>
            </a:r>
            <a:r>
              <a:rPr lang="uk-UA" sz="2400" baseline="-25000" dirty="0"/>
              <a:t>2</a:t>
            </a:r>
            <a:r>
              <a:rPr lang="uk-UA" sz="2400" baseline="30000" dirty="0"/>
              <a:t>- </a:t>
            </a:r>
            <a:r>
              <a:rPr lang="uk-UA" sz="2400" dirty="0"/>
              <a:t>та інші.</a:t>
            </a:r>
            <a:endParaRPr lang="ru-UA" sz="2400" dirty="0"/>
          </a:p>
          <a:p>
            <a:r>
              <a:rPr lang="uk-UA" sz="2400" b="1" dirty="0"/>
              <a:t>Друга група – аніони-відновники:</a:t>
            </a:r>
            <a:r>
              <a:rPr lang="uk-UA" sz="2400" dirty="0"/>
              <a:t> хлорид-іон С1</a:t>
            </a:r>
            <a:r>
              <a:rPr lang="uk-UA" sz="2400" baseline="30000" dirty="0"/>
              <a:t>-</a:t>
            </a:r>
            <a:r>
              <a:rPr lang="uk-UA" sz="2400" dirty="0"/>
              <a:t>, бромід-іон В</a:t>
            </a:r>
            <a:r>
              <a:rPr lang="en-US" sz="2400" dirty="0"/>
              <a:t>r</a:t>
            </a:r>
            <a:r>
              <a:rPr lang="uk-UA" sz="2400" baseline="30000" dirty="0"/>
              <a:t>-</a:t>
            </a:r>
            <a:r>
              <a:rPr lang="uk-UA" sz="2400" dirty="0"/>
              <a:t>, йодид-іон </a:t>
            </a:r>
            <a:r>
              <a:rPr lang="ru-RU" sz="2400" dirty="0"/>
              <a:t>I</a:t>
            </a:r>
            <a:r>
              <a:rPr lang="uk-UA" sz="2400" baseline="30000" dirty="0"/>
              <a:t>-</a:t>
            </a:r>
            <a:r>
              <a:rPr lang="uk-UA" sz="2400" dirty="0"/>
              <a:t>, сульфід-іон </a:t>
            </a:r>
            <a:r>
              <a:rPr lang="ru-RU" sz="2400" dirty="0"/>
              <a:t>S</a:t>
            </a:r>
            <a:r>
              <a:rPr lang="uk-UA" sz="2400" baseline="30000" dirty="0"/>
              <a:t>2-</a:t>
            </a:r>
            <a:r>
              <a:rPr lang="uk-UA" sz="2400" dirty="0"/>
              <a:t>, сульфіт-іон </a:t>
            </a:r>
            <a:r>
              <a:rPr lang="ru-RU" sz="2400" dirty="0"/>
              <a:t>SO</a:t>
            </a:r>
            <a:r>
              <a:rPr lang="uk-UA" sz="2400" baseline="-25000" dirty="0"/>
              <a:t>3</a:t>
            </a:r>
            <a:r>
              <a:rPr lang="uk-UA" sz="2400" baseline="30000" dirty="0"/>
              <a:t>2-</a:t>
            </a:r>
            <a:r>
              <a:rPr lang="uk-UA" sz="2400" dirty="0"/>
              <a:t>, тіосульфат-іон </a:t>
            </a:r>
            <a:r>
              <a:rPr lang="ru-RU" sz="2400" dirty="0"/>
              <a:t>S</a:t>
            </a:r>
            <a:r>
              <a:rPr lang="uk-UA" sz="2400" baseline="-25000" dirty="0"/>
              <a:t>2</a:t>
            </a:r>
            <a:r>
              <a:rPr lang="ru-RU" sz="2400" dirty="0"/>
              <a:t>O</a:t>
            </a:r>
            <a:r>
              <a:rPr lang="uk-UA" sz="2400" baseline="-25000" dirty="0"/>
              <a:t>3</a:t>
            </a:r>
            <a:r>
              <a:rPr lang="uk-UA" sz="2400" dirty="0"/>
              <a:t> </a:t>
            </a:r>
            <a:r>
              <a:rPr lang="uk-UA" sz="2400" baseline="30000" dirty="0"/>
              <a:t>2-</a:t>
            </a:r>
            <a:r>
              <a:rPr lang="uk-UA" sz="2400" dirty="0"/>
              <a:t>, оксалат-іон С</a:t>
            </a:r>
            <a:r>
              <a:rPr lang="uk-UA" sz="2400" baseline="-25000" dirty="0"/>
              <a:t>2</a:t>
            </a:r>
            <a:r>
              <a:rPr lang="uk-UA" sz="2400" dirty="0"/>
              <a:t>О</a:t>
            </a:r>
            <a:r>
              <a:rPr lang="uk-UA" sz="2400" baseline="-25000" dirty="0"/>
              <a:t>4</a:t>
            </a:r>
            <a:r>
              <a:rPr lang="uk-UA" sz="2400" baseline="30000" dirty="0"/>
              <a:t>2-</a:t>
            </a:r>
            <a:r>
              <a:rPr lang="uk-UA" sz="2400" dirty="0"/>
              <a:t>, арсеніт-іон </a:t>
            </a:r>
            <a:r>
              <a:rPr lang="ru-RU" sz="2400" dirty="0" err="1"/>
              <a:t>AsO</a:t>
            </a:r>
            <a:r>
              <a:rPr lang="uk-UA" sz="2400" baseline="-25000" dirty="0"/>
              <a:t>3</a:t>
            </a:r>
            <a:r>
              <a:rPr lang="uk-UA" sz="2400" baseline="30000" dirty="0"/>
              <a:t>3-</a:t>
            </a:r>
            <a:r>
              <a:rPr lang="uk-UA" sz="2400" dirty="0"/>
              <a:t>.</a:t>
            </a:r>
            <a:r>
              <a:rPr lang="uk-UA" sz="2400" b="1" dirty="0"/>
              <a:t> </a:t>
            </a:r>
            <a:endParaRPr lang="ru-UA" sz="2400" dirty="0"/>
          </a:p>
          <a:p>
            <a:r>
              <a:rPr lang="uk-UA" sz="2400" b="1" dirty="0"/>
              <a:t>Третя група – індиферентні-аніони:</a:t>
            </a:r>
            <a:r>
              <a:rPr lang="uk-UA" sz="2400" dirty="0"/>
              <a:t> фосфат-іон РО</a:t>
            </a:r>
            <a:r>
              <a:rPr lang="uk-UA" sz="2400" baseline="-25000" dirty="0"/>
              <a:t>4</a:t>
            </a:r>
            <a:r>
              <a:rPr lang="uk-UA" sz="2400" baseline="30000" dirty="0"/>
              <a:t>3-</a:t>
            </a:r>
            <a:r>
              <a:rPr lang="uk-UA" sz="2400" dirty="0"/>
              <a:t>, сульфат-іон (</a:t>
            </a:r>
            <a:r>
              <a:rPr lang="uk-UA" sz="2400" dirty="0" err="1"/>
              <a:t>розвед</a:t>
            </a:r>
            <a:r>
              <a:rPr lang="uk-UA" sz="2400" dirty="0"/>
              <a:t>.) </a:t>
            </a:r>
            <a:r>
              <a:rPr lang="ru-RU" sz="2400" dirty="0"/>
              <a:t>SO</a:t>
            </a:r>
            <a:r>
              <a:rPr lang="uk-UA" sz="2400" baseline="-25000" dirty="0"/>
              <a:t>4</a:t>
            </a:r>
            <a:r>
              <a:rPr lang="uk-UA" sz="2400" baseline="30000" dirty="0"/>
              <a:t>2-</a:t>
            </a:r>
            <a:r>
              <a:rPr lang="uk-UA" sz="2400" dirty="0"/>
              <a:t>, </a:t>
            </a:r>
            <a:r>
              <a:rPr lang="uk-UA" sz="2400" dirty="0" err="1"/>
              <a:t>метаборат</a:t>
            </a:r>
            <a:r>
              <a:rPr lang="uk-UA" sz="2400" dirty="0"/>
              <a:t>-іон </a:t>
            </a:r>
            <a:r>
              <a:rPr lang="ru-RU" sz="2400" dirty="0"/>
              <a:t>BO</a:t>
            </a:r>
            <a:r>
              <a:rPr lang="uk-UA" sz="2400" baseline="-25000" dirty="0"/>
              <a:t>2</a:t>
            </a:r>
            <a:r>
              <a:rPr lang="uk-UA" sz="2400" baseline="30000" dirty="0"/>
              <a:t>-</a:t>
            </a:r>
            <a:r>
              <a:rPr lang="uk-UA" sz="2400" dirty="0"/>
              <a:t> (або </a:t>
            </a:r>
            <a:r>
              <a:rPr lang="uk-UA" sz="2400" dirty="0" err="1"/>
              <a:t>тетраборат</a:t>
            </a:r>
            <a:r>
              <a:rPr lang="uk-UA" sz="2400" dirty="0"/>
              <a:t>-іон В</a:t>
            </a:r>
            <a:r>
              <a:rPr lang="uk-UA" sz="2400" baseline="-25000" dirty="0"/>
              <a:t>4</a:t>
            </a:r>
            <a:r>
              <a:rPr lang="uk-UA" sz="2400" dirty="0"/>
              <a:t>О</a:t>
            </a:r>
            <a:r>
              <a:rPr lang="uk-UA" sz="2400" baseline="-25000" dirty="0"/>
              <a:t>7</a:t>
            </a:r>
            <a:r>
              <a:rPr lang="uk-UA" sz="2400" baseline="30000" dirty="0"/>
              <a:t>2-</a:t>
            </a:r>
            <a:r>
              <a:rPr lang="uk-UA" sz="2400" dirty="0"/>
              <a:t>), карбонат-іон СО</a:t>
            </a:r>
            <a:r>
              <a:rPr lang="uk-UA" sz="2400" baseline="-25000" dirty="0"/>
              <a:t>З</a:t>
            </a:r>
            <a:r>
              <a:rPr lang="uk-UA" sz="2400" baseline="30000" dirty="0"/>
              <a:t>2-</a:t>
            </a:r>
            <a:r>
              <a:rPr lang="uk-UA" sz="2400" dirty="0"/>
              <a:t>, силікат-іон </a:t>
            </a:r>
            <a:r>
              <a:rPr lang="ru-RU" sz="2400" dirty="0" err="1"/>
              <a:t>SiO</a:t>
            </a:r>
            <a:r>
              <a:rPr lang="uk-UA" sz="2400" baseline="-25000" dirty="0"/>
              <a:t>3</a:t>
            </a:r>
            <a:r>
              <a:rPr lang="uk-UA" sz="2400" baseline="30000" dirty="0"/>
              <a:t>2-</a:t>
            </a:r>
            <a:r>
              <a:rPr lang="uk-UA" sz="2400" dirty="0"/>
              <a:t> і ацетат-іон СН</a:t>
            </a:r>
            <a:r>
              <a:rPr lang="uk-UA" sz="2400" baseline="-25000" dirty="0"/>
              <a:t>3</a:t>
            </a:r>
            <a:r>
              <a:rPr lang="uk-UA" sz="2400" dirty="0"/>
              <a:t>СОО</a:t>
            </a:r>
            <a:r>
              <a:rPr lang="uk-UA" sz="2400" baseline="30000" dirty="0"/>
              <a:t>-</a:t>
            </a:r>
            <a:r>
              <a:rPr lang="uk-UA" sz="2400" dirty="0"/>
              <a:t>.</a:t>
            </a:r>
            <a:endParaRPr lang="ru-UA" sz="2400" dirty="0"/>
          </a:p>
          <a:p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815109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5B9034-8841-40C1-92BF-A693FF0B6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9003" y="-67733"/>
            <a:ext cx="8265235" cy="1098866"/>
          </a:xfrm>
        </p:spPr>
        <p:txBody>
          <a:bodyPr/>
          <a:lstStyle/>
          <a:p>
            <a:r>
              <a:rPr lang="uk-UA" b="1" dirty="0"/>
              <a:t>Особливості аналізу аніонів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10BCC26-584A-48CE-AEC8-EF364CD1B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748" y="1031133"/>
            <a:ext cx="10930613" cy="5643482"/>
          </a:xfrm>
        </p:spPr>
        <p:txBody>
          <a:bodyPr>
            <a:normAutofit fontScale="92500" lnSpcReduction="10000"/>
          </a:bodyPr>
          <a:lstStyle/>
          <a:p>
            <a:r>
              <a:rPr lang="uk-UA" sz="3200" dirty="0"/>
              <a:t>Аналіз аніонів проводять після відкриття катіонів: всі катіони, крім К</a:t>
            </a:r>
            <a:r>
              <a:rPr lang="uk-UA" sz="3200" baseline="30000" dirty="0"/>
              <a:t>+</a:t>
            </a:r>
            <a:r>
              <a:rPr lang="uk-UA" sz="3200" dirty="0"/>
              <a:t>, </a:t>
            </a:r>
            <a:r>
              <a:rPr lang="ru-RU" sz="3200" dirty="0" err="1"/>
              <a:t>Na</a:t>
            </a:r>
            <a:r>
              <a:rPr lang="uk-UA" sz="3200" baseline="30000" dirty="0"/>
              <a:t>+</a:t>
            </a:r>
            <a:r>
              <a:rPr lang="uk-UA" sz="3200" dirty="0"/>
              <a:t> і </a:t>
            </a:r>
            <a:r>
              <a:rPr lang="ru-RU" sz="3200" dirty="0"/>
              <a:t>NH</a:t>
            </a:r>
            <a:r>
              <a:rPr lang="uk-UA" sz="3200" baseline="-25000" dirty="0"/>
              <a:t>4</a:t>
            </a:r>
            <a:r>
              <a:rPr lang="uk-UA" sz="3200" baseline="30000" dirty="0"/>
              <a:t>+</a:t>
            </a:r>
            <a:r>
              <a:rPr lang="uk-UA" sz="3200" dirty="0"/>
              <a:t>   заважають відкриттю аніонів.</a:t>
            </a:r>
            <a:endParaRPr lang="ru-UA" sz="3200" dirty="0"/>
          </a:p>
          <a:p>
            <a:r>
              <a:rPr lang="ru-RU" sz="3200" dirty="0" err="1"/>
              <a:t>Загальноприйнятого</a:t>
            </a:r>
            <a:r>
              <a:rPr lang="ru-RU" sz="3200" dirty="0"/>
              <a:t> систематичного ходу </a:t>
            </a:r>
            <a:r>
              <a:rPr lang="ru-RU" sz="3200" dirty="0" err="1"/>
              <a:t>аналізу</a:t>
            </a:r>
            <a:r>
              <a:rPr lang="ru-RU" sz="3200" dirty="0"/>
              <a:t> </a:t>
            </a:r>
            <a:r>
              <a:rPr lang="ru-RU" sz="3200" dirty="0" err="1"/>
              <a:t>аніонів</a:t>
            </a:r>
            <a:r>
              <a:rPr lang="ru-RU" sz="3200" dirty="0"/>
              <a:t> </a:t>
            </a:r>
            <a:r>
              <a:rPr lang="ru-RU" sz="3200" dirty="0" err="1"/>
              <a:t>немає</a:t>
            </a:r>
            <a:r>
              <a:rPr lang="ru-RU" sz="3200" dirty="0"/>
              <a:t>. На </a:t>
            </a:r>
            <a:r>
              <a:rPr lang="ru-RU" sz="3200" dirty="0" err="1"/>
              <a:t>відміну</a:t>
            </a:r>
            <a:r>
              <a:rPr lang="ru-RU" sz="3200" dirty="0"/>
              <a:t> </a:t>
            </a:r>
            <a:r>
              <a:rPr lang="ru-RU" sz="3200" dirty="0" err="1"/>
              <a:t>від</a:t>
            </a:r>
            <a:r>
              <a:rPr lang="ru-RU" sz="3200" dirty="0"/>
              <a:t> </a:t>
            </a:r>
            <a:r>
              <a:rPr lang="ru-RU" sz="3200" dirty="0" err="1"/>
              <a:t>аналізу</a:t>
            </a:r>
            <a:r>
              <a:rPr lang="ru-RU" sz="3200" dirty="0"/>
              <a:t> </a:t>
            </a:r>
            <a:r>
              <a:rPr lang="ru-RU" sz="3200" dirty="0" err="1"/>
              <a:t>катіонів</a:t>
            </a:r>
            <a:r>
              <a:rPr lang="ru-RU" sz="3200" dirty="0"/>
              <a:t> при </a:t>
            </a:r>
            <a:r>
              <a:rPr lang="ru-RU" sz="3200" dirty="0" err="1"/>
              <a:t>аналізі</a:t>
            </a:r>
            <a:r>
              <a:rPr lang="ru-RU" sz="3200" dirty="0"/>
              <a:t> </a:t>
            </a:r>
            <a:r>
              <a:rPr lang="ru-RU" sz="3200" dirty="0" err="1"/>
              <a:t>аніонів</a:t>
            </a:r>
            <a:r>
              <a:rPr lang="ru-RU" sz="3200" dirty="0"/>
              <a:t> </a:t>
            </a:r>
            <a:r>
              <a:rPr lang="ru-RU" sz="3200" dirty="0" err="1"/>
              <a:t>найбільш</a:t>
            </a:r>
            <a:r>
              <a:rPr lang="ru-RU" sz="3200" dirty="0"/>
              <a:t> </a:t>
            </a:r>
            <a:r>
              <a:rPr lang="ru-RU" sz="3200" dirty="0" err="1"/>
              <a:t>доцільно</a:t>
            </a:r>
            <a:r>
              <a:rPr lang="ru-RU" sz="3200" dirty="0"/>
              <a:t> </a:t>
            </a:r>
            <a:r>
              <a:rPr lang="ru-RU" sz="3200" dirty="0" err="1"/>
              <a:t>виявляється</a:t>
            </a:r>
            <a:r>
              <a:rPr lang="ru-RU" sz="3200" dirty="0"/>
              <a:t> </a:t>
            </a:r>
            <a:r>
              <a:rPr lang="ru-RU" sz="3200" dirty="0" err="1"/>
              <a:t>безпосереднє</a:t>
            </a:r>
            <a:r>
              <a:rPr lang="ru-RU" sz="3200" dirty="0"/>
              <a:t> </a:t>
            </a:r>
            <a:r>
              <a:rPr lang="ru-RU" sz="3200" dirty="0" err="1"/>
              <a:t>виявлення</a:t>
            </a:r>
            <a:r>
              <a:rPr lang="ru-RU" sz="3200" dirty="0"/>
              <a:t> </a:t>
            </a:r>
            <a:r>
              <a:rPr lang="ru-RU" sz="3200" dirty="0" err="1"/>
              <a:t>окремих</a:t>
            </a:r>
            <a:r>
              <a:rPr lang="ru-RU" sz="3200" dirty="0"/>
              <a:t> </a:t>
            </a:r>
            <a:r>
              <a:rPr lang="ru-RU" sz="3200" dirty="0" err="1"/>
              <a:t>аніонів</a:t>
            </a:r>
            <a:r>
              <a:rPr lang="ru-RU" sz="3200" dirty="0"/>
              <a:t> без </a:t>
            </a:r>
            <a:r>
              <a:rPr lang="ru-RU" sz="3200" dirty="0" err="1"/>
              <a:t>попереднього</a:t>
            </a:r>
            <a:r>
              <a:rPr lang="ru-RU" sz="3200" dirty="0"/>
              <a:t> </a:t>
            </a:r>
            <a:r>
              <a:rPr lang="ru-RU" sz="3200" dirty="0" err="1"/>
              <a:t>розділення</a:t>
            </a:r>
            <a:r>
              <a:rPr lang="ru-RU" sz="3200" dirty="0"/>
              <a:t>. </a:t>
            </a:r>
            <a:r>
              <a:rPr lang="ru-RU" sz="3200" dirty="0" err="1"/>
              <a:t>Ця</a:t>
            </a:r>
            <a:r>
              <a:rPr lang="ru-RU" sz="3200" dirty="0"/>
              <a:t> </a:t>
            </a:r>
            <a:r>
              <a:rPr lang="ru-RU" sz="3200" dirty="0" err="1"/>
              <a:t>можливість</a:t>
            </a:r>
            <a:r>
              <a:rPr lang="ru-RU" sz="3200" dirty="0"/>
              <a:t> </a:t>
            </a:r>
            <a:r>
              <a:rPr lang="ru-RU" sz="3200" dirty="0" err="1"/>
              <a:t>обумовлена</a:t>
            </a:r>
            <a:r>
              <a:rPr lang="ru-RU" sz="3200" dirty="0"/>
              <a:t> </a:t>
            </a:r>
            <a:r>
              <a:rPr lang="ru-RU" sz="3200" dirty="0" err="1"/>
              <a:t>тим</a:t>
            </a:r>
            <a:r>
              <a:rPr lang="ru-RU" sz="3200" dirty="0"/>
              <a:t>, </a:t>
            </a:r>
            <a:r>
              <a:rPr lang="ru-RU" sz="3200" dirty="0" err="1"/>
              <a:t>що</a:t>
            </a:r>
            <a:r>
              <a:rPr lang="ru-RU" sz="3200" dirty="0"/>
              <a:t> </a:t>
            </a:r>
            <a:r>
              <a:rPr lang="ru-RU" sz="3200" dirty="0" err="1"/>
              <a:t>аніони</a:t>
            </a:r>
            <a:r>
              <a:rPr lang="ru-RU" sz="3200" dirty="0"/>
              <a:t> </a:t>
            </a:r>
            <a:r>
              <a:rPr lang="ru-RU" sz="3200" dirty="0" err="1"/>
              <a:t>здебільшого</a:t>
            </a:r>
            <a:r>
              <a:rPr lang="ru-RU" sz="3200" dirty="0"/>
              <a:t> не </a:t>
            </a:r>
            <a:r>
              <a:rPr lang="ru-RU" sz="3200" dirty="0" err="1"/>
              <a:t>заважають</a:t>
            </a:r>
            <a:r>
              <a:rPr lang="ru-RU" sz="3200" dirty="0"/>
              <a:t> </a:t>
            </a:r>
            <a:r>
              <a:rPr lang="ru-RU" sz="3200" dirty="0" err="1"/>
              <a:t>відкриттю</a:t>
            </a:r>
            <a:r>
              <a:rPr lang="ru-RU" sz="3200" dirty="0"/>
              <a:t> один одного.</a:t>
            </a:r>
            <a:r>
              <a:rPr lang="ru-RU" sz="3200" b="1" dirty="0"/>
              <a:t> </a:t>
            </a:r>
          </a:p>
          <a:p>
            <a:r>
              <a:rPr lang="uk-UA" sz="3200" b="1" dirty="0"/>
              <a:t>Г</a:t>
            </a:r>
            <a:r>
              <a:rPr lang="ru-RU" sz="3200" b="1" dirty="0" err="1"/>
              <a:t>рупові</a:t>
            </a:r>
            <a:r>
              <a:rPr lang="ru-RU" sz="3200" b="1" dirty="0"/>
              <a:t> </a:t>
            </a:r>
            <a:r>
              <a:rPr lang="ru-RU" sz="3200" b="1" dirty="0" err="1"/>
              <a:t>реактиви</a:t>
            </a:r>
            <a:r>
              <a:rPr lang="ru-RU" sz="3200" b="1" dirty="0"/>
              <a:t> </a:t>
            </a:r>
            <a:r>
              <a:rPr lang="ru-RU" sz="3200" b="1" dirty="0" err="1"/>
              <a:t>застосовують</a:t>
            </a:r>
            <a:r>
              <a:rPr lang="ru-RU" sz="3200" b="1" dirty="0"/>
              <a:t> не для </a:t>
            </a:r>
            <a:r>
              <a:rPr lang="uk-UA" sz="3200" b="1" dirty="0"/>
              <a:t>р</a:t>
            </a:r>
            <a:r>
              <a:rPr lang="ru-RU" sz="3200" b="1" dirty="0"/>
              <a:t>о</a:t>
            </a:r>
            <a:r>
              <a:rPr lang="uk-UA" sz="3200" b="1" dirty="0"/>
              <a:t>з</a:t>
            </a:r>
            <a:r>
              <a:rPr lang="ru-RU" sz="3200" b="1" dirty="0" err="1"/>
              <a:t>діл</a:t>
            </a:r>
            <a:r>
              <a:rPr lang="uk-UA" sz="3200" b="1" dirty="0" err="1"/>
              <a:t>ення</a:t>
            </a:r>
            <a:r>
              <a:rPr lang="ru-RU" sz="3200" b="1" dirty="0"/>
              <a:t> </a:t>
            </a:r>
            <a:r>
              <a:rPr lang="ru-RU" sz="3200" b="1" dirty="0" err="1"/>
              <a:t>груп</a:t>
            </a:r>
            <a:r>
              <a:rPr lang="ru-RU" sz="3200" b="1" dirty="0"/>
              <a:t>, а для </a:t>
            </a:r>
            <a:r>
              <a:rPr lang="ru-RU" sz="3200" b="1" dirty="0" err="1"/>
              <a:t>їх</a:t>
            </a:r>
            <a:r>
              <a:rPr lang="ru-RU" sz="3200" b="1" dirty="0"/>
              <a:t> </a:t>
            </a:r>
            <a:r>
              <a:rPr lang="ru-RU" sz="3200" b="1" dirty="0" err="1"/>
              <a:t>виявлення</a:t>
            </a:r>
            <a:r>
              <a:rPr lang="ru-RU" sz="3200" b="1" dirty="0"/>
              <a:t>.</a:t>
            </a:r>
            <a:r>
              <a:rPr lang="ru-RU" sz="3200" dirty="0"/>
              <a:t> </a:t>
            </a:r>
            <a:endParaRPr lang="ru-UA" sz="3200" dirty="0"/>
          </a:p>
          <a:p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2186206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321747AB-E68A-4CC9-9DC5-CBC937026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7550" y="314697"/>
            <a:ext cx="8534400" cy="901261"/>
          </a:xfrm>
        </p:spPr>
        <p:txBody>
          <a:bodyPr/>
          <a:lstStyle/>
          <a:p>
            <a:r>
              <a:rPr lang="uk-UA" b="1" dirty="0"/>
              <a:t>Особливості аналізу аніонів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919A19A-F6FF-433F-A764-AB620776C5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392" y="904672"/>
            <a:ext cx="11610897" cy="552675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ru-UA" sz="2800" dirty="0"/>
          </a:p>
          <a:p>
            <a:r>
              <a:rPr lang="ru-RU" sz="2800" dirty="0"/>
              <a:t>При </a:t>
            </a:r>
            <a:r>
              <a:rPr lang="ru-RU" sz="2800" dirty="0" err="1"/>
              <a:t>виконанні</a:t>
            </a:r>
            <a:r>
              <a:rPr lang="ru-RU" sz="2800" dirty="0"/>
              <a:t> </a:t>
            </a:r>
            <a:r>
              <a:rPr lang="ru-RU" sz="2800" dirty="0" err="1"/>
              <a:t>часткових</a:t>
            </a:r>
            <a:r>
              <a:rPr lang="ru-RU" sz="2800" dirty="0"/>
              <a:t> </a:t>
            </a:r>
            <a:r>
              <a:rPr lang="ru-RU" sz="2800" dirty="0" err="1"/>
              <a:t>реакцій</a:t>
            </a:r>
            <a:r>
              <a:rPr lang="ru-RU" sz="2800" dirty="0"/>
              <a:t> на </a:t>
            </a:r>
            <a:r>
              <a:rPr lang="ru-RU" sz="2800" dirty="0" err="1"/>
              <a:t>аніони</a:t>
            </a:r>
            <a:r>
              <a:rPr lang="ru-RU" sz="2800" dirty="0"/>
              <a:t> </a:t>
            </a:r>
            <a:r>
              <a:rPr lang="ru-RU" sz="2800" dirty="0" err="1"/>
              <a:t>необхідно</a:t>
            </a:r>
            <a:r>
              <a:rPr lang="ru-RU" sz="2800" dirty="0"/>
              <a:t> </a:t>
            </a:r>
            <a:r>
              <a:rPr lang="ru-RU" sz="2800" dirty="0" err="1"/>
              <a:t>мати</a:t>
            </a:r>
            <a:r>
              <a:rPr lang="ru-RU" sz="2800" dirty="0"/>
              <a:t> на </a:t>
            </a:r>
            <a:r>
              <a:rPr lang="ru-RU" sz="2800" dirty="0" err="1"/>
              <a:t>увазі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зовнішній</a:t>
            </a:r>
            <a:r>
              <a:rPr lang="ru-RU" sz="2800" dirty="0"/>
              <a:t> </a:t>
            </a:r>
            <a:r>
              <a:rPr lang="ru-RU" sz="2800" dirty="0" err="1"/>
              <a:t>вигляд</a:t>
            </a:r>
            <a:r>
              <a:rPr lang="ru-RU" sz="2800" dirty="0"/>
              <a:t> </a:t>
            </a:r>
            <a:r>
              <a:rPr lang="ru-RU" sz="2800" dirty="0" err="1"/>
              <a:t>осадів</a:t>
            </a:r>
            <a:r>
              <a:rPr lang="ru-RU" sz="2800" dirty="0"/>
              <a:t> </a:t>
            </a:r>
            <a:r>
              <a:rPr lang="ru-RU" sz="2800" dirty="0" err="1"/>
              <a:t>багатьох</a:t>
            </a:r>
            <a:r>
              <a:rPr lang="ru-RU" sz="2800" dirty="0"/>
              <a:t> </a:t>
            </a:r>
            <a:r>
              <a:rPr lang="ru-RU" sz="2800" dirty="0" err="1"/>
              <a:t>іонів</a:t>
            </a:r>
            <a:r>
              <a:rPr lang="ru-RU" sz="2800" dirty="0"/>
              <a:t>, </a:t>
            </a:r>
            <a:r>
              <a:rPr lang="ru-RU" sz="2800" dirty="0" err="1"/>
              <a:t>отриманих</a:t>
            </a:r>
            <a:r>
              <a:rPr lang="ru-RU" sz="2800" dirty="0"/>
              <a:t> з солями Ва</a:t>
            </a:r>
            <a:r>
              <a:rPr lang="ru-RU" sz="2800" baseline="30000" dirty="0"/>
              <a:t>2 + </a:t>
            </a:r>
            <a:r>
              <a:rPr lang="uk-UA" sz="2800" dirty="0"/>
              <a:t>та </a:t>
            </a:r>
            <a:r>
              <a:rPr lang="ru-RU" sz="2800" dirty="0" err="1"/>
              <a:t>Ag</a:t>
            </a:r>
            <a:r>
              <a:rPr lang="uk-UA" sz="2800" baseline="30000" dirty="0"/>
              <a:t>+</a:t>
            </a:r>
            <a:r>
              <a:rPr lang="ru-RU" sz="2800" dirty="0"/>
              <a:t>, </a:t>
            </a:r>
            <a:r>
              <a:rPr lang="ru-RU" sz="2800" dirty="0" err="1"/>
              <a:t>однаковий</a:t>
            </a:r>
            <a:r>
              <a:rPr lang="ru-RU" sz="2800" dirty="0"/>
              <a:t>. Тому </a:t>
            </a:r>
            <a:r>
              <a:rPr lang="ru-RU" sz="2800" b="1" dirty="0" err="1"/>
              <a:t>особливу</a:t>
            </a:r>
            <a:r>
              <a:rPr lang="ru-RU" sz="2800" b="1" dirty="0"/>
              <a:t> </a:t>
            </a:r>
            <a:r>
              <a:rPr lang="ru-RU" sz="2800" b="1" dirty="0" err="1"/>
              <a:t>увагу</a:t>
            </a:r>
            <a:r>
              <a:rPr lang="ru-RU" sz="2800" b="1" dirty="0"/>
              <a:t> </a:t>
            </a:r>
            <a:r>
              <a:rPr lang="ru-RU" sz="2800" b="1" dirty="0" err="1"/>
              <a:t>слід</a:t>
            </a:r>
            <a:r>
              <a:rPr lang="ru-RU" sz="2800" b="1" dirty="0"/>
              <a:t> </a:t>
            </a:r>
            <a:r>
              <a:rPr lang="ru-RU" sz="2800" b="1" dirty="0" err="1"/>
              <a:t>приділяти</a:t>
            </a:r>
            <a:r>
              <a:rPr lang="ru-RU" sz="2800" b="1" dirty="0"/>
              <a:t> характеру і </a:t>
            </a:r>
            <a:r>
              <a:rPr lang="ru-RU" sz="2800" b="1" dirty="0" err="1"/>
              <a:t>ступеню</a:t>
            </a:r>
            <a:r>
              <a:rPr lang="ru-RU" sz="2800" b="1" dirty="0"/>
              <a:t> </a:t>
            </a:r>
            <a:r>
              <a:rPr lang="ru-RU" sz="2800" b="1" dirty="0" err="1"/>
              <a:t>розчинності</a:t>
            </a:r>
            <a:r>
              <a:rPr lang="ru-RU" sz="2800" b="1" dirty="0"/>
              <a:t> тих </a:t>
            </a:r>
            <a:r>
              <a:rPr lang="ru-RU" sz="2800" b="1" dirty="0" err="1"/>
              <a:t>чи</a:t>
            </a:r>
            <a:r>
              <a:rPr lang="ru-RU" sz="2800" b="1" dirty="0"/>
              <a:t> </a:t>
            </a:r>
            <a:r>
              <a:rPr lang="ru-RU" sz="2800" b="1" dirty="0" err="1"/>
              <a:t>інших</a:t>
            </a:r>
            <a:r>
              <a:rPr lang="ru-RU" sz="2800" b="1" dirty="0"/>
              <a:t> </a:t>
            </a:r>
            <a:r>
              <a:rPr lang="ru-RU" sz="2800" b="1" dirty="0" err="1"/>
              <a:t>осадів</a:t>
            </a:r>
            <a:r>
              <a:rPr lang="ru-RU" sz="2800" b="1" dirty="0"/>
              <a:t> в кислотах </a:t>
            </a:r>
            <a:r>
              <a:rPr lang="ru-RU" sz="2800" b="1" dirty="0" err="1"/>
              <a:t>або</a:t>
            </a:r>
            <a:r>
              <a:rPr lang="ru-RU" sz="2800" b="1" dirty="0"/>
              <a:t> </a:t>
            </a:r>
            <a:r>
              <a:rPr lang="ru-RU" sz="2800" b="1" dirty="0" err="1"/>
              <a:t>інших</a:t>
            </a:r>
            <a:r>
              <a:rPr lang="ru-RU" sz="2800" b="1" dirty="0"/>
              <a:t> реактивах.</a:t>
            </a:r>
            <a:r>
              <a:rPr lang="ru-RU" sz="2800" dirty="0"/>
              <a:t> </a:t>
            </a:r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r>
              <a:rPr lang="ru-RU" sz="2800" dirty="0" err="1"/>
              <a:t>Розчинним</a:t>
            </a:r>
            <a:r>
              <a:rPr lang="ru-RU" sz="2800" dirty="0"/>
              <a:t> у </a:t>
            </a:r>
            <a:r>
              <a:rPr lang="ru-RU" sz="2800" dirty="0" err="1"/>
              <a:t>вказанiй</a:t>
            </a:r>
            <a:r>
              <a:rPr lang="ru-RU" sz="2800" dirty="0"/>
              <a:t> </a:t>
            </a:r>
            <a:r>
              <a:rPr lang="ru-RU" sz="2800" dirty="0" err="1"/>
              <a:t>кислоті</a:t>
            </a:r>
            <a:r>
              <a:rPr lang="ru-RU" sz="2800" dirty="0"/>
              <a:t> ми </a:t>
            </a:r>
            <a:r>
              <a:rPr lang="ru-RU" sz="2800" dirty="0" err="1"/>
              <a:t>вважаємо</a:t>
            </a:r>
            <a:r>
              <a:rPr lang="ru-RU" sz="2800" dirty="0"/>
              <a:t> </a:t>
            </a:r>
            <a:r>
              <a:rPr lang="ru-RU" sz="2800" dirty="0" err="1"/>
              <a:t>такий</a:t>
            </a:r>
            <a:r>
              <a:rPr lang="ru-RU" sz="2800" dirty="0"/>
              <a:t> осад, </a:t>
            </a:r>
            <a:r>
              <a:rPr lang="ru-RU" sz="2800" dirty="0" err="1"/>
              <a:t>який</a:t>
            </a:r>
            <a:r>
              <a:rPr lang="ru-RU" sz="2800" dirty="0"/>
              <a:t> </a:t>
            </a:r>
            <a:r>
              <a:rPr lang="ru-RU" sz="2800" dirty="0" err="1"/>
              <a:t>отримуємо</a:t>
            </a:r>
            <a:r>
              <a:rPr lang="ru-RU" sz="2800" dirty="0"/>
              <a:t> з 2-3 </a:t>
            </a:r>
            <a:r>
              <a:rPr lang="ru-RU" sz="2800" dirty="0" err="1"/>
              <a:t>крапель</a:t>
            </a:r>
            <a:r>
              <a:rPr lang="ru-RU" sz="2800" dirty="0"/>
              <a:t> </a:t>
            </a:r>
            <a:r>
              <a:rPr lang="ru-RU" sz="2800" dirty="0" err="1"/>
              <a:t>розчину</a:t>
            </a:r>
            <a:r>
              <a:rPr lang="uk-UA" sz="2800" dirty="0"/>
              <a:t> і він</a:t>
            </a:r>
            <a:r>
              <a:rPr lang="ru-RU" sz="2800" dirty="0"/>
              <a:t> </a:t>
            </a:r>
            <a:r>
              <a:rPr lang="ru-RU" sz="2800" dirty="0" err="1"/>
              <a:t>розчиняється</a:t>
            </a:r>
            <a:r>
              <a:rPr lang="ru-RU" sz="2800" dirty="0"/>
              <a:t> при </a:t>
            </a:r>
            <a:r>
              <a:rPr lang="ru-RU" sz="2800" dirty="0" err="1"/>
              <a:t>додаванні</a:t>
            </a:r>
            <a:r>
              <a:rPr lang="ru-RU" sz="2800" dirty="0"/>
              <a:t> </a:t>
            </a:r>
            <a:r>
              <a:rPr lang="ru-RU" sz="2800" dirty="0" err="1"/>
              <a:t>кількох</a:t>
            </a:r>
            <a:r>
              <a:rPr lang="ru-RU" sz="2800" dirty="0"/>
              <a:t> </a:t>
            </a:r>
            <a:r>
              <a:rPr lang="ru-RU" sz="2800" dirty="0" err="1"/>
              <a:t>крапель</a:t>
            </a:r>
            <a:r>
              <a:rPr lang="ru-RU" sz="2800" dirty="0"/>
              <a:t> </a:t>
            </a:r>
            <a:r>
              <a:rPr lang="ru-RU" sz="2800" dirty="0" err="1"/>
              <a:t>розведеної</a:t>
            </a:r>
            <a:r>
              <a:rPr lang="ru-RU" sz="2800" dirty="0"/>
              <a:t> </a:t>
            </a:r>
            <a:r>
              <a:rPr lang="ru-RU" sz="2800" dirty="0" err="1"/>
              <a:t>кислоти</a:t>
            </a:r>
            <a:r>
              <a:rPr lang="ru-RU" sz="2800" dirty="0"/>
              <a:t> без </a:t>
            </a:r>
            <a:r>
              <a:rPr lang="ru-RU" sz="2800" dirty="0" err="1"/>
              <a:t>залишку</a:t>
            </a:r>
            <a:r>
              <a:rPr lang="ru-RU" sz="2800" dirty="0"/>
              <a:t> </a:t>
            </a:r>
            <a:r>
              <a:rPr lang="ru-RU" sz="2800" dirty="0" err="1"/>
              <a:t>або</a:t>
            </a:r>
            <a:r>
              <a:rPr lang="ru-RU" sz="2800" dirty="0"/>
              <a:t> з </a:t>
            </a:r>
            <a:r>
              <a:rPr lang="ru-RU" sz="2800" dirty="0" err="1"/>
              <a:t>дуже</a:t>
            </a:r>
            <a:r>
              <a:rPr lang="ru-RU" sz="2800" dirty="0"/>
              <a:t> </a:t>
            </a:r>
            <a:r>
              <a:rPr lang="ru-RU" sz="2800" dirty="0" err="1"/>
              <a:t>незначним</a:t>
            </a:r>
            <a:r>
              <a:rPr lang="ru-RU" sz="2800" dirty="0"/>
              <a:t> </a:t>
            </a:r>
            <a:r>
              <a:rPr lang="ru-RU" sz="2800" dirty="0" err="1"/>
              <a:t>залишком</a:t>
            </a:r>
            <a:r>
              <a:rPr lang="ru-RU" sz="2800" dirty="0"/>
              <a:t>. Але </a:t>
            </a:r>
            <a:r>
              <a:rPr lang="ru-RU" sz="2800" dirty="0" err="1"/>
              <a:t>якщо</a:t>
            </a:r>
            <a:r>
              <a:rPr lang="ru-RU" sz="2800" dirty="0"/>
              <a:t> при </a:t>
            </a:r>
            <a:r>
              <a:rPr lang="ru-RU" sz="2800" dirty="0" err="1"/>
              <a:t>додаванні</a:t>
            </a:r>
            <a:r>
              <a:rPr lang="ru-RU" sz="2800" dirty="0"/>
              <a:t> </a:t>
            </a:r>
            <a:r>
              <a:rPr lang="ru-RU" sz="2800" dirty="0" err="1"/>
              <a:t>приблизно</a:t>
            </a:r>
            <a:r>
              <a:rPr lang="ru-RU" sz="2800" dirty="0"/>
              <a:t> 10 </a:t>
            </a:r>
            <a:r>
              <a:rPr lang="ru-RU" sz="2800" dirty="0" err="1"/>
              <a:t>крапель</a:t>
            </a:r>
            <a:r>
              <a:rPr lang="ru-RU" sz="2800" dirty="0"/>
              <a:t> </a:t>
            </a:r>
            <a:r>
              <a:rPr lang="ru-RU" sz="2800" dirty="0" err="1"/>
              <a:t>кислоти</a:t>
            </a:r>
            <a:r>
              <a:rPr lang="ru-RU" sz="2800" dirty="0"/>
              <a:t> </a:t>
            </a:r>
            <a:r>
              <a:rPr lang="ru-RU" sz="2800" dirty="0" err="1"/>
              <a:t>або</a:t>
            </a:r>
            <a:r>
              <a:rPr lang="ru-RU" sz="2800" dirty="0"/>
              <a:t> </a:t>
            </a:r>
            <a:r>
              <a:rPr lang="ru-RU" sz="2800" dirty="0" err="1"/>
              <a:t>іншого</a:t>
            </a:r>
            <a:r>
              <a:rPr lang="ru-RU" sz="2800" dirty="0"/>
              <a:t> реактиву </a:t>
            </a:r>
            <a:r>
              <a:rPr lang="ru-RU" sz="2800" dirty="0" err="1"/>
              <a:t>розчинення</a:t>
            </a:r>
            <a:r>
              <a:rPr lang="ru-RU" sz="2800" dirty="0"/>
              <a:t> не </a:t>
            </a:r>
            <a:r>
              <a:rPr lang="ru-RU" sz="2800" dirty="0" err="1"/>
              <a:t>настає</a:t>
            </a:r>
            <a:r>
              <a:rPr lang="ru-RU" sz="2800" dirty="0"/>
              <a:t> </a:t>
            </a:r>
            <a:r>
              <a:rPr lang="ru-RU" sz="2800" dirty="0" err="1"/>
              <a:t>або</a:t>
            </a:r>
            <a:r>
              <a:rPr lang="ru-RU" sz="2800" dirty="0"/>
              <a:t> не </a:t>
            </a:r>
            <a:r>
              <a:rPr lang="ru-RU" sz="2800" dirty="0" err="1"/>
              <a:t>відбувається</a:t>
            </a:r>
            <a:r>
              <a:rPr lang="ru-RU" sz="2800" dirty="0"/>
              <a:t> </a:t>
            </a:r>
            <a:r>
              <a:rPr lang="ru-RU" sz="2800" dirty="0" err="1"/>
              <a:t>помітного</a:t>
            </a:r>
            <a:r>
              <a:rPr lang="ru-RU" sz="2800" dirty="0"/>
              <a:t> </a:t>
            </a:r>
            <a:r>
              <a:rPr lang="ru-RU" sz="2800" dirty="0" err="1"/>
              <a:t>просвітління</a:t>
            </a:r>
            <a:r>
              <a:rPr lang="ru-RU" sz="2800" dirty="0"/>
              <a:t> </a:t>
            </a:r>
            <a:r>
              <a:rPr lang="ru-RU" sz="2800" dirty="0" err="1"/>
              <a:t>розчину</a:t>
            </a:r>
            <a:r>
              <a:rPr lang="ru-RU" sz="2800" dirty="0"/>
              <a:t>, осад </a:t>
            </a:r>
            <a:r>
              <a:rPr lang="ru-RU" sz="2800" dirty="0" err="1"/>
              <a:t>вважається</a:t>
            </a:r>
            <a:r>
              <a:rPr lang="ru-RU" sz="2800" dirty="0"/>
              <a:t> </a:t>
            </a:r>
            <a:r>
              <a:rPr lang="ru-RU" sz="2800" dirty="0" err="1"/>
              <a:t>нерозчинним</a:t>
            </a:r>
            <a:r>
              <a:rPr lang="uk-UA" sz="2800" dirty="0"/>
              <a:t>.</a:t>
            </a:r>
            <a:endParaRPr lang="ru-UA" sz="2800" dirty="0"/>
          </a:p>
          <a:p>
            <a:pPr marL="0" indent="0">
              <a:buNone/>
            </a:pPr>
            <a:endParaRPr lang="ru-UA" sz="2800" dirty="0"/>
          </a:p>
          <a:p>
            <a:r>
              <a:rPr lang="uk-UA" sz="2800" dirty="0"/>
              <a:t>В аналізі аніонів проводять </a:t>
            </a:r>
            <a:r>
              <a:rPr lang="uk-UA" sz="2800" b="1" dirty="0"/>
              <a:t>групові проби. </a:t>
            </a:r>
            <a:endParaRPr lang="ru-UA" sz="2800" b="1" dirty="0"/>
          </a:p>
          <a:p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079860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36EF34-B6F2-41CA-B3F7-DD0672203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6278" y="156579"/>
            <a:ext cx="8479310" cy="914399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	Проба на аніони </a:t>
            </a:r>
            <a:r>
              <a:rPr lang="en-US" b="1" dirty="0"/>
              <a:t>I</a:t>
            </a:r>
            <a:r>
              <a:rPr lang="uk-UA" b="1" dirty="0"/>
              <a:t> групи</a:t>
            </a:r>
            <a:br>
              <a:rPr lang="ru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6915559-FBBC-4FC8-B9E0-3C269AA007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31" y="719847"/>
            <a:ext cx="11542990" cy="58657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/>
              <a:t>Груповим реактивом є Ва</a:t>
            </a:r>
            <a:r>
              <a:rPr lang="en-US" sz="2800" dirty="0"/>
              <a:t>Cl</a:t>
            </a:r>
            <a:r>
              <a:rPr lang="uk-UA" sz="2800" baseline="-25000" dirty="0"/>
              <a:t>2</a:t>
            </a:r>
            <a:r>
              <a:rPr lang="uk-UA" sz="2800" dirty="0"/>
              <a:t> в нейтральному або </a:t>
            </a:r>
            <a:r>
              <a:rPr lang="uk-UA" sz="2800" dirty="0" err="1"/>
              <a:t>слаболужному</a:t>
            </a:r>
            <a:r>
              <a:rPr lang="uk-UA" sz="2800" dirty="0"/>
              <a:t> середовищі, тому що важкорозчинні барієві солі цих аніонів, за винятком </a:t>
            </a:r>
            <a:r>
              <a:rPr lang="ru-RU" sz="2800" dirty="0" err="1"/>
              <a:t>BaS</a:t>
            </a:r>
            <a:r>
              <a:rPr lang="uk-UA" sz="2800" dirty="0"/>
              <a:t>О</a:t>
            </a:r>
            <a:r>
              <a:rPr lang="uk-UA" sz="2800" baseline="-25000" dirty="0"/>
              <a:t>4</a:t>
            </a:r>
            <a:r>
              <a:rPr lang="uk-UA" sz="2800" dirty="0"/>
              <a:t>, розчинні в кислотах. Іон </a:t>
            </a:r>
            <a:r>
              <a:rPr lang="ru-RU" sz="2800" dirty="0" err="1"/>
              <a:t>Ag</a:t>
            </a:r>
            <a:r>
              <a:rPr lang="uk-UA" sz="2800" baseline="30000" dirty="0"/>
              <a:t>+</a:t>
            </a:r>
            <a:r>
              <a:rPr lang="uk-UA" sz="2800" dirty="0"/>
              <a:t> утворює з аніонами даної групи (крім </a:t>
            </a:r>
            <a:r>
              <a:rPr lang="ru-RU" sz="2800" dirty="0"/>
              <a:t>SO</a:t>
            </a:r>
            <a:r>
              <a:rPr lang="uk-UA" sz="2800" baseline="-25000" dirty="0"/>
              <a:t>4</a:t>
            </a:r>
            <a:r>
              <a:rPr lang="uk-UA" sz="2800" baseline="30000" dirty="0"/>
              <a:t>2-</a:t>
            </a:r>
            <a:r>
              <a:rPr lang="uk-UA" sz="2800" dirty="0"/>
              <a:t>) важкорозчинні у воді солі, легко розчинні в розведеній нітратній кислоті. Більшість аніонів цієї групи безбарвні.</a:t>
            </a:r>
            <a:endParaRPr lang="ru-UA" sz="2800" dirty="0"/>
          </a:p>
          <a:p>
            <a:pPr marL="0" indent="0">
              <a:buNone/>
            </a:pPr>
            <a:endParaRPr lang="ru-UA" sz="2800" dirty="0"/>
          </a:p>
          <a:p>
            <a:r>
              <a:rPr lang="pt-BR" sz="2800" b="1" dirty="0"/>
              <a:t>Na</a:t>
            </a:r>
            <a:r>
              <a:rPr lang="uk-UA" sz="2800" b="1" baseline="-25000" dirty="0"/>
              <a:t>2</a:t>
            </a:r>
            <a:r>
              <a:rPr lang="pt-BR" sz="2800" b="1" dirty="0"/>
              <a:t>B</a:t>
            </a:r>
            <a:r>
              <a:rPr lang="uk-UA" sz="2800" b="1" baseline="-25000" dirty="0"/>
              <a:t>4</a:t>
            </a:r>
            <a:r>
              <a:rPr lang="pt-BR" sz="2800" b="1" dirty="0"/>
              <a:t>O</a:t>
            </a:r>
            <a:r>
              <a:rPr lang="uk-UA" sz="2800" b="1" baseline="-25000" dirty="0"/>
              <a:t>7 </a:t>
            </a:r>
            <a:r>
              <a:rPr lang="uk-UA" sz="2800" b="1" dirty="0"/>
              <a:t>+ </a:t>
            </a:r>
            <a:r>
              <a:rPr lang="pt-BR" sz="2800" b="1" dirty="0"/>
              <a:t>BaCl</a:t>
            </a:r>
            <a:r>
              <a:rPr lang="uk-UA" sz="2800" b="1" baseline="-25000" dirty="0"/>
              <a:t>2</a:t>
            </a:r>
            <a:r>
              <a:rPr lang="uk-UA" sz="2800" b="1" dirty="0"/>
              <a:t> + 3</a:t>
            </a:r>
            <a:r>
              <a:rPr lang="pt-BR" sz="2800" b="1" dirty="0"/>
              <a:t>H</a:t>
            </a:r>
            <a:r>
              <a:rPr lang="uk-UA" sz="2800" b="1" baseline="-25000" dirty="0"/>
              <a:t>2</a:t>
            </a:r>
            <a:r>
              <a:rPr lang="pt-BR" sz="2800" b="1" dirty="0"/>
              <a:t>O</a:t>
            </a:r>
            <a:r>
              <a:rPr lang="uk-UA" sz="2800" b="1" dirty="0"/>
              <a:t> → </a:t>
            </a:r>
            <a:r>
              <a:rPr lang="pt-BR" sz="2800" b="1" dirty="0"/>
              <a:t>Ba</a:t>
            </a:r>
            <a:r>
              <a:rPr lang="uk-UA" sz="2800" b="1" dirty="0"/>
              <a:t>(</a:t>
            </a:r>
            <a:r>
              <a:rPr lang="pt-BR" sz="2800" b="1" dirty="0"/>
              <a:t>BO</a:t>
            </a:r>
            <a:r>
              <a:rPr lang="uk-UA" sz="2800" b="1" baseline="-25000" dirty="0"/>
              <a:t>2</a:t>
            </a:r>
            <a:r>
              <a:rPr lang="uk-UA" sz="2800" b="1" dirty="0"/>
              <a:t>)</a:t>
            </a:r>
            <a:r>
              <a:rPr lang="uk-UA" sz="2800" b="1" baseline="-25000" dirty="0"/>
              <a:t>2</a:t>
            </a:r>
            <a:r>
              <a:rPr lang="uk-UA" sz="2800" b="1" dirty="0"/>
              <a:t>↓ + 2</a:t>
            </a:r>
            <a:r>
              <a:rPr lang="pt-BR" sz="2800" b="1" dirty="0"/>
              <a:t>H</a:t>
            </a:r>
            <a:r>
              <a:rPr lang="uk-UA" sz="2800" b="1" baseline="-25000" dirty="0"/>
              <a:t>3</a:t>
            </a:r>
            <a:r>
              <a:rPr lang="pt-BR" sz="2800" b="1" dirty="0"/>
              <a:t>BO</a:t>
            </a:r>
            <a:r>
              <a:rPr lang="uk-UA" sz="2800" b="1" baseline="-25000" dirty="0"/>
              <a:t>3</a:t>
            </a:r>
            <a:r>
              <a:rPr lang="uk-UA" sz="2800" b="1" dirty="0"/>
              <a:t> +2</a:t>
            </a:r>
            <a:r>
              <a:rPr lang="pt-BR" sz="2800" b="1" dirty="0"/>
              <a:t>NaCl</a:t>
            </a:r>
            <a:endParaRPr lang="ru-UA" sz="2800" b="1" dirty="0"/>
          </a:p>
          <a:p>
            <a:r>
              <a:rPr lang="pt-BR" sz="2800" b="1" dirty="0"/>
              <a:t>B</a:t>
            </a:r>
            <a:r>
              <a:rPr lang="uk-UA" sz="2800" b="1" baseline="-25000" dirty="0"/>
              <a:t>4</a:t>
            </a:r>
            <a:r>
              <a:rPr lang="pt-BR" sz="2800" b="1" dirty="0"/>
              <a:t>O</a:t>
            </a:r>
            <a:r>
              <a:rPr lang="uk-UA" sz="2800" b="1" baseline="-25000" dirty="0"/>
              <a:t>7</a:t>
            </a:r>
            <a:r>
              <a:rPr lang="uk-UA" sz="2800" b="1" baseline="30000" dirty="0"/>
              <a:t>2-</a:t>
            </a:r>
            <a:r>
              <a:rPr lang="uk-UA" sz="2800" b="1" baseline="-25000" dirty="0"/>
              <a:t> </a:t>
            </a:r>
            <a:r>
              <a:rPr lang="uk-UA" sz="2800" b="1" dirty="0"/>
              <a:t>+ </a:t>
            </a:r>
            <a:r>
              <a:rPr lang="pt-BR" sz="2800" b="1" dirty="0"/>
              <a:t>Ba</a:t>
            </a:r>
            <a:r>
              <a:rPr lang="pt-BR" sz="2800" b="1" baseline="30000" dirty="0"/>
              <a:t>2 +</a:t>
            </a:r>
            <a:r>
              <a:rPr lang="uk-UA" sz="2800" b="1" dirty="0"/>
              <a:t>+ 3</a:t>
            </a:r>
            <a:r>
              <a:rPr lang="pt-BR" sz="2800" b="1" dirty="0"/>
              <a:t>H</a:t>
            </a:r>
            <a:r>
              <a:rPr lang="uk-UA" sz="2800" b="1" baseline="-25000" dirty="0"/>
              <a:t>2</a:t>
            </a:r>
            <a:r>
              <a:rPr lang="pt-BR" sz="2800" b="1" dirty="0"/>
              <a:t>O</a:t>
            </a:r>
            <a:r>
              <a:rPr lang="uk-UA" sz="2800" b="1" dirty="0"/>
              <a:t> → </a:t>
            </a:r>
            <a:r>
              <a:rPr lang="pt-BR" sz="2800" b="1" dirty="0"/>
              <a:t>Ba</a:t>
            </a:r>
            <a:r>
              <a:rPr lang="uk-UA" sz="2800" b="1" dirty="0"/>
              <a:t>(</a:t>
            </a:r>
            <a:r>
              <a:rPr lang="pt-BR" sz="2800" b="1" dirty="0"/>
              <a:t>BO</a:t>
            </a:r>
            <a:r>
              <a:rPr lang="uk-UA" sz="2800" b="1" baseline="-25000" dirty="0"/>
              <a:t>2</a:t>
            </a:r>
            <a:r>
              <a:rPr lang="uk-UA" sz="2800" b="1" dirty="0"/>
              <a:t>)</a:t>
            </a:r>
            <a:r>
              <a:rPr lang="uk-UA" sz="2800" b="1" baseline="-25000" dirty="0"/>
              <a:t>2</a:t>
            </a:r>
            <a:r>
              <a:rPr lang="uk-UA" sz="2800" b="1" dirty="0"/>
              <a:t>↓ + 2</a:t>
            </a:r>
            <a:r>
              <a:rPr lang="pt-BR" sz="2800" b="1" dirty="0"/>
              <a:t>H</a:t>
            </a:r>
            <a:r>
              <a:rPr lang="uk-UA" sz="2800" b="1" baseline="-25000" dirty="0"/>
              <a:t>3</a:t>
            </a:r>
            <a:r>
              <a:rPr lang="pt-BR" sz="2800" b="1" dirty="0"/>
              <a:t>BO</a:t>
            </a:r>
            <a:r>
              <a:rPr lang="uk-UA" sz="2800" b="1" baseline="-25000" dirty="0"/>
              <a:t>3</a:t>
            </a:r>
            <a:r>
              <a:rPr lang="uk-UA" sz="2800" b="1" dirty="0"/>
              <a:t> </a:t>
            </a:r>
            <a:endParaRPr lang="ru-UA" sz="2800" b="1" dirty="0"/>
          </a:p>
          <a:p>
            <a:r>
              <a:rPr lang="pt-BR" sz="2800" b="1" dirty="0"/>
              <a:t>Ba</a:t>
            </a:r>
            <a:r>
              <a:rPr lang="uk-UA" sz="2800" b="1" dirty="0"/>
              <a:t>(</a:t>
            </a:r>
            <a:r>
              <a:rPr lang="pt-BR" sz="2800" b="1" dirty="0"/>
              <a:t>BO</a:t>
            </a:r>
            <a:r>
              <a:rPr lang="uk-UA" sz="2800" b="1" baseline="-25000" dirty="0"/>
              <a:t>2</a:t>
            </a:r>
            <a:r>
              <a:rPr lang="uk-UA" sz="2800" b="1" dirty="0"/>
              <a:t>)</a:t>
            </a:r>
            <a:r>
              <a:rPr lang="uk-UA" sz="2800" b="1" baseline="-25000" dirty="0"/>
              <a:t>2</a:t>
            </a:r>
            <a:r>
              <a:rPr lang="uk-UA" sz="2800" b="1" dirty="0"/>
              <a:t>↓+ 2</a:t>
            </a:r>
            <a:r>
              <a:rPr lang="pt-BR" sz="2800" b="1" dirty="0"/>
              <a:t>HCl </a:t>
            </a:r>
            <a:r>
              <a:rPr lang="uk-UA" sz="2800" b="1" dirty="0"/>
              <a:t>→ </a:t>
            </a:r>
            <a:r>
              <a:rPr lang="pt-BR" sz="2800" b="1" dirty="0"/>
              <a:t>BaCl</a:t>
            </a:r>
            <a:r>
              <a:rPr lang="uk-UA" sz="2800" b="1" baseline="-25000" dirty="0"/>
              <a:t>2</a:t>
            </a:r>
            <a:r>
              <a:rPr lang="uk-UA" sz="2800" b="1" dirty="0"/>
              <a:t> + 2</a:t>
            </a:r>
            <a:r>
              <a:rPr lang="pt-BR" sz="2800" b="1" dirty="0"/>
              <a:t>HBO</a:t>
            </a:r>
            <a:r>
              <a:rPr lang="uk-UA" sz="2800" b="1" baseline="-25000" dirty="0"/>
              <a:t>2</a:t>
            </a:r>
            <a:endParaRPr lang="ru-UA" sz="2800" b="1" dirty="0"/>
          </a:p>
          <a:p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832613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64E731-C932-4F64-A952-4BDA383FA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3403" y="272562"/>
            <a:ext cx="5862503" cy="875302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Проба на аніони </a:t>
            </a:r>
            <a:r>
              <a:rPr lang="en-US" b="1" dirty="0"/>
              <a:t>II</a:t>
            </a:r>
            <a:r>
              <a:rPr lang="uk-UA" b="1" dirty="0"/>
              <a:t> групи</a:t>
            </a:r>
            <a:br>
              <a:rPr lang="ru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04A840A-891C-4C18-A787-822C82407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565" y="641839"/>
            <a:ext cx="11446180" cy="58270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dirty="0"/>
              <a:t>Груповим реактивом є AgNО</a:t>
            </a:r>
            <a:r>
              <a:rPr lang="uk-UA" sz="2400" baseline="-25000" dirty="0"/>
              <a:t>3</a:t>
            </a:r>
            <a:r>
              <a:rPr lang="uk-UA" sz="2400" dirty="0"/>
              <a:t> в присутності розведеної нітратної кислоти. У цих умовах AgNО</a:t>
            </a:r>
            <a:r>
              <a:rPr lang="uk-UA" sz="2400" baseline="-25000" dirty="0"/>
              <a:t>3</a:t>
            </a:r>
            <a:r>
              <a:rPr lang="uk-UA" sz="2400" dirty="0"/>
              <a:t> не утворює осаду з аніонами першої групи. Барієві солі аніонів другої групи розчиняються у воді. </a:t>
            </a:r>
            <a:endParaRPr lang="ru-UA" sz="2400" dirty="0"/>
          </a:p>
          <a:p>
            <a:r>
              <a:rPr lang="uk-UA" sz="2400" b="1" dirty="0"/>
              <a:t>KI  + AgNO</a:t>
            </a:r>
            <a:r>
              <a:rPr lang="uk-UA" sz="2400" b="1" baseline="-25000" dirty="0"/>
              <a:t>3</a:t>
            </a:r>
            <a:r>
              <a:rPr lang="uk-UA" sz="2400" b="1" dirty="0"/>
              <a:t>  → </a:t>
            </a:r>
            <a:r>
              <a:rPr lang="uk-UA" sz="2400" b="1" dirty="0" err="1"/>
              <a:t>AgI</a:t>
            </a:r>
            <a:r>
              <a:rPr lang="uk-UA" sz="2400" b="1" dirty="0"/>
              <a:t>↓ + KNO</a:t>
            </a:r>
            <a:r>
              <a:rPr lang="uk-UA" sz="2400" b="1" baseline="-25000" dirty="0"/>
              <a:t>3</a:t>
            </a:r>
            <a:endParaRPr lang="ru-UA" sz="2400" b="1" dirty="0"/>
          </a:p>
          <a:p>
            <a:r>
              <a:rPr lang="uk-UA" sz="2400" b="1" dirty="0"/>
              <a:t>I</a:t>
            </a:r>
            <a:r>
              <a:rPr lang="uk-UA" sz="2400" b="1" baseline="30000" dirty="0"/>
              <a:t>-  </a:t>
            </a:r>
            <a:r>
              <a:rPr lang="uk-UA" sz="2400" b="1" dirty="0"/>
              <a:t>+ </a:t>
            </a:r>
            <a:r>
              <a:rPr lang="uk-UA" sz="2400" b="1" dirty="0" err="1"/>
              <a:t>Ag</a:t>
            </a:r>
            <a:r>
              <a:rPr lang="uk-UA" sz="2400" b="1" baseline="30000" dirty="0"/>
              <a:t>+</a:t>
            </a:r>
            <a:r>
              <a:rPr lang="uk-UA" sz="2400" b="1" dirty="0"/>
              <a:t>  → </a:t>
            </a:r>
            <a:r>
              <a:rPr lang="uk-UA" sz="2400" b="1" dirty="0" err="1"/>
              <a:t>AgI</a:t>
            </a:r>
            <a:r>
              <a:rPr lang="uk-UA" sz="2400" b="1" dirty="0"/>
              <a:t>↓</a:t>
            </a:r>
            <a:endParaRPr lang="ru-UA" sz="2400" b="1" dirty="0"/>
          </a:p>
          <a:p>
            <a:pPr marL="0" indent="0">
              <a:buNone/>
            </a:pPr>
            <a:r>
              <a:rPr lang="uk-UA" sz="2400" dirty="0"/>
              <a:t>жовтий сирнистий осад </a:t>
            </a:r>
            <a:r>
              <a:rPr lang="uk-UA" sz="2400" dirty="0" err="1"/>
              <a:t>аргентум</a:t>
            </a:r>
            <a:r>
              <a:rPr lang="uk-UA" sz="2400" dirty="0"/>
              <a:t> йодиду</a:t>
            </a:r>
            <a:endParaRPr lang="ru-UA" sz="2400" dirty="0"/>
          </a:p>
          <a:p>
            <a:pPr marL="0" indent="0">
              <a:buNone/>
            </a:pPr>
            <a:r>
              <a:rPr lang="uk-UA" sz="2400" dirty="0"/>
              <a:t>Осад </a:t>
            </a:r>
            <a:r>
              <a:rPr lang="uk-UA" sz="2400" dirty="0" err="1"/>
              <a:t>аргентум</a:t>
            </a:r>
            <a:r>
              <a:rPr lang="uk-UA" sz="2400" dirty="0"/>
              <a:t> йодиду практично нерозчинний в кислотах і аміаку розчині, але легко розчинний в розчинах калію ціаніду і натрію тіосульфату:</a:t>
            </a:r>
            <a:endParaRPr lang="ru-UA" sz="2400" dirty="0"/>
          </a:p>
          <a:p>
            <a:r>
              <a:rPr lang="uk-UA" sz="2400" b="1" dirty="0" err="1"/>
              <a:t>AgI</a:t>
            </a:r>
            <a:r>
              <a:rPr lang="uk-UA" sz="2400" b="1" dirty="0"/>
              <a:t>↓ + 2Na</a:t>
            </a:r>
            <a:r>
              <a:rPr lang="uk-UA" sz="2400" b="1" baseline="-25000" dirty="0"/>
              <a:t>2</a:t>
            </a:r>
            <a:r>
              <a:rPr lang="uk-UA" sz="2400" b="1" dirty="0"/>
              <a:t>S</a:t>
            </a:r>
            <a:r>
              <a:rPr lang="uk-UA" sz="2400" b="1" baseline="-25000" dirty="0"/>
              <a:t>2</a:t>
            </a:r>
            <a:r>
              <a:rPr lang="uk-UA" sz="2400" b="1" dirty="0"/>
              <a:t>O</a:t>
            </a:r>
            <a:r>
              <a:rPr lang="uk-UA" sz="2400" b="1" baseline="-25000" dirty="0"/>
              <a:t>3</a:t>
            </a:r>
            <a:r>
              <a:rPr lang="uk-UA" sz="2400" b="1" dirty="0"/>
              <a:t> → Na</a:t>
            </a:r>
            <a:r>
              <a:rPr lang="uk-UA" sz="2400" b="1" baseline="-25000" dirty="0"/>
              <a:t>3</a:t>
            </a:r>
            <a:r>
              <a:rPr lang="uk-UA" sz="2400" b="1" dirty="0"/>
              <a:t>[</a:t>
            </a:r>
            <a:r>
              <a:rPr lang="uk-UA" sz="2400" b="1" dirty="0" err="1"/>
              <a:t>Ag</a:t>
            </a:r>
            <a:r>
              <a:rPr lang="uk-UA" sz="2400" b="1" dirty="0"/>
              <a:t>(S</a:t>
            </a:r>
            <a:r>
              <a:rPr lang="uk-UA" sz="2400" b="1" baseline="-25000" dirty="0"/>
              <a:t>2</a:t>
            </a:r>
            <a:r>
              <a:rPr lang="uk-UA" sz="2400" b="1" dirty="0"/>
              <a:t>O</a:t>
            </a:r>
            <a:r>
              <a:rPr lang="uk-UA" sz="2400" b="1" baseline="-25000" dirty="0"/>
              <a:t>3</a:t>
            </a:r>
            <a:r>
              <a:rPr lang="uk-UA" sz="2400" b="1" dirty="0"/>
              <a:t>)</a:t>
            </a:r>
            <a:r>
              <a:rPr lang="uk-UA" sz="2400" b="1" baseline="-25000" dirty="0"/>
              <a:t>2</a:t>
            </a:r>
            <a:r>
              <a:rPr lang="uk-UA" sz="2400" b="1" dirty="0"/>
              <a:t>] + </a:t>
            </a:r>
            <a:r>
              <a:rPr lang="uk-UA" sz="2400" b="1" dirty="0" err="1"/>
              <a:t>NaI</a:t>
            </a:r>
            <a:r>
              <a:rPr lang="uk-UA" sz="2400" b="1" dirty="0"/>
              <a:t>.</a:t>
            </a:r>
            <a:endParaRPr lang="ru-UA" sz="2400" b="1" dirty="0"/>
          </a:p>
          <a:p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735368182"/>
      </p:ext>
    </p:extLst>
  </p:cSld>
  <p:clrMapOvr>
    <a:masterClrMapping/>
  </p:clrMapOvr>
</p:sld>
</file>

<file path=ppt/theme/theme1.xml><?xml version="1.0" encoding="utf-8"?>
<a:theme xmlns:a="http://schemas.openxmlformats.org/drawingml/2006/main" name="Скибка">
  <a:themeElements>
    <a:clrScheme name="Скибка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кибка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кибка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63</TotalTime>
  <Words>1548</Words>
  <Application>Microsoft Office PowerPoint</Application>
  <PresentationFormat>Широкий екран</PresentationFormat>
  <Paragraphs>110</Paragraphs>
  <Slides>21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21</vt:i4>
      </vt:variant>
    </vt:vector>
  </HeadingPairs>
  <TitlesOfParts>
    <vt:vector size="25" baseType="lpstr">
      <vt:lpstr>Arial</vt:lpstr>
      <vt:lpstr>Century Gothic</vt:lpstr>
      <vt:lpstr>Wingdings 3</vt:lpstr>
      <vt:lpstr>Скибка</vt:lpstr>
      <vt:lpstr>Аніони</vt:lpstr>
      <vt:lpstr>       ПЛАН </vt:lpstr>
      <vt:lpstr>Класифікація </vt:lpstr>
      <vt:lpstr>Класифікація</vt:lpstr>
      <vt:lpstr>  Класифікація</vt:lpstr>
      <vt:lpstr>Особливості аналізу аніонів</vt:lpstr>
      <vt:lpstr>Особливості аналізу аніонів</vt:lpstr>
      <vt:lpstr> Проба на аніони I групи </vt:lpstr>
      <vt:lpstr>Проба на аніони II групи </vt:lpstr>
      <vt:lpstr>Проба на аніони-окисники</vt:lpstr>
      <vt:lpstr>Проба на аніони-відновники</vt:lpstr>
      <vt:lpstr>Проба на аніони нестійких кислот</vt:lpstr>
      <vt:lpstr>Реакція на нітрат-іон NO3- </vt:lpstr>
      <vt:lpstr>Реакція на арсеніт-іон AsO33‾</vt:lpstr>
      <vt:lpstr>Реакція на арсенат-іон AsO43‾</vt:lpstr>
      <vt:lpstr>Реакція на нітрит-іон NO2- </vt:lpstr>
      <vt:lpstr>Реакція на нітрит-іон NO2- та нітрат-іон NO3- </vt:lpstr>
      <vt:lpstr>Реакція на фосфат-іон РO43‾ </vt:lpstr>
      <vt:lpstr>Біологічна роль окремих аніонів. </vt:lpstr>
      <vt:lpstr>Біологічна роль окремих аніонів. </vt:lpstr>
      <vt:lpstr>ДЯКУЮ ЗА УВАГУ!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Аніони</dc:title>
  <dc:creator>samuratetiana@gmail.com</dc:creator>
  <cp:lastModifiedBy>samuratetiana@gmail.com</cp:lastModifiedBy>
  <cp:revision>54</cp:revision>
  <dcterms:created xsi:type="dcterms:W3CDTF">2021-03-11T12:20:37Z</dcterms:created>
  <dcterms:modified xsi:type="dcterms:W3CDTF">2021-03-11T13:26:08Z</dcterms:modified>
</cp:coreProperties>
</file>