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3" r:id="rId8"/>
    <p:sldId id="261" r:id="rId9"/>
    <p:sldId id="264" r:id="rId10"/>
    <p:sldId id="265" r:id="rId11"/>
    <p:sldId id="266" r:id="rId12"/>
    <p:sldId id="267" r:id="rId13"/>
    <p:sldId id="269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7F0957-A4E4-4C03-9643-9BA36CEE256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55ED9EFF-60A8-4AA6-A106-CD830523FF70}">
      <dgm:prSet/>
      <dgm:spPr/>
      <dgm:t>
        <a:bodyPr/>
        <a:lstStyle/>
        <a:p>
          <a:pPr rtl="0"/>
          <a:r>
            <a:rPr lang="ru-RU" smtClean="0"/>
            <a:t>заперечував ставлення до українського народного господарства як до південного економічного району СРСР</a:t>
          </a:r>
          <a:endParaRPr lang="ru-RU"/>
        </a:p>
      </dgm:t>
    </dgm:pt>
    <dgm:pt modelId="{CB480E49-0AE4-482D-8C6E-CFBAFF01E18F}" type="parTrans" cxnId="{C98C0E88-EEA4-45FF-A549-83A1B5EF7B59}">
      <dgm:prSet/>
      <dgm:spPr/>
      <dgm:t>
        <a:bodyPr/>
        <a:lstStyle/>
        <a:p>
          <a:endParaRPr lang="ru-RU"/>
        </a:p>
      </dgm:t>
    </dgm:pt>
    <dgm:pt modelId="{0558F043-6F94-4320-BFDC-9196E1DEB544}" type="sibTrans" cxnId="{C98C0E88-EEA4-45FF-A549-83A1B5EF7B59}">
      <dgm:prSet/>
      <dgm:spPr/>
      <dgm:t>
        <a:bodyPr/>
        <a:lstStyle/>
        <a:p>
          <a:endParaRPr lang="ru-RU"/>
        </a:p>
      </dgm:t>
    </dgm:pt>
    <dgm:pt modelId="{C23774DC-AF97-4653-9E63-BD3F29AF2F42}">
      <dgm:prSet/>
      <dgm:spPr/>
      <dgm:t>
        <a:bodyPr/>
        <a:lstStyle/>
        <a:p>
          <a:pPr rtl="0"/>
          <a:r>
            <a:rPr lang="ru-RU" smtClean="0"/>
            <a:t>заперечував ігнорування необхідності самостійного розвитку економіки України як частини світового економічного господарства</a:t>
          </a:r>
          <a:endParaRPr lang="ru-RU"/>
        </a:p>
      </dgm:t>
    </dgm:pt>
    <dgm:pt modelId="{D9852F4D-9336-4FF7-9AA7-9406F58F81C4}" type="parTrans" cxnId="{D05989CC-7D34-4C28-95D4-4C6F19C02A85}">
      <dgm:prSet/>
      <dgm:spPr/>
      <dgm:t>
        <a:bodyPr/>
        <a:lstStyle/>
        <a:p>
          <a:endParaRPr lang="ru-RU"/>
        </a:p>
      </dgm:t>
    </dgm:pt>
    <dgm:pt modelId="{5F931A59-3261-4AAB-A347-F6108FCEEEE9}" type="sibTrans" cxnId="{D05989CC-7D34-4C28-95D4-4C6F19C02A85}">
      <dgm:prSet/>
      <dgm:spPr/>
      <dgm:t>
        <a:bodyPr/>
        <a:lstStyle/>
        <a:p>
          <a:endParaRPr lang="ru-RU"/>
        </a:p>
      </dgm:t>
    </dgm:pt>
    <dgm:pt modelId="{6E77E9B0-FE12-419A-827F-633B7052682C}">
      <dgm:prSet/>
      <dgm:spPr/>
      <dgm:t>
        <a:bodyPr/>
        <a:lstStyle/>
        <a:p>
          <a:pPr rtl="0"/>
          <a:r>
            <a:rPr lang="ru-RU" smtClean="0"/>
            <a:t>Україна за радянської влади, як і за царя, залишається економічною колонією Росі</a:t>
          </a:r>
          <a:endParaRPr lang="ru-RU"/>
        </a:p>
      </dgm:t>
    </dgm:pt>
    <dgm:pt modelId="{80A86DC9-8A17-4310-A5ED-F04B260C803C}" type="parTrans" cxnId="{B0E5DEFB-33B6-4BD9-A7F7-D5A57BC1457F}">
      <dgm:prSet/>
      <dgm:spPr/>
      <dgm:t>
        <a:bodyPr/>
        <a:lstStyle/>
        <a:p>
          <a:endParaRPr lang="ru-RU"/>
        </a:p>
      </dgm:t>
    </dgm:pt>
    <dgm:pt modelId="{C1CE6C48-9914-4609-AD06-4012B1688E06}" type="sibTrans" cxnId="{B0E5DEFB-33B6-4BD9-A7F7-D5A57BC1457F}">
      <dgm:prSet/>
      <dgm:spPr/>
      <dgm:t>
        <a:bodyPr/>
        <a:lstStyle/>
        <a:p>
          <a:endParaRPr lang="ru-RU"/>
        </a:p>
      </dgm:t>
    </dgm:pt>
    <dgm:pt modelId="{F74B4A89-6238-487D-B33D-6CB2AA844885}" type="pres">
      <dgm:prSet presAssocID="{5E7F0957-A4E4-4C03-9643-9BA36CEE256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A46A257-CD04-4273-8C8C-E1A3E4A2FE52}" type="pres">
      <dgm:prSet presAssocID="{55ED9EFF-60A8-4AA6-A106-CD830523FF70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2DECF5-8F4D-420C-9AB1-C9148E7981E5}" type="pres">
      <dgm:prSet presAssocID="{0558F043-6F94-4320-BFDC-9196E1DEB544}" presName="spacer" presStyleCnt="0"/>
      <dgm:spPr/>
    </dgm:pt>
    <dgm:pt modelId="{08AFE021-D67F-40DC-9061-968CCEFD3AE9}" type="pres">
      <dgm:prSet presAssocID="{C23774DC-AF97-4653-9E63-BD3F29AF2F42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244AF6-CFB5-4E3B-A823-C4BC40FC7918}" type="pres">
      <dgm:prSet presAssocID="{5F931A59-3261-4AAB-A347-F6108FCEEEE9}" presName="spacer" presStyleCnt="0"/>
      <dgm:spPr/>
    </dgm:pt>
    <dgm:pt modelId="{0DB351A8-B65E-4CBB-9AAB-08946D568057}" type="pres">
      <dgm:prSet presAssocID="{6E77E9B0-FE12-419A-827F-633B7052682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AC1798B-B3FA-434D-BA85-7BDBD7751138}" type="presOf" srcId="{5E7F0957-A4E4-4C03-9643-9BA36CEE2564}" destId="{F74B4A89-6238-487D-B33D-6CB2AA844885}" srcOrd="0" destOrd="0" presId="urn:microsoft.com/office/officeart/2005/8/layout/vList2"/>
    <dgm:cxn modelId="{C98C0E88-EEA4-45FF-A549-83A1B5EF7B59}" srcId="{5E7F0957-A4E4-4C03-9643-9BA36CEE2564}" destId="{55ED9EFF-60A8-4AA6-A106-CD830523FF70}" srcOrd="0" destOrd="0" parTransId="{CB480E49-0AE4-482D-8C6E-CFBAFF01E18F}" sibTransId="{0558F043-6F94-4320-BFDC-9196E1DEB544}"/>
    <dgm:cxn modelId="{4D3A5125-0D0F-45D0-A5D2-89BFA3E9A713}" type="presOf" srcId="{C23774DC-AF97-4653-9E63-BD3F29AF2F42}" destId="{08AFE021-D67F-40DC-9061-968CCEFD3AE9}" srcOrd="0" destOrd="0" presId="urn:microsoft.com/office/officeart/2005/8/layout/vList2"/>
    <dgm:cxn modelId="{B0E5DEFB-33B6-4BD9-A7F7-D5A57BC1457F}" srcId="{5E7F0957-A4E4-4C03-9643-9BA36CEE2564}" destId="{6E77E9B0-FE12-419A-827F-633B7052682C}" srcOrd="2" destOrd="0" parTransId="{80A86DC9-8A17-4310-A5ED-F04B260C803C}" sibTransId="{C1CE6C48-9914-4609-AD06-4012B1688E06}"/>
    <dgm:cxn modelId="{BC952BAB-DB3C-413F-8EB1-ED48C871C098}" type="presOf" srcId="{55ED9EFF-60A8-4AA6-A106-CD830523FF70}" destId="{3A46A257-CD04-4273-8C8C-E1A3E4A2FE52}" srcOrd="0" destOrd="0" presId="urn:microsoft.com/office/officeart/2005/8/layout/vList2"/>
    <dgm:cxn modelId="{D05989CC-7D34-4C28-95D4-4C6F19C02A85}" srcId="{5E7F0957-A4E4-4C03-9643-9BA36CEE2564}" destId="{C23774DC-AF97-4653-9E63-BD3F29AF2F42}" srcOrd="1" destOrd="0" parTransId="{D9852F4D-9336-4FF7-9AA7-9406F58F81C4}" sibTransId="{5F931A59-3261-4AAB-A347-F6108FCEEEE9}"/>
    <dgm:cxn modelId="{026549AE-2051-453C-8B8C-4D273CAD0B82}" type="presOf" srcId="{6E77E9B0-FE12-419A-827F-633B7052682C}" destId="{0DB351A8-B65E-4CBB-9AAB-08946D568057}" srcOrd="0" destOrd="0" presId="urn:microsoft.com/office/officeart/2005/8/layout/vList2"/>
    <dgm:cxn modelId="{02CC8230-0727-4C58-B870-FBCDBADBAF49}" type="presParOf" srcId="{F74B4A89-6238-487D-B33D-6CB2AA844885}" destId="{3A46A257-CD04-4273-8C8C-E1A3E4A2FE52}" srcOrd="0" destOrd="0" presId="urn:microsoft.com/office/officeart/2005/8/layout/vList2"/>
    <dgm:cxn modelId="{6EAAB485-1D11-48B4-9AB7-0BF1703D0C1B}" type="presParOf" srcId="{F74B4A89-6238-487D-B33D-6CB2AA844885}" destId="{822DECF5-8F4D-420C-9AB1-C9148E7981E5}" srcOrd="1" destOrd="0" presId="urn:microsoft.com/office/officeart/2005/8/layout/vList2"/>
    <dgm:cxn modelId="{4C261B1D-AAC2-45EE-A548-50AE318444D2}" type="presParOf" srcId="{F74B4A89-6238-487D-B33D-6CB2AA844885}" destId="{08AFE021-D67F-40DC-9061-968CCEFD3AE9}" srcOrd="2" destOrd="0" presId="urn:microsoft.com/office/officeart/2005/8/layout/vList2"/>
    <dgm:cxn modelId="{68892CC7-8F28-46F6-9CF8-E35A144D97B0}" type="presParOf" srcId="{F74B4A89-6238-487D-B33D-6CB2AA844885}" destId="{2D244AF6-CFB5-4E3B-A823-C4BC40FC7918}" srcOrd="3" destOrd="0" presId="urn:microsoft.com/office/officeart/2005/8/layout/vList2"/>
    <dgm:cxn modelId="{0422EC8A-64F3-488E-B05F-72398B37F7FE}" type="presParOf" srcId="{F74B4A89-6238-487D-B33D-6CB2AA844885}" destId="{0DB351A8-B65E-4CBB-9AAB-08946D568057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46A257-CD04-4273-8C8C-E1A3E4A2FE52}">
      <dsp:nvSpPr>
        <dsp:cNvPr id="0" name=""/>
        <dsp:cNvSpPr/>
      </dsp:nvSpPr>
      <dsp:spPr>
        <a:xfrm>
          <a:off x="0" y="41105"/>
          <a:ext cx="7745505" cy="12210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smtClean="0"/>
            <a:t>заперечував ставлення до українського народного господарства як до південного економічного району СРСР</a:t>
          </a:r>
          <a:endParaRPr lang="ru-RU" sz="2300" kern="1200"/>
        </a:p>
      </dsp:txBody>
      <dsp:txXfrm>
        <a:off x="59606" y="100711"/>
        <a:ext cx="7626293" cy="1101829"/>
      </dsp:txXfrm>
    </dsp:sp>
    <dsp:sp modelId="{08AFE021-D67F-40DC-9061-968CCEFD3AE9}">
      <dsp:nvSpPr>
        <dsp:cNvPr id="0" name=""/>
        <dsp:cNvSpPr/>
      </dsp:nvSpPr>
      <dsp:spPr>
        <a:xfrm>
          <a:off x="0" y="1328386"/>
          <a:ext cx="7745505" cy="12210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smtClean="0"/>
            <a:t>заперечував ігнорування необхідності самостійного розвитку економіки України як частини світового економічного господарства</a:t>
          </a:r>
          <a:endParaRPr lang="ru-RU" sz="2300" kern="1200"/>
        </a:p>
      </dsp:txBody>
      <dsp:txXfrm>
        <a:off x="59606" y="1387992"/>
        <a:ext cx="7626293" cy="1101829"/>
      </dsp:txXfrm>
    </dsp:sp>
    <dsp:sp modelId="{0DB351A8-B65E-4CBB-9AAB-08946D568057}">
      <dsp:nvSpPr>
        <dsp:cNvPr id="0" name=""/>
        <dsp:cNvSpPr/>
      </dsp:nvSpPr>
      <dsp:spPr>
        <a:xfrm>
          <a:off x="0" y="2615668"/>
          <a:ext cx="7745505" cy="12210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smtClean="0"/>
            <a:t>Україна за радянської влади, як і за царя, залишається економічною колонією Росі</a:t>
          </a:r>
          <a:endParaRPr lang="ru-RU" sz="2300" kern="1200"/>
        </a:p>
      </dsp:txBody>
      <dsp:txXfrm>
        <a:off x="59606" y="2675274"/>
        <a:ext cx="7626293" cy="11018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Політична</a:t>
            </a:r>
            <a:r>
              <a:rPr lang="ru-RU" dirty="0" smtClean="0"/>
              <a:t> думка в </a:t>
            </a:r>
            <a:r>
              <a:rPr lang="ru-RU" dirty="0" err="1" smtClean="0"/>
              <a:t>Радянській</a:t>
            </a:r>
            <a:r>
              <a:rPr lang="ru-RU" dirty="0" smtClean="0"/>
              <a:t> </a:t>
            </a:r>
            <a:r>
              <a:rPr lang="ru-RU" dirty="0" err="1" smtClean="0"/>
              <a:t>Україні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0193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</a:t>
            </a:r>
            <a:r>
              <a:rPr lang="ru-RU" dirty="0" err="1"/>
              <a:t>оазою</a:t>
            </a:r>
            <a:r>
              <a:rPr lang="ru-RU" dirty="0"/>
              <a:t>»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smtClean="0"/>
              <a:t>є </a:t>
            </a:r>
            <a:r>
              <a:rPr lang="ru-RU" dirty="0" err="1" smtClean="0"/>
              <a:t>Україна</a:t>
            </a:r>
            <a:r>
              <a:rPr lang="ru-RU" dirty="0" smtClean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розташована</a:t>
            </a:r>
            <a:r>
              <a:rPr lang="ru-RU" dirty="0"/>
              <a:t> на </a:t>
            </a:r>
            <a:r>
              <a:rPr lang="ru-RU" dirty="0" err="1"/>
              <a:t>межі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 smtClean="0"/>
              <a:t>цивілізацій</a:t>
            </a:r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В </a:t>
            </a:r>
            <a:r>
              <a:rPr lang="uk-UA" dirty="0" smtClean="0"/>
              <a:t>Україні</a:t>
            </a:r>
            <a:r>
              <a:rPr lang="ru-RU" dirty="0" smtClean="0"/>
              <a:t> є тип </a:t>
            </a:r>
            <a:r>
              <a:rPr lang="ru-RU" dirty="0" err="1">
                <a:solidFill>
                  <a:srgbClr val="FF0000"/>
                </a:solidFill>
              </a:rPr>
              <a:t>революційного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конкістадора</a:t>
            </a:r>
            <a:r>
              <a:rPr lang="ru-RU" dirty="0"/>
              <a:t>, готового до </a:t>
            </a:r>
            <a:r>
              <a:rPr lang="ru-RU" dirty="0" err="1"/>
              <a:t>смертельної</a:t>
            </a:r>
            <a:r>
              <a:rPr lang="ru-RU" dirty="0"/>
              <a:t> </a:t>
            </a:r>
            <a:r>
              <a:rPr lang="ru-RU" dirty="0" err="1"/>
              <a:t>сутички</a:t>
            </a:r>
            <a:r>
              <a:rPr lang="ru-RU" dirty="0"/>
              <a:t> з </a:t>
            </a:r>
            <a:r>
              <a:rPr lang="ru-RU" dirty="0" err="1"/>
              <a:t>капіталізмом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«</a:t>
            </a:r>
            <a:r>
              <a:rPr lang="ru-RU" dirty="0" err="1" smtClean="0"/>
              <a:t>азійський</a:t>
            </a:r>
            <a:r>
              <a:rPr lang="ru-RU" dirty="0" smtClean="0"/>
              <a:t> </a:t>
            </a:r>
            <a:r>
              <a:rPr lang="ru-RU" dirty="0" err="1" smtClean="0"/>
              <a:t>ренесанс</a:t>
            </a:r>
            <a:r>
              <a:rPr lang="ru-RU" dirty="0" smtClean="0"/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75409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стиль </a:t>
            </a:r>
            <a:r>
              <a:rPr lang="ru-RU" dirty="0" err="1"/>
              <a:t>доби</a:t>
            </a:r>
            <a:r>
              <a:rPr lang="ru-RU" dirty="0"/>
              <a:t> </a:t>
            </a:r>
            <a:r>
              <a:rPr lang="ru-RU" dirty="0" err="1" smtClean="0"/>
              <a:t>національно</a:t>
            </a:r>
            <a:r>
              <a:rPr lang="ru-RU" dirty="0" smtClean="0"/>
              <a:t>-державного </a:t>
            </a:r>
            <a:r>
              <a:rPr lang="ru-RU" dirty="0" err="1"/>
              <a:t>відродження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/>
              <a:t>творче</a:t>
            </a:r>
            <a:r>
              <a:rPr lang="ru-RU" dirty="0"/>
              <a:t> </a:t>
            </a:r>
            <a:r>
              <a:rPr lang="ru-RU" dirty="0" err="1"/>
              <a:t>поєднання</a:t>
            </a:r>
            <a:r>
              <a:rPr lang="ru-RU" dirty="0"/>
              <a:t> </a:t>
            </a:r>
            <a:r>
              <a:rPr lang="ru-RU" dirty="0" err="1"/>
              <a:t>внутрішнього</a:t>
            </a:r>
            <a:r>
              <a:rPr lang="ru-RU" dirty="0"/>
              <a:t> </a:t>
            </a:r>
            <a:r>
              <a:rPr lang="ru-RU" dirty="0" err="1"/>
              <a:t>потенціалу</a:t>
            </a:r>
            <a:r>
              <a:rPr lang="ru-RU" dirty="0"/>
              <a:t> </a:t>
            </a:r>
            <a:r>
              <a:rPr lang="ru-RU" dirty="0" err="1"/>
              <a:t>української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r>
              <a:rPr lang="ru-RU" dirty="0"/>
              <a:t> з </a:t>
            </a:r>
            <a:r>
              <a:rPr lang="ru-RU" dirty="0" err="1"/>
              <a:t>духовним</a:t>
            </a:r>
            <a:r>
              <a:rPr lang="ru-RU" dirty="0"/>
              <a:t> </a:t>
            </a:r>
            <a:r>
              <a:rPr lang="ru-RU" dirty="0" err="1" smtClean="0"/>
              <a:t>потенціалом</a:t>
            </a:r>
            <a:r>
              <a:rPr lang="ru-RU" dirty="0" smtClean="0"/>
              <a:t> </a:t>
            </a:r>
            <a:r>
              <a:rPr lang="ru-RU" dirty="0" err="1"/>
              <a:t>культури</a:t>
            </a:r>
            <a:r>
              <a:rPr lang="ru-RU" dirty="0"/>
              <a:t> </a:t>
            </a:r>
            <a:r>
              <a:rPr lang="ru-RU" dirty="0" err="1" smtClean="0"/>
              <a:t>європейської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err="1" smtClean="0"/>
              <a:t>Ініціатор</a:t>
            </a:r>
            <a:r>
              <a:rPr lang="ru-RU" dirty="0" smtClean="0"/>
              <a:t> = </a:t>
            </a:r>
            <a:r>
              <a:rPr lang="ru-RU" dirty="0" err="1" smtClean="0">
                <a:solidFill>
                  <a:srgbClr val="FF0000"/>
                </a:solidFill>
              </a:rPr>
              <a:t>творча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еліта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нації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uk-UA" dirty="0">
              <a:solidFill>
                <a:srgbClr val="FF0000"/>
              </a:solidFill>
            </a:endParaRPr>
          </a:p>
          <a:p>
            <a:r>
              <a:rPr lang="ru-RU" dirty="0" smtClean="0"/>
              <a:t>Треба </a:t>
            </a:r>
            <a:r>
              <a:rPr lang="ru-RU" dirty="0" err="1" smtClean="0"/>
              <a:t>подолати</a:t>
            </a:r>
            <a:r>
              <a:rPr lang="ru-RU" dirty="0" smtClean="0"/>
              <a:t> </a:t>
            </a:r>
            <a:r>
              <a:rPr lang="ru-RU" dirty="0" err="1" smtClean="0"/>
              <a:t>провінціалізм</a:t>
            </a:r>
            <a:r>
              <a:rPr lang="ru-RU" dirty="0" smtClean="0"/>
              <a:t>, </a:t>
            </a:r>
            <a:r>
              <a:rPr lang="ru-RU" dirty="0"/>
              <a:t>«</a:t>
            </a:r>
            <a:r>
              <a:rPr lang="ru-RU" dirty="0" err="1" smtClean="0"/>
              <a:t>малоросійщину</a:t>
            </a:r>
            <a:r>
              <a:rPr lang="ru-RU" dirty="0" smtClean="0"/>
              <a:t>», </a:t>
            </a:r>
            <a:r>
              <a:rPr lang="ru-RU" dirty="0"/>
              <a:t>«</a:t>
            </a:r>
            <a:r>
              <a:rPr lang="ru-RU" dirty="0" err="1" smtClean="0"/>
              <a:t>українофільство</a:t>
            </a:r>
            <a:r>
              <a:rPr lang="ru-RU" dirty="0" smtClean="0"/>
              <a:t>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ідея</a:t>
            </a:r>
            <a:r>
              <a:rPr lang="ru-RU" dirty="0"/>
              <a:t> активного романтизму (</a:t>
            </a:r>
            <a:r>
              <a:rPr lang="ru-RU" dirty="0" err="1"/>
              <a:t>вітаїзму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0248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err="1" smtClean="0">
                <a:solidFill>
                  <a:srgbClr val="FF0000"/>
                </a:solidFill>
              </a:rPr>
              <a:t>світова</a:t>
            </a:r>
            <a:r>
              <a:rPr lang="ru-RU" sz="4000" dirty="0" smtClean="0">
                <a:solidFill>
                  <a:srgbClr val="FF0000"/>
                </a:solidFill>
              </a:rPr>
              <a:t> </a:t>
            </a:r>
            <a:r>
              <a:rPr lang="ru-RU" sz="4000" dirty="0" err="1">
                <a:solidFill>
                  <a:srgbClr val="FF0000"/>
                </a:solidFill>
              </a:rPr>
              <a:t>революція</a:t>
            </a:r>
            <a:r>
              <a:rPr lang="ru-RU" sz="4000" dirty="0">
                <a:solidFill>
                  <a:srgbClr val="FF0000"/>
                </a:solidFill>
              </a:rPr>
              <a:t> </a:t>
            </a:r>
            <a:r>
              <a:rPr lang="ru-RU" sz="4000" dirty="0" err="1">
                <a:solidFill>
                  <a:srgbClr val="FF0000"/>
                </a:solidFill>
              </a:rPr>
              <a:t>доти</a:t>
            </a:r>
            <a:r>
              <a:rPr lang="ru-RU" sz="4000" dirty="0">
                <a:solidFill>
                  <a:srgbClr val="FF0000"/>
                </a:solidFill>
              </a:rPr>
              <a:t> не </a:t>
            </a:r>
            <a:r>
              <a:rPr lang="ru-RU" sz="4000" dirty="0" err="1">
                <a:solidFill>
                  <a:srgbClr val="FF0000"/>
                </a:solidFill>
              </a:rPr>
              <a:t>переможе</a:t>
            </a:r>
            <a:r>
              <a:rPr lang="ru-RU" sz="4000" dirty="0">
                <a:solidFill>
                  <a:srgbClr val="FF0000"/>
                </a:solidFill>
              </a:rPr>
              <a:t>, доки один народ, у </a:t>
            </a:r>
            <a:r>
              <a:rPr lang="ru-RU" sz="4000" dirty="0" err="1">
                <a:solidFill>
                  <a:srgbClr val="FF0000"/>
                </a:solidFill>
              </a:rPr>
              <a:t>цьому</a:t>
            </a:r>
            <a:r>
              <a:rPr lang="ru-RU" sz="4000" dirty="0">
                <a:solidFill>
                  <a:srgbClr val="FF0000"/>
                </a:solidFill>
              </a:rPr>
              <a:t> </a:t>
            </a:r>
            <a:r>
              <a:rPr lang="ru-RU" sz="4000" dirty="0" err="1">
                <a:solidFill>
                  <a:srgbClr val="FF0000"/>
                </a:solidFill>
              </a:rPr>
              <a:t>випадку</a:t>
            </a:r>
            <a:r>
              <a:rPr lang="ru-RU" sz="4000" dirty="0">
                <a:solidFill>
                  <a:srgbClr val="FF0000"/>
                </a:solidFill>
              </a:rPr>
              <a:t> </a:t>
            </a:r>
            <a:r>
              <a:rPr lang="ru-RU" sz="4000" dirty="0" err="1">
                <a:solidFill>
                  <a:srgbClr val="FF0000"/>
                </a:solidFill>
              </a:rPr>
              <a:t>російський</a:t>
            </a:r>
            <a:r>
              <a:rPr lang="ru-RU" sz="4000" dirty="0">
                <a:solidFill>
                  <a:srgbClr val="FF0000"/>
                </a:solidFill>
              </a:rPr>
              <a:t>, </a:t>
            </a:r>
            <a:r>
              <a:rPr lang="ru-RU" sz="4000" dirty="0" err="1">
                <a:solidFill>
                  <a:srgbClr val="FF0000"/>
                </a:solidFill>
              </a:rPr>
              <a:t>намагатиметься</a:t>
            </a:r>
            <a:r>
              <a:rPr lang="ru-RU" sz="4000" dirty="0">
                <a:solidFill>
                  <a:srgbClr val="FF0000"/>
                </a:solidFill>
              </a:rPr>
              <a:t> </a:t>
            </a:r>
            <a:r>
              <a:rPr lang="ru-RU" sz="4000" dirty="0" err="1">
                <a:solidFill>
                  <a:srgbClr val="FF0000"/>
                </a:solidFill>
              </a:rPr>
              <a:t>монополізувати</a:t>
            </a:r>
            <a:r>
              <a:rPr lang="ru-RU" sz="4000" dirty="0">
                <a:solidFill>
                  <a:srgbClr val="FF0000"/>
                </a:solidFill>
              </a:rPr>
              <a:t> </a:t>
            </a:r>
            <a:r>
              <a:rPr lang="ru-RU" sz="4000" dirty="0" err="1" smtClean="0">
                <a:solidFill>
                  <a:srgbClr val="FF0000"/>
                </a:solidFill>
              </a:rPr>
              <a:t>її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революційний</a:t>
            </a:r>
            <a:r>
              <a:rPr lang="ru-RU" dirty="0" smtClean="0"/>
              <a:t> </a:t>
            </a:r>
            <a:r>
              <a:rPr lang="ru-RU" dirty="0" err="1" smtClean="0"/>
              <a:t>інтернаціоналізм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7102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>
                <a:solidFill>
                  <a:schemeClr val="tx1"/>
                </a:solidFill>
              </a:rPr>
              <a:t>1890-1946</a:t>
            </a:r>
          </a:p>
          <a:p>
            <a:r>
              <a:rPr lang="ru-RU" dirty="0" err="1">
                <a:solidFill>
                  <a:schemeClr val="tx1"/>
                </a:solidFill>
              </a:rPr>
              <a:t>український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радянський</a:t>
            </a:r>
            <a:r>
              <a:rPr lang="ru-RU" dirty="0">
                <a:solidFill>
                  <a:schemeClr val="tx1"/>
                </a:solidFill>
              </a:rPr>
              <a:t> </a:t>
            </a:r>
            <a:endParaRPr lang="ru-RU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dirty="0" err="1" smtClean="0">
                <a:solidFill>
                  <a:schemeClr val="tx1"/>
                </a:solidFill>
              </a:rPr>
              <a:t>державний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і </a:t>
            </a:r>
            <a:r>
              <a:rPr lang="ru-RU" dirty="0" err="1">
                <a:solidFill>
                  <a:schemeClr val="tx1"/>
                </a:solidFill>
              </a:rPr>
              <a:t>політичний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діяч</a:t>
            </a:r>
            <a:r>
              <a:rPr lang="ru-RU" dirty="0">
                <a:solidFill>
                  <a:schemeClr val="tx1"/>
                </a:solidFill>
              </a:rPr>
              <a:t>, </a:t>
            </a:r>
            <a:endParaRPr lang="ru-RU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один </a:t>
            </a:r>
            <a:r>
              <a:rPr lang="ru-RU" dirty="0" err="1">
                <a:solidFill>
                  <a:schemeClr val="tx1"/>
                </a:solidFill>
              </a:rPr>
              <a:t>із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лідерів</a:t>
            </a:r>
            <a:r>
              <a:rPr lang="ru-RU" dirty="0">
                <a:solidFill>
                  <a:schemeClr val="tx1"/>
                </a:solidFill>
              </a:rPr>
              <a:t> </a:t>
            </a:r>
            <a:endParaRPr lang="ru-RU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uk-UA" dirty="0" smtClean="0">
                <a:solidFill>
                  <a:schemeClr val="tx1"/>
                </a:solidFill>
              </a:rPr>
              <a:t>націонал-комуністичного руху. </a:t>
            </a:r>
          </a:p>
          <a:p>
            <a:r>
              <a:rPr lang="uk-UA" dirty="0" smtClean="0">
                <a:solidFill>
                  <a:schemeClr val="tx1"/>
                </a:solidFill>
              </a:rPr>
              <a:t>Народний комісар внутрішніх </a:t>
            </a:r>
          </a:p>
          <a:p>
            <a:pPr marL="0" indent="0">
              <a:buNone/>
            </a:pPr>
            <a:r>
              <a:rPr lang="uk-UA" dirty="0" smtClean="0">
                <a:solidFill>
                  <a:schemeClr val="tx1"/>
                </a:solidFill>
              </a:rPr>
              <a:t>справ (1920) та освіти (1919, </a:t>
            </a:r>
          </a:p>
          <a:p>
            <a:pPr marL="0" indent="0">
              <a:buNone/>
            </a:pPr>
            <a:r>
              <a:rPr lang="uk-UA" dirty="0" smtClean="0">
                <a:solidFill>
                  <a:schemeClr val="tx1"/>
                </a:solidFill>
              </a:rPr>
              <a:t>1924-1927)</a:t>
            </a:r>
          </a:p>
          <a:p>
            <a:pPr marL="0" indent="0">
              <a:buNone/>
            </a:pPr>
            <a:r>
              <a:rPr lang="uk-UA" dirty="0" smtClean="0">
                <a:solidFill>
                  <a:schemeClr val="tx1"/>
                </a:solidFill>
              </a:rPr>
              <a:t> член Центрального Комітету </a:t>
            </a:r>
          </a:p>
          <a:p>
            <a:pPr marL="0" indent="0">
              <a:buNone/>
            </a:pPr>
            <a:r>
              <a:rPr lang="uk-UA" dirty="0" smtClean="0">
                <a:solidFill>
                  <a:schemeClr val="tx1"/>
                </a:solidFill>
              </a:rPr>
              <a:t>Комуністичної партії </a:t>
            </a:r>
          </a:p>
          <a:p>
            <a:pPr marL="0" indent="0">
              <a:buNone/>
            </a:pPr>
            <a:r>
              <a:rPr lang="uk-UA" dirty="0" smtClean="0">
                <a:solidFill>
                  <a:schemeClr val="tx1"/>
                </a:solidFill>
              </a:rPr>
              <a:t>(більшовиків) України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Олександр </a:t>
            </a:r>
            <a:r>
              <a:rPr lang="uk-UA" dirty="0" err="1" smtClean="0"/>
              <a:t>Шумський</a:t>
            </a:r>
            <a:endParaRPr lang="ru-RU" dirty="0"/>
          </a:p>
        </p:txBody>
      </p:sp>
      <p:pic>
        <p:nvPicPr>
          <p:cNvPr id="2050" name="Picture 2" descr="C:\Users\User\Desktop\Шумський_О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9390" y="2510576"/>
            <a:ext cx="3600400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65800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«[…] 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ЦК КП(б)У повинен </a:t>
            </a:r>
            <a:r>
              <a:rPr lang="ru-RU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контролювати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</a:t>
            </a:r>
            <a:r>
              <a:rPr lang="ru-RU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керувати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національними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</a:t>
            </a:r>
            <a:r>
              <a:rPr lang="ru-RU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культурними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процесами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[…] на </a:t>
            </a:r>
            <a:r>
              <a:rPr lang="ru-RU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Україні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але з </a:t>
            </a:r>
            <a:r>
              <a:rPr lang="ru-RU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Москви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надсилаються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Україну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працівники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котрі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не </a:t>
            </a:r>
            <a:r>
              <a:rPr lang="ru-RU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розуміють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українських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національних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питань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Українські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комуністи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вже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виросли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</a:t>
            </a:r>
            <a:r>
              <a:rPr lang="ru-RU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можуть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самі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обирати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керівників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партії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й уряду. Не </a:t>
            </a:r>
            <a:r>
              <a:rPr lang="ru-RU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відряджайте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 «центру» </a:t>
            </a:r>
            <a:r>
              <a:rPr lang="ru-RU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діячів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котрі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не </a:t>
            </a:r>
            <a:r>
              <a:rPr lang="ru-RU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знають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умов </a:t>
            </a:r>
            <a:r>
              <a:rPr lang="ru-RU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роботи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Україні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дозвольте </a:t>
            </a:r>
            <a:r>
              <a:rPr lang="ru-RU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українським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політикам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самостійно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визначати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собі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керівників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</a:t>
            </a:r>
            <a:r>
              <a:rPr lang="ru-RU" dirty="0"/>
              <a:t>(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стенограми</a:t>
            </a:r>
            <a:r>
              <a:rPr lang="ru-RU" dirty="0"/>
              <a:t> </a:t>
            </a:r>
            <a:r>
              <a:rPr lang="ru-RU" dirty="0" err="1"/>
              <a:t>зустрічі</a:t>
            </a:r>
            <a:r>
              <a:rPr lang="ru-RU" dirty="0"/>
              <a:t> </a:t>
            </a:r>
            <a:r>
              <a:rPr lang="ru-RU" dirty="0" err="1"/>
              <a:t>Шумського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Сталіним</a:t>
            </a:r>
            <a:r>
              <a:rPr lang="ru-RU" dirty="0"/>
              <a:t>, 1925 р.).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проти</a:t>
            </a:r>
            <a:r>
              <a:rPr lang="ru-RU" dirty="0"/>
              <a:t> принципу </a:t>
            </a:r>
            <a:r>
              <a:rPr lang="ru-RU" dirty="0" err="1" smtClean="0"/>
              <a:t>централізму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47871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російський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комуніст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править у </a:t>
            </a:r>
            <a:r>
              <a:rPr lang="ru-RU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партії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 </a:t>
            </a:r>
            <a:r>
              <a:rPr lang="ru-RU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підозрою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</a:t>
            </a:r>
            <a:r>
              <a:rPr lang="ru-RU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недружелюбністю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Він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править за </a:t>
            </a:r>
            <a:r>
              <a:rPr lang="ru-RU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підтримки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нікчемних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малоросів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які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усі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епохи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 </a:t>
            </a:r>
            <a:r>
              <a:rPr lang="ru-RU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своєю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суттю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були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лицемірними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по-рабськи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нечесними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</a:t>
            </a:r>
            <a:r>
              <a:rPr lang="ru-RU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зрадливими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Тепер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він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співає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 </a:t>
            </a:r>
            <a:r>
              <a:rPr lang="ru-RU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свій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фальшивий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інтернаціоналізм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відкидає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 </a:t>
            </a:r>
            <a:r>
              <a:rPr lang="ru-RU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байдужим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виглядом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усе </a:t>
            </a:r>
            <a:r>
              <a:rPr lang="ru-RU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українське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</a:t>
            </a:r>
            <a:r>
              <a:rPr lang="ru-RU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завжди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готовий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наплювати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нього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(часом </a:t>
            </a:r>
            <a:r>
              <a:rPr lang="ru-RU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по-українськи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), </a:t>
            </a:r>
            <a:r>
              <a:rPr lang="ru-RU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якщо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дасть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йому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можливість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зайняти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кращу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посаду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</a:t>
            </a:r>
            <a:r>
              <a:rPr lang="ru-RU" dirty="0"/>
              <a:t>(Лист О. </a:t>
            </a:r>
            <a:r>
              <a:rPr lang="ru-RU" dirty="0" err="1"/>
              <a:t>Шумського</a:t>
            </a:r>
            <a:r>
              <a:rPr lang="ru-RU" dirty="0"/>
              <a:t> до </a:t>
            </a:r>
            <a:r>
              <a:rPr lang="ru-RU" dirty="0" err="1"/>
              <a:t>Політбюро</a:t>
            </a:r>
            <a:r>
              <a:rPr lang="ru-RU" dirty="0"/>
              <a:t> ЦК КП(б)У, 1927 р.).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Засудження сервілізму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06431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 smtClean="0"/>
              <a:t>«національний ухил»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шумськізм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14940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1903-1972</a:t>
            </a:r>
            <a:endParaRPr lang="ru-RU" dirty="0" smtClean="0"/>
          </a:p>
          <a:p>
            <a:r>
              <a:rPr lang="ru-RU" dirty="0" smtClean="0"/>
              <a:t>«</a:t>
            </a:r>
            <a:r>
              <a:rPr lang="ru-RU" dirty="0"/>
              <a:t>До проблем </a:t>
            </a: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еконо</a:t>
            </a:r>
            <a:r>
              <a:rPr lang="ru-RU" dirty="0" err="1"/>
              <a:t>м</a:t>
            </a:r>
            <a:r>
              <a:rPr lang="ru-RU" dirty="0" err="1" smtClean="0"/>
              <a:t>іки</a:t>
            </a:r>
            <a:r>
              <a:rPr lang="ru-RU" dirty="0"/>
              <a:t>» (1928</a:t>
            </a:r>
            <a:r>
              <a:rPr lang="ru-RU" dirty="0" smtClean="0"/>
              <a:t>)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Михайло </a:t>
            </a:r>
            <a:r>
              <a:rPr lang="ru-RU" dirty="0" err="1"/>
              <a:t>Волобуєв</a:t>
            </a:r>
            <a:r>
              <a:rPr lang="ru-RU" dirty="0"/>
              <a:t> (</a:t>
            </a:r>
            <a:r>
              <a:rPr lang="ru-RU" dirty="0" err="1"/>
              <a:t>Волобуєв</a:t>
            </a:r>
            <a:r>
              <a:rPr lang="ru-RU" dirty="0"/>
              <a:t>-Артемов</a:t>
            </a:r>
            <a:r>
              <a:rPr lang="ru-RU" dirty="0" smtClean="0"/>
              <a:t>)</a:t>
            </a:r>
            <a:endParaRPr lang="ru-RU" dirty="0"/>
          </a:p>
        </p:txBody>
      </p:sp>
      <p:pic>
        <p:nvPicPr>
          <p:cNvPr id="3074" name="Picture 2" descr="C:\Users\User\Desktop\270px-Volobuiev_Artemov_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708920"/>
            <a:ext cx="3816424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63673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5556543"/>
              </p:ext>
            </p:extLst>
          </p:nvPr>
        </p:nvGraphicFramePr>
        <p:xfrm>
          <a:off x="699247" y="2248347"/>
          <a:ext cx="7745505" cy="38778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err="1"/>
              <a:t>спростував</a:t>
            </a:r>
            <a:r>
              <a:rPr lang="ru-RU" sz="4000" dirty="0"/>
              <a:t> </a:t>
            </a:r>
            <a:r>
              <a:rPr lang="ru-RU" sz="4000" dirty="0" err="1"/>
              <a:t>поширену</a:t>
            </a:r>
            <a:r>
              <a:rPr lang="ru-RU" sz="4000" dirty="0"/>
              <a:t> тезу про </a:t>
            </a:r>
            <a:r>
              <a:rPr lang="ru-RU" sz="4000" dirty="0" err="1"/>
              <a:t>єдність</a:t>
            </a:r>
            <a:r>
              <a:rPr lang="ru-RU" sz="4000" dirty="0"/>
              <a:t> </a:t>
            </a:r>
            <a:r>
              <a:rPr lang="ru-RU" sz="4000" dirty="0" err="1"/>
              <a:t>російської</a:t>
            </a:r>
            <a:r>
              <a:rPr lang="ru-RU" sz="4000" dirty="0"/>
              <a:t> й </a:t>
            </a:r>
            <a:r>
              <a:rPr lang="ru-RU" sz="4000" dirty="0" err="1" smtClean="0"/>
              <a:t>української</a:t>
            </a:r>
            <a:r>
              <a:rPr lang="ru-RU" sz="4000" dirty="0" smtClean="0"/>
              <a:t> </a:t>
            </a:r>
            <a:r>
              <a:rPr lang="ru-RU" sz="4000" dirty="0" err="1" smtClean="0"/>
              <a:t>економік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941468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надання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українським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економічним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центрам права й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можливість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управляти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народним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господарством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необхідність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перегляду бюджетного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законодавства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зменшення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відрахувань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із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прибутків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України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всесоюзного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бюджету</a:t>
            </a:r>
          </a:p>
          <a:p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формування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загальноукраїнської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системи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регулювання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міграції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робочої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сили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ою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пропорційного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розподілу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місць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українських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заводах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між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Україною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Росією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пропозиції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8198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Проблема </a:t>
            </a:r>
            <a:r>
              <a:rPr lang="ru-RU" dirty="0" err="1"/>
              <a:t>української</a:t>
            </a:r>
            <a:r>
              <a:rPr lang="ru-RU" dirty="0"/>
              <a:t> </a:t>
            </a:r>
            <a:r>
              <a:rPr lang="ru-RU" dirty="0" err="1"/>
              <a:t>державності</a:t>
            </a:r>
            <a:r>
              <a:rPr lang="ru-RU" dirty="0"/>
              <a:t> у </a:t>
            </a:r>
            <a:r>
              <a:rPr lang="ru-RU" dirty="0" err="1"/>
              <a:t>політичних</a:t>
            </a:r>
            <a:r>
              <a:rPr lang="ru-RU" dirty="0"/>
              <a:t> </a:t>
            </a:r>
            <a:r>
              <a:rPr lang="ru-RU" dirty="0" err="1"/>
              <a:t>поглядах</a:t>
            </a:r>
            <a:r>
              <a:rPr lang="ru-RU" dirty="0"/>
              <a:t> М. </a:t>
            </a:r>
            <a:r>
              <a:rPr lang="ru-RU" dirty="0" err="1" smtClean="0"/>
              <a:t>Хвильового</a:t>
            </a:r>
            <a:r>
              <a:rPr lang="ru-RU" dirty="0" smtClean="0"/>
              <a:t>, О</a:t>
            </a:r>
            <a:r>
              <a:rPr lang="ru-RU" dirty="0"/>
              <a:t>. </a:t>
            </a:r>
            <a:r>
              <a:rPr lang="ru-RU" dirty="0" err="1" smtClean="0"/>
              <a:t>Шумського</a:t>
            </a:r>
            <a:r>
              <a:rPr lang="ru-RU" dirty="0" smtClean="0"/>
              <a:t>, М</a:t>
            </a:r>
            <a:r>
              <a:rPr lang="ru-RU" dirty="0"/>
              <a:t>. </a:t>
            </a:r>
            <a:r>
              <a:rPr lang="ru-RU" dirty="0" err="1" smtClean="0"/>
              <a:t>Волобуєва</a:t>
            </a:r>
            <a:endParaRPr lang="ru-RU" dirty="0" smtClean="0"/>
          </a:p>
          <a:p>
            <a:r>
              <a:rPr lang="uk-UA" dirty="0" smtClean="0"/>
              <a:t>2. Політичні погляди П. Шелеста.</a:t>
            </a:r>
          </a:p>
          <a:p>
            <a:r>
              <a:rPr lang="uk-UA" dirty="0" smtClean="0"/>
              <a:t>3. Дисидентський рух в Україні.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план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40395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Ліквідація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провінціального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становища”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нашої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мови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нашої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культури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взагалі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буде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наслідком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забезпечення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Україні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нестримного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розвитку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проекційних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сил,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забезпечення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їй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становища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оформленого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й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закінченого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національно-господарського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організму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остаточної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відмови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розглядати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її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як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просту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силу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районів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єдиної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неподільної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економіки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dirty="0" err="1"/>
              <a:t>економічне</a:t>
            </a:r>
            <a:r>
              <a:rPr lang="ru-RU" sz="4800" b="1" dirty="0"/>
              <a:t> </a:t>
            </a:r>
            <a:r>
              <a:rPr lang="ru-RU" sz="4800" b="1" dirty="0" err="1"/>
              <a:t>питання</a:t>
            </a:r>
            <a:r>
              <a:rPr lang="ru-RU" sz="4800" b="1" dirty="0"/>
              <a:t> є </a:t>
            </a:r>
            <a:r>
              <a:rPr lang="ru-RU" sz="4800" b="1" dirty="0" err="1"/>
              <a:t>стрижнем</a:t>
            </a:r>
            <a:r>
              <a:rPr lang="ru-RU" sz="4800" b="1" dirty="0"/>
              <a:t> </a:t>
            </a:r>
            <a:r>
              <a:rPr lang="ru-RU" sz="4800" b="1" dirty="0" err="1"/>
              <a:t>національної</a:t>
            </a:r>
            <a:r>
              <a:rPr lang="ru-RU" sz="4800" b="1" dirty="0"/>
              <a:t> </a:t>
            </a:r>
            <a:r>
              <a:rPr lang="ru-RU" sz="4800" b="1" dirty="0" err="1"/>
              <a:t>проблеми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39910721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600" dirty="0" smtClean="0"/>
              <a:t>Комплекс компонентів</a:t>
            </a:r>
          </a:p>
          <a:p>
            <a:endParaRPr lang="uk-UA" sz="3600" dirty="0"/>
          </a:p>
          <a:p>
            <a:r>
              <a:rPr lang="uk-UA" sz="3600" dirty="0" smtClean="0"/>
              <a:t>Україна – частина світового господарства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економіка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08157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1928 </a:t>
            </a:r>
            <a:r>
              <a:rPr lang="ru-RU" dirty="0" err="1"/>
              <a:t>році</a:t>
            </a:r>
            <a:r>
              <a:rPr lang="ru-RU" dirty="0"/>
              <a:t> у </a:t>
            </a:r>
            <a:r>
              <a:rPr lang="ru-RU" dirty="0" err="1"/>
              <a:t>журналі</a:t>
            </a:r>
            <a:r>
              <a:rPr lang="ru-RU" dirty="0"/>
              <a:t> «</a:t>
            </a:r>
            <a:r>
              <a:rPr lang="ru-RU" dirty="0" err="1"/>
              <a:t>Більшовик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» </a:t>
            </a:r>
            <a:r>
              <a:rPr lang="ru-RU" dirty="0" err="1"/>
              <a:t>опублікував</a:t>
            </a:r>
            <a:r>
              <a:rPr lang="ru-RU" dirty="0"/>
              <a:t> листа, в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оголосив</a:t>
            </a:r>
            <a:r>
              <a:rPr lang="ru-RU" dirty="0"/>
              <a:t> свою </a:t>
            </a:r>
            <a:r>
              <a:rPr lang="ru-RU" dirty="0" err="1"/>
              <a:t>позицію</a:t>
            </a:r>
            <a:r>
              <a:rPr lang="ru-RU" dirty="0"/>
              <a:t> </a:t>
            </a:r>
            <a:r>
              <a:rPr lang="ru-RU" dirty="0" err="1"/>
              <a:t>помилковою</a:t>
            </a:r>
            <a:r>
              <a:rPr lang="ru-RU" dirty="0"/>
              <a:t>, а в 1930 </a:t>
            </a:r>
            <a:r>
              <a:rPr lang="ru-RU" dirty="0" err="1"/>
              <a:t>році</a:t>
            </a:r>
            <a:r>
              <a:rPr lang="ru-RU" dirty="0"/>
              <a:t> </a:t>
            </a:r>
            <a:r>
              <a:rPr lang="ru-RU" dirty="0" err="1"/>
              <a:t>вмістив</a:t>
            </a:r>
            <a:r>
              <a:rPr lang="ru-RU" dirty="0"/>
              <a:t> там же «</a:t>
            </a:r>
            <a:r>
              <a:rPr lang="ru-RU" dirty="0" err="1"/>
              <a:t>самокритичну</a:t>
            </a:r>
            <a:r>
              <a:rPr lang="ru-RU" dirty="0"/>
              <a:t>» </a:t>
            </a:r>
            <a:r>
              <a:rPr lang="ru-RU" dirty="0" err="1"/>
              <a:t>статтю</a:t>
            </a:r>
            <a:r>
              <a:rPr lang="ru-RU" dirty="0"/>
              <a:t> «</a:t>
            </a:r>
            <a:r>
              <a:rPr lang="ru-RU" dirty="0" err="1"/>
              <a:t>Проти</a:t>
            </a:r>
            <a:r>
              <a:rPr lang="ru-RU" dirty="0"/>
              <a:t> </a:t>
            </a:r>
            <a:r>
              <a:rPr lang="ru-RU" dirty="0" err="1"/>
              <a:t>економічної</a:t>
            </a:r>
            <a:r>
              <a:rPr lang="ru-RU" dirty="0"/>
              <a:t> </a:t>
            </a:r>
            <a:r>
              <a:rPr lang="ru-RU" dirty="0" err="1"/>
              <a:t>платформи</a:t>
            </a:r>
            <a:r>
              <a:rPr lang="ru-RU" dirty="0"/>
              <a:t> </a:t>
            </a:r>
            <a:r>
              <a:rPr lang="ru-RU" dirty="0" err="1" smtClean="0"/>
              <a:t>націоналізму</a:t>
            </a:r>
            <a:r>
              <a:rPr lang="ru-RU" dirty="0" smtClean="0"/>
              <a:t>»</a:t>
            </a:r>
            <a:r>
              <a:rPr lang="ru-RU" dirty="0" smtClean="0"/>
              <a:t> </a:t>
            </a:r>
            <a:r>
              <a:rPr lang="ru-RU" dirty="0"/>
              <a:t>(До критики </a:t>
            </a:r>
            <a:r>
              <a:rPr lang="ru-RU" dirty="0" err="1"/>
              <a:t>волобуївщини</a:t>
            </a:r>
            <a:r>
              <a:rPr lang="ru-RU" dirty="0"/>
              <a:t>)»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волобуєвщина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82018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1908-1996</a:t>
            </a:r>
          </a:p>
          <a:p>
            <a:r>
              <a:rPr lang="ru-RU" dirty="0" err="1" smtClean="0"/>
              <a:t>партійний</a:t>
            </a:r>
            <a:r>
              <a:rPr lang="ru-RU" dirty="0" smtClean="0"/>
              <a:t> </a:t>
            </a:r>
            <a:r>
              <a:rPr lang="ru-RU" dirty="0"/>
              <a:t>і </a:t>
            </a:r>
            <a:r>
              <a:rPr lang="ru-RU" dirty="0" err="1"/>
              <a:t>державний</a:t>
            </a:r>
            <a:r>
              <a:rPr lang="ru-RU" dirty="0"/>
              <a:t> </a:t>
            </a:r>
            <a:r>
              <a:rPr lang="ru-RU" dirty="0" err="1"/>
              <a:t>діяч</a:t>
            </a:r>
            <a:r>
              <a:rPr lang="ru-RU" dirty="0"/>
              <a:t> УРСР і </a:t>
            </a:r>
            <a:r>
              <a:rPr lang="ru-RU" dirty="0" smtClean="0"/>
              <a:t>СРСР</a:t>
            </a:r>
          </a:p>
          <a:p>
            <a:r>
              <a:rPr lang="ru-RU" dirty="0" smtClean="0"/>
              <a:t> </a:t>
            </a:r>
            <a:r>
              <a:rPr lang="ru-RU" dirty="0"/>
              <a:t>Перший </a:t>
            </a:r>
            <a:r>
              <a:rPr lang="ru-RU" dirty="0" err="1"/>
              <a:t>секретар</a:t>
            </a:r>
            <a:r>
              <a:rPr lang="ru-RU" dirty="0"/>
              <a:t> ЦК КП </a:t>
            </a:r>
            <a:r>
              <a:rPr lang="ru-RU" dirty="0" err="1"/>
              <a:t>України</a:t>
            </a:r>
            <a:r>
              <a:rPr lang="ru-RU" dirty="0"/>
              <a:t> (</a:t>
            </a:r>
            <a:r>
              <a:rPr lang="ru-RU" dirty="0" smtClean="0"/>
              <a:t>1963–1972)</a:t>
            </a:r>
          </a:p>
          <a:p>
            <a:r>
              <a:rPr lang="ru-RU" dirty="0" smtClean="0"/>
              <a:t>член </a:t>
            </a:r>
            <a:r>
              <a:rPr lang="ru-RU" dirty="0" err="1"/>
              <a:t>Політбюро</a:t>
            </a:r>
            <a:r>
              <a:rPr lang="ru-RU" dirty="0"/>
              <a:t> ЦК КПРС (1966–1972). </a:t>
            </a: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Петро Шелест</a:t>
            </a:r>
            <a:endParaRPr lang="ru-RU" dirty="0"/>
          </a:p>
        </p:txBody>
      </p:sp>
      <p:pic>
        <p:nvPicPr>
          <p:cNvPr id="4098" name="Picture 2" descr="C:\Users\User\Desktop\Без назван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199" y="3789041"/>
            <a:ext cx="2647181" cy="2918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76703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6" y="1988840"/>
            <a:ext cx="7745505" cy="3877815"/>
          </a:xfrm>
        </p:spPr>
        <p:txBody>
          <a:bodyPr/>
          <a:lstStyle/>
          <a:p>
            <a:r>
              <a:rPr lang="ru-RU" dirty="0" smtClean="0"/>
              <a:t>«</a:t>
            </a:r>
            <a:r>
              <a:rPr lang="ru-RU" sz="3200" dirty="0" err="1"/>
              <a:t>Україно</a:t>
            </a:r>
            <a:r>
              <a:rPr lang="ru-RU" sz="3200" dirty="0"/>
              <a:t> наша </a:t>
            </a:r>
            <a:endParaRPr lang="ru-RU" sz="3200" dirty="0" smtClean="0"/>
          </a:p>
          <a:p>
            <a:pPr marL="0" indent="0">
              <a:buNone/>
            </a:pPr>
            <a:r>
              <a:rPr lang="ru-RU" sz="3200" dirty="0" err="1" smtClean="0"/>
              <a:t>Радянська</a:t>
            </a:r>
            <a:r>
              <a:rPr lang="ru-RU" sz="3200" dirty="0"/>
              <a:t>» (1970</a:t>
            </a:r>
            <a:r>
              <a:rPr lang="ru-RU" sz="3200" dirty="0" smtClean="0"/>
              <a:t>) </a:t>
            </a:r>
          </a:p>
          <a:p>
            <a:r>
              <a:rPr lang="ru-RU" sz="3200" dirty="0" smtClean="0"/>
              <a:t>«…</a:t>
            </a:r>
            <a:r>
              <a:rPr lang="ru-RU" sz="3200" dirty="0"/>
              <a:t>Да не судимы будете. </a:t>
            </a:r>
            <a:endParaRPr lang="ru-RU" sz="3200" dirty="0" smtClean="0"/>
          </a:p>
          <a:p>
            <a:pPr marL="0" indent="0">
              <a:buNone/>
            </a:pPr>
            <a:r>
              <a:rPr lang="ru-RU" sz="3200" dirty="0" smtClean="0"/>
              <a:t>Дневниковые </a:t>
            </a:r>
            <a:r>
              <a:rPr lang="ru-RU" sz="3200" dirty="0"/>
              <a:t>записи</a:t>
            </a:r>
            <a:r>
              <a:rPr lang="ru-RU" sz="3200" dirty="0" smtClean="0"/>
              <a:t>,</a:t>
            </a:r>
          </a:p>
          <a:p>
            <a:pPr marL="0" indent="0">
              <a:buNone/>
            </a:pPr>
            <a:r>
              <a:rPr lang="ru-RU" sz="3200" dirty="0" smtClean="0"/>
              <a:t> </a:t>
            </a:r>
            <a:r>
              <a:rPr lang="ru-RU" sz="3200" dirty="0"/>
              <a:t>воспоминания члена </a:t>
            </a:r>
            <a:endParaRPr lang="ru-RU" sz="3200" dirty="0" smtClean="0"/>
          </a:p>
          <a:p>
            <a:pPr marL="0" indent="0">
              <a:buNone/>
            </a:pPr>
            <a:r>
              <a:rPr lang="ru-RU" sz="3200" dirty="0" smtClean="0"/>
              <a:t>Политбюро </a:t>
            </a:r>
            <a:r>
              <a:rPr lang="ru-RU" sz="3200" dirty="0"/>
              <a:t>ЦК КПСС» (1995)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 smtClean="0"/>
              <a:t>праці</a:t>
            </a:r>
            <a:endParaRPr lang="ru-RU" dirty="0"/>
          </a:p>
        </p:txBody>
      </p:sp>
      <p:pic>
        <p:nvPicPr>
          <p:cNvPr id="5122" name="Picture 2" descr="C:\Users\User\Desktop\petro-shelest-ukrayino-nasha-radyanska-photo-6bd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691969" y="2741079"/>
            <a:ext cx="4176464" cy="3104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83575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dirty="0" err="1" smtClean="0"/>
              <a:t>поміркований</a:t>
            </a:r>
            <a:r>
              <a:rPr lang="ru-RU" b="1" dirty="0" smtClean="0"/>
              <a:t> поборник </a:t>
            </a:r>
            <a:r>
              <a:rPr lang="ru-RU" b="1" dirty="0" err="1"/>
              <a:t>українських</a:t>
            </a:r>
            <a:r>
              <a:rPr lang="ru-RU" b="1" dirty="0"/>
              <a:t> </a:t>
            </a:r>
            <a:r>
              <a:rPr lang="ru-RU" b="1" dirty="0" err="1"/>
              <a:t>національних</a:t>
            </a:r>
            <a:r>
              <a:rPr lang="ru-RU" b="1" dirty="0"/>
              <a:t> </a:t>
            </a:r>
            <a:r>
              <a:rPr lang="ru-RU" b="1" dirty="0" err="1" smtClean="0"/>
              <a:t>інтересів</a:t>
            </a:r>
            <a:endParaRPr lang="ru-RU" b="1" dirty="0" smtClean="0"/>
          </a:p>
          <a:p>
            <a:r>
              <a:rPr lang="ru-RU" dirty="0" err="1"/>
              <a:t>серйозно</a:t>
            </a:r>
            <a:r>
              <a:rPr lang="ru-RU" dirty="0"/>
              <a:t> </a:t>
            </a:r>
            <a:r>
              <a:rPr lang="ru-RU" dirty="0" err="1"/>
              <a:t>сприймав</a:t>
            </a:r>
            <a:r>
              <a:rPr lang="ru-RU" dirty="0"/>
              <a:t> </a:t>
            </a:r>
            <a:r>
              <a:rPr lang="ru-RU" dirty="0" err="1"/>
              <a:t>федеративну</a:t>
            </a:r>
            <a:r>
              <a:rPr lang="ru-RU" dirty="0"/>
              <a:t> структуру </a:t>
            </a:r>
            <a:r>
              <a:rPr lang="ru-RU" dirty="0" smtClean="0"/>
              <a:t>СРСР,</a:t>
            </a:r>
          </a:p>
          <a:p>
            <a:endParaRPr lang="ru-RU" dirty="0" smtClean="0"/>
          </a:p>
          <a:p>
            <a:endParaRPr lang="ru-RU" dirty="0"/>
          </a:p>
          <a:p>
            <a:r>
              <a:rPr lang="ru-RU" dirty="0" err="1" smtClean="0"/>
              <a:t>виступав</a:t>
            </a:r>
            <a:r>
              <a:rPr lang="ru-RU" dirty="0" smtClean="0"/>
              <a:t> </a:t>
            </a:r>
            <a:r>
              <a:rPr lang="ru-RU" dirty="0"/>
              <a:t>за </a:t>
            </a:r>
            <a:r>
              <a:rPr lang="ru-RU" dirty="0" err="1"/>
              <a:t>певну</a:t>
            </a:r>
            <a:r>
              <a:rPr lang="ru-RU" dirty="0"/>
              <a:t> </a:t>
            </a:r>
            <a:r>
              <a:rPr lang="ru-RU" dirty="0" err="1"/>
              <a:t>самостійність</a:t>
            </a:r>
            <a:r>
              <a:rPr lang="ru-RU" dirty="0"/>
              <a:t> УРСР у </a:t>
            </a:r>
            <a:r>
              <a:rPr lang="ru-RU" dirty="0" err="1"/>
              <a:t>прийнятті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погляди</a:t>
            </a: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4355976" y="3573016"/>
            <a:ext cx="720080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2195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перша </a:t>
            </a:r>
            <a:r>
              <a:rPr lang="ru-RU" dirty="0" err="1"/>
              <a:t>літописна</a:t>
            </a:r>
            <a:r>
              <a:rPr lang="ru-RU" dirty="0"/>
              <a:t> </a:t>
            </a:r>
            <a:r>
              <a:rPr lang="ru-RU" dirty="0" err="1"/>
              <a:t>згадка</a:t>
            </a:r>
            <a:r>
              <a:rPr lang="ru-RU" dirty="0"/>
              <a:t> про </a:t>
            </a:r>
            <a:r>
              <a:rPr lang="ru-RU" dirty="0" err="1" smtClean="0"/>
              <a:t>Укра</a:t>
            </a:r>
            <a:r>
              <a:rPr lang="ru-RU" dirty="0" err="1"/>
              <a:t>ї</a:t>
            </a:r>
            <a:r>
              <a:rPr lang="ru-RU" dirty="0" err="1" smtClean="0"/>
              <a:t>ну</a:t>
            </a:r>
            <a:r>
              <a:rPr lang="ru-RU" dirty="0" smtClean="0"/>
              <a:t> </a:t>
            </a:r>
            <a:r>
              <a:rPr lang="ru-RU" dirty="0" err="1"/>
              <a:t>відноситься</a:t>
            </a:r>
            <a:r>
              <a:rPr lang="ru-RU" dirty="0"/>
              <a:t> до 1187 </a:t>
            </a:r>
            <a:r>
              <a:rPr lang="ru-RU" dirty="0" smtClean="0"/>
              <a:t>року</a:t>
            </a:r>
          </a:p>
          <a:p>
            <a:r>
              <a:rPr lang="ru-RU" dirty="0" smtClean="0"/>
              <a:t>в </a:t>
            </a:r>
            <a:r>
              <a:rPr lang="ru-RU" dirty="0" err="1"/>
              <a:t>назву</a:t>
            </a:r>
            <a:r>
              <a:rPr lang="ru-RU" dirty="0"/>
              <a:t> «</a:t>
            </a:r>
            <a:r>
              <a:rPr lang="ru-RU" dirty="0" err="1"/>
              <a:t>Україна</a:t>
            </a:r>
            <a:r>
              <a:rPr lang="ru-RU" dirty="0"/>
              <a:t>» народ </a:t>
            </a:r>
            <a:r>
              <a:rPr lang="ru-RU" dirty="0" err="1"/>
              <a:t>вкладав</a:t>
            </a:r>
            <a:r>
              <a:rPr lang="ru-RU" dirty="0"/>
              <a:t> </a:t>
            </a:r>
            <a:r>
              <a:rPr lang="ru-RU" dirty="0" err="1"/>
              <a:t>поняття</a:t>
            </a:r>
            <a:r>
              <a:rPr lang="ru-RU" dirty="0"/>
              <a:t> </a:t>
            </a:r>
            <a:r>
              <a:rPr lang="ru-RU" dirty="0" err="1"/>
              <a:t>рідного</a:t>
            </a:r>
            <a:r>
              <a:rPr lang="ru-RU" dirty="0"/>
              <a:t> краю, «</a:t>
            </a:r>
            <a:r>
              <a:rPr lang="ru-RU" dirty="0" err="1"/>
              <a:t>країни</a:t>
            </a:r>
            <a:r>
              <a:rPr lang="ru-RU" dirty="0"/>
              <a:t>». </a:t>
            </a:r>
            <a:r>
              <a:rPr lang="ru-RU" dirty="0" err="1"/>
              <a:t>Таке</a:t>
            </a:r>
            <a:r>
              <a:rPr lang="ru-RU" dirty="0"/>
              <a:t> </a:t>
            </a:r>
            <a:r>
              <a:rPr lang="ru-RU" dirty="0" err="1"/>
              <a:t>твердження</a:t>
            </a:r>
            <a:r>
              <a:rPr lang="ru-RU" dirty="0"/>
              <a:t> </a:t>
            </a:r>
            <a:r>
              <a:rPr lang="ru-RU" dirty="0" err="1"/>
              <a:t>розходилось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офіційною</a:t>
            </a:r>
            <a:r>
              <a:rPr lang="ru-RU" dirty="0"/>
              <a:t> </a:t>
            </a:r>
            <a:r>
              <a:rPr lang="ru-RU" dirty="0" err="1" smtClean="0"/>
              <a:t>політичною</a:t>
            </a:r>
            <a:r>
              <a:rPr lang="ru-RU" dirty="0" smtClean="0"/>
              <a:t> </a:t>
            </a:r>
            <a:r>
              <a:rPr lang="ru-RU" dirty="0"/>
              <a:t>та </a:t>
            </a:r>
            <a:r>
              <a:rPr lang="ru-RU" dirty="0" err="1"/>
              <a:t>історичною</a:t>
            </a:r>
            <a:r>
              <a:rPr lang="ru-RU" dirty="0"/>
              <a:t> </a:t>
            </a:r>
            <a:r>
              <a:rPr lang="ru-RU" dirty="0" err="1"/>
              <a:t>думкою</a:t>
            </a:r>
            <a:r>
              <a:rPr lang="ru-RU" dirty="0"/>
              <a:t> СРСР, яка </a:t>
            </a:r>
            <a:r>
              <a:rPr lang="ru-RU" dirty="0" err="1"/>
              <a:t>висувала</a:t>
            </a:r>
            <a:r>
              <a:rPr lang="ru-RU" dirty="0"/>
              <a:t> </a:t>
            </a:r>
            <a:r>
              <a:rPr lang="ru-RU" dirty="0" err="1"/>
              <a:t>іншу</a:t>
            </a:r>
            <a:r>
              <a:rPr lang="ru-RU" dirty="0"/>
              <a:t> </a:t>
            </a:r>
            <a:r>
              <a:rPr lang="ru-RU" dirty="0" err="1"/>
              <a:t>теорію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української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 та </a:t>
            </a:r>
            <a:r>
              <a:rPr lang="ru-RU" dirty="0" err="1"/>
              <a:t>назви</a:t>
            </a:r>
            <a:r>
              <a:rPr lang="ru-RU" dirty="0"/>
              <a:t> «</a:t>
            </a:r>
            <a:r>
              <a:rPr lang="ru-RU" dirty="0" err="1"/>
              <a:t>Україна</a:t>
            </a:r>
            <a:r>
              <a:rPr lang="ru-RU" dirty="0"/>
              <a:t>»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«</a:t>
            </a:r>
            <a:r>
              <a:rPr lang="ru-RU" dirty="0" err="1"/>
              <a:t>Україно</a:t>
            </a:r>
            <a:r>
              <a:rPr lang="ru-RU" dirty="0"/>
              <a:t> наша </a:t>
            </a:r>
            <a:r>
              <a:rPr lang="ru-RU" dirty="0" err="1"/>
              <a:t>Радянська</a:t>
            </a:r>
            <a:r>
              <a:rPr lang="ru-RU" dirty="0"/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6056195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>
                <a:solidFill>
                  <a:srgbClr val="FF0000"/>
                </a:solidFill>
              </a:rPr>
              <a:t>Кожний</a:t>
            </a:r>
            <a:r>
              <a:rPr lang="ru-RU" b="1" dirty="0">
                <a:solidFill>
                  <a:srgbClr val="FF0000"/>
                </a:solidFill>
              </a:rPr>
              <a:t>, </a:t>
            </a:r>
            <a:r>
              <a:rPr lang="ru-RU" b="1" dirty="0" err="1">
                <a:solidFill>
                  <a:srgbClr val="FF0000"/>
                </a:solidFill>
              </a:rPr>
              <a:t>хто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живе</a:t>
            </a:r>
            <a:r>
              <a:rPr lang="ru-RU" b="1" dirty="0">
                <a:solidFill>
                  <a:srgbClr val="FF0000"/>
                </a:solidFill>
              </a:rPr>
              <a:t> на </a:t>
            </a:r>
            <a:r>
              <a:rPr lang="ru-RU" b="1" dirty="0" err="1">
                <a:solidFill>
                  <a:srgbClr val="FF0000"/>
                </a:solidFill>
              </a:rPr>
              <a:t>Радянській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Україні</a:t>
            </a:r>
            <a:r>
              <a:rPr lang="ru-RU" b="1" dirty="0">
                <a:solidFill>
                  <a:srgbClr val="FF0000"/>
                </a:solidFill>
              </a:rPr>
              <a:t>, любить </a:t>
            </a:r>
            <a:r>
              <a:rPr lang="ru-RU" b="1" dirty="0" err="1">
                <a:solidFill>
                  <a:srgbClr val="FF0000"/>
                </a:solidFill>
              </a:rPr>
              <a:t>її</a:t>
            </a:r>
            <a:r>
              <a:rPr lang="ru-RU" b="1" dirty="0">
                <a:solidFill>
                  <a:srgbClr val="FF0000"/>
                </a:solidFill>
              </a:rPr>
              <a:t>, з </a:t>
            </a:r>
            <a:r>
              <a:rPr lang="ru-RU" b="1" dirty="0" err="1">
                <a:solidFill>
                  <a:srgbClr val="FF0000"/>
                </a:solidFill>
              </a:rPr>
              <a:t>гордістю</a:t>
            </a:r>
            <a:r>
              <a:rPr lang="ru-RU" b="1" dirty="0">
                <a:solidFill>
                  <a:srgbClr val="FF0000"/>
                </a:solidFill>
              </a:rPr>
              <a:t> говорить: «моя </a:t>
            </a:r>
            <a:r>
              <a:rPr lang="ru-RU" b="1" dirty="0" err="1">
                <a:solidFill>
                  <a:srgbClr val="FF0000"/>
                </a:solidFill>
              </a:rPr>
              <a:t>Україна</a:t>
            </a:r>
            <a:r>
              <a:rPr lang="ru-RU" b="1" dirty="0">
                <a:solidFill>
                  <a:srgbClr val="FF0000"/>
                </a:solidFill>
              </a:rPr>
              <a:t>», «наша </a:t>
            </a:r>
            <a:r>
              <a:rPr lang="ru-RU" b="1" dirty="0" err="1">
                <a:solidFill>
                  <a:srgbClr val="FF0000"/>
                </a:solidFill>
              </a:rPr>
              <a:t>Україна</a:t>
            </a:r>
            <a:r>
              <a:rPr lang="ru-RU" b="1" dirty="0">
                <a:solidFill>
                  <a:srgbClr val="FF0000"/>
                </a:solidFill>
              </a:rPr>
              <a:t>». І </a:t>
            </a:r>
            <a:r>
              <a:rPr lang="ru-RU" b="1" dirty="0" err="1">
                <a:solidFill>
                  <a:srgbClr val="FF0000"/>
                </a:solidFill>
              </a:rPr>
              <a:t>це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цілком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природно</a:t>
            </a:r>
            <a:r>
              <a:rPr lang="ru-RU" b="1" dirty="0">
                <a:solidFill>
                  <a:srgbClr val="FF0000"/>
                </a:solidFill>
              </a:rPr>
              <a:t> і </a:t>
            </a:r>
            <a:r>
              <a:rPr lang="ru-RU" b="1" dirty="0" err="1">
                <a:solidFill>
                  <a:srgbClr val="FF0000"/>
                </a:solidFill>
              </a:rPr>
              <a:t>закономірно</a:t>
            </a:r>
            <a:r>
              <a:rPr lang="ru-RU" b="1" dirty="0">
                <a:solidFill>
                  <a:srgbClr val="FF0000"/>
                </a:solidFill>
              </a:rPr>
              <a:t>. Тут ми </a:t>
            </a:r>
            <a:r>
              <a:rPr lang="ru-RU" b="1" dirty="0" err="1">
                <a:solidFill>
                  <a:srgbClr val="FF0000"/>
                </a:solidFill>
              </a:rPr>
              <a:t>народилися</a:t>
            </a:r>
            <a:r>
              <a:rPr lang="ru-RU" b="1" dirty="0">
                <a:solidFill>
                  <a:srgbClr val="FF0000"/>
                </a:solidFill>
              </a:rPr>
              <a:t>, </a:t>
            </a:r>
            <a:r>
              <a:rPr lang="ru-RU" b="1" dirty="0" err="1">
                <a:solidFill>
                  <a:srgbClr val="FF0000"/>
                </a:solidFill>
              </a:rPr>
              <a:t>виросли</a:t>
            </a:r>
            <a:r>
              <a:rPr lang="ru-RU" b="1" dirty="0">
                <a:solidFill>
                  <a:srgbClr val="FF0000"/>
                </a:solidFill>
              </a:rPr>
              <a:t> як </a:t>
            </a:r>
            <a:r>
              <a:rPr lang="ru-RU" b="1" dirty="0" err="1">
                <a:solidFill>
                  <a:srgbClr val="FF0000"/>
                </a:solidFill>
              </a:rPr>
              <a:t>громадяни</a:t>
            </a:r>
            <a:r>
              <a:rPr lang="ru-RU" b="1" dirty="0">
                <a:solidFill>
                  <a:srgbClr val="FF0000"/>
                </a:solidFill>
              </a:rPr>
              <a:t>, </a:t>
            </a:r>
            <a:r>
              <a:rPr lang="ru-RU" b="1" dirty="0" err="1">
                <a:solidFill>
                  <a:srgbClr val="FF0000"/>
                </a:solidFill>
              </a:rPr>
              <a:t>будівники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комунізму</a:t>
            </a:r>
            <a:r>
              <a:rPr lang="ru-RU" b="1" dirty="0">
                <a:solidFill>
                  <a:srgbClr val="FF0000"/>
                </a:solidFill>
              </a:rPr>
              <a:t>. Але </a:t>
            </a:r>
            <a:r>
              <a:rPr lang="ru-RU" b="1" dirty="0" err="1">
                <a:solidFill>
                  <a:srgbClr val="FF0000"/>
                </a:solidFill>
              </a:rPr>
              <a:t>водночас</a:t>
            </a:r>
            <a:r>
              <a:rPr lang="ru-RU" b="1" dirty="0">
                <a:solidFill>
                  <a:srgbClr val="FF0000"/>
                </a:solidFill>
              </a:rPr>
              <a:t> ми </a:t>
            </a:r>
            <a:r>
              <a:rPr lang="ru-RU" b="1" dirty="0" err="1">
                <a:solidFill>
                  <a:srgbClr val="FF0000"/>
                </a:solidFill>
              </a:rPr>
              <a:t>кажемо</a:t>
            </a:r>
            <a:r>
              <a:rPr lang="ru-RU" b="1" dirty="0">
                <a:solidFill>
                  <a:srgbClr val="FF0000"/>
                </a:solidFill>
              </a:rPr>
              <a:t>: «наша </a:t>
            </a:r>
            <a:r>
              <a:rPr lang="ru-RU" b="1" dirty="0" err="1">
                <a:solidFill>
                  <a:srgbClr val="FF0000"/>
                </a:solidFill>
              </a:rPr>
              <a:t>Росія</a:t>
            </a:r>
            <a:r>
              <a:rPr lang="ru-RU" b="1" dirty="0">
                <a:solidFill>
                  <a:srgbClr val="FF0000"/>
                </a:solidFill>
              </a:rPr>
              <a:t>, </a:t>
            </a:r>
            <a:r>
              <a:rPr lang="ru-RU" b="1" dirty="0" err="1">
                <a:solidFill>
                  <a:srgbClr val="FF0000"/>
                </a:solidFill>
              </a:rPr>
              <a:t>Білорусія</a:t>
            </a:r>
            <a:r>
              <a:rPr lang="ru-RU" b="1" dirty="0">
                <a:solidFill>
                  <a:srgbClr val="FF0000"/>
                </a:solidFill>
              </a:rPr>
              <a:t>, </a:t>
            </a:r>
            <a:r>
              <a:rPr lang="ru-RU" b="1" dirty="0" err="1">
                <a:solidFill>
                  <a:srgbClr val="FF0000"/>
                </a:solidFill>
              </a:rPr>
              <a:t>Грузія</a:t>
            </a:r>
            <a:r>
              <a:rPr lang="ru-RU" b="1" dirty="0">
                <a:solidFill>
                  <a:srgbClr val="FF0000"/>
                </a:solidFill>
              </a:rPr>
              <a:t>, </a:t>
            </a:r>
            <a:r>
              <a:rPr lang="ru-RU" b="1" dirty="0" err="1">
                <a:solidFill>
                  <a:srgbClr val="FF0000"/>
                </a:solidFill>
              </a:rPr>
              <a:t>Латвія</a:t>
            </a:r>
            <a:r>
              <a:rPr lang="ru-RU" b="1" dirty="0">
                <a:solidFill>
                  <a:srgbClr val="FF0000"/>
                </a:solidFill>
              </a:rPr>
              <a:t>, </a:t>
            </a:r>
            <a:r>
              <a:rPr lang="ru-RU" b="1" dirty="0" err="1">
                <a:solidFill>
                  <a:srgbClr val="FF0000"/>
                </a:solidFill>
              </a:rPr>
              <a:t>всі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союзні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республіки</a:t>
            </a:r>
            <a:r>
              <a:rPr lang="ru-RU" b="1" dirty="0">
                <a:solidFill>
                  <a:srgbClr val="FF0000"/>
                </a:solidFill>
              </a:rPr>
              <a:t>». І </a:t>
            </a:r>
            <a:r>
              <a:rPr lang="ru-RU" b="1" dirty="0" err="1">
                <a:solidFill>
                  <a:srgbClr val="FF0000"/>
                </a:solidFill>
              </a:rPr>
              <a:t>це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також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природно</a:t>
            </a:r>
            <a:r>
              <a:rPr lang="ru-RU" b="1" dirty="0">
                <a:solidFill>
                  <a:srgbClr val="FF0000"/>
                </a:solidFill>
              </a:rPr>
              <a:t> і </a:t>
            </a:r>
            <a:r>
              <a:rPr lang="ru-RU" b="1" dirty="0" err="1">
                <a:solidFill>
                  <a:srgbClr val="FF0000"/>
                </a:solidFill>
              </a:rPr>
              <a:t>закономірно</a:t>
            </a:r>
            <a:r>
              <a:rPr lang="ru-RU" b="1" dirty="0">
                <a:solidFill>
                  <a:srgbClr val="FF0000"/>
                </a:solidFill>
              </a:rPr>
              <a:t>, </a:t>
            </a:r>
            <a:r>
              <a:rPr lang="ru-RU" b="1" dirty="0" err="1">
                <a:solidFill>
                  <a:srgbClr val="FF0000"/>
                </a:solidFill>
              </a:rPr>
              <a:t>бо</a:t>
            </a:r>
            <a:r>
              <a:rPr lang="ru-RU" b="1" dirty="0">
                <a:solidFill>
                  <a:srgbClr val="FF0000"/>
                </a:solidFill>
              </a:rPr>
              <a:t> вони є </a:t>
            </a:r>
            <a:r>
              <a:rPr lang="ru-RU" b="1" dirty="0" err="1">
                <a:solidFill>
                  <a:srgbClr val="FF0000"/>
                </a:solidFill>
              </a:rPr>
              <a:t>республіки-сестри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єдиної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сім’ї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народів</a:t>
            </a:r>
            <a:r>
              <a:rPr lang="ru-RU" b="1" dirty="0">
                <a:solidFill>
                  <a:srgbClr val="FF0000"/>
                </a:solidFill>
              </a:rPr>
              <a:t> і </a:t>
            </a:r>
            <a:r>
              <a:rPr lang="ru-RU" b="1" dirty="0" err="1">
                <a:solidFill>
                  <a:srgbClr val="FF0000"/>
                </a:solidFill>
              </a:rPr>
              <a:t>своєю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спільністю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становлять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могутній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Радянський</a:t>
            </a:r>
            <a:r>
              <a:rPr lang="ru-RU" b="1" dirty="0">
                <a:solidFill>
                  <a:srgbClr val="FF0000"/>
                </a:solidFill>
              </a:rPr>
              <a:t> Союз.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Цитата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96935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роль </a:t>
            </a:r>
            <a:r>
              <a:rPr lang="ru-RU" sz="3200" dirty="0" err="1"/>
              <a:t>запорізького</a:t>
            </a:r>
            <a:r>
              <a:rPr lang="ru-RU" sz="3200" dirty="0"/>
              <a:t> </a:t>
            </a:r>
            <a:r>
              <a:rPr lang="ru-RU" sz="3200" dirty="0" err="1"/>
              <a:t>козацтва</a:t>
            </a:r>
            <a:r>
              <a:rPr lang="ru-RU" sz="3200" dirty="0"/>
              <a:t> </a:t>
            </a:r>
            <a:r>
              <a:rPr lang="ru-RU" sz="3200" dirty="0" smtClean="0"/>
              <a:t>у </a:t>
            </a:r>
            <a:r>
              <a:rPr lang="ru-RU" sz="3200" dirty="0" err="1"/>
              <a:t>формуванні</a:t>
            </a:r>
            <a:r>
              <a:rPr lang="ru-RU" sz="3200" dirty="0"/>
              <a:t> </a:t>
            </a:r>
            <a:r>
              <a:rPr lang="ru-RU" sz="3200" dirty="0" err="1"/>
              <a:t>політичної</a:t>
            </a:r>
            <a:r>
              <a:rPr lang="ru-RU" sz="3200" dirty="0"/>
              <a:t> </a:t>
            </a:r>
            <a:r>
              <a:rPr lang="ru-RU" sz="3200" dirty="0" err="1"/>
              <a:t>історії</a:t>
            </a:r>
            <a:r>
              <a:rPr lang="ru-RU" sz="3200" dirty="0"/>
              <a:t> </a:t>
            </a:r>
            <a:r>
              <a:rPr lang="ru-RU" sz="3200" dirty="0" err="1" smtClean="0"/>
              <a:t>України</a:t>
            </a:r>
            <a:endParaRPr lang="ru-RU" sz="3200" dirty="0" smtClean="0"/>
          </a:p>
          <a:p>
            <a:endParaRPr lang="ru-RU" sz="3200" dirty="0"/>
          </a:p>
          <a:p>
            <a:r>
              <a:rPr lang="ru-RU" sz="3200" dirty="0" err="1" smtClean="0"/>
              <a:t>Запорізька</a:t>
            </a:r>
            <a:r>
              <a:rPr lang="ru-RU" sz="3200" dirty="0" smtClean="0"/>
              <a:t> </a:t>
            </a:r>
            <a:r>
              <a:rPr lang="ru-RU" sz="3200" dirty="0" err="1"/>
              <a:t>Січ</a:t>
            </a:r>
            <a:r>
              <a:rPr lang="ru-RU" sz="3200" dirty="0"/>
              <a:t> </a:t>
            </a:r>
            <a:r>
              <a:rPr lang="ru-RU" sz="3200" dirty="0" err="1"/>
              <a:t>відіграла</a:t>
            </a:r>
            <a:r>
              <a:rPr lang="ru-RU" sz="3200" dirty="0"/>
              <a:t> </a:t>
            </a:r>
            <a:r>
              <a:rPr lang="ru-RU" sz="3200" dirty="0" err="1"/>
              <a:t>велику</a:t>
            </a:r>
            <a:r>
              <a:rPr lang="ru-RU" sz="3200" dirty="0"/>
              <a:t> </a:t>
            </a:r>
            <a:r>
              <a:rPr lang="ru-RU" sz="3200" dirty="0" err="1"/>
              <a:t>прогресивну</a:t>
            </a:r>
            <a:r>
              <a:rPr lang="ru-RU" sz="3200" dirty="0"/>
              <a:t> роль в </a:t>
            </a:r>
            <a:r>
              <a:rPr lang="ru-RU" sz="3200" dirty="0" err="1"/>
              <a:t>історії</a:t>
            </a:r>
            <a:r>
              <a:rPr lang="ru-RU" sz="3200" dirty="0"/>
              <a:t> </a:t>
            </a:r>
            <a:r>
              <a:rPr lang="ru-RU" sz="3200" dirty="0" err="1"/>
              <a:t>українського</a:t>
            </a:r>
            <a:r>
              <a:rPr lang="ru-RU" sz="3200" dirty="0"/>
              <a:t> народу, а </a:t>
            </a:r>
            <a:r>
              <a:rPr lang="ru-RU" sz="3200" dirty="0" err="1"/>
              <a:t>запорізькі</a:t>
            </a:r>
            <a:r>
              <a:rPr lang="ru-RU" sz="3200" dirty="0"/>
              <a:t> </a:t>
            </a:r>
            <a:r>
              <a:rPr lang="ru-RU" sz="3200" dirty="0" err="1"/>
              <a:t>козаки</a:t>
            </a:r>
            <a:r>
              <a:rPr lang="ru-RU" sz="3200" dirty="0"/>
              <a:t> </a:t>
            </a:r>
            <a:r>
              <a:rPr lang="ru-RU" sz="3200" dirty="0" err="1"/>
              <a:t>були</a:t>
            </a:r>
            <a:r>
              <a:rPr lang="ru-RU" sz="3200" dirty="0"/>
              <a:t> </a:t>
            </a:r>
            <a:r>
              <a:rPr lang="ru-RU" sz="3200" dirty="0" err="1" smtClean="0"/>
              <a:t>героїчними</a:t>
            </a:r>
            <a:r>
              <a:rPr lang="ru-RU" sz="3200" dirty="0" smtClean="0"/>
              <a:t> </a:t>
            </a:r>
            <a:r>
              <a:rPr lang="ru-RU" sz="3200" dirty="0" err="1"/>
              <a:t>захисниками</a:t>
            </a:r>
            <a:r>
              <a:rPr lang="ru-RU" sz="3200" dirty="0"/>
              <a:t> </a:t>
            </a:r>
            <a:r>
              <a:rPr lang="ru-RU" sz="3200" dirty="0" err="1"/>
              <a:t>українського</a:t>
            </a:r>
            <a:r>
              <a:rPr lang="ru-RU" sz="3200" dirty="0"/>
              <a:t> </a:t>
            </a:r>
            <a:r>
              <a:rPr lang="ru-RU" sz="3200" dirty="0" smtClean="0"/>
              <a:t>народу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козацтво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49271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принцип </a:t>
            </a:r>
            <a:r>
              <a:rPr lang="ru-RU" sz="4800" dirty="0"/>
              <a:t>паритету в </a:t>
            </a:r>
            <a:r>
              <a:rPr lang="ru-RU" sz="4800" dirty="0" err="1"/>
              <a:t>економічних</a:t>
            </a:r>
            <a:r>
              <a:rPr lang="ru-RU" sz="4800" dirty="0"/>
              <a:t> </a:t>
            </a:r>
            <a:r>
              <a:rPr lang="ru-RU" sz="4800" dirty="0" err="1"/>
              <a:t>стосунках</a:t>
            </a:r>
            <a:r>
              <a:rPr lang="ru-RU" sz="4800" dirty="0"/>
              <a:t> </a:t>
            </a:r>
            <a:r>
              <a:rPr lang="ru-RU" sz="4800" dirty="0" err="1"/>
              <a:t>між</a:t>
            </a:r>
            <a:r>
              <a:rPr lang="ru-RU" sz="4800" dirty="0"/>
              <a:t> </a:t>
            </a:r>
            <a:r>
              <a:rPr lang="ru-RU" sz="4800" dirty="0" err="1"/>
              <a:t>Києвом</a:t>
            </a:r>
            <a:r>
              <a:rPr lang="ru-RU" sz="4800" dirty="0"/>
              <a:t> і </a:t>
            </a:r>
            <a:r>
              <a:rPr lang="ru-RU" sz="4800" dirty="0" err="1" smtClean="0"/>
              <a:t>Москвою</a:t>
            </a:r>
            <a:endParaRPr lang="ru-RU" sz="4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економіка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6391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Фітільов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/>
              <a:t>1 </a:t>
            </a:r>
            <a:r>
              <a:rPr lang="ru-RU" dirty="0"/>
              <a:t>(13) </a:t>
            </a:r>
            <a:r>
              <a:rPr lang="ru-RU" dirty="0" err="1"/>
              <a:t>грудня</a:t>
            </a:r>
            <a:r>
              <a:rPr lang="ru-RU" dirty="0"/>
              <a:t> 1893, с. </a:t>
            </a:r>
            <a:r>
              <a:rPr lang="ru-RU" dirty="0" err="1"/>
              <a:t>Тростянець</a:t>
            </a:r>
            <a:r>
              <a:rPr lang="ru-RU" dirty="0"/>
              <a:t>, </a:t>
            </a:r>
            <a:r>
              <a:rPr lang="ru-RU" dirty="0" err="1"/>
              <a:t>Харківщина</a:t>
            </a:r>
            <a:r>
              <a:rPr lang="ru-RU" dirty="0"/>
              <a:t> (</a:t>
            </a:r>
            <a:r>
              <a:rPr lang="ru-RU" dirty="0" err="1"/>
              <a:t>тепер</a:t>
            </a:r>
            <a:r>
              <a:rPr lang="ru-RU" dirty="0"/>
              <a:t> – </a:t>
            </a:r>
            <a:r>
              <a:rPr lang="ru-RU" dirty="0" err="1"/>
              <a:t>Сумська</a:t>
            </a:r>
            <a:r>
              <a:rPr lang="ru-RU" dirty="0"/>
              <a:t> обл.) – 13 </a:t>
            </a:r>
            <a:r>
              <a:rPr lang="ru-RU" dirty="0" err="1"/>
              <a:t>травня</a:t>
            </a:r>
            <a:r>
              <a:rPr lang="ru-RU" dirty="0"/>
              <a:t> 1933, </a:t>
            </a:r>
            <a:r>
              <a:rPr lang="ru-RU" dirty="0" err="1" smtClean="0"/>
              <a:t>Харків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548680"/>
            <a:ext cx="7756263" cy="1054250"/>
          </a:xfrm>
        </p:spPr>
        <p:txBody>
          <a:bodyPr/>
          <a:lstStyle/>
          <a:p>
            <a:r>
              <a:rPr lang="ru-RU" b="1" dirty="0" err="1"/>
              <a:t>Хвильовий</a:t>
            </a:r>
            <a:r>
              <a:rPr lang="ru-RU" b="1" dirty="0"/>
              <a:t> </a:t>
            </a:r>
            <a:r>
              <a:rPr lang="ru-RU" b="1" dirty="0" err="1"/>
              <a:t>Микола</a:t>
            </a:r>
            <a:r>
              <a:rPr lang="ru-RU" dirty="0"/>
              <a:t> </a:t>
            </a:r>
            <a:r>
              <a:rPr lang="ru-RU" b="1" dirty="0" smtClean="0"/>
              <a:t>Григорович</a:t>
            </a:r>
            <a:endParaRPr lang="ru-RU" dirty="0"/>
          </a:p>
        </p:txBody>
      </p:sp>
      <p:pic>
        <p:nvPicPr>
          <p:cNvPr id="1026" name="Picture 2" descr="C:\Users\User\Desktop\unnam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3789040"/>
            <a:ext cx="4752528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013150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/>
              <a:t>лат. </a:t>
            </a:r>
            <a:r>
              <a:rPr lang="en-GB" sz="3600" b="1" i="1" dirty="0" err="1"/>
              <a:t>dissidens</a:t>
            </a:r>
            <a:r>
              <a:rPr lang="en-GB" sz="3600" b="1" i="1" dirty="0"/>
              <a:t> — </a:t>
            </a:r>
            <a:r>
              <a:rPr lang="ru-RU" sz="3600" b="1" i="1" dirty="0" err="1"/>
              <a:t>відступник</a:t>
            </a:r>
            <a:r>
              <a:rPr lang="ru-RU" sz="3600" b="1" dirty="0"/>
              <a:t>) — </a:t>
            </a:r>
            <a:r>
              <a:rPr lang="ru-RU" sz="3600" b="1" dirty="0" err="1"/>
              <a:t>людина</a:t>
            </a:r>
            <a:r>
              <a:rPr lang="ru-RU" sz="3600" b="1" dirty="0"/>
              <a:t>, </a:t>
            </a:r>
            <a:r>
              <a:rPr lang="ru-RU" sz="3600" b="1" dirty="0" err="1"/>
              <a:t>політичні</a:t>
            </a:r>
            <a:r>
              <a:rPr lang="ru-RU" sz="3600" b="1" dirty="0"/>
              <a:t> погляди </a:t>
            </a:r>
            <a:r>
              <a:rPr lang="ru-RU" sz="3600" b="1" dirty="0" err="1"/>
              <a:t>якої</a:t>
            </a:r>
            <a:r>
              <a:rPr lang="ru-RU" sz="3600" b="1" dirty="0"/>
              <a:t> </a:t>
            </a:r>
            <a:r>
              <a:rPr lang="ru-RU" sz="3600" b="1" dirty="0" err="1"/>
              <a:t>істотно</a:t>
            </a:r>
            <a:r>
              <a:rPr lang="ru-RU" sz="3600" b="1" dirty="0"/>
              <a:t> </a:t>
            </a:r>
            <a:r>
              <a:rPr lang="ru-RU" sz="3600" b="1" dirty="0" err="1"/>
              <a:t>розходяться</a:t>
            </a:r>
            <a:r>
              <a:rPr lang="ru-RU" sz="3600" b="1" dirty="0"/>
              <a:t> з </a:t>
            </a:r>
            <a:r>
              <a:rPr lang="ru-RU" sz="3600" b="1" dirty="0" err="1"/>
              <a:t>офіційно</a:t>
            </a:r>
            <a:r>
              <a:rPr lang="ru-RU" sz="3600" b="1" dirty="0"/>
              <a:t> </a:t>
            </a:r>
            <a:r>
              <a:rPr lang="ru-RU" sz="3600" b="1" dirty="0" err="1"/>
              <a:t>встановленими</a:t>
            </a:r>
            <a:r>
              <a:rPr lang="ru-RU" sz="3600" b="1" dirty="0"/>
              <a:t> в </a:t>
            </a:r>
            <a:r>
              <a:rPr lang="ru-RU" sz="3600" b="1" dirty="0" err="1"/>
              <a:t>країні</a:t>
            </a:r>
            <a:r>
              <a:rPr lang="ru-RU" sz="3600" b="1" dirty="0"/>
              <a:t>, де вона </a:t>
            </a:r>
            <a:r>
              <a:rPr lang="ru-RU" sz="3600" b="1" dirty="0" err="1"/>
              <a:t>живе</a:t>
            </a:r>
            <a:r>
              <a:rPr lang="ru-RU" sz="3600" b="1" dirty="0"/>
              <a:t>; </a:t>
            </a:r>
            <a:r>
              <a:rPr lang="ru-RU" sz="3600" b="1" dirty="0" err="1"/>
              <a:t>політичний</a:t>
            </a:r>
            <a:r>
              <a:rPr lang="ru-RU" sz="3600" b="1" dirty="0"/>
              <a:t> </a:t>
            </a:r>
            <a:r>
              <a:rPr lang="ru-RU" sz="3600" b="1" dirty="0" err="1"/>
              <a:t>інакодумець</a:t>
            </a:r>
            <a:endParaRPr lang="ru-RU" sz="36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Дисидентський рух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335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1844825"/>
            <a:ext cx="7745505" cy="42813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r>
              <a:rPr lang="ru-RU" sz="3600" dirty="0" smtClean="0">
                <a:solidFill>
                  <a:srgbClr val="FF0000"/>
                </a:solidFill>
              </a:rPr>
              <a:t>культурно-</a:t>
            </a:r>
            <a:r>
              <a:rPr lang="ru-RU" sz="3600" dirty="0" err="1" smtClean="0">
                <a:solidFill>
                  <a:srgbClr val="FF0000"/>
                </a:solidFill>
              </a:rPr>
              <a:t>просвітницьке</a:t>
            </a:r>
            <a:r>
              <a:rPr lang="ru-RU" sz="3600" dirty="0" smtClean="0">
                <a:solidFill>
                  <a:srgbClr val="FF0000"/>
                </a:solidFill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</a:rPr>
              <a:t>дисидентство</a:t>
            </a:r>
            <a:r>
              <a:rPr lang="ru-RU" sz="3600" dirty="0" smtClean="0">
                <a:solidFill>
                  <a:srgbClr val="FF0000"/>
                </a:solidFill>
              </a:rPr>
              <a:t> </a:t>
            </a:r>
            <a:r>
              <a:rPr lang="ru-RU" sz="3600" dirty="0" smtClean="0"/>
              <a:t>(</a:t>
            </a:r>
            <a:r>
              <a:rPr lang="ru-RU" sz="3600" dirty="0" err="1" smtClean="0"/>
              <a:t>В.Стус</a:t>
            </a:r>
            <a:r>
              <a:rPr lang="ru-RU" sz="3600" dirty="0" smtClean="0"/>
              <a:t>, В. Симоненко, І. </a:t>
            </a:r>
            <a:r>
              <a:rPr lang="ru-RU" sz="3600" dirty="0" err="1" smtClean="0"/>
              <a:t>Світличний</a:t>
            </a:r>
            <a:r>
              <a:rPr lang="ru-RU" sz="3600" dirty="0" smtClean="0"/>
              <a:t>, Л. Костенко)</a:t>
            </a:r>
          </a:p>
          <a:p>
            <a:r>
              <a:rPr lang="ru-RU" sz="3600" dirty="0" err="1" smtClean="0">
                <a:solidFill>
                  <a:srgbClr val="FF0000"/>
                </a:solidFill>
              </a:rPr>
              <a:t>націонал-самостійницький</a:t>
            </a:r>
            <a:r>
              <a:rPr lang="ru-RU" sz="3600" dirty="0" smtClean="0">
                <a:solidFill>
                  <a:srgbClr val="FF0000"/>
                </a:solidFill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</a:rPr>
              <a:t>напрям</a:t>
            </a:r>
            <a:r>
              <a:rPr lang="ru-RU" sz="3600" dirty="0" smtClean="0">
                <a:solidFill>
                  <a:srgbClr val="FF0000"/>
                </a:solidFill>
              </a:rPr>
              <a:t> </a:t>
            </a:r>
            <a:r>
              <a:rPr lang="ru-RU" sz="3600" dirty="0" smtClean="0"/>
              <a:t>(</a:t>
            </a:r>
            <a:r>
              <a:rPr lang="ru-RU" sz="3600" dirty="0" err="1" smtClean="0"/>
              <a:t>В.Чорновіл</a:t>
            </a:r>
            <a:r>
              <a:rPr lang="ru-RU" sz="3600" dirty="0" smtClean="0"/>
              <a:t>, Л</a:t>
            </a:r>
            <a:r>
              <a:rPr lang="ru-RU" sz="3600" dirty="0"/>
              <a:t>. </a:t>
            </a:r>
            <a:r>
              <a:rPr lang="ru-RU" sz="3600" dirty="0" err="1" smtClean="0"/>
              <a:t>Лук’яненко</a:t>
            </a:r>
            <a:r>
              <a:rPr lang="ru-RU" sz="3600" dirty="0" smtClean="0"/>
              <a:t>, </a:t>
            </a:r>
            <a:r>
              <a:rPr lang="ru-RU" sz="3600" dirty="0" err="1" smtClean="0"/>
              <a:t>С.Хмара</a:t>
            </a:r>
            <a:r>
              <a:rPr lang="ru-RU" sz="3600" dirty="0" smtClean="0"/>
              <a:t>, </a:t>
            </a:r>
            <a:r>
              <a:rPr lang="ru-RU" sz="3600" dirty="0" err="1" smtClean="0"/>
              <a:t>І.Дзюба</a:t>
            </a:r>
            <a:r>
              <a:rPr lang="ru-RU" sz="3600" dirty="0" smtClean="0"/>
              <a:t>)</a:t>
            </a:r>
          </a:p>
          <a:p>
            <a:r>
              <a:rPr lang="ru-RU" sz="3600" dirty="0" err="1" smtClean="0">
                <a:solidFill>
                  <a:srgbClr val="FF0000"/>
                </a:solidFill>
              </a:rPr>
              <a:t>Правозахисні</a:t>
            </a:r>
            <a:r>
              <a:rPr lang="ru-RU" sz="3600" dirty="0" smtClean="0">
                <a:solidFill>
                  <a:srgbClr val="FF0000"/>
                </a:solidFill>
              </a:rPr>
              <a:t> </a:t>
            </a:r>
            <a:r>
              <a:rPr lang="ru-RU" sz="3600" dirty="0" err="1">
                <a:solidFill>
                  <a:srgbClr val="FF0000"/>
                </a:solidFill>
              </a:rPr>
              <a:t>ідеї</a:t>
            </a:r>
            <a:r>
              <a:rPr lang="ru-RU" sz="3600" dirty="0">
                <a:solidFill>
                  <a:srgbClr val="FF0000"/>
                </a:solidFill>
              </a:rPr>
              <a:t> </a:t>
            </a:r>
            <a:r>
              <a:rPr lang="ru-RU" sz="3600" dirty="0" smtClean="0"/>
              <a:t>(П</a:t>
            </a:r>
            <a:r>
              <a:rPr lang="ru-RU" sz="3600" dirty="0"/>
              <a:t>. </a:t>
            </a:r>
            <a:r>
              <a:rPr lang="ru-RU" sz="3600" dirty="0" smtClean="0"/>
              <a:t>Григоренко, </a:t>
            </a:r>
            <a:r>
              <a:rPr lang="ru-RU" sz="3600" dirty="0" err="1" smtClean="0"/>
              <a:t>М.Руденко</a:t>
            </a:r>
            <a:r>
              <a:rPr lang="ru-RU" sz="3600" dirty="0" smtClean="0"/>
              <a:t>, Л</a:t>
            </a:r>
            <a:r>
              <a:rPr lang="ru-RU" sz="3600" dirty="0"/>
              <a:t>. </a:t>
            </a:r>
            <a:r>
              <a:rPr lang="ru-RU" sz="3600" dirty="0" smtClean="0"/>
              <a:t>Плющ) </a:t>
            </a:r>
          </a:p>
          <a:p>
            <a:r>
              <a:rPr lang="ru-RU" sz="3600" dirty="0" err="1" smtClean="0">
                <a:solidFill>
                  <a:srgbClr val="FF0000"/>
                </a:solidFill>
              </a:rPr>
              <a:t>Релігійно-орієнтоване</a:t>
            </a:r>
            <a:r>
              <a:rPr lang="ru-RU" sz="3600" dirty="0" smtClean="0">
                <a:solidFill>
                  <a:srgbClr val="FF0000"/>
                </a:solidFill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</a:rPr>
              <a:t>дисидентство</a:t>
            </a:r>
            <a:r>
              <a:rPr lang="ru-RU" sz="3600" dirty="0" smtClean="0">
                <a:solidFill>
                  <a:srgbClr val="FF0000"/>
                </a:solidFill>
              </a:rPr>
              <a:t> </a:t>
            </a:r>
            <a:r>
              <a:rPr lang="ru-RU" sz="3600" dirty="0" smtClean="0"/>
              <a:t>(</a:t>
            </a:r>
            <a:r>
              <a:rPr lang="ru-RU" sz="3600" dirty="0" err="1" smtClean="0"/>
              <a:t>Й.Сліпий</a:t>
            </a:r>
            <a:r>
              <a:rPr lang="ru-RU" sz="3600" dirty="0" smtClean="0"/>
              <a:t>, В</a:t>
            </a:r>
            <a:r>
              <a:rPr lang="ru-RU" sz="3600" dirty="0"/>
              <a:t>. </a:t>
            </a:r>
            <a:r>
              <a:rPr lang="ru-RU" sz="3600" dirty="0" smtClean="0"/>
              <a:t>Романюк, І</a:t>
            </a:r>
            <a:r>
              <a:rPr lang="ru-RU" sz="3600" dirty="0"/>
              <a:t>. </a:t>
            </a:r>
            <a:r>
              <a:rPr lang="ru-RU" sz="3600" dirty="0" smtClean="0"/>
              <a:t>Гель)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332656"/>
            <a:ext cx="7756263" cy="1080120"/>
          </a:xfrm>
        </p:spPr>
        <p:txBody>
          <a:bodyPr/>
          <a:lstStyle/>
          <a:p>
            <a:r>
              <a:rPr lang="uk-UA" dirty="0" smtClean="0"/>
              <a:t>Напрями дисидентського руху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873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памфлети</a:t>
            </a:r>
            <a:r>
              <a:rPr lang="ru-RU" dirty="0"/>
              <a:t> з </a:t>
            </a:r>
            <a:r>
              <a:rPr lang="ru-RU" dirty="0" err="1"/>
              <a:t>циклів</a:t>
            </a:r>
            <a:r>
              <a:rPr lang="ru-RU" dirty="0"/>
              <a:t> «Камо </a:t>
            </a:r>
            <a:r>
              <a:rPr lang="ru-RU" dirty="0" err="1"/>
              <a:t>грядеши</a:t>
            </a:r>
            <a:r>
              <a:rPr lang="ru-RU" dirty="0"/>
              <a:t>?» (1925</a:t>
            </a:r>
            <a:r>
              <a:rPr lang="ru-RU" dirty="0" smtClean="0"/>
              <a:t>)</a:t>
            </a:r>
          </a:p>
          <a:p>
            <a:r>
              <a:rPr lang="ru-RU" dirty="0" smtClean="0"/>
              <a:t>«</a:t>
            </a:r>
            <a:r>
              <a:rPr lang="ru-RU" dirty="0"/>
              <a:t>Думки </a:t>
            </a:r>
            <a:r>
              <a:rPr lang="ru-RU" dirty="0" err="1"/>
              <a:t>проти</a:t>
            </a:r>
            <a:r>
              <a:rPr lang="ru-RU" dirty="0"/>
              <a:t> </a:t>
            </a:r>
            <a:r>
              <a:rPr lang="ru-RU" dirty="0" err="1"/>
              <a:t>течії</a:t>
            </a:r>
            <a:r>
              <a:rPr lang="ru-RU" dirty="0"/>
              <a:t>» (1925</a:t>
            </a:r>
            <a:r>
              <a:rPr lang="ru-RU" dirty="0" smtClean="0"/>
              <a:t>)</a:t>
            </a:r>
          </a:p>
          <a:p>
            <a:r>
              <a:rPr lang="ru-RU" dirty="0" smtClean="0"/>
              <a:t>«</a:t>
            </a:r>
            <a:r>
              <a:rPr lang="ru-RU" dirty="0" err="1"/>
              <a:t>Апологети</a:t>
            </a:r>
            <a:r>
              <a:rPr lang="ru-RU" dirty="0"/>
              <a:t> </a:t>
            </a:r>
            <a:r>
              <a:rPr lang="ru-RU" dirty="0" err="1"/>
              <a:t>писаризму</a:t>
            </a:r>
            <a:r>
              <a:rPr lang="ru-RU" dirty="0"/>
              <a:t>» (</a:t>
            </a:r>
            <a:r>
              <a:rPr lang="ru-RU" dirty="0" smtClean="0"/>
              <a:t>1926)</a:t>
            </a:r>
          </a:p>
          <a:p>
            <a:r>
              <a:rPr lang="ru-RU" dirty="0" err="1" smtClean="0"/>
              <a:t>полемічний</a:t>
            </a:r>
            <a:r>
              <a:rPr lang="ru-RU" dirty="0" smtClean="0"/>
              <a:t> </a:t>
            </a:r>
            <a:r>
              <a:rPr lang="ru-RU" dirty="0"/>
              <a:t>трактат «</a:t>
            </a:r>
            <a:r>
              <a:rPr lang="ru-RU" dirty="0" err="1"/>
              <a:t>Україна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Малоросія</a:t>
            </a:r>
            <a:r>
              <a:rPr lang="ru-RU" dirty="0"/>
              <a:t>?» (1926, текст </a:t>
            </a:r>
            <a:r>
              <a:rPr lang="ru-RU" dirty="0" err="1" smtClean="0"/>
              <a:t>опублікований</a:t>
            </a:r>
            <a:r>
              <a:rPr lang="ru-RU" dirty="0" smtClean="0"/>
              <a:t> </a:t>
            </a:r>
            <a:r>
              <a:rPr lang="ru-RU" dirty="0" err="1"/>
              <a:t>лише</a:t>
            </a:r>
            <a:r>
              <a:rPr lang="ru-RU" dirty="0"/>
              <a:t> в 1990)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праці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8453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З 1919 р. – член КП(б)У. З 1921 р. проживав у </a:t>
            </a:r>
            <a:r>
              <a:rPr lang="ru-RU" dirty="0" err="1"/>
              <a:t>Харкові</a:t>
            </a:r>
            <a:r>
              <a:rPr lang="ru-RU" dirty="0"/>
              <a:t>, </a:t>
            </a:r>
            <a:r>
              <a:rPr lang="ru-RU" dirty="0" err="1"/>
              <a:t>займався</a:t>
            </a:r>
            <a:r>
              <a:rPr lang="ru-RU" dirty="0"/>
              <a:t> </a:t>
            </a:r>
            <a:r>
              <a:rPr lang="ru-RU" dirty="0" err="1"/>
              <a:t>літератур</a:t>
            </a:r>
            <a:r>
              <a:rPr lang="ru-RU" dirty="0"/>
              <a:t>. </a:t>
            </a:r>
            <a:r>
              <a:rPr lang="ru-RU" dirty="0" err="1"/>
              <a:t>діяльністю</a:t>
            </a:r>
            <a:r>
              <a:rPr lang="ru-RU" dirty="0"/>
              <a:t>. Один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засновників</a:t>
            </a:r>
            <a:r>
              <a:rPr lang="ru-RU" dirty="0"/>
              <a:t> </a:t>
            </a:r>
            <a:r>
              <a:rPr lang="ru-RU" dirty="0" err="1"/>
              <a:t>літератур</a:t>
            </a:r>
            <a:r>
              <a:rPr lang="ru-RU" dirty="0"/>
              <a:t>. </a:t>
            </a:r>
            <a:r>
              <a:rPr lang="ru-RU" dirty="0" err="1"/>
              <a:t>організацій</a:t>
            </a:r>
            <a:r>
              <a:rPr lang="ru-RU" dirty="0"/>
              <a:t> «Гарт», ВАПЛІТЕ (</a:t>
            </a:r>
            <a:r>
              <a:rPr lang="ru-RU" dirty="0" err="1"/>
              <a:t>Вільної</a:t>
            </a:r>
            <a:r>
              <a:rPr lang="ru-RU" dirty="0"/>
              <a:t> </a:t>
            </a:r>
            <a:r>
              <a:rPr lang="ru-RU" dirty="0" err="1"/>
              <a:t>Академії</a:t>
            </a:r>
            <a:r>
              <a:rPr lang="ru-RU" dirty="0"/>
              <a:t> </a:t>
            </a:r>
            <a:r>
              <a:rPr lang="ru-RU" dirty="0" err="1"/>
              <a:t>Пролетарської</a:t>
            </a:r>
            <a:r>
              <a:rPr lang="ru-RU" dirty="0"/>
              <a:t> </a:t>
            </a:r>
            <a:r>
              <a:rPr lang="ru-RU" dirty="0" err="1"/>
              <a:t>Літератури</a:t>
            </a:r>
            <a:r>
              <a:rPr lang="ru-RU" dirty="0"/>
              <a:t>), «</a:t>
            </a:r>
            <a:r>
              <a:rPr lang="ru-RU" dirty="0" err="1"/>
              <a:t>Пролітфронт</a:t>
            </a:r>
            <a:r>
              <a:rPr lang="ru-RU" dirty="0"/>
              <a:t>».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3554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5400" dirty="0" smtClean="0"/>
              <a:t>у </a:t>
            </a:r>
            <a:r>
              <a:rPr lang="uk-UA" sz="5400" dirty="0"/>
              <a:t>дискусії про шляхи розвитку укр. літератури (1925-1928)</a:t>
            </a:r>
            <a:endParaRPr lang="ru-RU" sz="5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Участь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0557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«</a:t>
            </a:r>
            <a:r>
              <a:rPr lang="ru-RU" dirty="0">
                <a:solidFill>
                  <a:srgbClr val="FF0000"/>
                </a:solidFill>
              </a:rPr>
              <a:t>Москва – центр </a:t>
            </a:r>
            <a:r>
              <a:rPr lang="ru-RU" dirty="0" smtClean="0">
                <a:solidFill>
                  <a:srgbClr val="FF0000"/>
                </a:solidFill>
              </a:rPr>
              <a:t>всесоюзного </a:t>
            </a:r>
            <a:r>
              <a:rPr lang="ru-RU" dirty="0" err="1">
                <a:solidFill>
                  <a:srgbClr val="FF0000"/>
                </a:solidFill>
              </a:rPr>
              <a:t>міщанства</a:t>
            </a:r>
            <a:r>
              <a:rPr lang="ru-RU" dirty="0">
                <a:solidFill>
                  <a:srgbClr val="FF0000"/>
                </a:solidFill>
              </a:rPr>
              <a:t>», </a:t>
            </a:r>
            <a:r>
              <a:rPr lang="ru-RU" dirty="0"/>
              <a:t>а </a:t>
            </a:r>
            <a:r>
              <a:rPr lang="ru-RU" dirty="0" err="1"/>
              <a:t>Україні</a:t>
            </a:r>
            <a:r>
              <a:rPr lang="ru-RU" dirty="0"/>
              <a:t>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орієнтуватися</a:t>
            </a:r>
            <a:r>
              <a:rPr lang="ru-RU" dirty="0"/>
              <a:t> на </a:t>
            </a:r>
            <a:r>
              <a:rPr lang="ru-RU" dirty="0" err="1"/>
              <a:t>Захід</a:t>
            </a:r>
            <a:r>
              <a:rPr lang="ru-RU" dirty="0"/>
              <a:t>, </a:t>
            </a:r>
            <a:r>
              <a:rPr lang="ru-RU" dirty="0" err="1" smtClean="0"/>
              <a:t>безпосередньо</a:t>
            </a:r>
            <a:r>
              <a:rPr lang="ru-RU" dirty="0"/>
              <a:t>, а не </a:t>
            </a:r>
            <a:r>
              <a:rPr lang="ru-RU" dirty="0" err="1"/>
              <a:t>опосередковано</a:t>
            </a:r>
            <a:r>
              <a:rPr lang="ru-RU" dirty="0"/>
              <a:t> </a:t>
            </a:r>
            <a:r>
              <a:rPr lang="ru-RU" dirty="0" err="1"/>
              <a:t>збагачуватися</a:t>
            </a:r>
            <a:r>
              <a:rPr lang="ru-RU" dirty="0"/>
              <a:t> </a:t>
            </a:r>
            <a:r>
              <a:rPr lang="ru-RU" dirty="0" err="1"/>
              <a:t>західною</a:t>
            </a:r>
            <a:r>
              <a:rPr lang="ru-RU" dirty="0"/>
              <a:t> </a:t>
            </a:r>
            <a:r>
              <a:rPr lang="ru-RU" dirty="0" smtClean="0"/>
              <a:t>культурою</a:t>
            </a:r>
          </a:p>
          <a:p>
            <a:r>
              <a:rPr lang="ru-RU" dirty="0" err="1" smtClean="0"/>
              <a:t>Сталін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«[...] </a:t>
            </a:r>
            <a:r>
              <a:rPr lang="ru-RU" dirty="0" err="1">
                <a:solidFill>
                  <a:srgbClr val="FF0000"/>
                </a:solidFill>
              </a:rPr>
              <a:t>Водночас</a:t>
            </a:r>
            <a:r>
              <a:rPr lang="ru-RU" dirty="0">
                <a:solidFill>
                  <a:srgbClr val="FF0000"/>
                </a:solidFill>
              </a:rPr>
              <a:t> коли </a:t>
            </a:r>
            <a:r>
              <a:rPr lang="ru-RU" dirty="0" err="1">
                <a:solidFill>
                  <a:srgbClr val="FF0000"/>
                </a:solidFill>
              </a:rPr>
              <a:t>західноєвропейські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пролетарі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із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захопленням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дивляться</a:t>
            </a:r>
            <a:r>
              <a:rPr lang="ru-RU" dirty="0">
                <a:solidFill>
                  <a:srgbClr val="FF0000"/>
                </a:solidFill>
              </a:rPr>
              <a:t> на прапор, </a:t>
            </a:r>
            <a:r>
              <a:rPr lang="ru-RU" dirty="0" err="1">
                <a:solidFill>
                  <a:srgbClr val="FF0000"/>
                </a:solidFill>
              </a:rPr>
              <a:t>який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майорить</a:t>
            </a:r>
            <a:r>
              <a:rPr lang="ru-RU" dirty="0">
                <a:solidFill>
                  <a:srgbClr val="FF0000"/>
                </a:solidFill>
              </a:rPr>
              <a:t> у </a:t>
            </a:r>
            <a:r>
              <a:rPr lang="ru-RU" dirty="0" err="1">
                <a:solidFill>
                  <a:srgbClr val="FF0000"/>
                </a:solidFill>
              </a:rPr>
              <a:t>Москві</a:t>
            </a:r>
            <a:r>
              <a:rPr lang="ru-RU" dirty="0">
                <a:solidFill>
                  <a:srgbClr val="FF0000"/>
                </a:solidFill>
              </a:rPr>
              <a:t>, </a:t>
            </a:r>
            <a:r>
              <a:rPr lang="ru-RU" dirty="0" err="1">
                <a:solidFill>
                  <a:srgbClr val="FF0000"/>
                </a:solidFill>
              </a:rPr>
              <a:t>український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комуніст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Хвильовий</a:t>
            </a:r>
            <a:r>
              <a:rPr lang="ru-RU" dirty="0">
                <a:solidFill>
                  <a:srgbClr val="FF0000"/>
                </a:solidFill>
              </a:rPr>
              <a:t> не </a:t>
            </a:r>
            <a:r>
              <a:rPr lang="ru-RU" dirty="0" err="1">
                <a:solidFill>
                  <a:srgbClr val="FF0000"/>
                </a:solidFill>
              </a:rPr>
              <a:t>має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сказати</a:t>
            </a:r>
            <a:r>
              <a:rPr lang="ru-RU" dirty="0">
                <a:solidFill>
                  <a:srgbClr val="FF0000"/>
                </a:solidFill>
              </a:rPr>
              <a:t> на </a:t>
            </a:r>
            <a:r>
              <a:rPr lang="ru-RU" dirty="0" err="1">
                <a:solidFill>
                  <a:srgbClr val="FF0000"/>
                </a:solidFill>
              </a:rPr>
              <a:t>користь</a:t>
            </a:r>
            <a:r>
              <a:rPr lang="ru-RU" dirty="0">
                <a:solidFill>
                  <a:srgbClr val="FF0000"/>
                </a:solidFill>
              </a:rPr>
              <a:t> «</a:t>
            </a:r>
            <a:r>
              <a:rPr lang="ru-RU" dirty="0" err="1">
                <a:solidFill>
                  <a:srgbClr val="FF0000"/>
                </a:solidFill>
              </a:rPr>
              <a:t>Москви</a:t>
            </a:r>
            <a:r>
              <a:rPr lang="ru-RU" dirty="0">
                <a:solidFill>
                  <a:srgbClr val="FF0000"/>
                </a:solidFill>
              </a:rPr>
              <a:t>» </a:t>
            </a:r>
            <a:r>
              <a:rPr lang="ru-RU" dirty="0" err="1">
                <a:solidFill>
                  <a:srgbClr val="FF0000"/>
                </a:solidFill>
              </a:rPr>
              <a:t>нічого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іншого</a:t>
            </a:r>
            <a:r>
              <a:rPr lang="ru-RU" dirty="0">
                <a:solidFill>
                  <a:srgbClr val="FF0000"/>
                </a:solidFill>
              </a:rPr>
              <a:t>, </a:t>
            </a:r>
            <a:r>
              <a:rPr lang="ru-RU" dirty="0" err="1">
                <a:solidFill>
                  <a:srgbClr val="FF0000"/>
                </a:solidFill>
              </a:rPr>
              <a:t>окрім</a:t>
            </a:r>
            <a:r>
              <a:rPr lang="ru-RU" dirty="0">
                <a:solidFill>
                  <a:srgbClr val="FF0000"/>
                </a:solidFill>
              </a:rPr>
              <a:t> як </a:t>
            </a:r>
            <a:r>
              <a:rPr lang="ru-RU" dirty="0" err="1">
                <a:solidFill>
                  <a:srgbClr val="FF0000"/>
                </a:solidFill>
              </a:rPr>
              <a:t>закликати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українських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діячів</a:t>
            </a:r>
            <a:r>
              <a:rPr lang="ru-RU" dirty="0">
                <a:solidFill>
                  <a:srgbClr val="FF0000"/>
                </a:solidFill>
              </a:rPr>
              <a:t> «</a:t>
            </a:r>
            <a:r>
              <a:rPr lang="ru-RU" dirty="0" err="1">
                <a:solidFill>
                  <a:srgbClr val="FF0000"/>
                </a:solidFill>
              </a:rPr>
              <a:t>тікати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від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Москви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якомога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скоріше</a:t>
            </a:r>
            <a:r>
              <a:rPr lang="ru-RU" dirty="0">
                <a:solidFill>
                  <a:srgbClr val="FF0000"/>
                </a:solidFill>
              </a:rPr>
              <a:t>» </a:t>
            </a:r>
            <a:r>
              <a:rPr lang="ru-RU" dirty="0"/>
              <a:t>(«Тов. Кагановичу та </a:t>
            </a:r>
            <a:r>
              <a:rPr lang="ru-RU" dirty="0" err="1"/>
              <a:t>іншим</a:t>
            </a:r>
            <a:r>
              <a:rPr lang="ru-RU" dirty="0"/>
              <a:t> членам ПБ ЦК КП(б)У», 1926).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«</a:t>
            </a:r>
            <a:r>
              <a:rPr lang="ru-RU" dirty="0" err="1"/>
              <a:t>Геть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Москви</a:t>
            </a:r>
            <a:r>
              <a:rPr lang="ru-RU" dirty="0" smtClean="0"/>
              <a:t>!»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3985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Усі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ці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фрази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українська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культура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мусить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розвиватися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базі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російської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(як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культура на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базі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культури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коли культура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завжди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бере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базою свою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економіку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?),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«язык русский – язык Ленина» (а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хіба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«язык мордвы»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то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киргизів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не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може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бути «языком Ленина?»),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Україні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російська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культура є культурою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пролетаріату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(а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чому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низових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професійних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рядах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свідомого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українського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пролетаріату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як говорить статистика,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вдвічі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більше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ніж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росіян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євреями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вмісті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?)...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усі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ці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фрази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є все-таки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фрази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не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більше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і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їм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місце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архівах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керенщини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(«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Україна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Малоросія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», 1926).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цитата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6731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переосмислення</a:t>
            </a:r>
            <a:r>
              <a:rPr lang="ru-RU" dirty="0" smtClean="0"/>
              <a:t> </a:t>
            </a:r>
            <a:r>
              <a:rPr lang="ru-RU" dirty="0" err="1"/>
              <a:t>ідеї</a:t>
            </a:r>
            <a:r>
              <a:rPr lang="ru-RU" dirty="0"/>
              <a:t> </a:t>
            </a:r>
            <a:r>
              <a:rPr lang="ru-RU" dirty="0" err="1"/>
              <a:t>циклічного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людства</a:t>
            </a:r>
            <a:r>
              <a:rPr lang="ru-RU" dirty="0"/>
              <a:t> і </a:t>
            </a:r>
            <a:r>
              <a:rPr lang="ru-RU" dirty="0" err="1"/>
              <a:t>культури</a:t>
            </a:r>
            <a:r>
              <a:rPr lang="ru-RU" dirty="0"/>
              <a:t>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(</a:t>
            </a:r>
            <a:r>
              <a:rPr lang="ru-RU" dirty="0"/>
              <a:t>М. </a:t>
            </a:r>
            <a:r>
              <a:rPr lang="ru-RU" dirty="0" err="1"/>
              <a:t>Данилевський</a:t>
            </a:r>
            <a:r>
              <a:rPr lang="ru-RU" dirty="0"/>
              <a:t>, О. </a:t>
            </a:r>
            <a:r>
              <a:rPr lang="ru-RU" dirty="0" smtClean="0"/>
              <a:t>Шпенглер)</a:t>
            </a:r>
          </a:p>
          <a:p>
            <a:pPr algn="ctr"/>
            <a:r>
              <a:rPr lang="ru-RU" dirty="0" err="1" smtClean="0">
                <a:solidFill>
                  <a:srgbClr val="FF0000"/>
                </a:solidFill>
              </a:rPr>
              <a:t>Чотири</a:t>
            </a:r>
            <a:r>
              <a:rPr lang="ru-RU" dirty="0" smtClean="0">
                <a:solidFill>
                  <a:srgbClr val="FF0000"/>
                </a:solidFill>
              </a:rPr>
              <a:t> цикли</a:t>
            </a:r>
          </a:p>
          <a:p>
            <a:r>
              <a:rPr lang="ru-RU" dirty="0" err="1" smtClean="0"/>
              <a:t>патріархальний</a:t>
            </a:r>
            <a:r>
              <a:rPr lang="ru-RU" dirty="0" smtClean="0"/>
              <a:t>  - народи </a:t>
            </a:r>
            <a:r>
              <a:rPr lang="ru-RU" dirty="0" err="1" smtClean="0"/>
              <a:t>Азії</a:t>
            </a:r>
            <a:endParaRPr lang="ru-RU" dirty="0" smtClean="0"/>
          </a:p>
          <a:p>
            <a:r>
              <a:rPr lang="ru-RU" dirty="0" err="1" smtClean="0"/>
              <a:t>феодальний</a:t>
            </a:r>
            <a:r>
              <a:rPr lang="ru-RU" dirty="0" smtClean="0"/>
              <a:t> </a:t>
            </a:r>
            <a:r>
              <a:rPr lang="ru-RU" dirty="0"/>
              <a:t>і </a:t>
            </a:r>
            <a:r>
              <a:rPr lang="ru-RU" dirty="0" err="1"/>
              <a:t>буржуазний</a:t>
            </a:r>
            <a:r>
              <a:rPr lang="ru-RU" dirty="0"/>
              <a:t> </a:t>
            </a:r>
            <a:r>
              <a:rPr lang="ru-RU" dirty="0" smtClean="0"/>
              <a:t>- </a:t>
            </a:r>
            <a:r>
              <a:rPr lang="ru-RU" dirty="0" err="1" smtClean="0"/>
              <a:t>Європа</a:t>
            </a:r>
            <a:endParaRPr lang="ru-RU" dirty="0" smtClean="0"/>
          </a:p>
          <a:p>
            <a:r>
              <a:rPr lang="ru-RU" dirty="0" smtClean="0"/>
              <a:t>«</a:t>
            </a:r>
            <a:r>
              <a:rPr lang="ru-RU" dirty="0" err="1" smtClean="0"/>
              <a:t>четверте</a:t>
            </a:r>
            <a:r>
              <a:rPr lang="ru-RU" dirty="0" smtClean="0"/>
              <a:t> </a:t>
            </a:r>
            <a:r>
              <a:rPr lang="ru-RU" dirty="0" err="1" smtClean="0"/>
              <a:t>відродження</a:t>
            </a:r>
            <a:r>
              <a:rPr lang="ru-RU" dirty="0"/>
              <a:t>» </a:t>
            </a:r>
            <a:r>
              <a:rPr lang="ru-RU" dirty="0" err="1"/>
              <a:t>людства</a:t>
            </a:r>
            <a:r>
              <a:rPr lang="ru-RU" dirty="0"/>
              <a:t> – </a:t>
            </a:r>
            <a:r>
              <a:rPr lang="ru-RU" dirty="0" err="1"/>
              <a:t>пролетарського</a:t>
            </a:r>
            <a:r>
              <a:rPr lang="ru-RU" dirty="0"/>
              <a:t> типу </a:t>
            </a:r>
            <a:r>
              <a:rPr lang="ru-RU" dirty="0" err="1" smtClean="0"/>
              <a:t>культури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Історіософська</a:t>
            </a:r>
            <a:r>
              <a:rPr lang="ru-RU" dirty="0"/>
              <a:t> </a:t>
            </a:r>
            <a:r>
              <a:rPr lang="ru-RU" dirty="0" err="1"/>
              <a:t>концепція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4004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818</TotalTime>
  <Words>1140</Words>
  <Application>Microsoft Office PowerPoint</Application>
  <PresentationFormat>Экран (4:3)</PresentationFormat>
  <Paragraphs>117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Твердый переплет</vt:lpstr>
      <vt:lpstr>Політична думка в Радянській Україні</vt:lpstr>
      <vt:lpstr>план</vt:lpstr>
      <vt:lpstr>Хвильовий Микола Григорович</vt:lpstr>
      <vt:lpstr>праці</vt:lpstr>
      <vt:lpstr>Презентация PowerPoint</vt:lpstr>
      <vt:lpstr>Участь</vt:lpstr>
      <vt:lpstr>«Геть від Москви!»</vt:lpstr>
      <vt:lpstr>цитата</vt:lpstr>
      <vt:lpstr>Історіософська концепція</vt:lpstr>
      <vt:lpstr>«азійський ренесанс»</vt:lpstr>
      <vt:lpstr>ідея активного романтизму (вітаїзму)</vt:lpstr>
      <vt:lpstr>революційний інтернаціоналізм</vt:lpstr>
      <vt:lpstr>Олександр Шумський</vt:lpstr>
      <vt:lpstr>проти принципу централізму</vt:lpstr>
      <vt:lpstr>Засудження сервілізму</vt:lpstr>
      <vt:lpstr>шумськізм</vt:lpstr>
      <vt:lpstr>Михайло Волобуєв (Волобуєв-Артемов)</vt:lpstr>
      <vt:lpstr>спростував поширену тезу про єдність російської й української економік</vt:lpstr>
      <vt:lpstr>пропозиції</vt:lpstr>
      <vt:lpstr>економічне питання є стрижнем національної проблеми</vt:lpstr>
      <vt:lpstr>економіка</vt:lpstr>
      <vt:lpstr>волобуєвщина</vt:lpstr>
      <vt:lpstr>Петро Шелест</vt:lpstr>
      <vt:lpstr>Основні праці</vt:lpstr>
      <vt:lpstr>погляди</vt:lpstr>
      <vt:lpstr>«Україно наша Радянська»</vt:lpstr>
      <vt:lpstr>Цитата </vt:lpstr>
      <vt:lpstr>козацтво</vt:lpstr>
      <vt:lpstr>економіка</vt:lpstr>
      <vt:lpstr>Дисидентський рух</vt:lpstr>
      <vt:lpstr>Напрями дисидентського руху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Політичні ідеї «націонал-ухильників» </dc:title>
  <dc:creator>User</dc:creator>
  <cp:lastModifiedBy>User</cp:lastModifiedBy>
  <cp:revision>17</cp:revision>
  <dcterms:created xsi:type="dcterms:W3CDTF">2021-04-22T04:31:16Z</dcterms:created>
  <dcterms:modified xsi:type="dcterms:W3CDTF">2022-05-17T09:46:57Z</dcterms:modified>
</cp:coreProperties>
</file>