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DM Sans" panose="020B0604020202020204" charset="0"/>
      <p:regular r:id="rId10"/>
      <p:bold r:id="rId11"/>
      <p:italic r:id="rId12"/>
      <p:boldItalic r:id="rId13"/>
    </p:embeddedFont>
    <p:embeddedFont>
      <p:font typeface="Merriweather" panose="020B0604020202020204" charset="-52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5C3B65-EC59-49B2-8134-9F01DBC628FE}">
  <a:tblStyle styleId="{9B5C3B65-EC59-49B2-8134-9F01DBC628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658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61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33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41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83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05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24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72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1881187"/>
            <a:ext cx="116014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особистою ефективністю в бізнесі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3748087"/>
            <a:ext cx="1104900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 dirty="0" err="1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Курс</a:t>
            </a:r>
            <a:r>
              <a:rPr lang="en-US" sz="195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50" b="0" i="0" u="none" strike="noStrike" cap="none" dirty="0" err="1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для</a:t>
            </a:r>
            <a:r>
              <a:rPr lang="en-US" sz="195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50" b="0" i="0" u="none" strike="noStrike" cap="none" dirty="0" err="1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магістрів</a:t>
            </a:r>
            <a:r>
              <a:rPr lang="en-US" sz="195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1950" b="0" i="0" u="none" strike="noStrike" cap="none" dirty="0" err="1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195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50" b="0" i="0" u="none" strike="noStrike" cap="none" dirty="0" err="1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самоменеджменту</a:t>
            </a:r>
            <a:r>
              <a:rPr lang="en-US" sz="195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50" b="0" i="0" u="none" strike="noStrike" cap="none" dirty="0" err="1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до</a:t>
            </a:r>
            <a:r>
              <a:rPr lang="en-US" sz="1950" b="0" i="0" u="none" strike="noStrike" cap="none" dirty="0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950" b="0" i="0" u="none" strike="noStrike" cap="none" dirty="0" err="1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лідерства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382392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D4AF37"/>
                </a:solidFill>
                <a:latin typeface="DM Sans"/>
                <a:ea typeface="DM Sans"/>
                <a:cs typeface="DM Sans"/>
                <a:sym typeface="DM Sans"/>
              </a:rPr>
              <a:t>Ваш головний актив – це ви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819275"/>
            <a:ext cx="528637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1500" y="2240458"/>
            <a:ext cx="555069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Світ змінився.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2792908"/>
            <a:ext cx="5286375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Стратегія "працювати 24/7" – це шлях до вигорання, а не до успіху. Сучасний лідер – це марафонець, а не спринтер.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790575" y="4179391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857250" y="4179391"/>
            <a:ext cx="5000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Виклик BANI/VUCA:</a:t>
            </a:r>
            <a:r>
              <a:rPr lang="en-US" sz="150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 Потребує не просто знань, а психологічної стійкості та гнучкості.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90575" y="4931866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57250" y="4931866"/>
            <a:ext cx="5000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Вимоги до лідерства:</a:t>
            </a:r>
            <a:r>
              <a:rPr lang="en-US" sz="150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 Ваша особиста ефективність – це "стеля" для ефективності вашої команди.</a:t>
            </a:r>
            <a:endParaRPr/>
          </a:p>
        </p:txBody>
      </p:sp>
      <p:pic>
        <p:nvPicPr>
          <p:cNvPr id="100" name="Google Shape;100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3175" y="1838325"/>
            <a:ext cx="5248275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571500" y="571500"/>
            <a:ext cx="116014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Чому це критично для магістрів?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571500" y="1238250"/>
            <a:ext cx="11049000" cy="190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23194"/>
            <a:ext cx="3429000" cy="3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223194"/>
            <a:ext cx="3429000" cy="34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223194"/>
            <a:ext cx="3429000" cy="3478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940831" y="3232844"/>
            <a:ext cx="269033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Енергією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66775" y="3842444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Ваша "валюта" – не час, а енергія (фізична, ментальна, емоційна). Вчимося її відновлювати та захищати.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775835" y="3232844"/>
            <a:ext cx="264033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Фокусом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676775" y="3842444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Здатність до "глибокої роботи" (Deep Work) у світі, що постійно відволікає. Це ключова навичка XXI століття.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8415813" y="3232844"/>
            <a:ext cx="298037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Управління Пріоритетами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486775" y="4137719"/>
            <a:ext cx="283845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Робити правильні речі, а не просто робити речі правильно. Вчимося відрізняти важливе від термінового.</a:t>
            </a:r>
            <a:endParaRPr/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8825" y="2537519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7400" y="253751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7400" y="2537519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571500" y="571500"/>
            <a:ext cx="116014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Це більше, ніж тайм-менеджмент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571500" y="1238250"/>
            <a:ext cx="11049000" cy="190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500" y="2721471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500" y="3580507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3500" y="4439542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905000" y="2702421"/>
            <a:ext cx="28384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Емоційний інтелект (EQ)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1905000" y="3009007"/>
            <a:ext cx="8953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Як керувати власними реакціями, не дозволяючи стресу приймати за вас рішення.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1905000" y="3561457"/>
            <a:ext cx="42957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Growth Mindset (Мислення зростання)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905000" y="3868042"/>
            <a:ext cx="8953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Як ваше ставлення до викликів та невдач визначає ваш довгостроковий успіх.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905000" y="4420492"/>
            <a:ext cx="39433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Психологічна Стійкість (Resilience)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905000" y="4727078"/>
            <a:ext cx="89535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Формування навичок швидкого відновлення після поразок та уникнення вигорання.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571500" y="571500"/>
            <a:ext cx="116014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Модуль 1: "Внутрішня гра" (Самоусвідомлення)</a:t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571500" y="1238250"/>
            <a:ext cx="11049000" cy="190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07902"/>
            <a:ext cx="5334000" cy="290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507902"/>
            <a:ext cx="5334000" cy="29088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1873329" y="3517552"/>
            <a:ext cx="273034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Персональні Системи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866775" y="4127152"/>
            <a:ext cx="4743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Створення надійної "операційної системи" (GTD, ZTD, OKR). Як нічого не забувати, довіряти своєму плану та звільнити мозок для креативу.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558325" y="3517552"/>
            <a:ext cx="2790348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Цифрові Інструменти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6581775" y="4127152"/>
            <a:ext cx="47434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3D42"/>
                </a:solidFill>
                <a:latin typeface="DM Sans"/>
                <a:ea typeface="DM Sans"/>
                <a:cs typeface="DM Sans"/>
                <a:sym typeface="DM Sans"/>
              </a:rPr>
              <a:t>Ефективне використання інструментів (Notion, Asana, Календар), а не служіння їм. Створення "другого мозку" та автоматизація рутини.</a:t>
            </a:r>
            <a:endParaRPr/>
          </a:p>
        </p:txBody>
      </p:sp>
      <p:pic>
        <p:nvPicPr>
          <p:cNvPr id="149" name="Google Shape;149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1325" y="2822227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0" y="2822227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571500" y="571500"/>
            <a:ext cx="116014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Модуль 2: "Зовнішня гра" (Системи та Дії)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571500" y="1238250"/>
            <a:ext cx="11049000" cy="190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18"/>
          <p:cNvGraphicFramePr/>
          <p:nvPr/>
        </p:nvGraphicFramePr>
        <p:xfrm>
          <a:off x="571500" y="2586037"/>
          <a:ext cx="11049000" cy="3276625"/>
        </p:xfrm>
        <a:graphic>
          <a:graphicData uri="http://schemas.openxmlformats.org/drawingml/2006/table">
            <a:tbl>
              <a:tblPr firstRow="1" bandRow="1">
                <a:noFill/>
                <a:tableStyleId>{9B5C3B65-EC59-49B2-8134-9F01DBC628FE}</a:tableStyleId>
              </a:tblPr>
              <a:tblGrid>
                <a:gridCol w="2602400"/>
                <a:gridCol w="4376000"/>
                <a:gridCol w="4070600"/>
              </a:tblGrid>
              <a:tr h="65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3F0D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Характеристика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3F0D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Менеджер з низькою ОЕ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3F0D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Менеджер з високою ОЕ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</a:tr>
              <a:tr h="65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Стиль роботи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Реактивний, "гасить пожежі"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Проактивний, стратегічний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Делегування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Створює "вузькі місця"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Делегує ефективно, розвиває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5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Команда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Вигорання, хаос, мікроменеджмент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Автономність, ясність, довіра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Фокус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На термінових задачах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33D4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На важливих пріоритетах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18"/>
          <p:cNvSpPr/>
          <p:nvPr/>
        </p:nvSpPr>
        <p:spPr>
          <a:xfrm>
            <a:off x="571500" y="3228975"/>
            <a:ext cx="260240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3173908" y="3228975"/>
            <a:ext cx="4375993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7549901" y="3228975"/>
            <a:ext cx="407059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571500" y="3886200"/>
            <a:ext cx="260240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3173908" y="3886200"/>
            <a:ext cx="4375993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7549901" y="3886200"/>
            <a:ext cx="407059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571500" y="4543425"/>
            <a:ext cx="260240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3173908" y="4543425"/>
            <a:ext cx="4375993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7549901" y="4543425"/>
            <a:ext cx="407059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571500" y="5200650"/>
            <a:ext cx="260240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3173908" y="5200650"/>
            <a:ext cx="4375993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7549901" y="5200650"/>
            <a:ext cx="4070598" cy="95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571500" y="571500"/>
            <a:ext cx="116014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3366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"Я" до "Ми": Як особиста ефективність масштабується</a:t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71500" y="1762125"/>
            <a:ext cx="11049000" cy="1905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450294" y="1722239"/>
            <a:ext cx="112914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Ваша нова "Операційна Система"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1809750" y="2922389"/>
            <a:ext cx="8572500" cy="7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Цей курс – не про те, щоб "робити більше". Це про те, щоб </a:t>
            </a:r>
            <a:r>
              <a:rPr lang="en-US" sz="1950" b="1" i="0" u="none" strike="noStrike" cap="none">
                <a:solidFill>
                  <a:srgbClr val="D4AF37"/>
                </a:solidFill>
                <a:latin typeface="DM Sans"/>
                <a:ea typeface="DM Sans"/>
                <a:cs typeface="DM Sans"/>
                <a:sym typeface="DM Sans"/>
              </a:rPr>
              <a:t>"досягати більшого"</a:t>
            </a:r>
            <a:r>
              <a:rPr lang="en-US" sz="1950" b="0" i="0" u="none" strike="noStrike" cap="none">
                <a:solidFill>
                  <a:srgbClr val="F3F0DF"/>
                </a:solidFill>
                <a:latin typeface="DM Sans"/>
                <a:ea typeface="DM Sans"/>
                <a:cs typeface="DM Sans"/>
                <a:sym typeface="DM Sans"/>
              </a:rPr>
              <a:t> з меншим стресом і більшим впливом.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Широкоэкранный</PresentationFormat>
  <Paragraphs>47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DM Sans</vt:lpstr>
      <vt:lpstr>Merriweather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Учетная запись Майкрософт</cp:lastModifiedBy>
  <cp:revision>1</cp:revision>
  <dcterms:modified xsi:type="dcterms:W3CDTF">2025-11-11T02:04:51Z</dcterms:modified>
</cp:coreProperties>
</file>