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58" r:id="rId1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Roboto Condensed Light" panose="020B0604020202020204" charset="0"/>
      <p:regular r:id="rId26"/>
      <p:bold r:id="rId27"/>
      <p:italic r:id="rId28"/>
      <p:boldItalic r:id="rId29"/>
    </p:embeddedFont>
    <p:embeddedFont>
      <p:font typeface="Arv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854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4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9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698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376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53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76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739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657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773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73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7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80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59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03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37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64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57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b="0" kern="1200" dirty="0" smtClean="0">
                <a:ln w="3175" cmpd="sng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Тема. </a:t>
            </a:r>
            <a:r>
              <a:rPr lang="uk-UA" sz="2400" b="0" kern="1200" dirty="0" smtClean="0">
                <a:ln w="3175" cmpd="sng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Експертні методи в соціальному прогнозуванні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Правила і особливості реалізації експертизи в соціальному прогнозуванні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9" y="1295250"/>
            <a:ext cx="7973568" cy="3341250"/>
          </a:xfrm>
        </p:spPr>
        <p:txBody>
          <a:bodyPr/>
          <a:lstStyle/>
          <a:p>
            <a:pPr algn="just"/>
            <a:r>
              <a:rPr lang="uk-UA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 експертного опитування: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разове індивідуальне опитування (анкетування або інтерв’ю);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одноразове колективне опитування (нарада, мозковий штурм, фокус-група);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індивідуальне опитування в декілька турів зі зваженими оцінками (дельфійська техніка);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колективне опитування в декілька турів (дискусія, нарада, багатоступеневий відбір).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2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Правила і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прогнозуванні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9" y="1295250"/>
            <a:ext cx="7973568" cy="3341250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Важливою формою експертного опитування є </a:t>
            </a:r>
            <a:r>
              <a:rPr lang="uk-UA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мозкового штурму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Сутність цього методу в тому, що при обговоренні проблеми можливі будь-які висловлювання і відсутня критика.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Головна ідея мозкового штурму полягає в припущенні, що чим більше ідей і чим вони різноманітніші, тим більша вірогідність того, щоб серед них будуть необхідні.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Особливе значення цей метод має в соціальному прогнозуванні.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8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Правила і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прогнозуванні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9" y="1295250"/>
            <a:ext cx="7973568" cy="3341250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 складне завдання для організаторів мозкового штурму – комплектація групи, яка повинна складатися як зі спеціалістів з проблематики, що досліджується, так із людей з творчою уявою та мисленням.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з провідних експертів призначається керівником (модератором) круглого столу. Його завдання підтримувати дискусію та фокусувати увагу експертів на темі яка досліджується.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Оптимальне число експертів – 8-10 чоловік Тривалість дискусії не перебільшує 1,5-2 години.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Правила і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прогнозуванні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9" y="1295250"/>
            <a:ext cx="7973568" cy="3341250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Важливим засобом з’ясування можливих шляхів вирішення проблеми є </a:t>
            </a:r>
            <a:r>
              <a:rPr lang="uk-UA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1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фокусована</a:t>
            </a:r>
            <a:r>
              <a:rPr lang="uk-UA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групова дискусія»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метод бесіди з невеликою групою експертів на тему соціологічного дослідження.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 дискусії є отримання різноманітних думок експертів щодо досліджуваної проблеми, які можуть змінюватись в процесі обговорення.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Успіх дискусії залежить від чіткого формулювання предмету обговорення і знайомства з ним учасників дискусії. 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9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Правила і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прогнозуванні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9" y="1295250"/>
            <a:ext cx="7973568" cy="3341250"/>
          </a:xfrm>
        </p:spPr>
        <p:txBody>
          <a:bodyPr/>
          <a:lstStyle/>
          <a:p>
            <a:pPr algn="just"/>
            <a:r>
              <a:rPr lang="uk-UA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 зважених оцінок»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повторення декількох циклів дискусії з виявленням сутності розходжень в думках і поступовим досягненням згоди (часто застосовуються математичні методи для визначення ваги критеріїв оцінювання чи узгодженості думок експертів).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Експерти, що не згодні з загальним висновком мають право на особистий коментар, який також фіксується.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2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Правила і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прогнозуванні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9" y="1295250"/>
            <a:ext cx="7973568" cy="3341250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експертизи при колективній роботі її учасників мають багато переваг, але мають і цілу низку недоліків.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Головний недолік пов’язаний з впливом експертів один на одного.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 недолік ліквідується за допомогою індивідуального опитування в декілька турів.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Правила і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прогнозуванні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9" y="1295250"/>
            <a:ext cx="7973568" cy="3341250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Заочний варіант «методу зваженої оцінки» має назву </a:t>
            </a:r>
            <a:r>
              <a:rPr lang="uk-UA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Делфі або дельфійська техніка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Дельфійська техніка гарантує забезпечення анонімності респондентів – експерти один з одним не зустрічаються, і заповнюють анонімні анкети.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першого тура експертизи експертів знайомлять з підсумковими характеристиками позиції групи в цілому.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другому турі вони отримують можливість або приблизити свою думку до більшості, або з’ясувати причини відхилення.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третьому турі нова інформація надає можливість ще раз переглянути свою точку зору і т.д. 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2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Правила і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прогнозуванні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9" y="1295250"/>
            <a:ext cx="7973568" cy="3341250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Спрощені варіації методу Делфі дозволяють зібрати експертні оцінки в 3-4 тура за декілька годин або днів (класичний варіант 12 турів).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 методу Делфі: складність підготовки, обробки, проведення результатів, значні витрати часу та коштів. Не дивлячись на недоліки, ця методика є дуже популярною і зараз, особливо при соціальному прогнозуванні.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Експертне опитування в сучасному вигляді будується на одночасному використанні різних методів, форм та процедур.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2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393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accent5"/>
                </a:solidFill>
              </a:rPr>
              <a:t>Література:</a:t>
            </a:r>
            <a:endParaRPr sz="2400" dirty="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285293" y="2852928"/>
            <a:ext cx="8741664" cy="1719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400" b="1" dirty="0"/>
              <a:t>Бестужев-Лада И. Поисковое социальное прогнозирование: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400" b="1" dirty="0"/>
              <a:t>перспективные проблемы общества. Опыт систематизации / И. Бестужев-Лада.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400" b="1" dirty="0"/>
              <a:t>— М.: Наука, 1984. — 271 с.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400" b="1" dirty="0" smtClean="0"/>
              <a:t> </a:t>
            </a:r>
            <a:r>
              <a:rPr lang="ru-RU" sz="1400" b="1" dirty="0"/>
              <a:t>Бестужев-Лада И. Социальное прогнозирование: курс лекций /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400" b="1" dirty="0"/>
              <a:t>И. Бестужев-Лада, Г. </a:t>
            </a:r>
            <a:r>
              <a:rPr lang="uk-UA" sz="1400" b="1" noProof="1" smtClean="0"/>
              <a:t>Наместникова. – М. : Педагогическое общество России;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uk-UA" sz="1400" b="1" dirty="0" smtClean="0"/>
              <a:t>2002. – 157 с.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uk-UA" sz="1400" b="1" dirty="0" smtClean="0"/>
              <a:t>Лепський М. А. Якісні методи соціального прогнозування: методологія, методика, практика: підручник / М. А. Лепський. – Запоріжжя: КСК-Альянс, 2016. – 440 с.</a:t>
            </a:r>
            <a:endParaRPr lang="uk-UA" sz="1400" b="1" dirty="0"/>
          </a:p>
        </p:txBody>
      </p:sp>
      <p:pic>
        <p:nvPicPr>
          <p:cNvPr id="215" name="Google Shape;215;p13" descr="10.jpg"/>
          <p:cNvPicPr preferRelativeResize="0"/>
          <p:nvPr/>
        </p:nvPicPr>
        <p:blipFill rotWithShape="1">
          <a:blip r:embed="rId3">
            <a:alphaModFix/>
          </a:blip>
          <a:srcRect l="15648" r="28102"/>
          <a:stretch/>
        </p:blipFill>
        <p:spPr>
          <a:xfrm>
            <a:off x="3539200" y="367400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План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14275" y="1744424"/>
            <a:ext cx="5615786" cy="2300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uk-UA" sz="2400" b="1" dirty="0" smtClean="0">
                <a:solidFill>
                  <a:srgbClr val="FF9800"/>
                </a:solidFill>
              </a:rPr>
              <a:t>Лекція  1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uk-UA" sz="2400" b="1" dirty="0" smtClean="0">
                <a:solidFill>
                  <a:srgbClr val="FF9800"/>
                </a:solidFill>
              </a:rPr>
              <a:t>1. </a:t>
            </a:r>
            <a:r>
              <a:rPr lang="uk-UA" sz="2400" b="1" dirty="0" smtClean="0">
                <a:solidFill>
                  <a:srgbClr val="FF9800"/>
                </a:solidFill>
              </a:rPr>
              <a:t>Експертиза, </a:t>
            </a:r>
            <a:r>
              <a:rPr lang="uk-UA" sz="2400" b="1" dirty="0">
                <a:solidFill>
                  <a:srgbClr val="FF9800"/>
                </a:solidFill>
              </a:rPr>
              <a:t>е</a:t>
            </a:r>
            <a:r>
              <a:rPr lang="uk-UA" sz="2400" b="1" dirty="0" smtClean="0">
                <a:solidFill>
                  <a:srgbClr val="FF9800"/>
                </a:solidFill>
              </a:rPr>
              <a:t>ксперти та критерії їх відбору</a:t>
            </a:r>
            <a:endParaRPr lang="uk-UA" sz="2400" b="1" dirty="0" smtClean="0">
              <a:solidFill>
                <a:srgbClr val="FF98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uk-UA" sz="2400" b="1" dirty="0" smtClean="0">
                <a:solidFill>
                  <a:srgbClr val="FF9800"/>
                </a:solidFill>
              </a:rPr>
              <a:t>2. </a:t>
            </a:r>
            <a:r>
              <a:rPr lang="uk-UA" sz="2400" b="1" dirty="0" smtClean="0">
                <a:solidFill>
                  <a:srgbClr val="FF9800"/>
                </a:solidFill>
              </a:rPr>
              <a:t>Правила і особливості реалізації експертизи в соціальному прогнозуванні</a:t>
            </a:r>
            <a:endParaRPr lang="uk-UA" sz="2400" b="1" dirty="0" smtClean="0">
              <a:solidFill>
                <a:srgbClr val="FF98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соціальної експертизи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8"/>
            <a:ext cx="8705089" cy="3341250"/>
          </a:xfrm>
        </p:spPr>
        <p:txBody>
          <a:bodyPr/>
          <a:lstStyle/>
          <a:p>
            <a:pPr algn="just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експертної оцінки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соціології – це різновид опитування, у якому респондентами є експерти – спеціалісти в певній галузі діяльності.</a:t>
            </a:r>
            <a:endParaRPr lang="uk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Основне призначення </a:t>
            </a:r>
            <a:r>
              <a:rPr lang="uk-UA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методу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експертної оцінки – виявлення найбільш складних аспектів проблеми, яка досліджується, підвищення надійності отриманої інформації та висновків.</a:t>
            </a:r>
            <a:endParaRPr lang="uk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Експертне опитування застосовується при вивченні всіх сфер діяльності для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діагностики, прогнозування 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проектування, для оцінки стану соціального суб’єкту та прийняття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рішеннь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опитування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можуть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ватись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соціальної експертизи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95250"/>
            <a:ext cx="8705089" cy="334125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Експертиза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процедура отримання інформації від експертів.</a:t>
            </a:r>
          </a:p>
          <a:p>
            <a:pPr algn="just">
              <a:spcBef>
                <a:spcPts val="0"/>
              </a:spcBef>
            </a:pP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Експертна оцінка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судження експертів про різні сфери людської життєдіяльності, яке передбачає процедуру порівняння об’єктів та їх якостей за виділеними критеріями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фахівець у будь-якій галузі, що проводить експертизу та здатний на підставі своїх знань та досвіду надавати кваліфіковану консультацію.</a:t>
            </a:r>
          </a:p>
          <a:p>
            <a:pPr algn="just">
              <a:spcBef>
                <a:spcPts val="0"/>
              </a:spcBef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експертних оцінок використовується в таких випадках: </a:t>
            </a:r>
          </a:p>
          <a:p>
            <a:pPr algn="just">
              <a:spcBef>
                <a:spcPts val="0"/>
              </a:spcBef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умовах відсутності достатньої за обсягом та достовірної інформації про досліджувані явища (процеси, об’єкти); </a:t>
            </a:r>
          </a:p>
          <a:p>
            <a:pPr algn="just">
              <a:spcBef>
                <a:spcPts val="0"/>
              </a:spcBef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умовах значної невизначеності середовища, де функціонує об’єкт; </a:t>
            </a:r>
          </a:p>
          <a:p>
            <a:pPr algn="just">
              <a:spcBef>
                <a:spcPts val="0"/>
              </a:spcBef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умовах дефіциту часу або екстремальних ситуаціях; </a:t>
            </a:r>
          </a:p>
          <a:p>
            <a:pPr algn="just">
              <a:spcBef>
                <a:spcPts val="0"/>
              </a:spcBef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 розробці середньо- та довгострокових прогнозів для об’єктів.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соціальної експертизи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95250"/>
            <a:ext cx="8705089" cy="3341250"/>
          </a:xfrm>
        </p:spPr>
        <p:txBody>
          <a:bodyPr/>
          <a:lstStyle/>
          <a:p>
            <a:pPr algn="just"/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нормативні вимоги для проведення експертних оцінок: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ретельний підбір експертів;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надійності інформації, яку представляють експерти;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умов для найбільш продуктивного використання експертів в ході дослідження;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 факторів, які можуть вплинути на судження експертів;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 інформації експертів без перекручення на всіх етапах дослідження.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соціальної експертизи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95250"/>
            <a:ext cx="8705089" cy="3341250"/>
          </a:xfrm>
        </p:spPr>
        <p:txBody>
          <a:bodyPr/>
          <a:lstStyle/>
          <a:p>
            <a:pPr algn="just"/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Специфіка опитування експертів: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Нема необхідності застосовувати в анкеті контрольні та непрямі питання.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Програма опитування експертів не деталізована і має концептуальний характер.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 анкеті застосовуються переважно відкриті питання.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8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Процедура відбору експертів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95250"/>
            <a:ext cx="8705089" cy="3341250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 та надійність експертних оцінок значно знижується, якщо відбір респондентів відбувається хаотично, не структуровано.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відбору респондентів: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Ступінь компетентності експерта. Її показниками можуть бути: вчений ступінь, звання, стаж роботи за спеціальністю, службове положення, число публікацій з даної проблематики, тривалість діяльності у тій чи іншій сфері, включеність в проблему і т.д.</a:t>
            </a:r>
          </a:p>
          <a:p>
            <a:pPr marL="10160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Експерт повинен орієнтуватись в останніх досягненнях сучасної науки в тих галузях, які є предметом експертизи.</a:t>
            </a:r>
          </a:p>
          <a:p>
            <a:pPr marL="10160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Співвідношення вузької спеціалізації і загального кругозору експерта.</a:t>
            </a:r>
          </a:p>
          <a:p>
            <a:pPr marL="10160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Здатність експерта до аналізу та синтезу проблем, що вивчаються, вміння опрацьовувати і засвоювати якісно нову інформацію.</a:t>
            </a:r>
          </a:p>
          <a:p>
            <a:pPr marL="10160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Високі моральні якості експерта.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0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Процедура відбору експертів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95250"/>
            <a:ext cx="8705089" cy="3341250"/>
          </a:xfrm>
        </p:spPr>
        <p:txBody>
          <a:bodyPr/>
          <a:lstStyle/>
          <a:p>
            <a:pPr algn="just"/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відбору експертів: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Експерти відносяться до важкодоступних категорій респондентів.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Тому, для домовленості про участь досить часто необхідно: 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b="1" dirty="0" smtClean="0">
                <a:latin typeface="Times New Roman" panose="02020603050405020304" pitchFamily="18" charset="0"/>
                <a:ea typeface="+mn-ea"/>
              </a:rPr>
              <a:t>залучати «посередників»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b="1" dirty="0" smtClean="0">
                <a:latin typeface="Times New Roman" panose="02020603050405020304" pitchFamily="18" charset="0"/>
                <a:ea typeface="+mn-ea"/>
              </a:rPr>
              <a:t>застосовувати спеціальні методи пошуку та встановлення контактів</a:t>
            </a:r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b="1" dirty="0" smtClean="0">
                <a:latin typeface="Times New Roman" panose="02020603050405020304" pitchFamily="18" charset="0"/>
                <a:ea typeface="+mn-ea"/>
              </a:rPr>
              <a:t>використовувати інструменти заохочення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Процедура відбору експертів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9" y="1295250"/>
            <a:ext cx="7973568" cy="33412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відбору експертів: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uk-UA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об’єктивний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використання спеціальних </a:t>
            </a:r>
            <a:r>
              <a:rPr lang="uk-UA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відбору,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uk-UA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суб’єктивний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залучення до процедури відбору «доступних» потенційних експертів.</a:t>
            </a:r>
          </a:p>
          <a:p>
            <a:pPr>
              <a:spcBef>
                <a:spcPts val="0"/>
              </a:spcBef>
            </a:pPr>
            <a:endParaRPr lang="uk-UA" sz="1600" b="1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6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Об’єктивний підхід має як правило два варіанти: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документальний метод – підбір експертів на основі соціально-демографічних даних та відкритих даних про них.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експериментальний метод – відбір на основі тестування кандидата.</a:t>
            </a:r>
          </a:p>
          <a:p>
            <a:pPr>
              <a:spcBef>
                <a:spcPts val="0"/>
              </a:spcBef>
            </a:pPr>
            <a:r>
              <a:rPr lang="uk-UA" sz="16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Суб’єктивний підхід також має декілька варіацій: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атестація – відбір експертів відбувається за допомогою відкритого або таємного голосування потенційних членів майбутньої експертної групи;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метод взаємної оцінки в балах або ранжування;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метод самооцінки компетентності.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7549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1264</Words>
  <Application>Microsoft Office PowerPoint</Application>
  <PresentationFormat>Экран (16:9)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 Black</vt:lpstr>
      <vt:lpstr>Times New Roman</vt:lpstr>
      <vt:lpstr>Arial</vt:lpstr>
      <vt:lpstr>Symbol</vt:lpstr>
      <vt:lpstr>Roboto Condensed</vt:lpstr>
      <vt:lpstr>Roboto Condensed Light</vt:lpstr>
      <vt:lpstr>Arvo</vt:lpstr>
      <vt:lpstr>Calibri</vt:lpstr>
      <vt:lpstr>Salerio template</vt:lpstr>
      <vt:lpstr>Тема. Експертні методи в соціальному прогнозуванні</vt:lpstr>
      <vt:lpstr>План</vt:lpstr>
      <vt:lpstr>Сутність соціальної експертизи</vt:lpstr>
      <vt:lpstr>Сутність соціальної експертизи</vt:lpstr>
      <vt:lpstr>Сутність соціальної експертизи</vt:lpstr>
      <vt:lpstr>Сутність соціальної експертизи</vt:lpstr>
      <vt:lpstr>Процедура відбору експертів</vt:lpstr>
      <vt:lpstr>Процедура відбору експертів</vt:lpstr>
      <vt:lpstr>Процедура відбору експертів</vt:lpstr>
      <vt:lpstr>Правила і особливості реалізації експертизи в соціальному прогнозуванні</vt:lpstr>
      <vt:lpstr>Правила і особливості реалізації експертизи в соціальному прогнозуванні</vt:lpstr>
      <vt:lpstr>Правила і особливості реалізації експертизи в соціальному прогнозуванні</vt:lpstr>
      <vt:lpstr>Правила і особливості реалізації експертизи в соціальному прогнозуванні</vt:lpstr>
      <vt:lpstr>Правила і особливості реалізації експертизи в соціальному прогнозуванні</vt:lpstr>
      <vt:lpstr>Правила і особливості реалізації експертизи в соціальному прогнозуванні</vt:lpstr>
      <vt:lpstr>Правила і особливості реалізації експертизи в соціальному прогнозуванні</vt:lpstr>
      <vt:lpstr>Правила і особливості реалізації експертизи в соціальному прогнозуванні</vt:lpstr>
      <vt:lpstr>Література: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Основні методи соціального прогнозування та специфіка  якісного підходу</dc:title>
  <cp:lastModifiedBy>Учетная запись Майкрософт</cp:lastModifiedBy>
  <cp:revision>7</cp:revision>
  <dcterms:modified xsi:type="dcterms:W3CDTF">2022-02-23T08:19:33Z</dcterms:modified>
</cp:coreProperties>
</file>