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9/9/2025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Times New Roman" panose="02020603050405020304" pitchFamily="18" charset="0"/>
                <a:cs typeface="Times New Roman" panose="02020603050405020304" pitchFamily="18" charset="0"/>
              </a:rPr>
              <a:t>МЕТОДИ ОЦІНКИ СТАНУ ЕКОСИСТЕМ ТА ЇХ КОМПОНЕНТІВ </a:t>
            </a:r>
            <a:endParaRPr lang="en-US"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9849394" y="6041572"/>
            <a:ext cx="2015445" cy="555171"/>
          </a:xfrm>
        </p:spPr>
        <p:txBody>
          <a:bodyPr/>
          <a:lstStyle/>
          <a:p>
            <a:r>
              <a:rPr lang="uk-UA" dirty="0" smtClean="0">
                <a:solidFill>
                  <a:schemeClr val="tx1"/>
                </a:solidFill>
                <a:latin typeface="Times New Roman" panose="02020603050405020304" pitchFamily="18" charset="0"/>
                <a:cs typeface="Times New Roman" panose="02020603050405020304" pitchFamily="18" charset="0"/>
              </a:rPr>
              <a:t>Лекція 2</a:t>
            </a:r>
          </a:p>
          <a:p>
            <a:endParaRPr lang="uk-UA" dirty="0" smtClean="0"/>
          </a:p>
          <a:p>
            <a:endParaRPr lang="en-US" dirty="0"/>
          </a:p>
        </p:txBody>
      </p:sp>
    </p:spTree>
    <p:extLst>
      <p:ext uri="{BB962C8B-B14F-4D97-AF65-F5344CB8AC3E}">
        <p14:creationId xmlns:p14="http://schemas.microsoft.com/office/powerpoint/2010/main" val="1296381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0526" y="728358"/>
            <a:ext cx="10228217" cy="3178049"/>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У структурному плані екосистеми можуть ділитися на підсистеми і блоки. У число структурних елементів входять популяції, </a:t>
            </a:r>
            <a:r>
              <a:rPr lang="uk-UA" dirty="0" err="1">
                <a:solidFill>
                  <a:srgbClr val="000000"/>
                </a:solidFill>
                <a:latin typeface="Times New Roman" panose="02020603050405020304" pitchFamily="18" charset="0"/>
                <a:ea typeface="Calibri" panose="020F0502020204030204" pitchFamily="34" charset="0"/>
              </a:rPr>
              <a:t>консорції</a:t>
            </a:r>
            <a:r>
              <a:rPr lang="uk-UA" dirty="0">
                <a:solidFill>
                  <a:srgbClr val="000000"/>
                </a:solidFill>
                <a:latin typeface="Times New Roman" panose="02020603050405020304" pitchFamily="18" charset="0"/>
                <a:ea typeface="Calibri" panose="020F0502020204030204" pitchFamily="34" charset="0"/>
              </a:rPr>
              <a:t> (сукупність різнорідних організмів, тісно пов’язаних між собою і залежних від центрального члена угруповання, екологічно і просторово відособлена частина фітоценозу, що складається з рослин однієї або декількох близьких життєвих форм), яруси рослинності.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Бувають екосистеми: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монодомінантні - екосистеми з одним основним видом продуцента (монокультура);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err="1">
                <a:solidFill>
                  <a:srgbClr val="000000"/>
                </a:solidFill>
                <a:latin typeface="Times New Roman" panose="02020603050405020304" pitchFamily="18" charset="0"/>
                <a:ea typeface="Calibri" panose="020F0502020204030204" pitchFamily="34" charset="0"/>
              </a:rPr>
              <a:t>олігодомінантні</a:t>
            </a:r>
            <a:r>
              <a:rPr lang="uk-UA" dirty="0">
                <a:solidFill>
                  <a:srgbClr val="000000"/>
                </a:solidFill>
                <a:latin typeface="Times New Roman" panose="02020603050405020304" pitchFamily="18" charset="0"/>
                <a:ea typeface="Calibri" panose="020F0502020204030204" pitchFamily="34" charset="0"/>
              </a:rPr>
              <a:t> - екосистеми з кількома основними видами продуцентів і </a:t>
            </a:r>
            <a:r>
              <a:rPr lang="uk-UA" dirty="0" err="1">
                <a:solidFill>
                  <a:srgbClr val="000000"/>
                </a:solidFill>
                <a:latin typeface="Times New Roman" panose="02020603050405020304" pitchFamily="18" charset="0"/>
                <a:ea typeface="Calibri" panose="020F0502020204030204" pitchFamily="34" charset="0"/>
              </a:rPr>
              <a:t>консументів</a:t>
            </a:r>
            <a:r>
              <a:rPr lang="uk-UA" dirty="0">
                <a:solidFill>
                  <a:srgbClr val="000000"/>
                </a:solidFill>
                <a:latin typeface="Times New Roman" panose="02020603050405020304" pitchFamily="18" charset="0"/>
                <a:ea typeface="Calibri" panose="020F0502020204030204" pitchFamily="34" charset="0"/>
              </a:rPr>
              <a:t> (у поняття варто було б включити і </a:t>
            </a:r>
            <a:r>
              <a:rPr lang="uk-UA" dirty="0" err="1">
                <a:solidFill>
                  <a:srgbClr val="000000"/>
                </a:solidFill>
                <a:latin typeface="Times New Roman" panose="02020603050405020304" pitchFamily="18" charset="0"/>
                <a:ea typeface="Calibri" panose="020F0502020204030204" pitchFamily="34" charset="0"/>
              </a:rPr>
              <a:t>редуцентів</a:t>
            </a:r>
            <a:r>
              <a:rPr lang="uk-UA" dirty="0">
                <a:solidFill>
                  <a:srgbClr val="000000"/>
                </a:solidFill>
                <a:latin typeface="Times New Roman" panose="02020603050405020304" pitchFamily="18" charset="0"/>
                <a:ea typeface="Calibri" panose="020F0502020204030204" pitchFamily="34" charset="0"/>
              </a:rPr>
              <a:t>); </a:t>
            </a:r>
            <a:endParaRPr lang="en-US" sz="1600" dirty="0">
              <a:solidFill>
                <a:srgbClr val="000000"/>
              </a:solidFill>
              <a:latin typeface="Times New Roman" panose="02020603050405020304" pitchFamily="18" charset="0"/>
              <a:ea typeface="Calibri" panose="020F0502020204030204" pitchFamily="34"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полідомінатні - екосистеми, у яких немає чіткої переваги певного числа видів над іншими. Ці екосистеми відзначаються значним різноманіттям живих організмів і називаються </a:t>
            </a:r>
            <a:r>
              <a:rPr lang="uk-UA" dirty="0" err="1">
                <a:latin typeface="Times New Roman" panose="02020603050405020304" pitchFamily="18" charset="0"/>
                <a:ea typeface="Calibri" panose="020F0502020204030204" pitchFamily="34" charset="0"/>
                <a:cs typeface="Times New Roman" panose="02020603050405020304" pitchFamily="18" charset="0"/>
              </a:rPr>
              <a:t>бездомінантними</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Наведіть приклад ярусного розташування рослин в лісові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23" y="3814354"/>
            <a:ext cx="6741614" cy="28607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mercial Agriculture in Nigeria: Challenges and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137" y="3906407"/>
            <a:ext cx="4246609" cy="276871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682140" y="4010297"/>
            <a:ext cx="3486603" cy="2090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t>МОНОКУЛЬТУРА</a:t>
            </a:r>
            <a:endParaRPr lang="en-US" dirty="0"/>
          </a:p>
        </p:txBody>
      </p:sp>
    </p:spTree>
    <p:extLst>
      <p:ext uri="{BB962C8B-B14F-4D97-AF65-F5344CB8AC3E}">
        <p14:creationId xmlns:p14="http://schemas.microsoft.com/office/powerpoint/2010/main" val="147784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5210" y="612845"/>
            <a:ext cx="10319659" cy="3416320"/>
          </a:xfrm>
          <a:prstGeom prst="rect">
            <a:avLst/>
          </a:prstGeom>
        </p:spPr>
        <p:txBody>
          <a:bodyPr wrap="square">
            <a:spAutoFit/>
          </a:bodyPr>
          <a:lstStyle/>
          <a:p>
            <a:pPr algn="ctr">
              <a:spcAft>
                <a:spcPts val="0"/>
              </a:spcAft>
            </a:pPr>
            <a:r>
              <a:rPr lang="ru-RU" b="1" dirty="0">
                <a:solidFill>
                  <a:srgbClr val="000000"/>
                </a:solidFill>
                <a:latin typeface="Times New Roman" panose="02020603050405020304" pitchFamily="18" charset="0"/>
                <a:ea typeface="Calibri" panose="020F0502020204030204" pitchFamily="34" charset="0"/>
              </a:rPr>
              <a:t>СТРУКТУРА ЕКОЛОГІЧНИХ СИСТЕМ</a:t>
            </a:r>
            <a:endParaRPr lang="en-US" sz="1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ru-RU" dirty="0">
                <a:solidFill>
                  <a:srgbClr val="000000"/>
                </a:solidFill>
                <a:latin typeface="Times New Roman" panose="02020603050405020304" pitchFamily="18" charset="0"/>
                <a:ea typeface="Calibri" panose="020F0502020204030204" pitchFamily="34" charset="0"/>
              </a:rPr>
              <a:t>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При вивченні екосистем звертається увага на їх склад, структуру і функції (поведінку) (Баканов, 2000). Виділяються три напрямки в трактуванні структури (Мазинг, 1973): структура як синонім складу, структура як синонім будови і структура як сукупність </a:t>
            </a:r>
            <a:r>
              <a:rPr lang="uk-UA" dirty="0" err="1">
                <a:solidFill>
                  <a:srgbClr val="000000"/>
                </a:solidFill>
                <a:latin typeface="Times New Roman" panose="02020603050405020304" pitchFamily="18" charset="0"/>
                <a:ea typeface="Calibri" panose="020F0502020204030204" pitchFamily="34" charset="0"/>
              </a:rPr>
              <a:t>зв’язків</a:t>
            </a:r>
            <a:r>
              <a:rPr lang="uk-UA" dirty="0">
                <a:solidFill>
                  <a:srgbClr val="000000"/>
                </a:solidFill>
                <a:latin typeface="Times New Roman" panose="02020603050405020304" pitchFamily="18" charset="0"/>
                <a:ea typeface="Calibri" panose="020F0502020204030204" pitchFamily="34" charset="0"/>
              </a:rPr>
              <a:t>. Найчастіше структуру визначають як сукупність </a:t>
            </a:r>
            <a:r>
              <a:rPr lang="uk-UA" dirty="0" err="1">
                <a:solidFill>
                  <a:srgbClr val="000000"/>
                </a:solidFill>
                <a:latin typeface="Times New Roman" panose="02020603050405020304" pitchFamily="18" charset="0"/>
                <a:ea typeface="Calibri" panose="020F0502020204030204" pitchFamily="34" charset="0"/>
              </a:rPr>
              <a:t>зв'язків</a:t>
            </a:r>
            <a:r>
              <a:rPr lang="uk-UA" dirty="0">
                <a:solidFill>
                  <a:srgbClr val="000000"/>
                </a:solidFill>
                <a:latin typeface="Times New Roman" panose="02020603050405020304" pitchFamily="18" charset="0"/>
                <a:ea typeface="Calibri" panose="020F0502020204030204" pitchFamily="34" charset="0"/>
              </a:rPr>
              <a:t> між компонентами (Федоров, </a:t>
            </a:r>
            <a:r>
              <a:rPr lang="uk-UA" dirty="0" err="1">
                <a:solidFill>
                  <a:srgbClr val="000000"/>
                </a:solidFill>
                <a:latin typeface="Times New Roman" panose="02020603050405020304" pitchFamily="18" charset="0"/>
                <a:ea typeface="Calibri" panose="020F0502020204030204" pitchFamily="34" charset="0"/>
              </a:rPr>
              <a:t>Гильманов</a:t>
            </a:r>
            <a:r>
              <a:rPr lang="uk-UA" dirty="0">
                <a:solidFill>
                  <a:srgbClr val="000000"/>
                </a:solidFill>
                <a:latin typeface="Times New Roman" panose="02020603050405020304" pitchFamily="18" charset="0"/>
                <a:ea typeface="Calibri" panose="020F0502020204030204" pitchFamily="34" charset="0"/>
              </a:rPr>
              <a:t>, 1980; </a:t>
            </a:r>
            <a:r>
              <a:rPr lang="uk-UA" dirty="0" err="1">
                <a:solidFill>
                  <a:srgbClr val="000000"/>
                </a:solidFill>
                <a:latin typeface="Times New Roman" panose="02020603050405020304" pitchFamily="18" charset="0"/>
                <a:ea typeface="Calibri" panose="020F0502020204030204" pitchFamily="34" charset="0"/>
              </a:rPr>
              <a:t>Василевич</a:t>
            </a:r>
            <a:r>
              <a:rPr lang="uk-UA" dirty="0">
                <a:solidFill>
                  <a:srgbClr val="000000"/>
                </a:solidFill>
                <a:latin typeface="Times New Roman" panose="02020603050405020304" pitchFamily="18" charset="0"/>
                <a:ea typeface="Calibri" panose="020F0502020204030204" pitchFamily="34" charset="0"/>
              </a:rPr>
              <a:t>, 1983). Структура – це сукупність властивостей системи, суттєвих із погляду виконуваного дослідження, які характеризуються </a:t>
            </a:r>
            <a:r>
              <a:rPr lang="uk-UA" dirty="0" err="1">
                <a:solidFill>
                  <a:srgbClr val="000000"/>
                </a:solidFill>
                <a:latin typeface="Times New Roman" panose="02020603050405020304" pitchFamily="18" charset="0"/>
                <a:ea typeface="Calibri" panose="020F0502020204030204" pitchFamily="34" charset="0"/>
              </a:rPr>
              <a:t>інваріантістю</a:t>
            </a:r>
            <a:r>
              <a:rPr lang="uk-UA" dirty="0">
                <a:solidFill>
                  <a:srgbClr val="000000"/>
                </a:solidFill>
                <a:latin typeface="Times New Roman" panose="02020603050405020304" pitchFamily="18" charset="0"/>
                <a:ea typeface="Calibri" panose="020F0502020204030204" pitchFamily="34" charset="0"/>
              </a:rPr>
              <a:t> на всьому інтервалі функціонування, що цікавить дослідника, або на кожній непересічній підмножині, на які розбитий інтервал функціонування (</a:t>
            </a:r>
            <a:r>
              <a:rPr lang="uk-UA" dirty="0" err="1">
                <a:solidFill>
                  <a:srgbClr val="000000"/>
                </a:solidFill>
                <a:latin typeface="Times New Roman" panose="02020603050405020304" pitchFamily="18" charset="0"/>
                <a:ea typeface="Calibri" panose="020F0502020204030204" pitchFamily="34" charset="0"/>
              </a:rPr>
              <a:t>Николаев</a:t>
            </a:r>
            <a:r>
              <a:rPr lang="uk-UA" dirty="0">
                <a:solidFill>
                  <a:srgbClr val="000000"/>
                </a:solidFill>
                <a:latin typeface="Times New Roman" panose="02020603050405020304" pitchFamily="18" charset="0"/>
                <a:ea typeface="Calibri" panose="020F0502020204030204" pitchFamily="34" charset="0"/>
              </a:rPr>
              <a:t>, Брук, 1985).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Структура може бути визначена як сукупність характеристик </a:t>
            </a:r>
            <a:r>
              <a:rPr lang="uk-UA" i="1" dirty="0">
                <a:solidFill>
                  <a:srgbClr val="000000"/>
                </a:solidFill>
                <a:latin typeface="Times New Roman" panose="02020603050405020304" pitchFamily="18" charset="0"/>
                <a:ea typeface="Calibri" panose="020F0502020204030204" pitchFamily="34" charset="0"/>
              </a:rPr>
              <a:t>неоднорідності </a:t>
            </a:r>
            <a:r>
              <a:rPr lang="uk-UA" dirty="0">
                <a:solidFill>
                  <a:srgbClr val="000000"/>
                </a:solidFill>
                <a:latin typeface="Times New Roman" panose="02020603050405020304" pitchFamily="18" charset="0"/>
                <a:ea typeface="Calibri" panose="020F0502020204030204" pitchFamily="34" charset="0"/>
              </a:rPr>
              <a:t>досліджуваного об'єкта, які належать до трьох аспектів: співвідношення окремих складових частин, взаємозв'язку між частинами, зміни частин і об'єкта в цілому (Баканов, 2000). </a:t>
            </a:r>
            <a:endParaRPr lang="en-US"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890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7909" y="751344"/>
            <a:ext cx="9849394" cy="3416320"/>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Якщо перший аспект структури в розумінні О. І. Баканова (2000) доповнити числом окремих частин, то він точно відповідає поняттю видового розмаїття, що залежить від видового багатства й </a:t>
            </a:r>
            <a:r>
              <a:rPr lang="uk-UA" dirty="0" err="1">
                <a:solidFill>
                  <a:srgbClr val="000000"/>
                </a:solidFill>
                <a:latin typeface="Times New Roman" panose="02020603050405020304" pitchFamily="18" charset="0"/>
                <a:ea typeface="Calibri" panose="020F0502020204030204" pitchFamily="34" charset="0"/>
              </a:rPr>
              <a:t>вирівняності</a:t>
            </a:r>
            <a:r>
              <a:rPr lang="uk-UA" dirty="0">
                <a:solidFill>
                  <a:srgbClr val="000000"/>
                </a:solidFill>
                <a:latin typeface="Times New Roman" panose="02020603050405020304" pitchFamily="18" charset="0"/>
                <a:ea typeface="Calibri" panose="020F0502020204030204" pitchFamily="34" charset="0"/>
              </a:rPr>
              <a:t> розподілу видів. Тому зрозуміла тісна асоціація уявлень «екологічна структура» і «розмаїття» у сучасній науковій практиці.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Другий аспект – взаємозв'язок між частинами – знаходить своє відбиття в таких уявленнях як екологічна складність, зв’язність, складність, ієрархія. Необхідно відзначити, що істотним пробілом у застосуванні уявлення «структура екосистеми» є рідке згадування в літературі у зв’язку з ним про складність екосистеми. Імовірно, цей пробіл обумовлений слабкою методологічною розробкою питання про виявлення складності екосистеми і трудомістку методику її оцінки. Поширеним засобом характеристики екологічної складності є застосування різних статистичних методів аналізу структури, таких </a:t>
            </a:r>
            <a:r>
              <a:rPr lang="uk-UA" dirty="0" smtClean="0">
                <a:solidFill>
                  <a:srgbClr val="000000"/>
                </a:solidFill>
                <a:latin typeface="Times New Roman" panose="02020603050405020304" pitchFamily="18" charset="0"/>
                <a:ea typeface="Calibri" panose="020F0502020204030204" pitchFamily="34" charset="0"/>
              </a:rPr>
              <a:t>як кластерний, кореляційний, факторний, </a:t>
            </a:r>
            <a:r>
              <a:rPr lang="uk-UA" dirty="0" err="1">
                <a:solidFill>
                  <a:srgbClr val="000000"/>
                </a:solidFill>
                <a:latin typeface="Times New Roman" panose="02020603050405020304" pitchFamily="18" charset="0"/>
                <a:ea typeface="Calibri" panose="020F0502020204030204" pitchFamily="34" charset="0"/>
              </a:rPr>
              <a:t>дискримінантний</a:t>
            </a:r>
            <a:r>
              <a:rPr lang="uk-UA" dirty="0">
                <a:solidFill>
                  <a:srgbClr val="000000"/>
                </a:solidFill>
                <a:latin typeface="Times New Roman" panose="02020603050405020304" pitchFamily="18" charset="0"/>
                <a:ea typeface="Calibri" panose="020F0502020204030204" pitchFamily="34" charset="0"/>
              </a:rPr>
              <a:t> і аналіз </a:t>
            </a:r>
            <a:r>
              <a:rPr lang="uk-UA" dirty="0" err="1">
                <a:solidFill>
                  <a:srgbClr val="000000"/>
                </a:solidFill>
                <a:latin typeface="Times New Roman" panose="02020603050405020304" pitchFamily="18" charset="0"/>
                <a:ea typeface="Calibri" panose="020F0502020204030204" pitchFamily="34" charset="0"/>
              </a:rPr>
              <a:t>відповідностей</a:t>
            </a:r>
            <a:r>
              <a:rPr lang="uk-UA" dirty="0">
                <a:solidFill>
                  <a:srgbClr val="000000"/>
                </a:solidFill>
                <a:latin typeface="Times New Roman" panose="02020603050405020304" pitchFamily="18" charset="0"/>
                <a:ea typeface="Calibri" panose="020F0502020204030204" pitchFamily="34" charset="0"/>
              </a:rPr>
              <a:t>.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3082" name="Picture 10" descr="Статистичний аналіз Зображення, стокові фотографії т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847" y="4303439"/>
            <a:ext cx="4376056" cy="23847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s_labs - Стр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603" y="4303440"/>
            <a:ext cx="5644334" cy="238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9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206" y="1033866"/>
            <a:ext cx="10646229" cy="1477328"/>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Третій аспект являє собою динаміку екосистеми. Важливим контекстом екологічної структури є динаміка і стійкість екосистем, функції екосистем, інформаційні процеси та індикація, практичні додатки, як, наприклад, охорона природи.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На думку ряду дослідників, для оцінки стану екосистем їх структура надає більше інформації, ніж біомаса і потік енергії.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4" name="Picture 2" descr="160 400+ стокових фото, фото роялті-фрі та зображень на тему екосистема  ілюстрації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5" y="2699975"/>
            <a:ext cx="6322423"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9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Екосистема. Різноманітність екосистем » mozok.cl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1591173"/>
            <a:ext cx="4562475" cy="2324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Презентація з біології та екології для учнів 11 класу &quot;Предмет вивчення  екології, її завдання та метод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98" y="2046877"/>
            <a:ext cx="5500642" cy="373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6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205" y="1049442"/>
            <a:ext cx="10894423" cy="1754326"/>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Виділяють зовнішню і внутрішню структуру системи. Внутрішню структуру становить співвідношення між елементами системи, зовнішню утворюють зовнішні зв'язки системи з навколишнім середовищем. Для даної системи навколишнє середовище є сукупністю всіх об'єктів, зміна властивостей яких впливає на систему, а також тих об'єктів, чиї властивості змінюються внаслідок поведінки системи. Вивчення зовнішньої структури важливе ще і тому, що, виходячи з теореми </a:t>
            </a:r>
            <a:r>
              <a:rPr lang="uk-UA" dirty="0" err="1">
                <a:solidFill>
                  <a:srgbClr val="000000"/>
                </a:solidFill>
                <a:latin typeface="Times New Roman" panose="02020603050405020304" pitchFamily="18" charset="0"/>
                <a:ea typeface="Calibri" panose="020F0502020204030204" pitchFamily="34" charset="0"/>
              </a:rPr>
              <a:t>Геделя</a:t>
            </a:r>
            <a:r>
              <a:rPr lang="uk-UA" dirty="0">
                <a:solidFill>
                  <a:srgbClr val="000000"/>
                </a:solidFill>
                <a:latin typeface="Times New Roman" panose="02020603050405020304" pitchFamily="18" charset="0"/>
                <a:ea typeface="Calibri" panose="020F0502020204030204" pitchFamily="34" charset="0"/>
              </a:rPr>
              <a:t>, можна вважати, що кожна система має властивості, які не можуть бути пояснені шляхом вивчення тільки даної системи. </a:t>
            </a:r>
            <a:endParaRPr lang="en-US" sz="1600" dirty="0">
              <a:solidFill>
                <a:srgbClr val="000000"/>
              </a:solidFill>
              <a:effectLst/>
              <a:latin typeface="Times New Roman" panose="02020603050405020304" pitchFamily="18" charset="0"/>
              <a:ea typeface="Calibri" panose="020F0502020204030204" pitchFamily="34" charset="0"/>
            </a:endParaRPr>
          </a:p>
        </p:txBody>
      </p:sp>
      <p:sp>
        <p:nvSpPr>
          <p:cNvPr id="3" name="Прямоугольник 2"/>
          <p:cNvSpPr/>
          <p:nvPr/>
        </p:nvSpPr>
        <p:spPr>
          <a:xfrm>
            <a:off x="666204" y="3078088"/>
            <a:ext cx="10894423" cy="2385781"/>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О. П. </a:t>
            </a:r>
            <a:r>
              <a:rPr lang="uk-UA" dirty="0" err="1">
                <a:solidFill>
                  <a:srgbClr val="000000"/>
                </a:solidFill>
                <a:latin typeface="Times New Roman" panose="02020603050405020304" pitchFamily="18" charset="0"/>
                <a:ea typeface="Calibri" panose="020F0502020204030204" pitchFamily="34" charset="0"/>
              </a:rPr>
              <a:t>Левич</a:t>
            </a:r>
            <a:r>
              <a:rPr lang="uk-UA" dirty="0">
                <a:solidFill>
                  <a:srgbClr val="000000"/>
                </a:solidFill>
                <a:latin typeface="Times New Roman" panose="02020603050405020304" pitchFamily="18" charset="0"/>
                <a:ea typeface="Calibri" panose="020F0502020204030204" pitchFamily="34" charset="0"/>
              </a:rPr>
              <a:t> (1980) виділяє 10 типів структур екологічних угруповань. О. І. </a:t>
            </a:r>
            <a:r>
              <a:rPr lang="uk-UA" dirty="0" err="1">
                <a:solidFill>
                  <a:srgbClr val="000000"/>
                </a:solidFill>
                <a:latin typeface="Times New Roman" panose="02020603050405020304" pitchFamily="18" charset="0"/>
                <a:ea typeface="Calibri" panose="020F0502020204030204" pitchFamily="34" charset="0"/>
              </a:rPr>
              <a:t>Баканов</a:t>
            </a:r>
            <a:r>
              <a:rPr lang="uk-UA" dirty="0">
                <a:solidFill>
                  <a:srgbClr val="000000"/>
                </a:solidFill>
                <a:latin typeface="Times New Roman" panose="02020603050405020304" pitchFamily="18" charset="0"/>
                <a:ea typeface="Calibri" panose="020F0502020204030204" pitchFamily="34" charset="0"/>
              </a:rPr>
              <a:t> (2000) вважає доцільним виділити наступні структури: таксономічну, розмірну, вікову, статеву, генетичну, </a:t>
            </a:r>
            <a:r>
              <a:rPr lang="uk-UA" dirty="0" err="1">
                <a:solidFill>
                  <a:srgbClr val="000000"/>
                </a:solidFill>
                <a:latin typeface="Times New Roman" panose="02020603050405020304" pitchFamily="18" charset="0"/>
                <a:ea typeface="Calibri" panose="020F0502020204030204" pitchFamily="34" charset="0"/>
              </a:rPr>
              <a:t>фенетичну</a:t>
            </a:r>
            <a:r>
              <a:rPr lang="uk-UA" dirty="0">
                <a:solidFill>
                  <a:srgbClr val="000000"/>
                </a:solidFill>
                <a:latin typeface="Times New Roman" panose="02020603050405020304" pitchFamily="18" charset="0"/>
                <a:ea typeface="Calibri" panose="020F0502020204030204" pitchFamily="34" charset="0"/>
              </a:rPr>
              <a:t>, домінування, часову, просторову, </a:t>
            </a:r>
            <a:r>
              <a:rPr lang="uk-UA" dirty="0" err="1">
                <a:solidFill>
                  <a:srgbClr val="000000"/>
                </a:solidFill>
                <a:latin typeface="Times New Roman" panose="02020603050405020304" pitchFamily="18" charset="0"/>
                <a:ea typeface="Calibri" panose="020F0502020204030204" pitchFamily="34" charset="0"/>
              </a:rPr>
              <a:t>лімітаційну</a:t>
            </a:r>
            <a:r>
              <a:rPr lang="uk-UA" dirty="0">
                <a:solidFill>
                  <a:srgbClr val="000000"/>
                </a:solidFill>
                <a:latin typeface="Times New Roman" panose="02020603050405020304" pitchFamily="18" charset="0"/>
                <a:ea typeface="Calibri" panose="020F0502020204030204" pitchFamily="34" charset="0"/>
              </a:rPr>
              <a:t>, інформаційну, трофічну, енергетичну, екологічну, етологічну, соціальну, кореляційну.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Велика чисельність типів структур змушує припустити, що в їх основі міститься деяка фундаментальна структура – </a:t>
            </a:r>
            <a:r>
              <a:rPr lang="uk-UA" i="1" dirty="0" err="1">
                <a:latin typeface="Times New Roman" panose="02020603050405020304" pitchFamily="18" charset="0"/>
                <a:ea typeface="Calibri" panose="020F0502020204030204" pitchFamily="34" charset="0"/>
                <a:cs typeface="Times New Roman" panose="02020603050405020304" pitchFamily="18" charset="0"/>
              </a:rPr>
              <a:t>morfh</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у найширшому сенсі цього слова. Виявлення даної інтегральної структури, з якої всі інші відомі структури виводилися б як окремі випадки, підняло б вивчення екологічних систем на якісно новий рівень (</a:t>
            </a:r>
            <a:r>
              <a:rPr lang="uk-UA" dirty="0" err="1">
                <a:latin typeface="Times New Roman" panose="02020603050405020304" pitchFamily="18" charset="0"/>
                <a:ea typeface="Calibri" panose="020F0502020204030204" pitchFamily="34" charset="0"/>
                <a:cs typeface="Times New Roman" panose="02020603050405020304" pitchFamily="18" charset="0"/>
              </a:rPr>
              <a:t>Баканов</a:t>
            </a:r>
            <a:r>
              <a:rPr lang="uk-UA" dirty="0">
                <a:latin typeface="Times New Roman" panose="02020603050405020304" pitchFamily="18" charset="0"/>
                <a:ea typeface="Calibri" panose="020F0502020204030204" pitchFamily="34" charset="0"/>
                <a:cs typeface="Times New Roman" panose="02020603050405020304" pitchFamily="18" charset="0"/>
              </a:rPr>
              <a:t>, 2000).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059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275" y="197346"/>
            <a:ext cx="10345783" cy="3416320"/>
          </a:xfrm>
          <a:prstGeom prst="rect">
            <a:avLst/>
          </a:prstGeom>
        </p:spPr>
        <p:txBody>
          <a:bodyPr wrap="square">
            <a:spAutoFit/>
          </a:bodyPr>
          <a:lstStyle/>
          <a:p>
            <a:pPr algn="ctr">
              <a:spcAft>
                <a:spcPts val="0"/>
              </a:spcAft>
            </a:pPr>
            <a:r>
              <a:rPr lang="uk-UA" b="1" dirty="0">
                <a:solidFill>
                  <a:srgbClr val="000000"/>
                </a:solidFill>
                <a:latin typeface="Times New Roman" panose="02020603050405020304" pitchFamily="18" charset="0"/>
                <a:ea typeface="Calibri" panose="020F0502020204030204" pitchFamily="34" charset="0"/>
              </a:rPr>
              <a:t>МЕТОДИ ДОСЛІДЖЕННЯ ЕКОСИСТЕМ</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З усієї великої сукупності екологічних методів кожен з них застосовується для вирішення певної конкретної задачі (операції) або сукупності задач. Єдиної, загальновизнаної класифікації методів поки що немає. З наявних спроб класифікації видно, що в переважній їх більшості до критеріїв класифікації належать спосіб реалізації та форма представлення. Потрібно також зауважити, що власне класифікація методів системного аналізу має більш ілюстративне значення, ніж практичну спрямованість. З огляду на цю обставину узагальнений поділ методів системного аналізу можна здійснити наступним чином: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експертно-інтуїтивні (неформальні) методи, до яких належать, зокрема, методи «мозкової атаки», сценаріїв, експертних оцінок);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кількісні (формальні) методи (математичні, статистичні);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графічні методи (дерева цілей, дерева взаємозв’язків);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методи моделювання-поєднують елементи зазначених методів (імітаційні, ігрові, макетні моделі).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3076" name="Picture 4" descr="Презентація &quot;Екосистем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5" y="3613666"/>
            <a:ext cx="4506685" cy="28916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Презентація &quot;Методи екологічних досліджень&quot; (11 клас профільний ріве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321" y="3639792"/>
            <a:ext cx="3316061" cy="28655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Зміни, які відбуваються під час переходу до основної школи. Форми й цілі  навчальної діяльності - Здоров'я, безпека та добробут. 5 клас. Таглі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960" y="3613666"/>
            <a:ext cx="3304903" cy="289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6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136" y="1250577"/>
            <a:ext cx="11299372" cy="1754326"/>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Методи експертних оцінок базуються на отриманні, обробці та узагальненні інформації фахівців (експертів), які мають високу кваліфікацію та досвід у відповідній галузі знань (діяльності). Загалом ці методи поділяються на дві групи: індивідуальні експертні оцінки та колективні експертні оцінки. До першої групи належать, зокрема, методи </a:t>
            </a:r>
            <a:r>
              <a:rPr lang="uk-UA" dirty="0" err="1">
                <a:solidFill>
                  <a:srgbClr val="000000"/>
                </a:solidFill>
                <a:latin typeface="Times New Roman" panose="02020603050405020304" pitchFamily="18" charset="0"/>
                <a:ea typeface="Calibri" panose="020F0502020204030204" pitchFamily="34" charset="0"/>
              </a:rPr>
              <a:t>психоінтелектуальної</a:t>
            </a:r>
            <a:r>
              <a:rPr lang="uk-UA" dirty="0">
                <a:solidFill>
                  <a:srgbClr val="000000"/>
                </a:solidFill>
                <a:latin typeface="Times New Roman" panose="02020603050405020304" pitchFamily="18" charset="0"/>
                <a:ea typeface="Calibri" panose="020F0502020204030204" pitchFamily="34" charset="0"/>
              </a:rPr>
              <a:t> генерації ідей, метод інтерв’ю. До другої групи належать методи експертних комісій, метод </a:t>
            </a:r>
            <a:r>
              <a:rPr lang="uk-UA" dirty="0" err="1">
                <a:solidFill>
                  <a:srgbClr val="000000"/>
                </a:solidFill>
                <a:latin typeface="Times New Roman" panose="02020603050405020304" pitchFamily="18" charset="0"/>
                <a:ea typeface="Calibri" panose="020F0502020204030204" pitchFamily="34" charset="0"/>
              </a:rPr>
              <a:t>Дельфі</a:t>
            </a:r>
            <a:r>
              <a:rPr lang="uk-UA" dirty="0">
                <a:solidFill>
                  <a:srgbClr val="000000"/>
                </a:solidFill>
                <a:latin typeface="Times New Roman" panose="02020603050405020304" pitchFamily="18" charset="0"/>
                <a:ea typeface="Calibri" panose="020F0502020204030204" pitchFamily="34" charset="0"/>
              </a:rPr>
              <a:t>, метод колективної генерації ідей «мозкової атаки», метод керованої генерації ідей, метод деструктивної відносної оцінки, аналітичний метод (експертні оцінки т моделі об’єкта).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4100" name="Picture 4" descr="Безкоштовна бібліотека підручник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1" y="3004903"/>
            <a:ext cx="6805749" cy="3657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Метод Дельфи: что это такое, этапы, особенности, где использую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10" y="3108960"/>
            <a:ext cx="4062549" cy="29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3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29" y="673299"/>
            <a:ext cx="10724606" cy="1477328"/>
          </a:xfrm>
          <a:prstGeom prst="rect">
            <a:avLst/>
          </a:prstGeom>
        </p:spPr>
        <p:txBody>
          <a:bodyPr wrap="square">
            <a:spAutoFit/>
          </a:bodyPr>
          <a:lstStyle/>
          <a:p>
            <a:r>
              <a:rPr lang="uk-UA" dirty="0">
                <a:latin typeface="Calibri" panose="020F0502020204030204" pitchFamily="34" charset="0"/>
                <a:ea typeface="Calibri" panose="020F0502020204030204" pitchFamily="34" charset="0"/>
                <a:cs typeface="Times New Roman" panose="02020603050405020304" pitchFamily="18" charset="0"/>
              </a:rPr>
              <a:t>Метод «мозкової атаки» базується на стимулюванні творчої продуктивної діяльності експертів шляхом спільного обговорення конкретної проблеми, яке регламентується певними правилами. При цьому «забороняється» оцінка висунутих ідей, обмежується час одного виступу, дозволяються багаторазові виступи одного й того ж учасника; пріоритет виступу має експерт, що розвиває попередню ідею; обов’язково фіксуються всі висловлені ідеї, оцінка ідей здійснюється на наступних етапах. </a:t>
            </a:r>
            <a:endParaRPr lang="en-US" dirty="0"/>
          </a:p>
        </p:txBody>
      </p:sp>
      <p:pic>
        <p:nvPicPr>
          <p:cNvPr id="5122" name="Picture 2" descr="Мозковий штурм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2272937"/>
            <a:ext cx="5434148" cy="444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6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965" y="657723"/>
            <a:ext cx="10241281" cy="1200329"/>
          </a:xfrm>
          <a:prstGeom prst="rect">
            <a:avLst/>
          </a:prstGeom>
        </p:spPr>
        <p:txBody>
          <a:bodyPr wrap="square">
            <a:spAutoFit/>
          </a:bodyPr>
          <a:lstStyle/>
          <a:p>
            <a:r>
              <a:rPr lang="uk-UA" dirty="0">
                <a:latin typeface="Calibri" panose="020F0502020204030204" pitchFamily="34" charset="0"/>
                <a:ea typeface="Calibri" panose="020F0502020204030204" pitchFamily="34" charset="0"/>
                <a:cs typeface="Times New Roman" panose="02020603050405020304" pitchFamily="18" charset="0"/>
              </a:rPr>
              <a:t>Метод </a:t>
            </a:r>
            <a:r>
              <a:rPr lang="uk-UA" dirty="0" err="1">
                <a:latin typeface="Calibri" panose="020F0502020204030204" pitchFamily="34" charset="0"/>
                <a:ea typeface="Calibri" panose="020F0502020204030204" pitchFamily="34" charset="0"/>
                <a:cs typeface="Times New Roman" panose="02020603050405020304" pitchFamily="18" charset="0"/>
              </a:rPr>
              <a:t>Дельфі</a:t>
            </a:r>
            <a:r>
              <a:rPr lang="uk-UA" dirty="0">
                <a:latin typeface="Calibri" panose="020F0502020204030204" pitchFamily="34" charset="0"/>
                <a:ea typeface="Calibri" panose="020F0502020204030204" pitchFamily="34" charset="0"/>
                <a:cs typeface="Times New Roman" panose="02020603050405020304" pitchFamily="18" charset="0"/>
              </a:rPr>
              <a:t> полягає у виявленні узгодженої оцінки експертної групи шляхом їх автономного опитування в декілька турів, що передбачає повідомлення експертам результатів попереднього туру з метою додаткового обґрунтування оцінки експертів у наступному турі. Це найбільш формальний метод серед експертних методів.</a:t>
            </a:r>
            <a:endParaRPr lang="en-US" dirty="0"/>
          </a:p>
        </p:txBody>
      </p:sp>
      <p:pic>
        <p:nvPicPr>
          <p:cNvPr id="6148" name="Picture 4" descr="Метод Дельфи - в чому полягає, достоїнства і недоліки, як його ефективно  використа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531" y="1858052"/>
            <a:ext cx="7759337" cy="499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6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5211" y="892793"/>
            <a:ext cx="10593978" cy="3017236"/>
          </a:xfrm>
          <a:prstGeom prst="rect">
            <a:avLst/>
          </a:prstGeom>
        </p:spPr>
        <p:txBody>
          <a:bodyPr wrap="square">
            <a:spAutoFit/>
          </a:bodyPr>
          <a:lstStyle/>
          <a:p>
            <a:pPr algn="ctr">
              <a:spcAft>
                <a:spcPts val="0"/>
              </a:spcAft>
            </a:pPr>
            <a:r>
              <a:rPr lang="uk-UA" b="1" dirty="0">
                <a:solidFill>
                  <a:srgbClr val="000000"/>
                </a:solidFill>
                <a:latin typeface="Times New Roman" panose="02020603050405020304" pitchFamily="18" charset="0"/>
                <a:ea typeface="Calibri" panose="020F0502020204030204" pitchFamily="34" charset="0"/>
              </a:rPr>
              <a:t>ОБҐРУНТІВАННЯ СИСТЕМНОГО ПІДХОДУ ТА СИСТЕМНОГО АНАЛІЗУ ДЛЯ ВИВЧЕННЯ ЕКОСИСТЕМ</a:t>
            </a:r>
            <a:endParaRPr lang="en-US" sz="1600" dirty="0">
              <a:solidFill>
                <a:srgbClr val="000000"/>
              </a:solidFill>
              <a:latin typeface="Times New Roman" panose="02020603050405020304" pitchFamily="18" charset="0"/>
              <a:ea typeface="Calibri" panose="020F0502020204030204" pitchFamily="34" charset="0"/>
            </a:endParaRPr>
          </a:p>
          <a:p>
            <a:pPr indent="44958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аналізу поведінки і властивостей біологічних систем, якими являються екологічні системи, широко застосовують різноманітні методи аналогового й </a:t>
            </a:r>
            <a:r>
              <a:rPr lang="uk-UA" dirty="0" err="1">
                <a:latin typeface="Times New Roman" panose="02020603050405020304" pitchFamily="18" charset="0"/>
                <a:ea typeface="Calibri" panose="020F0502020204030204" pitchFamily="34" charset="0"/>
                <a:cs typeface="Times New Roman" panose="02020603050405020304" pitchFamily="18" charset="0"/>
              </a:rPr>
              <a:t>статистистичного</a:t>
            </a:r>
            <a:r>
              <a:rPr lang="uk-UA" dirty="0">
                <a:latin typeface="Times New Roman" panose="02020603050405020304" pitchFamily="18" charset="0"/>
                <a:ea typeface="Calibri" panose="020F0502020204030204" pitchFamily="34" charset="0"/>
                <a:cs typeface="Times New Roman" panose="02020603050405020304" pitchFamily="18" charset="0"/>
              </a:rPr>
              <a:t> моделювання. Системний підхід виявляється перспективним для вирішення багатьох практично важливих проблем, зокрема: створення замкнутих систем життєзабезпечення, розроблення засобів лікування захворювань, пов’язаних із порушенням гомеостазу, прогнозування поведінки біологічних систем в екстремальних умовах тощо. Системний підхід до екологічних систем приводить до розуміння того, що екологія має справу не з одним, а цілою низкою об’єктів і рівнів організації, кожен із яких займає не менш важливе місце в організації природі, ніж цілісний організм.</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Курс: Системний аналіз якості навколишнього середовища | ХНА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11" y="3910028"/>
            <a:ext cx="5995852" cy="294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9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463" y="567384"/>
            <a:ext cx="10228217" cy="3352328"/>
          </a:xfrm>
          <a:prstGeom prst="rect">
            <a:avLst/>
          </a:prstGeom>
        </p:spPr>
        <p:txBody>
          <a:bodyPr wrap="square">
            <a:spAutoFit/>
          </a:bodyPr>
          <a:lstStyle/>
          <a:p>
            <a:pPr indent="44958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Метод складання сценаріїв найчастіше застосовується для вирішення задач прогнозування. Сценарій - це опис ймовірного розвитку процесу чи стану об’єкта в майбутньому на основі правдоподібних припущень. Зазвичай складають три типи сценаріїв: оптимістичний, середній та песимістичний. Складання сценарію - це не якась довільна процедура, це насамперед науковий метод, що підкоряється певному алгоритму. Складання сценарію передбачає логічну послідовність операцій, які включають, зокрема: формулювання проблеми; відбір і оцінку чинників розвитку процесу; обґрунтування показників і критеріїв, що характеризують стан об’єкта (процесу); формулювання припущень щодо ймовірного розвитку процесу; порівняння (зіставлення) бажаних показників майбутнього розвитку з показниками та характеристиками, що очікуються в результаті припущень (суджень, передбачень); виявлення ймовірних наслідків розвитку подій «за сценарієм», розробка заходів з регулювання процесу в бажаному напрямку (Юн, </a:t>
            </a:r>
            <a:r>
              <a:rPr lang="uk-UA" dirty="0" err="1">
                <a:latin typeface="Times New Roman" panose="02020603050405020304" pitchFamily="18" charset="0"/>
                <a:ea typeface="Calibri" panose="020F0502020204030204" pitchFamily="34" charset="0"/>
                <a:cs typeface="Times New Roman" panose="02020603050405020304" pitchFamily="18" charset="0"/>
              </a:rPr>
              <a:t>Марінцева</a:t>
            </a:r>
            <a:r>
              <a:rPr lang="uk-UA" dirty="0">
                <a:latin typeface="Times New Roman" panose="02020603050405020304" pitchFamily="18" charset="0"/>
                <a:ea typeface="Calibri" panose="020F0502020204030204" pitchFamily="34" charset="0"/>
                <a:cs typeface="Times New Roman" panose="02020603050405020304" pitchFamily="18" charset="0"/>
              </a:rPr>
              <a:t>, 2004).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метод проектів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63" y="3919712"/>
            <a:ext cx="5068388" cy="28468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Методи управління IT проектами | Armed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349" y="4037277"/>
            <a:ext cx="5812972" cy="189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91" y="612845"/>
            <a:ext cx="10045338" cy="3877985"/>
          </a:xfrm>
          <a:prstGeom prst="rect">
            <a:avLst/>
          </a:prstGeom>
        </p:spPr>
        <p:txBody>
          <a:bodyPr wrap="square">
            <a:spAutoFit/>
          </a:bodyPr>
          <a:lstStyle/>
          <a:p>
            <a:pPr algn="ctr">
              <a:spcAft>
                <a:spcPts val="0"/>
              </a:spcAft>
            </a:pPr>
            <a:r>
              <a:rPr lang="uk-UA" b="1" dirty="0">
                <a:solidFill>
                  <a:srgbClr val="000000"/>
                </a:solidFill>
                <a:latin typeface="Times New Roman" panose="02020603050405020304" pitchFamily="18" charset="0"/>
                <a:ea typeface="Calibri" panose="020F0502020204030204" pitchFamily="34" charset="0"/>
              </a:rPr>
              <a:t>ФУНДАМЕНТАЛЬНІ ВЛАСТИВОСТІ ЕКОЛОГІЧНИХ СИСТЕМ</a:t>
            </a:r>
            <a:endParaRPr lang="en-US" sz="1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uk-UA" dirty="0">
                <a:solidFill>
                  <a:srgbClr val="000000"/>
                </a:solidFill>
                <a:latin typeface="Times New Roman" panose="02020603050405020304" pitchFamily="18" charset="0"/>
                <a:ea typeface="Calibri" panose="020F0502020204030204" pitchFamily="34" charset="0"/>
              </a:rPr>
              <a:t>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Аналіз фундаментальних характеристик екосистем з позицій загального та особливого дозволяє розмежувати їх на дві групи: загальні та специфічні якості. До специфічних належать ті якості, які забезпечують вирішення конкретних актуальних протиріч і характеризують функціональну специфіку цієї конкретної системи або класу систем. До фундаментальних характеристик систем загального характеру зараховують ті, які зумовлені не специфічними особливостями, а системною природою своїх носіїв. Загальні системні якості створюють необхідні передумови існування і обумовлюють характер прояву специфічних системних якостей. Загальні системні якості порівняно зі специфічними мають більш глибокий сутнісний порядок. Масив загальних фундаментальних характеристик систем досить великий. </a:t>
            </a:r>
            <a:r>
              <a:rPr lang="uk-UA" dirty="0" smtClean="0">
                <a:solidFill>
                  <a:srgbClr val="000000"/>
                </a:solidFill>
                <a:latin typeface="Times New Roman" panose="02020603050405020304" pitchFamily="18" charset="0"/>
                <a:ea typeface="Calibri" panose="020F0502020204030204" pitchFamily="34" charset="0"/>
              </a:rPr>
              <a:t>Їх систематизація </a:t>
            </a:r>
            <a:r>
              <a:rPr lang="uk-UA" dirty="0">
                <a:solidFill>
                  <a:srgbClr val="000000"/>
                </a:solidFill>
                <a:latin typeface="Times New Roman" panose="02020603050405020304" pitchFamily="18" charset="0"/>
                <a:ea typeface="Calibri" panose="020F0502020204030204" pitchFamily="34" charset="0"/>
              </a:rPr>
              <a:t>дозволяє виокремити ряд фундаментальних характеристик, до яких так чи інакше зводяться всі інші</a:t>
            </a:r>
            <a:r>
              <a:rPr lang="uk-UA" dirty="0" smtClean="0">
                <a:solidFill>
                  <a:srgbClr val="000000"/>
                </a:solidFill>
                <a:latin typeface="Times New Roman" panose="02020603050405020304" pitchFamily="18" charset="0"/>
                <a:ea typeface="Calibri" panose="020F0502020204030204" pitchFamily="34" charset="0"/>
              </a:rPr>
              <a:t>: </a:t>
            </a:r>
          </a:p>
          <a:p>
            <a:pPr indent="449580" algn="ctr">
              <a:spcAft>
                <a:spcPts val="0"/>
              </a:spcAft>
            </a:pPr>
            <a:r>
              <a:rPr lang="uk-UA" sz="2400" b="1" dirty="0" smtClean="0">
                <a:solidFill>
                  <a:srgbClr val="FF0000"/>
                </a:solidFill>
                <a:latin typeface="Times New Roman" panose="02020603050405020304" pitchFamily="18" charset="0"/>
                <a:ea typeface="Calibri" panose="020F0502020204030204" pitchFamily="34" charset="0"/>
              </a:rPr>
              <a:t>організованість </a:t>
            </a:r>
            <a:r>
              <a:rPr lang="uk-UA" sz="2400" b="1" dirty="0">
                <a:solidFill>
                  <a:srgbClr val="FF0000"/>
                </a:solidFill>
                <a:latin typeface="Times New Roman" panose="02020603050405020304" pitchFamily="18" charset="0"/>
                <a:ea typeface="Calibri" panose="020F0502020204030204" pitchFamily="34" charset="0"/>
              </a:rPr>
              <a:t>і цілісність. </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8545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0" y="741293"/>
            <a:ext cx="10110651" cy="1200329"/>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Організованість </a:t>
            </a:r>
            <a:r>
              <a:rPr lang="uk-UA" dirty="0">
                <a:solidFill>
                  <a:srgbClr val="000000"/>
                </a:solidFill>
                <a:latin typeface="Times New Roman" panose="02020603050405020304" pitchFamily="18" charset="0"/>
                <a:ea typeface="Calibri" panose="020F0502020204030204" pitchFamily="34" charset="0"/>
              </a:rPr>
              <a:t>– ефективність системи для вирішення актуальних протиріч в заданих умовах середовища. Організованість характеризує міру організації – найбільш істотної і практично значимої системної якості. Сутнісне ядро організаційних явищ розкривають два теоретичні узагальнення, це принцип фокусованої дії та принцип функціональної додатковості.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8194" name="Picture 2" descr="Презентація &quot;Екосистеми, їх властивості та характеристик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941622"/>
            <a:ext cx="7589520" cy="477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84" y="581693"/>
            <a:ext cx="9914709" cy="2308324"/>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Принцип фокусованої дії </a:t>
            </a:r>
            <a:r>
              <a:rPr lang="uk-UA" dirty="0">
                <a:solidFill>
                  <a:srgbClr val="000000"/>
                </a:solidFill>
                <a:latin typeface="Times New Roman" panose="02020603050405020304" pitchFamily="18" charset="0"/>
                <a:ea typeface="Calibri" panose="020F0502020204030204" pitchFamily="34" charset="0"/>
              </a:rPr>
              <a:t>відображає основний сутнісний механізм організації, що складається з фокусування властивостей і потенційних можливостей системи на досягнення функціональних результатів. Фокусований ефект є організаційною основою вирішення актуальних протиріч. Інакше кажучи, організована система за своїм механізмом дії </a:t>
            </a:r>
            <a:r>
              <a:rPr lang="uk-UA" dirty="0" smtClean="0">
                <a:solidFill>
                  <a:srgbClr val="000000"/>
                </a:solidFill>
                <a:latin typeface="Times New Roman" panose="02020603050405020304" pitchFamily="18" charset="0"/>
                <a:ea typeface="Calibri" panose="020F0502020204030204" pitchFamily="34" charset="0"/>
              </a:rPr>
              <a:t>подібна </a:t>
            </a:r>
            <a:r>
              <a:rPr lang="uk-UA" dirty="0">
                <a:solidFill>
                  <a:srgbClr val="000000"/>
                </a:solidFill>
                <a:latin typeface="Times New Roman" panose="02020603050405020304" pitchFamily="18" charset="0"/>
                <a:ea typeface="Calibri" panose="020F0502020204030204" pitchFamily="34" charset="0"/>
              </a:rPr>
              <a:t>до фокусованої лінзи: вона концентрує потенціал елементів, </a:t>
            </a:r>
            <a:r>
              <a:rPr lang="uk-UA" dirty="0" err="1">
                <a:solidFill>
                  <a:srgbClr val="000000"/>
                </a:solidFill>
                <a:latin typeface="Times New Roman" panose="02020603050405020304" pitchFamily="18" charset="0"/>
                <a:ea typeface="Calibri" panose="020F0502020204030204" pitchFamily="34" charset="0"/>
              </a:rPr>
              <a:t>зв’язків</a:t>
            </a:r>
            <a:r>
              <a:rPr lang="uk-UA" dirty="0">
                <a:solidFill>
                  <a:srgbClr val="000000"/>
                </a:solidFill>
                <a:latin typeface="Times New Roman" panose="02020603050405020304" pitchFamily="18" charset="0"/>
                <a:ea typeface="Calibri" panose="020F0502020204030204" pitchFamily="34" charset="0"/>
              </a:rPr>
              <a:t>, ресурсів, процесів на досягненні функціональних результатів, які дозволяють актуальні суперечності.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Чим точніше сфокусовані всі </a:t>
            </a:r>
            <a:r>
              <a:rPr lang="uk-UA" dirty="0" err="1">
                <a:solidFill>
                  <a:srgbClr val="000000"/>
                </a:solidFill>
                <a:latin typeface="Times New Roman" panose="02020603050405020304" pitchFamily="18" charset="0"/>
                <a:ea typeface="Calibri" panose="020F0502020204030204" pitchFamily="34" charset="0"/>
              </a:rPr>
              <a:t>системоутворюючі</a:t>
            </a:r>
            <a:r>
              <a:rPr lang="uk-UA" dirty="0">
                <a:solidFill>
                  <a:srgbClr val="000000"/>
                </a:solidFill>
                <a:latin typeface="Times New Roman" panose="02020603050405020304" pitchFamily="18" charset="0"/>
                <a:ea typeface="Calibri" panose="020F0502020204030204" pitchFamily="34" charset="0"/>
              </a:rPr>
              <a:t> характеристики у функціональному напрямі, тим вищий організаційний ефект дії системи при одних і тих же ресурсних витратах.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9218" name="Picture 2" descr="Побудова зображень у лінз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4" y="2890017"/>
            <a:ext cx="54102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3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7726" y="503481"/>
            <a:ext cx="9784080" cy="1754326"/>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Принцип функціональної додатковості </a:t>
            </a:r>
            <a:r>
              <a:rPr lang="uk-UA" dirty="0">
                <a:solidFill>
                  <a:srgbClr val="000000"/>
                </a:solidFill>
                <a:latin typeface="Times New Roman" panose="02020603050405020304" pitchFamily="18" charset="0"/>
                <a:ea typeface="Calibri" panose="020F0502020204030204" pitchFamily="34" charset="0"/>
              </a:rPr>
              <a:t>є другим із найважливіших теоретичних основ, які розкривають сутнісний механізм організації. Ідею цього принципу у змістовному плані розробив А. Богданов у вигляді уявлення про «додаткові відносини». Аналізуючи питання про тенденції зміни систем у процесі розвитку, він прийшов до висновку, що тенденція до стійкості забезпечується формуванням таких відмінностей між частинами системи, які збільшують їх </a:t>
            </a:r>
            <a:r>
              <a:rPr lang="uk-UA" dirty="0" err="1">
                <a:solidFill>
                  <a:srgbClr val="000000"/>
                </a:solidFill>
                <a:latin typeface="Times New Roman" panose="02020603050405020304" pitchFamily="18" charset="0"/>
                <a:ea typeface="Calibri" panose="020F0502020204030204" pitchFamily="34" charset="0"/>
              </a:rPr>
              <a:t>взаємододатковість</a:t>
            </a:r>
            <a:r>
              <a:rPr lang="uk-UA" dirty="0">
                <a:solidFill>
                  <a:srgbClr val="000000"/>
                </a:solidFill>
                <a:latin typeface="Times New Roman" panose="02020603050405020304" pitchFamily="18" charset="0"/>
                <a:ea typeface="Calibri" panose="020F0502020204030204" pitchFamily="34" charset="0"/>
              </a:rPr>
              <a:t>.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10242" name="Picture 2" descr="Фотографии на тему «Взаимодействие экосистем» — скачивайте бесплатные  изображения высокого качества |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26" y="2450237"/>
            <a:ext cx="9784080" cy="406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0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0972" y="1205700"/>
            <a:ext cx="9901645" cy="4524315"/>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Отже, функціональна додатковість елементів становить структурний механізм досягнення </a:t>
            </a:r>
            <a:r>
              <a:rPr lang="uk-UA" dirty="0" err="1">
                <a:solidFill>
                  <a:srgbClr val="000000"/>
                </a:solidFill>
                <a:latin typeface="Times New Roman" panose="02020603050405020304" pitchFamily="18" charset="0"/>
                <a:ea typeface="Calibri" panose="020F0502020204030204" pitchFamily="34" charset="0"/>
              </a:rPr>
              <a:t>сфокусованості</a:t>
            </a:r>
            <a:r>
              <a:rPr lang="uk-UA" dirty="0">
                <a:solidFill>
                  <a:srgbClr val="000000"/>
                </a:solidFill>
                <a:latin typeface="Times New Roman" panose="02020603050405020304" pitchFamily="18" charset="0"/>
                <a:ea typeface="Calibri" panose="020F0502020204030204" pitchFamily="34" charset="0"/>
              </a:rPr>
              <a:t> дій системи: чим точніше елементи системи доповнюють у функціональному відношенні один одного, тим вища </a:t>
            </a:r>
            <a:r>
              <a:rPr lang="uk-UA" dirty="0" err="1">
                <a:solidFill>
                  <a:srgbClr val="000000"/>
                </a:solidFill>
                <a:latin typeface="Times New Roman" panose="02020603050405020304" pitchFamily="18" charset="0"/>
                <a:ea typeface="Calibri" panose="020F0502020204030204" pitchFamily="34" charset="0"/>
              </a:rPr>
              <a:t>сфокусованість</a:t>
            </a:r>
            <a:r>
              <a:rPr lang="uk-UA" dirty="0">
                <a:solidFill>
                  <a:srgbClr val="000000"/>
                </a:solidFill>
                <a:latin typeface="Times New Roman" panose="02020603050405020304" pitchFamily="18" charset="0"/>
                <a:ea typeface="Calibri" panose="020F0502020204030204" pitchFamily="34" charset="0"/>
              </a:rPr>
              <a:t> її дій у функціональному напрямі. Вимога функціональної додатковості полягає в досягненні таких відносин між елементами системи, які забезпечують узгодженість і взаємодію цих елементів у досягненні функціональних результатів, тобто фокусують їх на вирішення актуальних протиріч. На основі принципів фокусованої дії і функціональної додатковості може бути сформульовано більш глибоке поняття організації: </a:t>
            </a:r>
            <a:r>
              <a:rPr lang="uk-UA" b="1" dirty="0">
                <a:solidFill>
                  <a:srgbClr val="000000"/>
                </a:solidFill>
                <a:latin typeface="Times New Roman" panose="02020603050405020304" pitchFamily="18" charset="0"/>
                <a:ea typeface="Calibri" panose="020F0502020204030204" pitchFamily="34" charset="0"/>
              </a:rPr>
              <a:t>організація </a:t>
            </a:r>
            <a:r>
              <a:rPr lang="uk-UA" dirty="0">
                <a:solidFill>
                  <a:srgbClr val="000000"/>
                </a:solidFill>
                <a:latin typeface="Times New Roman" panose="02020603050405020304" pitchFamily="18" charset="0"/>
                <a:ea typeface="Calibri" panose="020F0502020204030204" pitchFamily="34" charset="0"/>
              </a:rPr>
              <a:t>– це сфокусоване зосередження дій системи на вирішення актуальних протиріч, що досягається на основі функціональної додатковості елементів цієї системи.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Цілісність </a:t>
            </a:r>
            <a:r>
              <a:rPr lang="uk-UA" dirty="0">
                <a:solidFill>
                  <a:srgbClr val="000000"/>
                </a:solidFill>
                <a:latin typeface="Times New Roman" panose="02020603050405020304" pitchFamily="18" charset="0"/>
                <a:ea typeface="Calibri" panose="020F0502020204030204" pitchFamily="34" charset="0"/>
              </a:rPr>
              <a:t>– здатність системи до збереження своєї якісної специфічності у мінливих умовах середовища. Цілісність – найбільш складна, багатовимірна системна якість. Основними ознаками цілісності являються: зв’язність, взаємозалежність елементів, відмежованість від середовища, </a:t>
            </a:r>
            <a:r>
              <a:rPr lang="uk-UA" dirty="0" err="1">
                <a:solidFill>
                  <a:srgbClr val="000000"/>
                </a:solidFill>
                <a:latin typeface="Times New Roman" panose="02020603050405020304" pitchFamily="18" charset="0"/>
                <a:ea typeface="Calibri" panose="020F0502020204030204" pitchFamily="34" charset="0"/>
              </a:rPr>
              <a:t>емерджентність</a:t>
            </a:r>
            <a:r>
              <a:rPr lang="uk-UA" dirty="0">
                <a:solidFill>
                  <a:srgbClr val="000000"/>
                </a:solidFill>
                <a:latin typeface="Times New Roman" panose="02020603050405020304" pitchFamily="18" charset="0"/>
                <a:ea typeface="Calibri" panose="020F0502020204030204" pitchFamily="34" charset="0"/>
              </a:rPr>
              <a:t>, а також інтегрованість, активність, </a:t>
            </a:r>
            <a:r>
              <a:rPr lang="uk-UA" dirty="0" err="1">
                <a:solidFill>
                  <a:srgbClr val="000000"/>
                </a:solidFill>
                <a:latin typeface="Times New Roman" panose="02020603050405020304" pitchFamily="18" charset="0"/>
                <a:ea typeface="Calibri" panose="020F0502020204030204" pitchFamily="34" charset="0"/>
              </a:rPr>
              <a:t>фрактальність</a:t>
            </a:r>
            <a:r>
              <a:rPr lang="uk-UA" dirty="0">
                <a:solidFill>
                  <a:srgbClr val="000000"/>
                </a:solidFill>
                <a:latin typeface="Times New Roman" panose="02020603050405020304" pitchFamily="18" charset="0"/>
                <a:ea typeface="Calibri" panose="020F0502020204030204" pitchFamily="34" charset="0"/>
              </a:rPr>
              <a:t> і стійкість.</a:t>
            </a:r>
            <a:r>
              <a:rPr lang="uk-UA" b="1" dirty="0">
                <a:solidFill>
                  <a:srgbClr val="000000"/>
                </a:solidFill>
                <a:latin typeface="Times New Roman" panose="02020603050405020304" pitchFamily="18" charset="0"/>
                <a:ea typeface="Calibri" panose="020F0502020204030204" pitchFamily="34" charset="0"/>
              </a:rPr>
              <a:t> Інтегрованість </a:t>
            </a:r>
            <a:r>
              <a:rPr lang="uk-UA" dirty="0">
                <a:solidFill>
                  <a:srgbClr val="000000"/>
                </a:solidFill>
                <a:latin typeface="Times New Roman" panose="02020603050405020304" pitchFamily="18" charset="0"/>
                <a:ea typeface="Calibri" panose="020F0502020204030204" pitchFamily="34" charset="0"/>
              </a:rPr>
              <a:t>– провідний компонент цілісності. Деякі фахівці відводять цій якості головну роль у розумінні системності взагалі (Кузьмін). Інтегрованість зазвичай пов’язують зі згуртованістю частин у ціле, внутрішньою єдністю системи. </a:t>
            </a:r>
            <a:endParaRPr lang="en-US"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0359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531" y="1375682"/>
            <a:ext cx="10084526" cy="3693319"/>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Активність </a:t>
            </a:r>
            <a:r>
              <a:rPr lang="uk-UA" dirty="0">
                <a:solidFill>
                  <a:srgbClr val="000000"/>
                </a:solidFill>
                <a:latin typeface="Times New Roman" panose="02020603050405020304" pitchFamily="18" charset="0"/>
                <a:ea typeface="Calibri" panose="020F0502020204030204" pitchFamily="34" charset="0"/>
              </a:rPr>
              <a:t>– другий сутнісний компонент якості цілісності, що найбільш явно проявляється на рівні </a:t>
            </a:r>
            <a:r>
              <a:rPr lang="uk-UA" dirty="0" err="1">
                <a:solidFill>
                  <a:srgbClr val="000000"/>
                </a:solidFill>
                <a:latin typeface="Times New Roman" panose="02020603050405020304" pitchFamily="18" charset="0"/>
                <a:ea typeface="Calibri" panose="020F0502020204030204" pitchFamily="34" charset="0"/>
              </a:rPr>
              <a:t>організменних</a:t>
            </a:r>
            <a:r>
              <a:rPr lang="uk-UA" dirty="0">
                <a:solidFill>
                  <a:srgbClr val="000000"/>
                </a:solidFill>
                <a:latin typeface="Times New Roman" panose="02020603050405020304" pitchFamily="18" charset="0"/>
                <a:ea typeface="Calibri" panose="020F0502020204030204" pitchFamily="34" charset="0"/>
              </a:rPr>
              <a:t> систем. Головною ознакою активності є здатність до саморуху, </a:t>
            </a:r>
            <a:r>
              <a:rPr lang="uk-UA" dirty="0" err="1">
                <a:solidFill>
                  <a:srgbClr val="000000"/>
                </a:solidFill>
                <a:latin typeface="Times New Roman" panose="02020603050405020304" pitchFamily="18" charset="0"/>
                <a:ea typeface="Calibri" panose="020F0502020204030204" pitchFamily="34" charset="0"/>
              </a:rPr>
              <a:t>самодетермінованість</a:t>
            </a:r>
            <a:r>
              <a:rPr lang="uk-UA" dirty="0">
                <a:solidFill>
                  <a:srgbClr val="000000"/>
                </a:solidFill>
                <a:latin typeface="Times New Roman" panose="02020603050405020304" pitchFamily="18" charset="0"/>
                <a:ea typeface="Calibri" panose="020F0502020204030204" pitchFamily="34" charset="0"/>
              </a:rPr>
              <a:t> функціональних дій системи. Активність проявляється у випереджаючому відображенні дійсності, спрямованості дій на адаптацію та перетворення зовнішнього та внутрішнього середовища у функціональному напрямі. Результуючий ефект цих проявів – збереження і розвиток якісної специфічності системи, тобто її цілісності. Системно-організаційна роль </a:t>
            </a:r>
            <a:r>
              <a:rPr lang="uk-UA" dirty="0" err="1">
                <a:solidFill>
                  <a:srgbClr val="000000"/>
                </a:solidFill>
                <a:latin typeface="Times New Roman" panose="02020603050405020304" pitchFamily="18" charset="0"/>
                <a:ea typeface="Calibri" panose="020F0502020204030204" pitchFamily="34" charset="0"/>
              </a:rPr>
              <a:t>фактора</a:t>
            </a:r>
            <a:r>
              <a:rPr lang="uk-UA" dirty="0">
                <a:solidFill>
                  <a:srgbClr val="000000"/>
                </a:solidFill>
                <a:latin typeface="Times New Roman" panose="02020603050405020304" pitchFamily="18" charset="0"/>
                <a:ea typeface="Calibri" panose="020F0502020204030204" pitchFamily="34" charset="0"/>
              </a:rPr>
              <a:t> активності досягає вищого значення на соціальному рівні, де він у загальному плані майже не досліджений. Недооцінка потенціалу та характеру активності особистості, колективу, великих соціальних груп може викликати великі зміни цілісності соціальних систем.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Стійкість </a:t>
            </a:r>
            <a:r>
              <a:rPr lang="uk-UA" dirty="0">
                <a:solidFill>
                  <a:srgbClr val="000000"/>
                </a:solidFill>
                <a:latin typeface="Times New Roman" panose="02020603050405020304" pitchFamily="18" charset="0"/>
                <a:ea typeface="Calibri" panose="020F0502020204030204" pitchFamily="34" charset="0"/>
              </a:rPr>
              <a:t>- здатність системи протистояти руйнівним діям. Це третій суттєвий компонент якості цілісності. З якістю стійкості пов’язаний </a:t>
            </a:r>
            <a:r>
              <a:rPr lang="uk-UA" b="1" dirty="0">
                <a:solidFill>
                  <a:srgbClr val="000000"/>
                </a:solidFill>
                <a:latin typeface="Times New Roman" panose="02020603050405020304" pitchFamily="18" charset="0"/>
                <a:ea typeface="Calibri" panose="020F0502020204030204" pitchFamily="34" charset="0"/>
              </a:rPr>
              <a:t>закон відносних опорів</a:t>
            </a:r>
            <a:r>
              <a:rPr lang="uk-UA" dirty="0">
                <a:solidFill>
                  <a:srgbClr val="000000"/>
                </a:solidFill>
                <a:latin typeface="Times New Roman" panose="02020603050405020304" pitchFamily="18" charset="0"/>
                <a:ea typeface="Calibri" panose="020F0502020204030204" pitchFamily="34" charset="0"/>
              </a:rPr>
              <a:t>, сформульований А. Богдановим в «Тектології». Згідно з цим законом «стійкість цілого залежить від найменших відносних опорів усіх його частин у всякий момент». </a:t>
            </a:r>
            <a:endParaRPr lang="en-US"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373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891" y="827540"/>
            <a:ext cx="10724605" cy="1200329"/>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Поняття </a:t>
            </a:r>
            <a:r>
              <a:rPr lang="uk-UA" b="1" dirty="0">
                <a:solidFill>
                  <a:srgbClr val="000000"/>
                </a:solidFill>
                <a:latin typeface="Times New Roman" panose="02020603050405020304" pitchFamily="18" charset="0"/>
                <a:ea typeface="Calibri" panose="020F0502020204030204" pitchFamily="34" charset="0"/>
              </a:rPr>
              <a:t>зв’язності</a:t>
            </a:r>
            <a:r>
              <a:rPr lang="uk-UA" dirty="0">
                <a:solidFill>
                  <a:srgbClr val="000000"/>
                </a:solidFill>
                <a:latin typeface="Times New Roman" panose="02020603050405020304" pitchFamily="18" charset="0"/>
                <a:ea typeface="Calibri" panose="020F0502020204030204" pitchFamily="34" charset="0"/>
              </a:rPr>
              <a:t>, за О. М. </a:t>
            </a:r>
            <a:r>
              <a:rPr lang="uk-UA" dirty="0" err="1">
                <a:solidFill>
                  <a:srgbClr val="000000"/>
                </a:solidFill>
                <a:latin typeface="Times New Roman" panose="02020603050405020304" pitchFamily="18" charset="0"/>
                <a:ea typeface="Calibri" panose="020F0502020204030204" pitchFamily="34" charset="0"/>
              </a:rPr>
              <a:t>Сичивицею</a:t>
            </a:r>
            <a:r>
              <a:rPr lang="uk-UA" dirty="0">
                <a:solidFill>
                  <a:srgbClr val="000000"/>
                </a:solidFill>
                <a:latin typeface="Times New Roman" panose="02020603050405020304" pitchFamily="18" charset="0"/>
                <a:ea typeface="Calibri" panose="020F0502020204030204" pitchFamily="34" charset="0"/>
              </a:rPr>
              <a:t>, це насиченість системи взаємозв’язками елементів, залежність елементів один від одного. Чим вища зв’язність системи, тим істотніше взаємозалежність її елементів, тим у більшій мірі їх властивості обумовлені включенням цих елементів до складу цілого і впливами з боку інших елементів.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16386" name="Picture 2" descr="Сформированно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2" y="2027869"/>
            <a:ext cx="6217920" cy="4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274" y="735768"/>
            <a:ext cx="10450285" cy="2585323"/>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Важливими аспектами зв’язності є ієрархічність і корелятивність. </a:t>
            </a:r>
            <a:r>
              <a:rPr lang="uk-UA" b="1" dirty="0">
                <a:solidFill>
                  <a:srgbClr val="000000"/>
                </a:solidFill>
                <a:latin typeface="Times New Roman" panose="02020603050405020304" pitchFamily="18" charset="0"/>
                <a:ea typeface="Calibri" panose="020F0502020204030204" pitchFamily="34" charset="0"/>
              </a:rPr>
              <a:t>Ієрархічність </a:t>
            </a:r>
            <a:r>
              <a:rPr lang="uk-UA" dirty="0">
                <a:solidFill>
                  <a:srgbClr val="000000"/>
                </a:solidFill>
                <a:latin typeface="Times New Roman" panose="02020603050405020304" pitchFamily="18" charset="0"/>
                <a:ea typeface="Calibri" panose="020F0502020204030204" pitchFamily="34" charset="0"/>
              </a:rPr>
              <a:t>означає супідрядність рівнів системи по вертикалі, підпорядкованість нижчих рівнів вищим. Структурна схема ієрархії, в якій верхні рівні пов’язують і об’єднують елементи нижніх рівнів, фокусуючи їх функціональний потенціал на дозвіл актуальних для системи протиріч, є одним із найбільш явних структурних </a:t>
            </a:r>
            <a:r>
              <a:rPr lang="uk-UA" dirty="0" err="1">
                <a:solidFill>
                  <a:srgbClr val="000000"/>
                </a:solidFill>
                <a:latin typeface="Times New Roman" panose="02020603050405020304" pitchFamily="18" charset="0"/>
                <a:ea typeface="Calibri" panose="020F0502020204030204" pitchFamily="34" charset="0"/>
              </a:rPr>
              <a:t>втілень</a:t>
            </a:r>
            <a:r>
              <a:rPr lang="uk-UA" dirty="0">
                <a:solidFill>
                  <a:srgbClr val="000000"/>
                </a:solidFill>
                <a:latin typeface="Times New Roman" panose="02020603050405020304" pitchFamily="18" charset="0"/>
                <a:ea typeface="Calibri" panose="020F0502020204030204" pitchFamily="34" charset="0"/>
              </a:rPr>
              <a:t> принципу цілісності, інтеграції частин у ціле, фокусування дій. Цим, мабуть, обумовлена поширеність у живій природі та суспільстві ієрархічних структур. </a:t>
            </a:r>
            <a:r>
              <a:rPr lang="uk-UA" b="1" dirty="0">
                <a:solidFill>
                  <a:srgbClr val="000000"/>
                </a:solidFill>
                <a:latin typeface="Times New Roman" panose="02020603050405020304" pitchFamily="18" charset="0"/>
                <a:ea typeface="Calibri" panose="020F0502020204030204" pitchFamily="34" charset="0"/>
              </a:rPr>
              <a:t>Корелятивність</a:t>
            </a:r>
            <a:r>
              <a:rPr lang="uk-UA" dirty="0">
                <a:solidFill>
                  <a:srgbClr val="000000"/>
                </a:solidFill>
                <a:latin typeface="Times New Roman" panose="02020603050405020304" pitchFamily="18" charset="0"/>
                <a:ea typeface="Calibri" panose="020F0502020204030204" pitchFamily="34" charset="0"/>
              </a:rPr>
              <a:t>, на відміну від ієрархічності, характеризує структуру головним чином в «горизонтальному» розрізі, під кутом координації, а не субординації. Корелятивність – це закономірна взаємозалежність (</a:t>
            </a:r>
            <a:r>
              <a:rPr lang="uk-UA" dirty="0" err="1">
                <a:solidFill>
                  <a:srgbClr val="000000"/>
                </a:solidFill>
                <a:latin typeface="Times New Roman" panose="02020603050405020304" pitchFamily="18" charset="0"/>
                <a:ea typeface="Calibri" panose="020F0502020204030204" pitchFamily="34" charset="0"/>
              </a:rPr>
              <a:t>зчепленість</a:t>
            </a:r>
            <a:r>
              <a:rPr lang="uk-UA" dirty="0">
                <a:solidFill>
                  <a:srgbClr val="000000"/>
                </a:solidFill>
                <a:latin typeface="Times New Roman" panose="02020603050405020304" pitchFamily="18" charset="0"/>
                <a:ea typeface="Calibri" panose="020F0502020204030204" pitchFamily="34" charset="0"/>
              </a:rPr>
              <a:t>) характеристик цілісної системи, наявність стійких пропорцій між ними.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11266" name="Picture 2" descr="План-конспект уроку біології у 9 класі &quot;Харчові зв'язки, потоки енергії та  колообіг речовин в екосистемах&quot; | Портал Медіаосвіти і Медіаграмотно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5" y="3321091"/>
            <a:ext cx="6396628" cy="343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9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4034" y="335846"/>
            <a:ext cx="9901646" cy="646331"/>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Емерджентність</a:t>
            </a:r>
            <a:r>
              <a:rPr lang="uk-UA" dirty="0">
                <a:solidFill>
                  <a:srgbClr val="000000"/>
                </a:solidFill>
                <a:latin typeface="Times New Roman" panose="02020603050405020304" pitchFamily="18" charset="0"/>
                <a:ea typeface="Calibri" panose="020F0502020204030204" pitchFamily="34" charset="0"/>
              </a:rPr>
              <a:t>, тобто наявність у цілісній системи </a:t>
            </a:r>
            <a:r>
              <a:rPr lang="uk-UA" dirty="0" err="1" smtClean="0">
                <a:solidFill>
                  <a:srgbClr val="000000"/>
                </a:solidFill>
                <a:latin typeface="Times New Roman" panose="02020603050405020304" pitchFamily="18" charset="0"/>
                <a:ea typeface="Calibri" panose="020F0502020204030204" pitchFamily="34" charset="0"/>
              </a:rPr>
              <a:t>надапдитивних</a:t>
            </a:r>
            <a:r>
              <a:rPr lang="uk-UA" dirty="0" smtClean="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властивостей, відсутніх у її елементів, взятих окремо. </a:t>
            </a:r>
            <a:endParaRPr lang="en-US" sz="1600" dirty="0">
              <a:solidFill>
                <a:srgbClr val="000000"/>
              </a:solidFill>
              <a:latin typeface="Times New Roman" panose="02020603050405020304" pitchFamily="18" charset="0"/>
              <a:ea typeface="Calibri" panose="020F0502020204030204" pitchFamily="34" charset="0"/>
            </a:endParaRPr>
          </a:p>
        </p:txBody>
      </p:sp>
      <p:pic>
        <p:nvPicPr>
          <p:cNvPr id="12290" name="Picture 2" descr="Сформированно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1097280"/>
            <a:ext cx="10280468" cy="49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2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331" y="1443841"/>
            <a:ext cx="11142618" cy="2031325"/>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У наукових і науково-прикладних роботах системний підхід нерідко ототожнюється з системним аналізом. Однак за своєю змістовною суттю вони мають відмінності. Сутність системного підходу полягає у вираженні на рівні спеціальної методології принципів, понять і методів системних досліджень, а системний аналіз розробляє теоретико-методологічні засоби таких досліджень (Дудник І. М., 2010). </a:t>
            </a:r>
            <a:endParaRPr lang="en-US" sz="1600" dirty="0">
              <a:solidFill>
                <a:srgbClr val="000000"/>
              </a:solidFill>
              <a:latin typeface="Times New Roman" panose="02020603050405020304" pitchFamily="18" charset="0"/>
              <a:ea typeface="Calibri" panose="020F0502020204030204" pitchFamily="34" charset="0"/>
            </a:endParaRPr>
          </a:p>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Поки ще немає єдиної точки зору щодо змісту поняття «системний аналіз» та області його застосування. Але у загальному сенсі під системним аналізом сьогодні розуміють впорядковану та логічну організацію даних у вигляді моделей, що супроводжується строгою перевіркою самих моделей для їх подальшої верифікації. </a:t>
            </a:r>
            <a:endParaRPr lang="en-US"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5473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2593" y="751344"/>
            <a:ext cx="10045337" cy="3139321"/>
          </a:xfrm>
          <a:prstGeom prst="rect">
            <a:avLst/>
          </a:prstGeom>
        </p:spPr>
        <p:txBody>
          <a:bodyPr wrap="square">
            <a:spAutoFit/>
          </a:bodyPr>
          <a:lstStyle/>
          <a:p>
            <a:r>
              <a:rPr lang="uk-UA" b="1" dirty="0">
                <a:latin typeface="Calibri" panose="020F0502020204030204" pitchFamily="34" charset="0"/>
                <a:ea typeface="Calibri" panose="020F0502020204030204" pitchFamily="34" charset="0"/>
                <a:cs typeface="Times New Roman" panose="02020603050405020304" pitchFamily="18" charset="0"/>
              </a:rPr>
              <a:t>Циклічність </a:t>
            </a:r>
            <a:r>
              <a:rPr lang="uk-UA" dirty="0">
                <a:latin typeface="Calibri" panose="020F0502020204030204" pitchFamily="34" charset="0"/>
                <a:ea typeface="Calibri" panose="020F0502020204030204" pitchFamily="34" charset="0"/>
                <a:cs typeface="Times New Roman" panose="02020603050405020304" pitchFamily="18" charset="0"/>
              </a:rPr>
              <a:t>динаміки систем полягає в тому, що основні процеси відтворення, функціонування, розвитку організовані у вигляді послідовної зміни фаз, які спільно утворюють замкнутий або розімкнутий цикл. Прикладами циклічності є життєві або формаційні цикли великих систем, </a:t>
            </a:r>
            <a:r>
              <a:rPr lang="uk-UA" dirty="0" smtClean="0">
                <a:latin typeface="Calibri" panose="020F0502020204030204" pitchFamily="34" charset="0"/>
                <a:ea typeface="Calibri" panose="020F0502020204030204" pitchFamily="34" charset="0"/>
                <a:cs typeface="Times New Roman" panose="02020603050405020304" pitchFamily="18" charset="0"/>
              </a:rPr>
              <a:t>що включають </a:t>
            </a:r>
            <a:r>
              <a:rPr lang="uk-UA" dirty="0">
                <a:latin typeface="Calibri" panose="020F0502020204030204" pitchFamily="34" charset="0"/>
                <a:ea typeface="Calibri" panose="020F0502020204030204" pitchFamily="34" charset="0"/>
                <a:cs typeface="Times New Roman" panose="02020603050405020304" pitchFamily="18" charset="0"/>
              </a:rPr>
              <a:t>етапи зародження, становлення, зрілості, деградації, руйнування. саме на замкнутості циклів життєдіяльності базується безвідходність (чи </a:t>
            </a:r>
            <a:r>
              <a:rPr lang="uk-UA" dirty="0" err="1">
                <a:latin typeface="Calibri" panose="020F0502020204030204" pitchFamily="34" charset="0"/>
                <a:ea typeface="Calibri" panose="020F0502020204030204" pitchFamily="34" charset="0"/>
                <a:cs typeface="Times New Roman" panose="02020603050405020304" pitchFamily="18" charset="0"/>
              </a:rPr>
              <a:t>маловідхідність</a:t>
            </a:r>
            <a:r>
              <a:rPr lang="uk-UA" dirty="0">
                <a:latin typeface="Calibri" panose="020F0502020204030204" pitchFamily="34" charset="0"/>
                <a:ea typeface="Calibri" panose="020F0502020204030204" pitchFamily="34" charset="0"/>
                <a:cs typeface="Times New Roman" panose="02020603050405020304" pitchFamily="18" charset="0"/>
              </a:rPr>
              <a:t>) функціонування органічних систем, можливість нескінченного розвитку живої природи та суспільства на обмеженій ресурсній базі. Через те, що кожен етап циклу створює базу для подальшого, він впливає на характер, темпи, спрямованість подальшої динаміки, зумовлює саму можливість її продовження. Тому так важливо будувати функціонування і розвиток, спираючись на природні цикли системи, не </a:t>
            </a:r>
            <a:r>
              <a:rPr lang="uk-UA" dirty="0" err="1">
                <a:latin typeface="Calibri" panose="020F0502020204030204" pitchFamily="34" charset="0"/>
                <a:ea typeface="Calibri" panose="020F0502020204030204" pitchFamily="34" charset="0"/>
                <a:cs typeface="Times New Roman" panose="02020603050405020304" pitchFamily="18" charset="0"/>
              </a:rPr>
              <a:t>протидіючи</a:t>
            </a:r>
            <a:r>
              <a:rPr lang="uk-UA" dirty="0">
                <a:latin typeface="Calibri" panose="020F0502020204030204" pitchFamily="34" charset="0"/>
                <a:ea typeface="Calibri" panose="020F0502020204030204" pitchFamily="34" charset="0"/>
                <a:cs typeface="Times New Roman" panose="02020603050405020304" pitchFamily="18" charset="0"/>
              </a:rPr>
              <a:t> їм, не деформуючи їх структуру. В іншому випадку неминуче знижується ефективність системи, сповільнюється темп її руху. </a:t>
            </a:r>
            <a:endParaRPr lang="en-US" dirty="0"/>
          </a:p>
        </p:txBody>
      </p:sp>
      <p:pic>
        <p:nvPicPr>
          <p:cNvPr id="13314" name="Picture 2" descr="Сформированно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4" y="3890665"/>
            <a:ext cx="7362841" cy="284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399" y="853168"/>
            <a:ext cx="10280469" cy="3416320"/>
          </a:xfrm>
          <a:prstGeom prst="rect">
            <a:avLst/>
          </a:prstGeom>
        </p:spPr>
        <p:txBody>
          <a:bodyPr wrap="square">
            <a:spAutoFit/>
          </a:bodyPr>
          <a:lstStyle/>
          <a:p>
            <a:pPr indent="449580" algn="just">
              <a:spcAft>
                <a:spcPts val="0"/>
              </a:spcAft>
            </a:pPr>
            <a:r>
              <a:rPr lang="uk-UA" b="1" dirty="0">
                <a:solidFill>
                  <a:srgbClr val="000000"/>
                </a:solidFill>
                <a:latin typeface="Times New Roman" panose="02020603050405020304" pitchFamily="18" charset="0"/>
                <a:ea typeface="Calibri" panose="020F0502020204030204" pitchFamily="34" charset="0"/>
              </a:rPr>
              <a:t>Вибірковість контактів із середовищем</a:t>
            </a:r>
            <a:r>
              <a:rPr lang="uk-UA" dirty="0">
                <a:solidFill>
                  <a:srgbClr val="000000"/>
                </a:solidFill>
                <a:latin typeface="Times New Roman" panose="02020603050405020304" pitchFamily="18" charset="0"/>
                <a:ea typeface="Calibri" panose="020F0502020204030204" pitchFamily="34" charset="0"/>
              </a:rPr>
              <a:t>. На думку ряду авторів, істотною ознакою цілісної системи є наявність зовнішнього кордону із середовищем. Але існує чимало прикладів розосереджених системних комплексів, що мають яскраво виражену цілісність, і водночас взагалі не мають зовнішнього кордону, що відокремлює комплекс загалом від середовища. Прикладами подібних комплексів можуть бути супутникова система зв’язку, розосереджена серед інших космічних об’єктів, або виробниче об’єднання, окремі заводи якого перебувають у різних регіонах країни. У ряді випадків наявність зовнішнього кордону може ускладнити чи послабити функціонування системного комплексу. Тому в загальносистемному плані слід як ознаку цілісності фіксувати не наявність зовнішнього кордону, а функціональну </a:t>
            </a:r>
            <a:r>
              <a:rPr lang="uk-UA" dirty="0" err="1">
                <a:solidFill>
                  <a:srgbClr val="000000"/>
                </a:solidFill>
                <a:latin typeface="Times New Roman" panose="02020603050405020304" pitchFamily="18" charset="0"/>
                <a:ea typeface="Calibri" panose="020F0502020204030204" pitchFamily="34" charset="0"/>
              </a:rPr>
              <a:t>виділеність</a:t>
            </a:r>
            <a:r>
              <a:rPr lang="uk-UA" dirty="0">
                <a:solidFill>
                  <a:srgbClr val="000000"/>
                </a:solidFill>
                <a:latin typeface="Times New Roman" panose="02020603050405020304" pitchFamily="18" charset="0"/>
                <a:ea typeface="Calibri" panose="020F0502020204030204" pitchFamily="34" charset="0"/>
              </a:rPr>
              <a:t> системи з середовища і виборчий спосіб контактів із ним, забезпечення збереження якісної індивідуальності. Вибірковість контактів із середовищем дозволяє системі отримувати від свого оточення речовину, енергію та інформацію, всебічно взаємодіяти з середовищем, не змішуючись із ним, зберігаючи свою якісну специфічність.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14338" name="Picture 2" descr="Зоряний зв'язок і OneWeb. Перспективи розвитку та проблеми супутникового  інтерне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4269488"/>
            <a:ext cx="10097685" cy="258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7725" y="721686"/>
            <a:ext cx="9588137" cy="981423"/>
          </a:xfrm>
          <a:prstGeom prst="rect">
            <a:avLst/>
          </a:prstGeom>
        </p:spPr>
        <p:txBody>
          <a:bodyPr wrap="square">
            <a:spAutoFit/>
          </a:bodyPr>
          <a:lstStyle/>
          <a:p>
            <a:pPr indent="449580" algn="just">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Фрактальність</a:t>
            </a:r>
            <a:r>
              <a:rPr lang="uk-UA" dirty="0">
                <a:latin typeface="Times New Roman" panose="02020603050405020304" pitchFamily="18" charset="0"/>
                <a:ea typeface="Calibri" panose="020F0502020204030204" pitchFamily="34" charset="0"/>
                <a:cs typeface="Times New Roman" panose="02020603050405020304" pitchFamily="18" charset="0"/>
              </a:rPr>
              <a:t>, тобто відбиття в елементарних одиницях системи властивостей і характеристик, притаманних цій системі як цілому, що становлять її якісну специфіку. Цей аспект для різних систем ще </a:t>
            </a:r>
            <a:r>
              <a:rPr lang="uk-UA" dirty="0" err="1">
                <a:latin typeface="Times New Roman" panose="02020603050405020304" pitchFamily="18" charset="0"/>
                <a:ea typeface="Calibri" panose="020F0502020204030204" pitchFamily="34" charset="0"/>
                <a:cs typeface="Times New Roman" panose="02020603050405020304" pitchFamily="18" charset="0"/>
              </a:rPr>
              <a:t>недостатьно</a:t>
            </a:r>
            <a:r>
              <a:rPr lang="uk-UA" dirty="0">
                <a:latin typeface="Times New Roman" panose="02020603050405020304" pitchFamily="18" charset="0"/>
                <a:ea typeface="Calibri" panose="020F0502020204030204" pitchFamily="34" charset="0"/>
                <a:cs typeface="Times New Roman" panose="02020603050405020304" pitchFamily="18" charset="0"/>
              </a:rPr>
              <a:t> досліджений. (Таран-</a:t>
            </a:r>
            <a:r>
              <a:rPr lang="uk-UA" dirty="0" err="1">
                <a:latin typeface="Times New Roman" panose="02020603050405020304" pitchFamily="18" charset="0"/>
                <a:ea typeface="Calibri" panose="020F0502020204030204" pitchFamily="34" charset="0"/>
                <a:cs typeface="Times New Roman" panose="02020603050405020304" pitchFamily="18" charset="0"/>
              </a:rPr>
              <a:t>Лала</a:t>
            </a:r>
            <a:r>
              <a:rPr lang="uk-UA" dirty="0">
                <a:latin typeface="Times New Roman" panose="02020603050405020304" pitchFamily="18" charset="0"/>
                <a:ea typeface="Calibri" panose="020F0502020204030204" pitchFamily="34" charset="0"/>
                <a:cs typeface="Times New Roman" panose="02020603050405020304" pitchFamily="18" charset="0"/>
              </a:rPr>
              <a:t> О.М., 2013).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Фрактали в природі. Світ навколо на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25" y="1703110"/>
            <a:ext cx="5734050" cy="495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57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394" y="627771"/>
            <a:ext cx="10489475" cy="2623795"/>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В процесі системного аналізу об’єкт повинен розглядатись як система. У вигляді такої системи може бути матеріальний об’єкт, явище, процес, проблема. Але в кожному об’єкті необхідно відображати суттєві ознаки системності, до яких, зокрема, належать: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285"/>
              </a:spcAft>
            </a:pPr>
            <a:r>
              <a:rPr lang="uk-UA" dirty="0">
                <a:solidFill>
                  <a:srgbClr val="000000"/>
                </a:solidFill>
                <a:latin typeface="Times New Roman" panose="02020603050405020304" pitchFamily="18" charset="0"/>
                <a:ea typeface="Calibri" panose="020F0502020204030204" pitchFamily="34" charset="0"/>
              </a:rPr>
              <a:t> склад та структура системи;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характер організації та рівень організованості;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функціонування: розвиток, еволюція, траєкторія, детермінованість, механізм;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функції: види, взаємодія, узгодженість;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взаємодія з середовищем: відкритість, </a:t>
            </a:r>
            <a:r>
              <a:rPr lang="uk-UA" dirty="0" err="1">
                <a:solidFill>
                  <a:srgbClr val="000000"/>
                </a:solidFill>
                <a:latin typeface="Times New Roman" panose="02020603050405020304" pitchFamily="18" charset="0"/>
                <a:ea typeface="Calibri" panose="020F0502020204030204" pitchFamily="34" charset="0"/>
              </a:rPr>
              <a:t>рівноважність</a:t>
            </a:r>
            <a:r>
              <a:rPr lang="uk-UA" dirty="0">
                <a:solidFill>
                  <a:srgbClr val="000000"/>
                </a:solidFill>
                <a:latin typeface="Times New Roman" panose="02020603050405020304" pitchFamily="18" charset="0"/>
                <a:ea typeface="Calibri" panose="020F0502020204030204" pitchFamily="34" charset="0"/>
              </a:rPr>
              <a:t>, адаптація;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мета розвитку системи: ієрархія цілей, цілеспрямованість, засоби досягнення цілей.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2050" name="Picture 2" descr="Екосистема: поняття та властивості. Реферат – Освіта.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7" y="3251566"/>
            <a:ext cx="3810000" cy="348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30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463" y="889844"/>
            <a:ext cx="10110651" cy="3416320"/>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Основними принципами, що відображають зміст системного підходу та особливості функціонування системи, є наступні: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здатність елементів системи до взаємодії;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ієрархічність (наявність принаймні трьох елементів/підсистем системи (які виконують функції входу, виходу та взаємодії між ними));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впорядкованість системи, узгодженість її окремих елементів;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цілісність, єдність підсистем;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структурованість (стійкий спосіб організації </a:t>
            </a:r>
            <a:r>
              <a:rPr lang="uk-UA" dirty="0" err="1">
                <a:solidFill>
                  <a:srgbClr val="000000"/>
                </a:solidFill>
                <a:latin typeface="Times New Roman" panose="02020603050405020304" pitchFamily="18" charset="0"/>
                <a:ea typeface="Calibri" panose="020F0502020204030204" pitchFamily="34" charset="0"/>
              </a:rPr>
              <a:t>зв'язків</a:t>
            </a:r>
            <a:r>
              <a:rPr lang="uk-UA" dirty="0">
                <a:solidFill>
                  <a:srgbClr val="000000"/>
                </a:solidFill>
                <a:latin typeface="Times New Roman" panose="02020603050405020304" pitchFamily="18" charset="0"/>
                <a:ea typeface="Calibri" panose="020F0502020204030204" pitchFamily="34" charset="0"/>
              </a:rPr>
              <a:t> між окремими елементами);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взаємозалежність системи і навколишнього середовища (організація як система проявляє свої особливості у процесі взаємодії з довкіллям);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множинність опису системи (фахове вивчення системи вимагає побудови багатьох моделей, це викликано складністю системи). </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4098" name="Picture 2" descr="Системний аналіз якості навколишнього середовищ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849" y="4598126"/>
            <a:ext cx="4651557" cy="177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2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8903" y="1099068"/>
            <a:ext cx="10267406" cy="3513141"/>
          </a:xfrm>
          <a:prstGeom prst="rect">
            <a:avLst/>
          </a:prstGeom>
        </p:spPr>
        <p:txBody>
          <a:bodyPr wrap="square">
            <a:spAutoFit/>
          </a:bodyPr>
          <a:lstStyle/>
          <a:p>
            <a:pPr indent="449580" algn="just">
              <a:spcAft>
                <a:spcPts val="0"/>
              </a:spcAft>
            </a:pPr>
            <a:r>
              <a:rPr lang="uk-UA" dirty="0">
                <a:solidFill>
                  <a:srgbClr val="000000"/>
                </a:solidFill>
                <a:latin typeface="Times New Roman" panose="02020603050405020304" pitchFamily="18" charset="0"/>
                <a:ea typeface="Calibri" panose="020F0502020204030204" pitchFamily="34" charset="0"/>
              </a:rPr>
              <a:t>У той же час, системність визначають принципи: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розвитку (змінність системи в міру накопичення інформації, що надходить з зовнішнього середовища);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цільової спрямованості (результуючий цільовий вектор системи не завжди є сукупністю оптимальних цілей його підсистем);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функціональності (структура системи відповідає її функціям); </a:t>
            </a:r>
            <a:endParaRPr lang="en-US"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 ієрархії (супідрядність і ранжування систем); </a:t>
            </a:r>
            <a:endParaRPr lang="en-US" sz="1600" dirty="0">
              <a:solidFill>
                <a:srgbClr val="000000"/>
              </a:solidFill>
              <a:latin typeface="Times New Roman" panose="02020603050405020304" pitchFamily="18" charset="0"/>
              <a:ea typeface="Calibri" panose="020F0502020204030204" pitchFamily="34"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невизначеності (ймовірного настання подій);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організованості (ступеня виконання рішень).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екологічних систем притаманні ознаки системності, їх </a:t>
            </a:r>
            <a:r>
              <a:rPr lang="uk-UA"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функціонування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відповідає принципам системного підходу. Таким чином, для оцінки стану екосистем необхідно застосовувати принципи системного підходу, засновані на теоретико-методологічних засадах системного аналізу.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38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0" y="193867"/>
            <a:ext cx="10829109" cy="2463238"/>
          </a:xfrm>
          <a:prstGeom prst="rect">
            <a:avLst/>
          </a:prstGeom>
        </p:spPr>
        <p:txBody>
          <a:bodyPr wrap="square">
            <a:spAutoFit/>
          </a:bodyPr>
          <a:lstStyle/>
          <a:p>
            <a:pPr algn="ctr">
              <a:lnSpc>
                <a:spcPct val="107000"/>
              </a:lnSpc>
              <a:spcAft>
                <a:spcPts val="0"/>
              </a:spcAft>
            </a:pPr>
            <a:r>
              <a:rPr lang="uk-UA"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КОМПОНЕНТИ ЕКОСИСТЕМ</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Екосистема представляє собою складний природний комплекс, який складається з двох основних компонент - живих істот та їх неорганічного середовища. Але структуру екосистеми можна розглядати з різних поглядів. Так, з біологічної точки зору в складі екосистем виділяють такі компоненти: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неорганічні речовини (кисень, азот, вуглекислий газ, вода, фосфор, вуглець та ін.), які вступають у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кругообіги</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органічні сполуки (білки, вуглеводи, ліпіди).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повітряне, водне і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субстрактне</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середовище, яке включає кліматичний режим та інші фізичні чинники.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descr="Презентація на тему Кругообіг речовин у природі (варіант 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23" y="2766506"/>
            <a:ext cx="7471954" cy="409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59" y="834354"/>
            <a:ext cx="10554788" cy="1870512"/>
          </a:xfrm>
          <a:prstGeom prst="rect">
            <a:avLst/>
          </a:prstGeom>
        </p:spPr>
        <p:txBody>
          <a:bodyPr wrap="square">
            <a:spAutoFit/>
          </a:bodyPr>
          <a:lstStyle/>
          <a:p>
            <a:pPr indent="449580"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 точки зору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фукнкцій</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які виконуються компонентами, можна виділити: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продуцентів – автотрофів, які можуть створювати біомасу з простих хімічних елементів шляхом фотосинтезу;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консументів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гетеротрофів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основному, це тварини);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редуцентів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гетеротрофних організмів, які одержують енергію або при розкладанні мертвих тканин продуцентів, або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консументів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або шляхом поглинання розчиненої органічної речовини.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Екосистеми: компоненти й зв'язки між ними. Харчові ланцю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8" y="2873829"/>
            <a:ext cx="7811587" cy="387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5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7257" y="346946"/>
            <a:ext cx="7249886" cy="1870512"/>
          </a:xfrm>
          <a:prstGeom prst="rect">
            <a:avLst/>
          </a:prstGeom>
        </p:spPr>
        <p:txBody>
          <a:bodyPr wrap="square">
            <a:spAutoFit/>
          </a:bodyPr>
          <a:lstStyle/>
          <a:p>
            <a:pPr indent="449580"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Також у складі екосистеми можна виділити такі компоненти: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Потоки енергії.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Кругообіги</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речовини.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Живі організми.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Керуючі ланцюги зворотних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зв'язків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Інформаційні потоки.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00891" y="2217458"/>
            <a:ext cx="10502538" cy="1870512"/>
          </a:xfrm>
          <a:prstGeom prst="rect">
            <a:avLst/>
          </a:prstGeom>
        </p:spPr>
        <p:txBody>
          <a:bodyPr wrap="square">
            <a:spAutoFit/>
          </a:bodyPr>
          <a:lstStyle/>
          <a:p>
            <a:pPr indent="449580"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Компоненти екосистеми (її елементи) знаходяться у певних взаємозв’язках і взаємодіють між собою, що і визначає структуру екосистеми. Структура зв’язує компоненти системи, надаючи їм організованості і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цілісністі</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Стійкість взаємозв’язків і взаємодії компонентів, тобто структура, перешкоджає постійній зміні компонентів, утримуючи ці зміни у визначених межах, і зберігаючи екосистему від розпаду.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Кількість можливих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зв'язків</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між членами екосистеми визначається за формулою:</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743201" y="4087970"/>
            <a:ext cx="5812970" cy="1086530"/>
          </a:xfrm>
          <a:prstGeom prst="rect">
            <a:avLst/>
          </a:prstGeom>
          <a:noFill/>
          <a:ln>
            <a:noFill/>
          </a:ln>
        </p:spPr>
      </p:pic>
      <p:sp>
        <p:nvSpPr>
          <p:cNvPr id="5" name="Прямоугольник 4"/>
          <p:cNvSpPr/>
          <p:nvPr/>
        </p:nvSpPr>
        <p:spPr>
          <a:xfrm>
            <a:off x="600891" y="5425831"/>
            <a:ext cx="5398466" cy="369332"/>
          </a:xfrm>
          <a:prstGeom prst="rect">
            <a:avLst/>
          </a:prstGeom>
        </p:spPr>
        <p:txBody>
          <a:bodyPr wrap="none">
            <a:spAutoFit/>
          </a:bodyPr>
          <a:lstStyle/>
          <a:p>
            <a:r>
              <a:rPr lang="uk-UA" dirty="0">
                <a:latin typeface="Calibri" panose="020F0502020204030204" pitchFamily="34" charset="0"/>
                <a:ea typeface="Calibri" panose="020F0502020204030204" pitchFamily="34" charset="0"/>
                <a:cs typeface="Times New Roman" panose="02020603050405020304" pitchFamily="18" charset="0"/>
              </a:rPr>
              <a:t>де: А - число </a:t>
            </a:r>
            <a:r>
              <a:rPr lang="uk-UA" dirty="0" err="1">
                <a:latin typeface="Calibri" panose="020F0502020204030204" pitchFamily="34" charset="0"/>
                <a:ea typeface="Calibri" panose="020F0502020204030204" pitchFamily="34" charset="0"/>
                <a:cs typeface="Times New Roman" panose="02020603050405020304" pitchFamily="18" charset="0"/>
              </a:rPr>
              <a:t>зв'язків</a:t>
            </a:r>
            <a:r>
              <a:rPr lang="uk-UA" dirty="0">
                <a:latin typeface="Calibri" panose="020F0502020204030204" pitchFamily="34" charset="0"/>
                <a:ea typeface="Calibri" panose="020F0502020204030204" pitchFamily="34" charset="0"/>
                <a:cs typeface="Times New Roman" panose="02020603050405020304" pitchFamily="18" charset="0"/>
              </a:rPr>
              <a:t>, N – кількість видів у екосистемі</a:t>
            </a:r>
            <a:endParaRPr lang="en-US" dirty="0"/>
          </a:p>
        </p:txBody>
      </p:sp>
    </p:spTree>
    <p:extLst>
      <p:ext uri="{BB962C8B-B14F-4D97-AF65-F5344CB8AC3E}">
        <p14:creationId xmlns:p14="http://schemas.microsoft.com/office/powerpoint/2010/main" val="275634059"/>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181</TotalTime>
  <Words>3187</Words>
  <Application>Microsoft Office PowerPoint</Application>
  <PresentationFormat>Широкоэкранный</PresentationFormat>
  <Paragraphs>93</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Times New Roman</vt:lpstr>
      <vt:lpstr>Tw Cen MT</vt:lpstr>
      <vt:lpstr>Капля</vt:lpstr>
      <vt:lpstr>МЕТОДИ ОЦІНКИ СТАНУ ЕКОСИСТЕМ ТА ЇХ КОМПОНЕНТІВ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znu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ОЦІНКИ СТАНУ ЕКОСИСТЕМ ТА ЇХ КОМПОНЕНТІВ</dc:title>
  <dc:creator>user</dc:creator>
  <cp:lastModifiedBy>user</cp:lastModifiedBy>
  <cp:revision>23</cp:revision>
  <dcterms:created xsi:type="dcterms:W3CDTF">2025-09-08T12:12:09Z</dcterms:created>
  <dcterms:modified xsi:type="dcterms:W3CDTF">2025-09-09T12:28:50Z</dcterms:modified>
</cp:coreProperties>
</file>