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39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584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47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81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82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35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18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01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41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63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847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642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B2C5D9E-7559-4900-9EC8-CF7B97F0FCFD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7D769BF-193E-49C8-8CDE-D697D65E5F3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464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 1. Маркетинг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375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83138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Маркетинг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комплекс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установи,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аспектів</a:t>
            </a:r>
            <a:r>
              <a:rPr lang="ru-RU" dirty="0"/>
              <a:t> </a:t>
            </a:r>
            <a:r>
              <a:rPr lang="ru-RU" dirty="0" err="1"/>
              <a:t>мікро</a:t>
            </a:r>
            <a:r>
              <a:rPr lang="ru-RU" dirty="0"/>
              <a:t>- та </a:t>
            </a:r>
            <a:r>
              <a:rPr lang="ru-RU" dirty="0" err="1"/>
              <a:t>макросередовища</a:t>
            </a:r>
            <a:r>
              <a:rPr lang="ru-RU" dirty="0"/>
              <a:t> банку,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,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на </a:t>
            </a:r>
            <a:r>
              <a:rPr lang="ru-RU" dirty="0" err="1"/>
              <a:t>ринок</a:t>
            </a:r>
            <a:r>
              <a:rPr lang="ru-RU" dirty="0"/>
              <a:t> та </a:t>
            </a:r>
            <a:r>
              <a:rPr lang="ru-RU" dirty="0" err="1"/>
              <a:t>підвищення</a:t>
            </a:r>
            <a:r>
              <a:rPr lang="ru-RU" dirty="0"/>
              <a:t>  </a:t>
            </a:r>
            <a:r>
              <a:rPr lang="ru-RU" dirty="0" err="1"/>
              <a:t>конкурентоспроможності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48263"/>
            <a:ext cx="10515600" cy="1828699"/>
          </a:xfrm>
        </p:spPr>
        <p:txBody>
          <a:bodyPr>
            <a:normAutofit/>
          </a:bodyPr>
          <a:lstStyle/>
          <a:p>
            <a:r>
              <a:rPr lang="ru-RU" dirty="0" smtClean="0"/>
              <a:t>Маркетинг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базові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Аналізує</a:t>
            </a:r>
            <a:r>
              <a:rPr lang="ru-RU" dirty="0" smtClean="0"/>
              <a:t> </a:t>
            </a:r>
            <a:r>
              <a:rPr lang="ru-RU" dirty="0" err="1" smtClean="0"/>
              <a:t>зовнішнє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Аналізує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 продукту </a:t>
            </a:r>
            <a:r>
              <a:rPr lang="ru-RU" dirty="0" err="1" smtClean="0"/>
              <a:t>споживачем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— </a:t>
            </a:r>
            <a:r>
              <a:rPr lang="ru-RU" dirty="0" err="1" smtClean="0"/>
              <a:t>Орієнтує</a:t>
            </a:r>
            <a:r>
              <a:rPr lang="ru-RU" dirty="0" smtClean="0"/>
              <a:t> </a:t>
            </a:r>
            <a:r>
              <a:rPr lang="ru-RU" dirty="0" err="1" smtClean="0"/>
              <a:t>типові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сегменту.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50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маркетингу </a:t>
            </a:r>
            <a:r>
              <a:rPr lang="ru-RU" dirty="0" err="1"/>
              <a:t>фінан</a:t>
            </a:r>
            <a:r>
              <a:rPr lang="ru-RU" dirty="0"/>
              <a:t>-</a:t>
            </a:r>
            <a:br>
              <a:rPr lang="ru-RU" dirty="0"/>
            </a:br>
            <a:r>
              <a:rPr lang="ru-RU" dirty="0" err="1"/>
              <a:t>сових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— </a:t>
            </a:r>
            <a:r>
              <a:rPr lang="ru-RU" dirty="0" err="1" smtClean="0"/>
              <a:t>Аналіз</a:t>
            </a:r>
            <a:r>
              <a:rPr lang="ru-RU" dirty="0" smtClean="0"/>
              <a:t> ринку та </a:t>
            </a:r>
            <a:r>
              <a:rPr lang="ru-RU" dirty="0" err="1" smtClean="0"/>
              <a:t>фінансових</a:t>
            </a:r>
            <a:r>
              <a:rPr lang="ru-RU" dirty="0" smtClean="0"/>
              <a:t> потреб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—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стратегій</a:t>
            </a:r>
            <a:r>
              <a:rPr lang="ru-RU" dirty="0" smtClean="0"/>
              <a:t> </a:t>
            </a:r>
            <a:r>
              <a:rPr lang="ru-RU" dirty="0" err="1" smtClean="0"/>
              <a:t>просування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— </a:t>
            </a:r>
            <a:r>
              <a:rPr lang="ru-RU" dirty="0" err="1" smtClean="0"/>
              <a:t>Планування</a:t>
            </a:r>
            <a:r>
              <a:rPr lang="ru-RU" dirty="0" smtClean="0"/>
              <a:t> та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кампаній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— </a:t>
            </a:r>
            <a:r>
              <a:rPr lang="ru-RU" dirty="0" err="1" smtClean="0"/>
              <a:t>Вивчення</a:t>
            </a:r>
            <a:r>
              <a:rPr lang="ru-RU" dirty="0" smtClean="0"/>
              <a:t> конкурентного </a:t>
            </a:r>
            <a:r>
              <a:rPr lang="ru-RU" dirty="0" err="1" smtClean="0"/>
              <a:t>середовища</a:t>
            </a:r>
            <a:r>
              <a:rPr lang="ru-RU" dirty="0" smtClean="0"/>
              <a:t> та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унікальних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—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ефективних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— </a:t>
            </a:r>
            <a:r>
              <a:rPr lang="ru-RU" dirty="0" err="1" smtClean="0"/>
              <a:t>Моніторинг</a:t>
            </a:r>
            <a:r>
              <a:rPr lang="ru-RU" dirty="0" smtClean="0"/>
              <a:t> та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85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3412" y="0"/>
            <a:ext cx="5687746" cy="6467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158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309562"/>
            <a:ext cx="5486400" cy="62388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-77821"/>
            <a:ext cx="57035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868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Фінансовий</a:t>
            </a:r>
            <a:r>
              <a:rPr lang="ru-RU" dirty="0"/>
              <a:t> маркетинг як </a:t>
            </a:r>
            <a:r>
              <a:rPr lang="ru-RU" dirty="0" err="1"/>
              <a:t>специфічний</a:t>
            </a:r>
            <a:r>
              <a:rPr lang="ru-RU" dirty="0"/>
              <a:t> вид маркетингу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95336"/>
            <a:ext cx="10515600" cy="50583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1. </a:t>
            </a:r>
            <a:r>
              <a:rPr lang="ru-RU" dirty="0" err="1" smtClean="0"/>
              <a:t>Фінансовий</a:t>
            </a:r>
            <a:r>
              <a:rPr lang="ru-RU" dirty="0" smtClean="0"/>
              <a:t> маркетинг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маркетингу </a:t>
            </a:r>
            <a:r>
              <a:rPr lang="ru-RU" dirty="0" err="1" smtClean="0"/>
              <a:t>реальних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основним</a:t>
            </a:r>
            <a:r>
              <a:rPr lang="ru-RU" dirty="0" smtClean="0"/>
              <a:t> предметом </a:t>
            </a:r>
            <a:r>
              <a:rPr lang="ru-RU" dirty="0" err="1" smtClean="0"/>
              <a:t>перерозподілу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задовольняє</a:t>
            </a:r>
            <a:r>
              <a:rPr lang="ru-RU" dirty="0" smtClean="0"/>
              <a:t> потреби </a:t>
            </a:r>
            <a:r>
              <a:rPr lang="ru-RU" dirty="0" err="1" smtClean="0"/>
              <a:t>споживачів</a:t>
            </a:r>
            <a:r>
              <a:rPr lang="ru-RU" dirty="0" smtClean="0"/>
              <a:t>, є </a:t>
            </a:r>
            <a:r>
              <a:rPr lang="ru-RU" dirty="0" err="1" smtClean="0"/>
              <a:t>гроші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2. У </a:t>
            </a:r>
            <a:r>
              <a:rPr lang="ru-RU" dirty="0" err="1" smtClean="0"/>
              <a:t>додаток</a:t>
            </a:r>
            <a:r>
              <a:rPr lang="ru-RU" dirty="0" smtClean="0"/>
              <a:t> до </a:t>
            </a:r>
            <a:r>
              <a:rPr lang="ru-RU" dirty="0" err="1" smtClean="0"/>
              <a:t>попереднього</a:t>
            </a:r>
            <a:r>
              <a:rPr lang="ru-RU" dirty="0" smtClean="0"/>
              <a:t> </a:t>
            </a:r>
            <a:r>
              <a:rPr lang="ru-RU" dirty="0" err="1" smtClean="0"/>
              <a:t>твердження</a:t>
            </a:r>
            <a:r>
              <a:rPr lang="ru-RU" dirty="0" smtClean="0"/>
              <a:t>,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інституції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створюють</a:t>
            </a:r>
            <a:r>
              <a:rPr lang="ru-RU" dirty="0" smtClean="0"/>
              <a:t> </a:t>
            </a:r>
            <a:r>
              <a:rPr lang="ru-RU" dirty="0" err="1" smtClean="0"/>
              <a:t>специфічний</a:t>
            </a:r>
            <a:r>
              <a:rPr lang="ru-RU" dirty="0" smtClean="0"/>
              <a:t> продукт –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3. </a:t>
            </a:r>
            <a:r>
              <a:rPr lang="ru-RU" dirty="0" err="1" smtClean="0"/>
              <a:t>Фінансовий</a:t>
            </a:r>
            <a:r>
              <a:rPr lang="ru-RU" dirty="0" smtClean="0"/>
              <a:t> маркетинг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важливий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кваліфікований</a:t>
            </a:r>
            <a:r>
              <a:rPr lang="ru-RU" dirty="0" smtClean="0"/>
              <a:t> персонал, </a:t>
            </a:r>
            <a:r>
              <a:rPr lang="ru-RU" dirty="0" err="1" smtClean="0"/>
              <a:t>перетворюючи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активи</a:t>
            </a:r>
            <a:r>
              <a:rPr lang="ru-RU" dirty="0" smtClean="0"/>
              <a:t> на </a:t>
            </a:r>
            <a:r>
              <a:rPr lang="ru-RU" dirty="0" err="1" smtClean="0"/>
              <a:t>гроші</a:t>
            </a:r>
            <a:r>
              <a:rPr lang="ru-RU" dirty="0" smtClean="0"/>
              <a:t> та </a:t>
            </a:r>
            <a:r>
              <a:rPr lang="ru-RU" dirty="0" err="1" smtClean="0"/>
              <a:t>навпаки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4.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різноманітний</a:t>
            </a:r>
            <a:r>
              <a:rPr lang="ru-RU" dirty="0" smtClean="0"/>
              <a:t> склад, </a:t>
            </a:r>
            <a:r>
              <a:rPr lang="ru-RU" dirty="0" err="1" smtClean="0"/>
              <a:t>складається</a:t>
            </a:r>
            <a:r>
              <a:rPr lang="ru-RU" dirty="0" smtClean="0"/>
              <a:t> з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спеціалізуються</a:t>
            </a:r>
            <a:r>
              <a:rPr lang="ru-RU" dirty="0" smtClean="0"/>
              <a:t> на </a:t>
            </a:r>
            <a:r>
              <a:rPr lang="ru-RU" dirty="0" err="1" smtClean="0"/>
              <a:t>наданні</a:t>
            </a:r>
            <a:r>
              <a:rPr lang="ru-RU" dirty="0" smtClean="0"/>
              <a:t> </a:t>
            </a:r>
            <a:r>
              <a:rPr lang="ru-RU" dirty="0" err="1" smtClean="0"/>
              <a:t>конкретних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5. </a:t>
            </a:r>
            <a:r>
              <a:rPr lang="ru-RU" dirty="0" err="1" smtClean="0"/>
              <a:t>Фінансовий</a:t>
            </a:r>
            <a:r>
              <a:rPr lang="ru-RU" dirty="0" smtClean="0"/>
              <a:t> сектор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реального сектору </a:t>
            </a:r>
            <a:r>
              <a:rPr lang="ru-RU" dirty="0" err="1" smtClean="0"/>
              <a:t>економіки</a:t>
            </a:r>
            <a:r>
              <a:rPr lang="ru-RU" dirty="0" smtClean="0"/>
              <a:t> у методах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ціни</a:t>
            </a:r>
            <a:r>
              <a:rPr lang="ru-RU" dirty="0" smtClean="0"/>
              <a:t> (</a:t>
            </a:r>
            <a:r>
              <a:rPr lang="ru-RU" dirty="0" err="1" smtClean="0"/>
              <a:t>вартості</a:t>
            </a:r>
            <a:r>
              <a:rPr lang="ru-RU" dirty="0" smtClean="0"/>
              <a:t>)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та </a:t>
            </a:r>
            <a:r>
              <a:rPr lang="ru-RU" dirty="0" err="1" smtClean="0"/>
              <a:t>фінансового</a:t>
            </a:r>
            <a:r>
              <a:rPr lang="ru-RU" dirty="0" smtClean="0"/>
              <a:t> результату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6. На ринку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специфічний</a:t>
            </a:r>
            <a:r>
              <a:rPr lang="ru-RU" dirty="0" smtClean="0"/>
              <a:t> вид </a:t>
            </a:r>
            <a:r>
              <a:rPr lang="ru-RU" dirty="0" err="1" smtClean="0"/>
              <a:t>конкуренції</a:t>
            </a:r>
            <a:r>
              <a:rPr lang="ru-RU" dirty="0" smtClean="0"/>
              <a:t>, яка </a:t>
            </a:r>
            <a:r>
              <a:rPr lang="ru-RU" dirty="0" err="1" smtClean="0"/>
              <a:t>полягає</a:t>
            </a:r>
            <a:r>
              <a:rPr lang="ru-RU" dirty="0" smtClean="0"/>
              <a:t> в </a:t>
            </a:r>
            <a:r>
              <a:rPr lang="ru-RU" dirty="0" err="1" smtClean="0"/>
              <a:t>залученні</a:t>
            </a:r>
            <a:r>
              <a:rPr lang="ru-RU" dirty="0" smtClean="0"/>
              <a:t> </a:t>
            </a:r>
            <a:r>
              <a:rPr lang="ru-RU" dirty="0" err="1" smtClean="0"/>
              <a:t>грошових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7. </a:t>
            </a:r>
            <a:r>
              <a:rPr lang="ru-RU" dirty="0" err="1" smtClean="0"/>
              <a:t>Фінансові</a:t>
            </a:r>
            <a:r>
              <a:rPr lang="ru-RU" dirty="0" smtClean="0"/>
              <a:t> установи </a:t>
            </a:r>
            <a:r>
              <a:rPr lang="ru-RU" dirty="0" err="1" smtClean="0"/>
              <a:t>застосовують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для </a:t>
            </a:r>
            <a:r>
              <a:rPr lang="ru-RU" dirty="0" err="1" smtClean="0"/>
              <a:t>привертання</a:t>
            </a:r>
            <a:r>
              <a:rPr lang="ru-RU" dirty="0" smtClean="0"/>
              <a:t> та </a:t>
            </a:r>
            <a:r>
              <a:rPr lang="ru-RU" dirty="0" err="1" smtClean="0"/>
              <a:t>інвестування</a:t>
            </a:r>
            <a:r>
              <a:rPr lang="ru-RU" dirty="0" smtClean="0"/>
              <a:t> </a:t>
            </a:r>
            <a:r>
              <a:rPr lang="ru-RU" dirty="0" err="1" smtClean="0"/>
              <a:t>залучених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 з метою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 та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зобов’язань</a:t>
            </a:r>
            <a:r>
              <a:rPr lang="ru-RU" dirty="0" smtClean="0"/>
              <a:t> перед кредиторами.</a:t>
            </a:r>
          </a:p>
          <a:p>
            <a:pPr algn="just"/>
            <a:r>
              <a:rPr lang="ru-RU" dirty="0" smtClean="0"/>
              <a:t> 8. </a:t>
            </a:r>
            <a:r>
              <a:rPr lang="ru-RU" dirty="0" err="1" smtClean="0"/>
              <a:t>Ризики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з </a:t>
            </a:r>
            <a:r>
              <a:rPr lang="ru-RU" dirty="0" err="1" smtClean="0"/>
              <a:t>невиконанням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та </a:t>
            </a:r>
            <a:r>
              <a:rPr lang="ru-RU" dirty="0" err="1" smtClean="0"/>
              <a:t>зобов’язань</a:t>
            </a:r>
            <a:r>
              <a:rPr lang="ru-RU" dirty="0" smtClean="0"/>
              <a:t>,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комерційних</a:t>
            </a:r>
            <a:r>
              <a:rPr lang="ru-RU" dirty="0" smtClean="0"/>
              <a:t> </a:t>
            </a:r>
            <a:r>
              <a:rPr lang="ru-RU" dirty="0" err="1" smtClean="0"/>
              <a:t>ризиків</a:t>
            </a:r>
            <a:r>
              <a:rPr lang="ru-RU" dirty="0" smtClean="0"/>
              <a:t> у реальному </a:t>
            </a:r>
            <a:r>
              <a:rPr lang="ru-RU" dirty="0" err="1" smtClean="0"/>
              <a:t>секторі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9062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маркетингу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стосуватися</a:t>
            </a:r>
            <a:r>
              <a:rPr lang="ru-RU" dirty="0"/>
              <a:t> таких </a:t>
            </a:r>
            <a:r>
              <a:rPr lang="ru-RU" dirty="0" err="1"/>
              <a:t>аспектів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017" y="1845734"/>
            <a:ext cx="11468911" cy="442860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1. </a:t>
            </a:r>
            <a:r>
              <a:rPr lang="ru-RU" dirty="0" err="1" smtClean="0"/>
              <a:t>Аналіз</a:t>
            </a:r>
            <a:r>
              <a:rPr lang="ru-RU" dirty="0" smtClean="0"/>
              <a:t> ринку: </a:t>
            </a:r>
            <a:r>
              <a:rPr lang="ru-RU" dirty="0" err="1" smtClean="0"/>
              <a:t>Вивчення</a:t>
            </a:r>
            <a:r>
              <a:rPr lang="ru-RU" dirty="0" smtClean="0"/>
              <a:t> та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</a:t>
            </a:r>
            <a:r>
              <a:rPr lang="ru-RU" dirty="0" err="1" smtClean="0"/>
              <a:t>тенденцій</a:t>
            </a:r>
            <a:r>
              <a:rPr lang="ru-RU" dirty="0" smtClean="0"/>
              <a:t>, </a:t>
            </a:r>
            <a:r>
              <a:rPr lang="ru-RU" dirty="0" err="1" smtClean="0"/>
              <a:t>конкуренції</a:t>
            </a:r>
            <a:r>
              <a:rPr lang="ru-RU" dirty="0" smtClean="0"/>
              <a:t>, потреб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їхньої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та </a:t>
            </a:r>
            <a:r>
              <a:rPr lang="ru-RU" dirty="0" err="1" smtClean="0"/>
              <a:t>пріоритетів</a:t>
            </a:r>
            <a:r>
              <a:rPr lang="ru-RU" dirty="0" smtClean="0"/>
              <a:t> на </a:t>
            </a:r>
            <a:r>
              <a:rPr lang="ru-RU" dirty="0" err="1" smtClean="0"/>
              <a:t>фінансовому</a:t>
            </a:r>
            <a:r>
              <a:rPr lang="ru-RU" dirty="0" smtClean="0"/>
              <a:t> ринку.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фінансовим</a:t>
            </a:r>
            <a:r>
              <a:rPr lang="ru-RU" dirty="0" smtClean="0"/>
              <a:t> </a:t>
            </a:r>
            <a:r>
              <a:rPr lang="ru-RU" dirty="0" err="1" smtClean="0"/>
              <a:t>установам</a:t>
            </a:r>
            <a:r>
              <a:rPr lang="ru-RU" dirty="0" smtClean="0"/>
              <a:t> </a:t>
            </a:r>
            <a:r>
              <a:rPr lang="ru-RU" dirty="0" err="1" smtClean="0"/>
              <a:t>зорієнтуватися</a:t>
            </a:r>
            <a:r>
              <a:rPr lang="ru-RU" dirty="0" smtClean="0"/>
              <a:t> на ринку, </a:t>
            </a:r>
            <a:r>
              <a:rPr lang="ru-RU" dirty="0" err="1" smtClean="0"/>
              <a:t>ідентифікувати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та </a:t>
            </a:r>
            <a:r>
              <a:rPr lang="ru-RU" dirty="0" err="1" smtClean="0"/>
              <a:t>ризики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розробити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 маркетингу,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потребам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2. </a:t>
            </a:r>
            <a:r>
              <a:rPr lang="ru-RU" dirty="0" err="1" smtClean="0"/>
              <a:t>Розробка</a:t>
            </a:r>
            <a:r>
              <a:rPr lang="ru-RU" dirty="0" smtClean="0"/>
              <a:t> продукту: </a:t>
            </a:r>
            <a:r>
              <a:rPr lang="ru-RU" dirty="0" err="1" smtClean="0"/>
              <a:t>Створення</a:t>
            </a:r>
            <a:r>
              <a:rPr lang="ru-RU" dirty="0" smtClean="0"/>
              <a:t> та </a:t>
            </a:r>
            <a:r>
              <a:rPr lang="ru-RU" dirty="0" err="1" smtClean="0"/>
              <a:t>налагодження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та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потребам та </a:t>
            </a:r>
            <a:r>
              <a:rPr lang="ru-RU" dirty="0" err="1" smtClean="0"/>
              <a:t>очікуванням</a:t>
            </a:r>
            <a:r>
              <a:rPr lang="ru-RU" dirty="0" smtClean="0"/>
              <a:t>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розробку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, </a:t>
            </a:r>
            <a:r>
              <a:rPr lang="ru-RU" dirty="0" err="1" smtClean="0"/>
              <a:t>модифікацію</a:t>
            </a:r>
            <a:r>
              <a:rPr lang="ru-RU" dirty="0" smtClean="0"/>
              <a:t> </a:t>
            </a:r>
            <a:r>
              <a:rPr lang="ru-RU" dirty="0" err="1" smtClean="0"/>
              <a:t>існуючих</a:t>
            </a:r>
            <a:r>
              <a:rPr lang="ru-RU" dirty="0" smtClean="0"/>
              <a:t>, </a:t>
            </a:r>
            <a:r>
              <a:rPr lang="ru-RU" dirty="0" err="1" smtClean="0"/>
              <a:t>адаптування</a:t>
            </a:r>
            <a:r>
              <a:rPr lang="ru-RU" dirty="0" smtClean="0"/>
              <a:t> до </a:t>
            </a:r>
            <a:r>
              <a:rPr lang="ru-RU" dirty="0" err="1" smtClean="0"/>
              <a:t>змінних</a:t>
            </a:r>
            <a:r>
              <a:rPr lang="ru-RU" dirty="0" smtClean="0"/>
              <a:t> </a:t>
            </a:r>
            <a:r>
              <a:rPr lang="ru-RU" dirty="0" err="1" smtClean="0"/>
              <a:t>ринкових</a:t>
            </a:r>
            <a:r>
              <a:rPr lang="ru-RU" dirty="0" smtClean="0"/>
              <a:t> умов та конкурентного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/>
              <a:t>Промоція</a:t>
            </a:r>
            <a:r>
              <a:rPr lang="ru-RU" dirty="0"/>
              <a:t> та реклама: </a:t>
            </a:r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рекламу, </a:t>
            </a:r>
            <a:r>
              <a:rPr lang="ru-RU" dirty="0" err="1"/>
              <a:t>зв’язки</a:t>
            </a:r>
            <a:r>
              <a:rPr lang="ru-RU" dirty="0"/>
              <a:t> з </a:t>
            </a:r>
            <a:r>
              <a:rPr lang="ru-RU" dirty="0" err="1"/>
              <a:t>громадськістю</a:t>
            </a:r>
            <a:r>
              <a:rPr lang="ru-RU" dirty="0"/>
              <a:t>, </a:t>
            </a:r>
            <a:r>
              <a:rPr lang="ru-RU" dirty="0" err="1"/>
              <a:t>просування</a:t>
            </a:r>
            <a:r>
              <a:rPr lang="ru-RU" dirty="0"/>
              <a:t> через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, </a:t>
            </a:r>
            <a:r>
              <a:rPr lang="ru-RU" dirty="0" err="1"/>
              <a:t>інтернет</a:t>
            </a:r>
            <a:r>
              <a:rPr lang="ru-RU" dirty="0"/>
              <a:t>-маркетинг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комунікаційні</a:t>
            </a:r>
            <a:r>
              <a:rPr lang="ru-RU" dirty="0"/>
              <a:t> канали. Метою є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до бренду, </a:t>
            </a:r>
            <a:r>
              <a:rPr lang="ru-RU" dirty="0" err="1"/>
              <a:t>позиціювання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та </a:t>
            </a:r>
            <a:r>
              <a:rPr lang="ru-RU" dirty="0" err="1"/>
              <a:t>побудова</a:t>
            </a:r>
            <a:r>
              <a:rPr lang="ru-RU" dirty="0"/>
              <a:t> позитивного </a:t>
            </a:r>
            <a:r>
              <a:rPr lang="ru-RU" dirty="0" err="1"/>
              <a:t>іміджу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4. </a:t>
            </a:r>
            <a:r>
              <a:rPr lang="ru-RU" dirty="0" err="1"/>
              <a:t>Ціноутворення</a:t>
            </a:r>
            <a:r>
              <a:rPr lang="ru-RU" dirty="0"/>
              <a:t>: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адекватних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на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 та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враховують</a:t>
            </a:r>
            <a:r>
              <a:rPr lang="ru-RU" dirty="0"/>
              <a:t> </a:t>
            </a:r>
            <a:r>
              <a:rPr lang="ru-RU" dirty="0" err="1"/>
              <a:t>конкуренцію</a:t>
            </a:r>
            <a:r>
              <a:rPr lang="ru-RU" dirty="0"/>
              <a:t>,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продукування</a:t>
            </a:r>
            <a:r>
              <a:rPr lang="ru-RU" dirty="0"/>
              <a:t>, потреби </a:t>
            </a:r>
            <a:r>
              <a:rPr lang="ru-RU" dirty="0" err="1"/>
              <a:t>клієнтів</a:t>
            </a:r>
            <a:r>
              <a:rPr lang="ru-RU" dirty="0"/>
              <a:t> та </a:t>
            </a:r>
            <a:r>
              <a:rPr lang="ru-RU" dirty="0" err="1"/>
              <a:t>стратегію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ціноутворення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залучити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та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продажі</a:t>
            </a:r>
            <a:r>
              <a:rPr lang="ru-RU" dirty="0"/>
              <a:t> на </a:t>
            </a:r>
            <a:r>
              <a:rPr lang="ru-RU" dirty="0" err="1"/>
              <a:t>фінансових</a:t>
            </a:r>
            <a:r>
              <a:rPr lang="ru-RU" dirty="0"/>
              <a:t> ринках. </a:t>
            </a:r>
          </a:p>
          <a:p>
            <a:pPr algn="just"/>
            <a:r>
              <a:rPr lang="ru-RU" dirty="0"/>
              <a:t>5.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відносинами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: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довготривалих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з </a:t>
            </a:r>
            <a:r>
              <a:rPr lang="ru-RU" dirty="0" err="1"/>
              <a:t>клієнтами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</a:t>
            </a:r>
            <a:r>
              <a:rPr lang="ru-RU" dirty="0" err="1"/>
              <a:t>післяпродажного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консультацій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лояльності</a:t>
            </a:r>
            <a:r>
              <a:rPr lang="ru-RU" dirty="0"/>
              <a:t>, </a:t>
            </a:r>
            <a:r>
              <a:rPr lang="ru-RU" dirty="0" err="1"/>
              <a:t>персоналізоване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та </a:t>
            </a:r>
            <a:r>
              <a:rPr lang="ru-RU" dirty="0" err="1"/>
              <a:t>розуміння</a:t>
            </a:r>
            <a:r>
              <a:rPr lang="ru-RU" dirty="0"/>
              <a:t> потреб </a:t>
            </a:r>
            <a:r>
              <a:rPr lang="ru-RU" dirty="0" err="1"/>
              <a:t>клієнтів</a:t>
            </a:r>
            <a:r>
              <a:rPr lang="ru-RU" dirty="0"/>
              <a:t> для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довгострокових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861959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</TotalTime>
  <Words>536</Words>
  <Application>Microsoft Office PowerPoint</Application>
  <PresentationFormat>Широкоэкранный</PresentationFormat>
  <Paragraphs>28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Ретро</vt:lpstr>
      <vt:lpstr>Тема 1. Маркетинг фінансових послуг</vt:lpstr>
      <vt:lpstr>Маркетинг фінансових послуг — це комплекс заходів фінансової установи, спрямованих на вивчення всіх аспектів мікро- та макросередовища банку, які впливають на його розвиток, просування послуг на ринок та підвищення  конкурентоспроможності </vt:lpstr>
      <vt:lpstr>Основні завдання маркетингу фінан- сових послуг </vt:lpstr>
      <vt:lpstr>Презентация PowerPoint</vt:lpstr>
      <vt:lpstr>Презентация PowerPoint</vt:lpstr>
      <vt:lpstr>Фінансовий маркетинг як специфічний вид маркетингу має свої особливості</vt:lpstr>
      <vt:lpstr>Основні завдання фінансового маркетингу можуть стосуватися таких аспектів маркетингової діяльності: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</cp:revision>
  <dcterms:created xsi:type="dcterms:W3CDTF">2025-07-31T13:04:41Z</dcterms:created>
  <dcterms:modified xsi:type="dcterms:W3CDTF">2025-08-21T16:04:11Z</dcterms:modified>
</cp:coreProperties>
</file>