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70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F56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56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56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F56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81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9143981" y="0"/>
                </a:lnTo>
                <a:lnTo>
                  <a:pt x="9143981" y="5143489"/>
                </a:lnTo>
                <a:close/>
              </a:path>
            </a:pathLst>
          </a:custGeom>
          <a:solidFill>
            <a:srgbClr val="EBE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24" y="-8820"/>
            <a:ext cx="2277110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F56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8291" y="2751169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7398" y="0"/>
                </a:lnTo>
              </a:path>
            </a:pathLst>
          </a:custGeom>
          <a:ln w="76199">
            <a:solidFill>
              <a:srgbClr val="4285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7560" y="57557"/>
            <a:ext cx="6663690" cy="1914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5080" algn="ctr">
              <a:lnSpc>
                <a:spcPct val="100299"/>
              </a:lnSpc>
              <a:spcBef>
                <a:spcPts val="95"/>
              </a:spcBef>
            </a:pPr>
            <a:r>
              <a:rPr sz="3950" b="0" dirty="0">
                <a:latin typeface="Arial"/>
                <a:cs typeface="Arial"/>
              </a:rPr>
              <a:t>Презентація</a:t>
            </a:r>
            <a:r>
              <a:rPr sz="3950" b="0" spc="-25" dirty="0">
                <a:latin typeface="Arial"/>
                <a:cs typeface="Arial"/>
              </a:rPr>
              <a:t> </a:t>
            </a:r>
            <a:r>
              <a:rPr sz="3950" b="0" dirty="0">
                <a:latin typeface="Arial"/>
                <a:cs typeface="Arial"/>
              </a:rPr>
              <a:t>з</a:t>
            </a:r>
            <a:r>
              <a:rPr sz="3950" b="0" spc="-10" dirty="0">
                <a:latin typeface="Arial"/>
                <a:cs typeface="Arial"/>
              </a:rPr>
              <a:t> теми</a:t>
            </a:r>
            <a:r>
              <a:rPr sz="3950" b="0" spc="-10" dirty="0">
                <a:latin typeface="Palatino Linotype"/>
                <a:cs typeface="Palatino Linotype"/>
              </a:rPr>
              <a:t>: </a:t>
            </a:r>
            <a:r>
              <a:rPr sz="4850" b="0" spc="-65" dirty="0">
                <a:latin typeface="Palatino Linotype"/>
                <a:cs typeface="Palatino Linotype"/>
              </a:rPr>
              <a:t>“</a:t>
            </a:r>
            <a:r>
              <a:rPr sz="3550" spc="-65" dirty="0"/>
              <a:t>Міжнародно-</a:t>
            </a:r>
            <a:r>
              <a:rPr sz="3550" dirty="0"/>
              <a:t>правові</a:t>
            </a:r>
            <a:r>
              <a:rPr sz="3550" spc="35" dirty="0"/>
              <a:t> </a:t>
            </a:r>
            <a:r>
              <a:rPr sz="3550" spc="-10" dirty="0"/>
              <a:t>засоби </a:t>
            </a:r>
            <a:r>
              <a:rPr sz="3550" dirty="0"/>
              <a:t>захисту</a:t>
            </a:r>
            <a:r>
              <a:rPr sz="3550" spc="-35" dirty="0"/>
              <a:t> </a:t>
            </a:r>
            <a:r>
              <a:rPr sz="3550" dirty="0"/>
              <a:t>прав</a:t>
            </a:r>
            <a:r>
              <a:rPr sz="3550" spc="-20" dirty="0"/>
              <a:t> </a:t>
            </a:r>
            <a:r>
              <a:rPr sz="3550" dirty="0"/>
              <a:t>людини</a:t>
            </a:r>
            <a:r>
              <a:rPr sz="3550" spc="-25" dirty="0"/>
              <a:t> </a:t>
            </a:r>
            <a:r>
              <a:rPr sz="3550" dirty="0"/>
              <a:t>у</a:t>
            </a:r>
            <a:r>
              <a:rPr sz="3550" spc="-20" dirty="0"/>
              <a:t> </a:t>
            </a:r>
            <a:r>
              <a:rPr sz="3550" spc="-10" dirty="0"/>
              <a:t>сфері</a:t>
            </a:r>
            <a:endParaRPr sz="355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857" y="1939690"/>
            <a:ext cx="8152765" cy="766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dirty="0">
                <a:solidFill>
                  <a:srgbClr val="FF5621"/>
                </a:solidFill>
                <a:latin typeface="Arial"/>
                <a:cs typeface="Arial"/>
              </a:rPr>
              <a:t>міжнародного</a:t>
            </a:r>
            <a:r>
              <a:rPr sz="3550" b="1" spc="-1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3550" b="1" dirty="0">
                <a:solidFill>
                  <a:srgbClr val="FF5621"/>
                </a:solidFill>
                <a:latin typeface="Arial"/>
                <a:cs typeface="Arial"/>
              </a:rPr>
              <a:t>гуманітарного</a:t>
            </a:r>
            <a:r>
              <a:rPr sz="3550" b="1" spc="-1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3550" b="1" spc="-50" dirty="0">
                <a:solidFill>
                  <a:srgbClr val="FF5621"/>
                </a:solidFill>
                <a:latin typeface="Arial"/>
                <a:cs typeface="Arial"/>
              </a:rPr>
              <a:t>права</a:t>
            </a:r>
            <a:r>
              <a:rPr sz="4850" spc="-50" dirty="0">
                <a:solidFill>
                  <a:srgbClr val="FF5621"/>
                </a:solidFill>
                <a:latin typeface="Palatino Linotype"/>
                <a:cs typeface="Palatino Linotype"/>
              </a:rPr>
              <a:t>”</a:t>
            </a:r>
            <a:endParaRPr sz="4850">
              <a:latin typeface="Palatino Linotype"/>
              <a:cs typeface="Palatino Linotyp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347" y="2927269"/>
            <a:ext cx="3578267" cy="2129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8980805" cy="31254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Механізм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подання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індивідуальних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звернень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Одним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найефективніших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засобів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захисту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можливість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подання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індивідуальних звернень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Індивідуальне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звернення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це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офіційна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скарга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фізичної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особи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або </a:t>
            </a:r>
            <a:r>
              <a:rPr sz="1800" i="1" dirty="0">
                <a:latin typeface="Arial"/>
                <a:cs typeface="Arial"/>
              </a:rPr>
              <a:t>групи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осіб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до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міжнародного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органу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про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порушення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їхніх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прав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державою.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 </a:t>
            </a:r>
            <a:r>
              <a:rPr sz="1800" dirty="0">
                <a:latin typeface="Arial"/>
                <a:cs typeface="Arial"/>
              </a:rPr>
              <a:t>надається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тільки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тим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країнам,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визнали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компетенцію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відповідного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органу розглядати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скарги.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Наприклад,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Україна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визнала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компетенцію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Комітету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ООН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людини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Факультативним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протоколом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Міжнародного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пакту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громадянські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політичні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права.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Звернення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подається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письмовій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формі,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повинно </a:t>
            </a:r>
            <a:r>
              <a:rPr sz="1800" i="1" dirty="0">
                <a:latin typeface="Arial"/>
                <a:cs typeface="Arial"/>
              </a:rPr>
              <a:t>містити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докладний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опис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фактів,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посилання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порушені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норми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міжнародного договору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та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підтвердження,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що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заявник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вичерпав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усі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національні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засоби правового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захисту.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Лише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після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цього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справа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розглядається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міжнародному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рівні.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7244" y="3340818"/>
            <a:ext cx="3669467" cy="17257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6563995" cy="47713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986155">
              <a:lnSpc>
                <a:spcPct val="107500"/>
              </a:lnSpc>
              <a:spcBef>
                <a:spcPts val="26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Критерії</a:t>
            </a:r>
            <a:r>
              <a:rPr sz="1800" b="1" spc="-8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прийнятності</a:t>
            </a:r>
            <a:r>
              <a:rPr sz="1800" b="1" spc="-8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індивідуальних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звернень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того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щоб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індивідуальна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скарга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була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розглянута, </a:t>
            </a:r>
            <a:r>
              <a:rPr sz="1800" dirty="0">
                <a:latin typeface="Arial"/>
                <a:cs typeface="Arial"/>
              </a:rPr>
              <a:t>вона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повинна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відповідати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низці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умов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прийнятності.</a:t>
            </a:r>
            <a:endParaRPr sz="1800">
              <a:latin typeface="Arial"/>
              <a:cs typeface="Arial"/>
            </a:endParaRPr>
          </a:p>
          <a:p>
            <a:pPr marL="469265" marR="906780" indent="-367030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sz="1800" i="1" spc="-10" dirty="0">
                <a:latin typeface="Arial"/>
                <a:cs typeface="Arial"/>
              </a:rPr>
              <a:t>По-</a:t>
            </a:r>
            <a:r>
              <a:rPr sz="1800" i="1" dirty="0">
                <a:latin typeface="Arial"/>
                <a:cs typeface="Arial"/>
              </a:rPr>
              <a:t>перше,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заявник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має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бути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особою,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права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якої </a:t>
            </a:r>
            <a:r>
              <a:rPr sz="1800" i="1" spc="-10" dirty="0">
                <a:latin typeface="Arial"/>
                <a:cs typeface="Arial"/>
              </a:rPr>
              <a:t>безпосередньо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порушено.</a:t>
            </a:r>
            <a:endParaRPr sz="1800">
              <a:latin typeface="Arial"/>
              <a:cs typeface="Arial"/>
            </a:endParaRPr>
          </a:p>
          <a:p>
            <a:pPr marL="469265" marR="746125" indent="-367030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sz="1800" i="1" spc="-10" dirty="0">
                <a:latin typeface="Arial"/>
                <a:cs typeface="Arial"/>
              </a:rPr>
              <a:t>По-</a:t>
            </a:r>
            <a:r>
              <a:rPr sz="1800" i="1" dirty="0">
                <a:latin typeface="Arial"/>
                <a:cs typeface="Arial"/>
              </a:rPr>
              <a:t>друге,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держава,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проти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якої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подано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звернення, </a:t>
            </a:r>
            <a:r>
              <a:rPr sz="1800" i="1" dirty="0">
                <a:latin typeface="Arial"/>
                <a:cs typeface="Arial"/>
              </a:rPr>
              <a:t>повинна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бути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стороною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відповідного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договору.</a:t>
            </a:r>
            <a:endParaRPr sz="1800">
              <a:latin typeface="Arial"/>
              <a:cs typeface="Arial"/>
            </a:endParaRPr>
          </a:p>
          <a:p>
            <a:pPr marL="469265" marR="5080" indent="-367030">
              <a:lnSpc>
                <a:spcPct val="100000"/>
              </a:lnSpc>
              <a:buChar char="●"/>
              <a:tabLst>
                <a:tab pos="469265" algn="l"/>
              </a:tabLst>
            </a:pPr>
            <a:r>
              <a:rPr sz="1800" i="1" dirty="0">
                <a:latin typeface="Arial"/>
                <a:cs typeface="Arial"/>
              </a:rPr>
              <a:t>По-третє,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скарга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не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може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бути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анонімною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чи </a:t>
            </a:r>
            <a:r>
              <a:rPr sz="1800" i="1" spc="-10" dirty="0">
                <a:latin typeface="Arial"/>
                <a:cs typeface="Arial"/>
              </a:rPr>
              <a:t>розглядатися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одночасно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іншому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міжнародному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органі.</a:t>
            </a:r>
            <a:endParaRPr sz="1800">
              <a:latin typeface="Arial"/>
              <a:cs typeface="Arial"/>
            </a:endParaRPr>
          </a:p>
          <a:p>
            <a:pPr marL="12700" marR="9334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Крім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того,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заявник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зобов’язаний</a:t>
            </a:r>
            <a:r>
              <a:rPr sz="1800" b="1" i="1" spc="-6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вичерпати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всі </a:t>
            </a:r>
            <a:r>
              <a:rPr sz="1800" b="1" i="1" spc="-10" dirty="0">
                <a:latin typeface="Arial"/>
                <a:cs typeface="Arial"/>
              </a:rPr>
              <a:t>внутрішньодержавні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засоби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правового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захисту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spc="-50" dirty="0">
                <a:latin typeface="Arial"/>
                <a:cs typeface="Arial"/>
              </a:rPr>
              <a:t>— </a:t>
            </a:r>
            <a:r>
              <a:rPr sz="1800" b="1" i="1" dirty="0">
                <a:latin typeface="Arial"/>
                <a:cs typeface="Arial"/>
              </a:rPr>
              <a:t>тобто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звернутися</a:t>
            </a:r>
            <a:r>
              <a:rPr sz="1800" b="1" i="1" spc="-6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до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всіх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національних</a:t>
            </a:r>
            <a:r>
              <a:rPr sz="1800" b="1" i="1" spc="-5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судів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і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spc="-20" dirty="0">
                <a:latin typeface="Arial"/>
                <a:cs typeface="Arial"/>
              </a:rPr>
              <a:t>лише </a:t>
            </a:r>
            <a:r>
              <a:rPr sz="1800" b="1" i="1" dirty="0">
                <a:latin typeface="Arial"/>
                <a:cs typeface="Arial"/>
              </a:rPr>
              <a:t>після</a:t>
            </a:r>
            <a:r>
              <a:rPr sz="1800" b="1" i="1" spc="-7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цього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подавати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міжнародну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скаргу.</a:t>
            </a:r>
            <a:r>
              <a:rPr sz="1800" b="1" i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вимоги забезпечують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баланс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суверенітетом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правом </a:t>
            </a:r>
            <a:r>
              <a:rPr sz="1800" dirty="0">
                <a:latin typeface="Arial"/>
                <a:cs typeface="Arial"/>
              </a:rPr>
              <a:t>особи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міжнародний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захист.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Якщо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скарга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визнається </a:t>
            </a:r>
            <a:r>
              <a:rPr sz="1800" dirty="0">
                <a:latin typeface="Arial"/>
                <a:cs typeface="Arial"/>
              </a:rPr>
              <a:t>прийнятною,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комітет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переходить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розгляду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її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суті,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тобто визначає,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дійсно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мало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місце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порушення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людини.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262" y="261599"/>
            <a:ext cx="2931844" cy="18793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8869045" cy="29533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Розгляд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скарг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по</a:t>
            </a:r>
            <a:r>
              <a:rPr sz="17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суті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та</a:t>
            </a:r>
            <a:r>
              <a:rPr sz="17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ухвалення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висновків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sz="1700" dirty="0">
                <a:latin typeface="Arial"/>
                <a:cs typeface="Arial"/>
              </a:rPr>
              <a:t>Після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визнання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скарги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прийнятною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міжнародний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орган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запитує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держави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письмові пояснення.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Заявник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відповісти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ці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коментарі,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після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чого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комітет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переходить </a:t>
            </a:r>
            <a:r>
              <a:rPr sz="1700" dirty="0">
                <a:latin typeface="Arial"/>
                <a:cs typeface="Arial"/>
              </a:rPr>
              <a:t>до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розгляду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справи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суті.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Розгляд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здійснюється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закритому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засіданні,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експерти </a:t>
            </a:r>
            <a:r>
              <a:rPr sz="1700" dirty="0">
                <a:latin typeface="Arial"/>
                <a:cs typeface="Arial"/>
              </a:rPr>
              <a:t>оцінюють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факти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докази.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Після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аналізу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комітет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ухвалює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“Погляди”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або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“Висновки” </a:t>
            </a:r>
            <a:r>
              <a:rPr sz="1700" dirty="0">
                <a:latin typeface="Arial"/>
                <a:cs typeface="Arial"/>
              </a:rPr>
              <a:t>(Views),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яких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констатує,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чи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було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порушено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міжнародний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договір,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надає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рекомендації </a:t>
            </a:r>
            <a:r>
              <a:rPr sz="1700" dirty="0">
                <a:latin typeface="Arial"/>
                <a:cs typeface="Arial"/>
              </a:rPr>
              <a:t>державі.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Наприклад,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Комітет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людини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може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вимагати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звільнення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незаконно утримуваної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особи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або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виплати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компенсації.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Хоча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рішення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комітетів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формально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є </a:t>
            </a:r>
            <a:r>
              <a:rPr sz="1700" spc="-10" dirty="0">
                <a:latin typeface="Arial"/>
                <a:cs typeface="Arial"/>
              </a:rPr>
              <a:t>обов’язковими,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більшість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держав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прагне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їх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виконувати,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оскільки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невиконання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може </a:t>
            </a:r>
            <a:r>
              <a:rPr sz="1700" spc="-10" dirty="0">
                <a:latin typeface="Arial"/>
                <a:cs typeface="Arial"/>
              </a:rPr>
              <a:t>негативно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вплинути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репутацію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країни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її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участь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міжнародних програмах.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593" y="2975794"/>
            <a:ext cx="3905042" cy="20557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531485" cy="481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4355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Приклади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ефективних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рішень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міжнародних органів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Існує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багато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прикладів,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коли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механізми </a:t>
            </a:r>
            <a:r>
              <a:rPr sz="1800" dirty="0">
                <a:latin typeface="Arial"/>
                <a:cs typeface="Arial"/>
              </a:rPr>
              <a:t>реально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допомагали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людям.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Наприклад,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справа </a:t>
            </a:r>
            <a:r>
              <a:rPr sz="1800" i="1" dirty="0">
                <a:latin typeface="Arial"/>
                <a:cs typeface="Arial"/>
              </a:rPr>
              <a:t>“Любомир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Бойко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проти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України”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Комітеті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ООН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50" dirty="0">
                <a:latin typeface="Arial"/>
                <a:cs typeface="Arial"/>
              </a:rPr>
              <a:t>з </a:t>
            </a:r>
            <a:r>
              <a:rPr sz="1800" i="1" dirty="0">
                <a:latin typeface="Arial"/>
                <a:cs typeface="Arial"/>
              </a:rPr>
              <a:t>прав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людини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стосувалася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тривалого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утримання </a:t>
            </a:r>
            <a:r>
              <a:rPr sz="1800" i="1" dirty="0">
                <a:latin typeface="Arial"/>
                <a:cs typeface="Arial"/>
              </a:rPr>
              <a:t>без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суду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та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катувань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міліції.</a:t>
            </a:r>
            <a:r>
              <a:rPr sz="1800" i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Комітет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визнав </a:t>
            </a:r>
            <a:r>
              <a:rPr sz="1800" b="1" dirty="0">
                <a:latin typeface="Arial"/>
                <a:cs typeface="Arial"/>
              </a:rPr>
              <a:t>порушення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статей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7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9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Міжнародного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пакту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про </a:t>
            </a:r>
            <a:r>
              <a:rPr sz="1800" b="1" spc="-10" dirty="0">
                <a:latin typeface="Arial"/>
                <a:cs typeface="Arial"/>
              </a:rPr>
              <a:t>громадянські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та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політичні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права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рекомендував виплатити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компенсацію.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Після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цього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держава </a:t>
            </a:r>
            <a:r>
              <a:rPr sz="1800" dirty="0">
                <a:latin typeface="Arial"/>
                <a:cs typeface="Arial"/>
              </a:rPr>
              <a:t>внесла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зміни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кримінально-процесуального законодавства.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Подібні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рішення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стали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поштовхом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реформ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країнах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Східної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Європи,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Латинської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Америки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Африки.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Таким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чином,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навіть </a:t>
            </a:r>
            <a:r>
              <a:rPr sz="1800" dirty="0">
                <a:latin typeface="Arial"/>
                <a:cs typeface="Arial"/>
              </a:rPr>
              <a:t>рекомендаційний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характер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висновків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вагомий </a:t>
            </a:r>
            <a:r>
              <a:rPr sz="1800" dirty="0">
                <a:latin typeface="Arial"/>
                <a:cs typeface="Arial"/>
              </a:rPr>
              <a:t>вплив,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якщо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зацікавлена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співпраці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з </a:t>
            </a:r>
            <a:r>
              <a:rPr sz="1800" dirty="0">
                <a:latin typeface="Arial"/>
                <a:cs typeface="Arial"/>
              </a:rPr>
              <a:t>міжнародною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спільнотою.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5188" y="1535924"/>
            <a:ext cx="3116393" cy="20716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26383"/>
            <a:ext cx="5727065" cy="47713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260"/>
              </a:spcBef>
            </a:pPr>
            <a:r>
              <a:rPr sz="1800" b="1" spc="-20" dirty="0">
                <a:solidFill>
                  <a:srgbClr val="FF5621"/>
                </a:solidFill>
                <a:latin typeface="Arial"/>
                <a:cs typeface="Arial"/>
              </a:rPr>
              <a:t>Групові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звернення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і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колективні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механізми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захисту </a:t>
            </a:r>
            <a:r>
              <a:rPr sz="1800" dirty="0">
                <a:latin typeface="Arial"/>
                <a:cs typeface="Arial"/>
              </a:rPr>
              <a:t>Окрім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індивідуальних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скарг,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міжнародне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 передбачає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можливість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подання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групових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або</a:t>
            </a:r>
            <a:endParaRPr sz="1800">
              <a:latin typeface="Arial"/>
              <a:cs typeface="Arial"/>
            </a:endParaRPr>
          </a:p>
          <a:p>
            <a:pPr marL="12700" marR="6223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колективних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звернень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Такі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механізми застосовуються,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коли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порушення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мають </a:t>
            </a:r>
            <a:r>
              <a:rPr sz="1800" i="1" dirty="0">
                <a:latin typeface="Arial"/>
                <a:cs typeface="Arial"/>
              </a:rPr>
              <a:t>системний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або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масовий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характер,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наприклад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50" dirty="0">
                <a:latin typeface="Arial"/>
                <a:cs typeface="Arial"/>
              </a:rPr>
              <a:t>у </a:t>
            </a:r>
            <a:r>
              <a:rPr sz="1800" i="1" dirty="0">
                <a:latin typeface="Arial"/>
                <a:cs typeface="Arial"/>
              </a:rPr>
              <a:t>ситуаціях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етнічної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дискримінації,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насильства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над </a:t>
            </a:r>
            <a:r>
              <a:rPr sz="1800" i="1" dirty="0">
                <a:latin typeface="Arial"/>
                <a:cs typeface="Arial"/>
              </a:rPr>
              <a:t>жінками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чи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біженцями.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Раді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Європи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діє </a:t>
            </a:r>
            <a:r>
              <a:rPr sz="1800" dirty="0">
                <a:latin typeface="Arial"/>
                <a:cs typeface="Arial"/>
              </a:rPr>
              <a:t>Європейський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комітет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із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соціальних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який </a:t>
            </a:r>
            <a:r>
              <a:rPr sz="1800" dirty="0">
                <a:latin typeface="Arial"/>
                <a:cs typeface="Arial"/>
              </a:rPr>
              <a:t>розглядає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колективні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скарги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щодо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порушень Європейської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соціальної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хартії.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Подібні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механізми дозволяють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вирішувати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структурні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проблеми,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що </a:t>
            </a:r>
            <a:r>
              <a:rPr sz="1800" spc="-10" dirty="0">
                <a:latin typeface="Arial"/>
                <a:cs typeface="Arial"/>
              </a:rPr>
              <a:t>стосуються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великих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груп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населення,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формують загальні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стандарти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державної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політики.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Наприклад, </a:t>
            </a:r>
            <a:r>
              <a:rPr sz="1800" dirty="0">
                <a:latin typeface="Arial"/>
                <a:cs typeface="Arial"/>
              </a:rPr>
              <a:t>рішення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недопустимість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дискримінації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ромського населення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Італії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стало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прецедентом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багатьох </a:t>
            </a:r>
            <a:r>
              <a:rPr sz="1800" dirty="0">
                <a:latin typeface="Arial"/>
                <a:cs typeface="Arial"/>
              </a:rPr>
              <a:t>країн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ЄС.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5188" y="1300947"/>
            <a:ext cx="3086393" cy="20935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586095" cy="453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255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Міждержавні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скарги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як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форма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відповідальності держав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Ще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одним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елементом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міжнародного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контролю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є </a:t>
            </a:r>
            <a:r>
              <a:rPr sz="1800" b="1" dirty="0">
                <a:latin typeface="Arial"/>
                <a:cs typeface="Arial"/>
              </a:rPr>
              <a:t>міждержавні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скарги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коли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одна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держава </a:t>
            </a:r>
            <a:r>
              <a:rPr sz="1800" i="1" dirty="0">
                <a:latin typeface="Arial"/>
                <a:cs typeface="Arial"/>
              </a:rPr>
              <a:t>звертається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проти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іншої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зв’язку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порушеннями </a:t>
            </a:r>
            <a:r>
              <a:rPr sz="1800" i="1" dirty="0">
                <a:latin typeface="Arial"/>
                <a:cs typeface="Arial"/>
              </a:rPr>
              <a:t>прав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людини.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Цей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механізм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існує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рамках Європейської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конвенції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людини,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Міжнародної </a:t>
            </a:r>
            <a:r>
              <a:rPr sz="1800" dirty="0">
                <a:latin typeface="Arial"/>
                <a:cs typeface="Arial"/>
              </a:rPr>
              <a:t>конвенції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ліквідацію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расової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дискримінації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та </a:t>
            </a:r>
            <a:r>
              <a:rPr sz="1800" dirty="0">
                <a:latin typeface="Arial"/>
                <a:cs typeface="Arial"/>
              </a:rPr>
              <a:t>деяких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інших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договорів.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Прикладом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</a:t>
            </a:r>
            <a:r>
              <a:rPr sz="18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справа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“Україна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проти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Росії”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Європейському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суді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людини,</a:t>
            </a:r>
            <a:r>
              <a:rPr sz="18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що</a:t>
            </a:r>
            <a:r>
              <a:rPr sz="18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стосується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порушень</a:t>
            </a:r>
            <a:r>
              <a:rPr sz="18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людини</a:t>
            </a:r>
            <a:r>
              <a:rPr sz="18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під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час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збройного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конфлікту.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скарги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мають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лише </a:t>
            </a:r>
            <a:r>
              <a:rPr sz="1800" dirty="0">
                <a:latin typeface="Arial"/>
                <a:cs typeface="Arial"/>
              </a:rPr>
              <a:t>юридичне,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політичне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значення,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адже </a:t>
            </a:r>
            <a:r>
              <a:rPr sz="1800" spc="-10" dirty="0">
                <a:latin typeface="Arial"/>
                <a:cs typeface="Arial"/>
              </a:rPr>
              <a:t>демонструють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солідарність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міжнародної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спільноти</a:t>
            </a:r>
            <a:r>
              <a:rPr sz="1800" spc="-50" dirty="0">
                <a:latin typeface="Arial"/>
                <a:cs typeface="Arial"/>
              </a:rPr>
              <a:t> з </a:t>
            </a:r>
            <a:r>
              <a:rPr sz="1800" dirty="0">
                <a:latin typeface="Arial"/>
                <a:cs typeface="Arial"/>
              </a:rPr>
              <a:t>жертвами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порушень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підвищують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відповідальність </a:t>
            </a:r>
            <a:r>
              <a:rPr sz="1800" dirty="0">
                <a:latin typeface="Arial"/>
                <a:cs typeface="Arial"/>
              </a:rPr>
              <a:t>держав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свої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дії.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5163" y="1730396"/>
            <a:ext cx="3086393" cy="17636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74" y="112608"/>
            <a:ext cx="5563870" cy="481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1950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Роль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спеціальних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доповідачів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і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робочих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5621"/>
                </a:solidFill>
                <a:latin typeface="Arial"/>
                <a:cs typeface="Arial"/>
              </a:rPr>
              <a:t>груп </a:t>
            </a:r>
            <a:r>
              <a:rPr sz="1800" b="1" spc="-25" dirty="0">
                <a:solidFill>
                  <a:srgbClr val="FF5621"/>
                </a:solidFill>
                <a:latin typeface="Arial"/>
                <a:cs typeface="Arial"/>
              </a:rPr>
              <a:t>ООН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b="1" spc="-10" dirty="0">
                <a:latin typeface="Arial"/>
                <a:cs typeface="Arial"/>
              </a:rPr>
              <a:t>Спеціальні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процедури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Ради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ООН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прав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людини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це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незалежні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експерти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або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групи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експертів,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що </a:t>
            </a:r>
            <a:r>
              <a:rPr sz="1800" i="1" spc="-10" dirty="0">
                <a:latin typeface="Arial"/>
                <a:cs typeface="Arial"/>
              </a:rPr>
              <a:t>вивчають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конкретні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теми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чи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ситуації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у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певних </a:t>
            </a:r>
            <a:r>
              <a:rPr sz="1800" i="1" dirty="0">
                <a:latin typeface="Arial"/>
                <a:cs typeface="Arial"/>
              </a:rPr>
              <a:t>країнах.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існують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Спеціальний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доповідач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питань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тортур,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зі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свободи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слова,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внутрішньо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переміщених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осіб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тощо.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Вони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можуть </a:t>
            </a:r>
            <a:r>
              <a:rPr sz="1800" i="1" dirty="0">
                <a:latin typeface="Arial"/>
                <a:cs typeface="Arial"/>
              </a:rPr>
              <a:t>здійснювати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візити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до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країн,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збирати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інформацію, </a:t>
            </a:r>
            <a:r>
              <a:rPr sz="1800" i="1" dirty="0">
                <a:latin typeface="Arial"/>
                <a:cs typeface="Arial"/>
              </a:rPr>
              <a:t>приймати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звернення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від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жертв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і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готувати </a:t>
            </a:r>
            <a:r>
              <a:rPr sz="1800" i="1" dirty="0">
                <a:latin typeface="Arial"/>
                <a:cs typeface="Arial"/>
              </a:rPr>
              <a:t>публічні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звіти.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Їхня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діяльність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підвищує </a:t>
            </a:r>
            <a:r>
              <a:rPr sz="1800" i="1" dirty="0">
                <a:latin typeface="Arial"/>
                <a:cs typeface="Arial"/>
              </a:rPr>
              <a:t>обізнаність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про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порушення,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стимулює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держави</a:t>
            </a:r>
            <a:r>
              <a:rPr sz="1800" i="1" spc="-75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до </a:t>
            </a:r>
            <a:r>
              <a:rPr sz="1800" i="1" dirty="0">
                <a:latin typeface="Arial"/>
                <a:cs typeface="Arial"/>
              </a:rPr>
              <a:t>реформ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і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сприяє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формуванню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міжнародних </a:t>
            </a:r>
            <a:r>
              <a:rPr sz="1800" i="1" dirty="0">
                <a:latin typeface="Arial"/>
                <a:cs typeface="Arial"/>
              </a:rPr>
              <a:t>стандартів.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після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звіту</a:t>
            </a:r>
            <a:r>
              <a:rPr sz="18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Спеціального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доповідача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щодо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тортур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18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тюрмах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Гуантанамо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зросла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міжнародна</a:t>
            </a:r>
            <a:r>
              <a:rPr sz="18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увага</a:t>
            </a:r>
            <a:r>
              <a:rPr sz="18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sz="18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проблеми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незаконного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утримання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без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суду</a:t>
            </a:r>
            <a:r>
              <a:rPr sz="11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4937" y="1295672"/>
            <a:ext cx="2996643" cy="2552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401310" cy="459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2245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Комісії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з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розслідування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та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фактичні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місії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5621"/>
                </a:solidFill>
                <a:latin typeface="Arial"/>
                <a:cs typeface="Arial"/>
              </a:rPr>
              <a:t>ООН </a:t>
            </a:r>
            <a:r>
              <a:rPr sz="1800" b="1" dirty="0">
                <a:latin typeface="Arial"/>
                <a:cs typeface="Arial"/>
              </a:rPr>
              <a:t>Комісії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розслідування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створюються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Радою </a:t>
            </a:r>
            <a:r>
              <a:rPr sz="1800" b="1" dirty="0">
                <a:latin typeface="Arial"/>
                <a:cs typeface="Arial"/>
              </a:rPr>
              <a:t>ООН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прав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людини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для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аналізу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серйозних </a:t>
            </a:r>
            <a:r>
              <a:rPr sz="1800" b="1" dirty="0">
                <a:latin typeface="Arial"/>
                <a:cs typeface="Arial"/>
              </a:rPr>
              <a:t>або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масових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порушень.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Вони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працюють тимчасово,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збирають</a:t>
            </a:r>
            <a:r>
              <a:rPr sz="1800" i="1" spc="-6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свідчення,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документи, </a:t>
            </a:r>
            <a:r>
              <a:rPr sz="1800" i="1" dirty="0">
                <a:latin typeface="Arial"/>
                <a:cs typeface="Arial"/>
              </a:rPr>
              <a:t>фотографії,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інтерв’ю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свідків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та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жертв.</a:t>
            </a:r>
            <a:endParaRPr sz="1800">
              <a:latin typeface="Arial"/>
              <a:cs typeface="Arial"/>
            </a:endParaRPr>
          </a:p>
          <a:p>
            <a:pPr marL="12700" marR="173990">
              <a:lnSpc>
                <a:spcPct val="114999"/>
              </a:lnSpc>
              <a:spcBef>
                <a:spcPts val="1200"/>
              </a:spcBef>
            </a:pPr>
            <a:r>
              <a:rPr sz="1800" spc="-35" dirty="0">
                <a:latin typeface="Arial"/>
                <a:cs typeface="Arial"/>
              </a:rPr>
              <a:t>Результати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їхньої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роботи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подаються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Генеральній Асамблеї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Раді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Безпеки.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місії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діяли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в </a:t>
            </a:r>
            <a:r>
              <a:rPr sz="1800" dirty="0">
                <a:latin typeface="Arial"/>
                <a:cs typeface="Arial"/>
              </a:rPr>
              <a:t>Сирії,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М’янмі,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Ефіопії,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Україні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інших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країнах.</a:t>
            </a:r>
            <a:endParaRPr sz="1800">
              <a:latin typeface="Arial"/>
              <a:cs typeface="Arial"/>
            </a:endParaRPr>
          </a:p>
          <a:p>
            <a:pPr marL="12700" marR="404495" algn="just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Вони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мають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повноважень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карати,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однак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їхні </a:t>
            </a:r>
            <a:r>
              <a:rPr sz="1800" dirty="0">
                <a:latin typeface="Arial"/>
                <a:cs typeface="Arial"/>
              </a:rPr>
              <a:t>звіти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стають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доказовою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базою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подальших </a:t>
            </a:r>
            <a:r>
              <a:rPr sz="1800" dirty="0">
                <a:latin typeface="Arial"/>
                <a:cs typeface="Arial"/>
              </a:rPr>
              <a:t>судових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процесів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міжнародних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трибуналах.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Комісії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відіграють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роль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першого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кроку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шляху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до </a:t>
            </a:r>
            <a:r>
              <a:rPr sz="1800" spc="-10" dirty="0">
                <a:latin typeface="Arial"/>
                <a:cs typeface="Arial"/>
              </a:rPr>
              <a:t>притягнення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винних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відповідальності.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5338" y="1476347"/>
            <a:ext cx="3286193" cy="21907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8815070" cy="28511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20" dirty="0">
                <a:solidFill>
                  <a:srgbClr val="FF5621"/>
                </a:solidFill>
                <a:latin typeface="Arial"/>
                <a:cs typeface="Arial"/>
              </a:rPr>
              <a:t>Взаємозв’язок</a:t>
            </a:r>
            <a:r>
              <a:rPr sz="18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між</a:t>
            </a:r>
            <a:r>
              <a:rPr sz="18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міжнародними</a:t>
            </a:r>
            <a:r>
              <a:rPr sz="18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і</a:t>
            </a:r>
            <a:r>
              <a:rPr sz="18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національними</a:t>
            </a:r>
            <a:r>
              <a:rPr sz="18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механізмами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Ефективність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міжнародно-</a:t>
            </a:r>
            <a:r>
              <a:rPr sz="1800" spc="-10" dirty="0">
                <a:latin typeface="Arial"/>
                <a:cs typeface="Arial"/>
              </a:rPr>
              <a:t>правового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захисту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людини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залежить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 </a:t>
            </a:r>
            <a:r>
              <a:rPr sz="1800" b="1" spc="-10" dirty="0">
                <a:latin typeface="Arial"/>
                <a:cs typeface="Arial"/>
              </a:rPr>
              <a:t>взаємодії міжнародних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національних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систем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Згідно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принципом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субсидіарності, </a:t>
            </a:r>
            <a:r>
              <a:rPr sz="1800" i="1" dirty="0">
                <a:latin typeface="Arial"/>
                <a:cs typeface="Arial"/>
              </a:rPr>
              <a:t>основна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відповідальність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захист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прав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лежить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державі.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Міжнародні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органи </a:t>
            </a:r>
            <a:r>
              <a:rPr sz="1800" i="1" spc="-20" dirty="0">
                <a:latin typeface="Arial"/>
                <a:cs typeface="Arial"/>
              </a:rPr>
              <a:t>втручаються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лише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тоді,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коли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національні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засоби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вичерпані</a:t>
            </a:r>
            <a:r>
              <a:rPr sz="1800" i="1" spc="-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або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неефективні.</a:t>
            </a:r>
            <a:endParaRPr sz="1800">
              <a:latin typeface="Arial"/>
              <a:cs typeface="Arial"/>
            </a:endParaRPr>
          </a:p>
          <a:p>
            <a:pPr marL="12700" marR="254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Тому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важливо,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щоб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країни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адаптували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своє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законодавство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міжнародних стандартів,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визнавали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рішення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міжнародних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органів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забезпечували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їх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виконання.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Конституція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України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передбачає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можливість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застосування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норм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міжнародного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права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безпосередньо,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якщо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вони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встановлюють</a:t>
            </a:r>
            <a:r>
              <a:rPr sz="18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вищий</a:t>
            </a:r>
            <a:r>
              <a:rPr sz="18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рівень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захисту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прав.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Такий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підхід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створює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єдину</a:t>
            </a:r>
            <a:r>
              <a:rPr sz="18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систему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правового</a:t>
            </a: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простору.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8253" y="3076893"/>
            <a:ext cx="5027457" cy="19491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8891905" cy="30079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spc="-20" dirty="0">
                <a:solidFill>
                  <a:srgbClr val="FF5621"/>
                </a:solidFill>
                <a:latin typeface="Arial"/>
                <a:cs typeface="Arial"/>
              </a:rPr>
              <a:t>Проблеми</a:t>
            </a:r>
            <a:r>
              <a:rPr sz="19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реалізації</a:t>
            </a:r>
            <a:r>
              <a:rPr sz="19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міжнародних</a:t>
            </a:r>
            <a:r>
              <a:rPr sz="19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процедур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dirty="0">
                <a:latin typeface="Arial"/>
                <a:cs typeface="Arial"/>
              </a:rPr>
              <a:t>Попри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розвинену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систему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механізмів,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існують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значні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проблеми: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тривалі </a:t>
            </a:r>
            <a:r>
              <a:rPr sz="1900" b="1" dirty="0">
                <a:latin typeface="Arial"/>
                <a:cs typeface="Arial"/>
              </a:rPr>
              <a:t>строки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розгляду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25" dirty="0">
                <a:latin typeface="Arial"/>
                <a:cs typeface="Arial"/>
              </a:rPr>
              <a:t>скарг,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політичний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тиск,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відсутність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механізмів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примусу, обмежені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ресурси.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Багато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держав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надають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звітів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встановлені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строки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або </a:t>
            </a:r>
            <a:r>
              <a:rPr sz="1900" spc="-10" dirty="0">
                <a:latin typeface="Arial"/>
                <a:cs typeface="Arial"/>
              </a:rPr>
              <a:t>ігнорують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рекомендації.</a:t>
            </a:r>
            <a:r>
              <a:rPr sz="19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9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деякі</a:t>
            </a:r>
            <a:r>
              <a:rPr sz="19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авторитарні</a:t>
            </a:r>
            <a:r>
              <a:rPr sz="19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режими</a:t>
            </a:r>
            <a:r>
              <a:rPr sz="19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використовують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міжнародні</a:t>
            </a:r>
            <a:r>
              <a:rPr sz="19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органи</a:t>
            </a:r>
            <a:r>
              <a:rPr sz="19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лише</a:t>
            </a:r>
            <a:r>
              <a:rPr sz="19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</a:t>
            </a:r>
            <a:r>
              <a:rPr sz="19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формального</a:t>
            </a:r>
            <a:r>
              <a:rPr sz="19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прикриття</a:t>
            </a:r>
            <a:r>
              <a:rPr sz="1900" u="heavy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порушень.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Також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існує </a:t>
            </a:r>
            <a:r>
              <a:rPr sz="1900" b="1" spc="-20" dirty="0">
                <a:latin typeface="Arial"/>
                <a:cs typeface="Arial"/>
              </a:rPr>
              <a:t>проблема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дублювання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функцій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між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різними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структурами,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що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призводить </a:t>
            </a:r>
            <a:r>
              <a:rPr sz="1900" b="1" dirty="0">
                <a:latin typeface="Arial"/>
                <a:cs typeface="Arial"/>
              </a:rPr>
              <a:t>до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перевантаження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системи.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підвищення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ефективності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необхідно </a:t>
            </a:r>
            <a:r>
              <a:rPr sz="1900" spc="-20" dirty="0">
                <a:latin typeface="Arial"/>
                <a:cs typeface="Arial"/>
              </a:rPr>
              <a:t>удосконалювати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координацію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між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органами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ООН,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регіональними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структурами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громадянським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суспільством.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3820" y="3152993"/>
            <a:ext cx="4596340" cy="1937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74" y="189665"/>
            <a:ext cx="9715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0" dirty="0"/>
              <a:t>ПЛАН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92874" y="908484"/>
            <a:ext cx="547497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400" indent="295910">
              <a:lnSpc>
                <a:spcPct val="100000"/>
              </a:lnSpc>
              <a:spcBef>
                <a:spcPts val="100"/>
              </a:spcBef>
              <a:buClr>
                <a:srgbClr val="FF5621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i="1" spc="-10" dirty="0">
                <a:latin typeface="Arial"/>
                <a:cs typeface="Arial"/>
              </a:rPr>
              <a:t>Міжнародно-</a:t>
            </a:r>
            <a:r>
              <a:rPr sz="2100" i="1" dirty="0">
                <a:latin typeface="Arial"/>
                <a:cs typeface="Arial"/>
              </a:rPr>
              <a:t>правові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процедури</a:t>
            </a:r>
            <a:r>
              <a:rPr sz="2100" i="1" spc="-6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захисту </a:t>
            </a:r>
            <a:r>
              <a:rPr sz="2100" i="1" dirty="0">
                <a:latin typeface="Arial"/>
                <a:cs typeface="Arial"/>
              </a:rPr>
              <a:t>прав</a:t>
            </a:r>
            <a:r>
              <a:rPr sz="2100" i="1" spc="-5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людини.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Розгляд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доповідей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держав </a:t>
            </a:r>
            <a:r>
              <a:rPr sz="2100" i="1" dirty="0">
                <a:latin typeface="Arial"/>
                <a:cs typeface="Arial"/>
              </a:rPr>
              <a:t>про</a:t>
            </a:r>
            <a:r>
              <a:rPr sz="2100" i="1" spc="-5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виконання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взятих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зобов'язань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spc="-25" dirty="0">
                <a:latin typeface="Arial"/>
                <a:cs typeface="Arial"/>
              </a:rPr>
              <a:t>по </a:t>
            </a:r>
            <a:r>
              <a:rPr sz="2100" i="1" dirty="0">
                <a:latin typeface="Arial"/>
                <a:cs typeface="Arial"/>
              </a:rPr>
              <a:t>захисту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прав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людини.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Розгляд</a:t>
            </a:r>
            <a:r>
              <a:rPr sz="2100" i="1" spc="-5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звернень </a:t>
            </a:r>
            <a:r>
              <a:rPr sz="2100" i="1" dirty="0">
                <a:latin typeface="Arial"/>
                <a:cs typeface="Arial"/>
              </a:rPr>
              <a:t>про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порушення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прав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окремих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осіб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та</a:t>
            </a:r>
            <a:r>
              <a:rPr sz="2100" i="1" spc="-45" dirty="0">
                <a:latin typeface="Arial"/>
                <a:cs typeface="Arial"/>
              </a:rPr>
              <a:t> </a:t>
            </a:r>
            <a:r>
              <a:rPr sz="2100" i="1" spc="-20" dirty="0">
                <a:latin typeface="Arial"/>
                <a:cs typeface="Arial"/>
              </a:rPr>
              <a:t>груп </a:t>
            </a:r>
            <a:r>
              <a:rPr sz="2100" i="1" spc="-10" dirty="0">
                <a:latin typeface="Arial"/>
                <a:cs typeface="Arial"/>
              </a:rPr>
              <a:t>осіб.</a:t>
            </a:r>
            <a:endParaRPr sz="2100">
              <a:latin typeface="Arial"/>
              <a:cs typeface="Arial"/>
            </a:endParaRPr>
          </a:p>
          <a:p>
            <a:pPr marL="12700" marR="5080" indent="295910">
              <a:lnSpc>
                <a:spcPct val="100000"/>
              </a:lnSpc>
              <a:buClr>
                <a:srgbClr val="FF5621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i="1" dirty="0">
                <a:latin typeface="Arial"/>
                <a:cs typeface="Arial"/>
              </a:rPr>
              <a:t>Правила</a:t>
            </a:r>
            <a:r>
              <a:rPr sz="2100" i="1" spc="-6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розгляду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індивідуальних</a:t>
            </a:r>
            <a:r>
              <a:rPr sz="2100" i="1" spc="-5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скарг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spc="-50" dirty="0">
                <a:latin typeface="Arial"/>
                <a:cs typeface="Arial"/>
              </a:rPr>
              <a:t>у </a:t>
            </a:r>
            <a:r>
              <a:rPr sz="2100" i="1" dirty="0">
                <a:latin typeface="Arial"/>
                <a:cs typeface="Arial"/>
              </a:rPr>
              <a:t>Європейському</a:t>
            </a:r>
            <a:r>
              <a:rPr sz="2100" i="1" spc="-5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Суді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з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прав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людини.</a:t>
            </a:r>
            <a:endParaRPr sz="2100">
              <a:latin typeface="Arial"/>
              <a:cs typeface="Arial"/>
            </a:endParaRPr>
          </a:p>
          <a:p>
            <a:pPr marL="12700" marR="55244" indent="295910">
              <a:lnSpc>
                <a:spcPct val="100000"/>
              </a:lnSpc>
              <a:buClr>
                <a:srgbClr val="FF5621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i="1" spc="-20" dirty="0">
                <a:latin typeface="Arial"/>
                <a:cs typeface="Arial"/>
              </a:rPr>
              <a:t>Розслідування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випадків,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що</a:t>
            </a:r>
            <a:r>
              <a:rPr sz="2100" i="1" spc="-25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стосуються </a:t>
            </a:r>
            <a:r>
              <a:rPr sz="2100" i="1" dirty="0">
                <a:latin typeface="Arial"/>
                <a:cs typeface="Arial"/>
              </a:rPr>
              <a:t>порушення</a:t>
            </a:r>
            <a:r>
              <a:rPr sz="2100" i="1" spc="-4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прав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людини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в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сфері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spc="-20" dirty="0">
                <a:latin typeface="Arial"/>
                <a:cs typeface="Arial"/>
              </a:rPr>
              <a:t>МГП.</a:t>
            </a:r>
            <a:endParaRPr sz="2100">
              <a:latin typeface="Arial"/>
              <a:cs typeface="Arial"/>
            </a:endParaRPr>
          </a:p>
          <a:p>
            <a:pPr marL="12700" marR="296545" indent="295910">
              <a:lnSpc>
                <a:spcPct val="100000"/>
              </a:lnSpc>
              <a:buClr>
                <a:srgbClr val="FF5621"/>
              </a:buClr>
              <a:buFont typeface="Arial"/>
              <a:buAutoNum type="arabicPeriod"/>
              <a:tabLst>
                <a:tab pos="308610" algn="l"/>
              </a:tabLst>
            </a:pPr>
            <a:r>
              <a:rPr sz="2100" i="1" dirty="0">
                <a:latin typeface="Arial"/>
                <a:cs typeface="Arial"/>
              </a:rPr>
              <a:t>Діяльність</a:t>
            </a:r>
            <a:r>
              <a:rPr sz="2100" i="1" spc="-7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Верховних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комісарів</a:t>
            </a:r>
            <a:r>
              <a:rPr sz="2100" i="1" spc="-7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ООН</a:t>
            </a:r>
            <a:r>
              <a:rPr sz="2100" i="1" spc="-65" dirty="0">
                <a:latin typeface="Arial"/>
                <a:cs typeface="Arial"/>
              </a:rPr>
              <a:t> </a:t>
            </a:r>
            <a:r>
              <a:rPr sz="2100" i="1" spc="-50" dirty="0">
                <a:latin typeface="Arial"/>
                <a:cs typeface="Arial"/>
              </a:rPr>
              <a:t>з </a:t>
            </a:r>
            <a:r>
              <a:rPr sz="2100" i="1" dirty="0">
                <a:latin typeface="Arial"/>
                <a:cs typeface="Arial"/>
              </a:rPr>
              <a:t>прав</a:t>
            </a:r>
            <a:r>
              <a:rPr sz="2100" i="1" spc="-35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людини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та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dirty="0">
                <a:latin typeface="Arial"/>
                <a:cs typeface="Arial"/>
              </a:rPr>
              <a:t>справ</a:t>
            </a:r>
            <a:r>
              <a:rPr sz="2100" i="1" spc="-30" dirty="0">
                <a:latin typeface="Arial"/>
                <a:cs typeface="Arial"/>
              </a:rPr>
              <a:t> </a:t>
            </a:r>
            <a:r>
              <a:rPr sz="2100" i="1" spc="-10" dirty="0">
                <a:latin typeface="Arial"/>
                <a:cs typeface="Arial"/>
              </a:rPr>
              <a:t>біженців.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2513" y="938798"/>
            <a:ext cx="3110693" cy="311069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7145"/>
            <a:ext cx="5758180" cy="503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5445">
              <a:lnSpc>
                <a:spcPct val="114999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Значення</a:t>
            </a:r>
            <a:r>
              <a:rPr sz="20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5621"/>
                </a:solidFill>
                <a:latin typeface="Arial"/>
                <a:cs typeface="Arial"/>
              </a:rPr>
              <a:t>міжнародно-</a:t>
            </a:r>
            <a:r>
              <a:rPr sz="2000" b="1" dirty="0">
                <a:solidFill>
                  <a:srgbClr val="FF5621"/>
                </a:solidFill>
                <a:latin typeface="Arial"/>
                <a:cs typeface="Arial"/>
              </a:rPr>
              <a:t>правових</a:t>
            </a:r>
            <a:r>
              <a:rPr sz="20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процедур </a:t>
            </a:r>
            <a:r>
              <a:rPr sz="2000" b="1" dirty="0">
                <a:solidFill>
                  <a:srgbClr val="FF5621"/>
                </a:solidFill>
                <a:latin typeface="Arial"/>
                <a:cs typeface="Arial"/>
              </a:rPr>
              <a:t>для</a:t>
            </a:r>
            <a:r>
              <a:rPr sz="20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держави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59"/>
              </a:spcBef>
            </a:pPr>
            <a:r>
              <a:rPr sz="2000" b="1" i="1" spc="-20" dirty="0">
                <a:latin typeface="Arial"/>
                <a:cs typeface="Arial"/>
              </a:rPr>
              <a:t>Міжнародно-</a:t>
            </a:r>
            <a:r>
              <a:rPr sz="2000" b="1" i="1" spc="-10" dirty="0">
                <a:latin typeface="Arial"/>
                <a:cs typeface="Arial"/>
              </a:rPr>
              <a:t>правові</a:t>
            </a:r>
            <a:r>
              <a:rPr sz="2000" b="1" i="1" spc="-5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процедури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відіграють </a:t>
            </a:r>
            <a:r>
              <a:rPr sz="2000" b="1" i="1" spc="-20" dirty="0">
                <a:latin typeface="Arial"/>
                <a:cs typeface="Arial"/>
              </a:rPr>
              <a:t>важливу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роль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не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лише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у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притягненні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spc="-25" dirty="0">
                <a:latin typeface="Arial"/>
                <a:cs typeface="Arial"/>
              </a:rPr>
              <a:t>до </a:t>
            </a:r>
            <a:r>
              <a:rPr sz="2000" b="1" i="1" spc="-10" dirty="0">
                <a:latin typeface="Arial"/>
                <a:cs typeface="Arial"/>
              </a:rPr>
              <a:t>відповідальності,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а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й</a:t>
            </a:r>
            <a:r>
              <a:rPr sz="2000" b="1" i="1" spc="-2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у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зміцненні</a:t>
            </a:r>
            <a:r>
              <a:rPr sz="2000" b="1" i="1" spc="-2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державних </a:t>
            </a:r>
            <a:r>
              <a:rPr sz="2000" b="1" i="1" dirty="0">
                <a:latin typeface="Arial"/>
                <a:cs typeface="Arial"/>
              </a:rPr>
              <a:t>інституцій.</a:t>
            </a:r>
            <a:r>
              <a:rPr sz="2000" b="1" i="1" spc="-4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Участь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у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цих</a:t>
            </a:r>
            <a:r>
              <a:rPr sz="2000" b="1" i="1" spc="-4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процесах допомагає</a:t>
            </a:r>
            <a:r>
              <a:rPr sz="2000" b="1" i="1" spc="-60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країнам</a:t>
            </a:r>
            <a:r>
              <a:rPr sz="2000" b="1" i="1" spc="-6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покращити</a:t>
            </a:r>
            <a:r>
              <a:rPr sz="2000" b="1" i="1" spc="-55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власне законодавство,</a:t>
            </a:r>
            <a:r>
              <a:rPr sz="2000" b="1" i="1" spc="-9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розвивати</a:t>
            </a:r>
            <a:r>
              <a:rPr sz="2000" b="1" i="1" spc="-10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демократію, </a:t>
            </a:r>
            <a:r>
              <a:rPr sz="2000" b="1" i="1" spc="-20" dirty="0">
                <a:latin typeface="Arial"/>
                <a:cs typeface="Arial"/>
              </a:rPr>
              <a:t>утверджувати</a:t>
            </a:r>
            <a:r>
              <a:rPr sz="2000" b="1" i="1" spc="-75" dirty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принцип</a:t>
            </a:r>
            <a:r>
              <a:rPr sz="2000" b="1" i="1" spc="-60" dirty="0">
                <a:latin typeface="Arial"/>
                <a:cs typeface="Arial"/>
              </a:rPr>
              <a:t> </a:t>
            </a:r>
            <a:r>
              <a:rPr sz="2000" b="1" i="1" spc="-10" dirty="0">
                <a:latin typeface="Arial"/>
                <a:cs typeface="Arial"/>
              </a:rPr>
              <a:t>верховенства </a:t>
            </a:r>
            <a:r>
              <a:rPr sz="2000" b="1" i="1" dirty="0">
                <a:latin typeface="Arial"/>
                <a:cs typeface="Arial"/>
              </a:rPr>
              <a:t>права.</a:t>
            </a:r>
            <a:r>
              <a:rPr sz="2000" b="1" i="1" spc="-60" dirty="0"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Для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України,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участь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звітності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перед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комітетами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ООН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</a:t>
            </a:r>
            <a:r>
              <a:rPr sz="20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частиною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інтеграційного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курсу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Європейського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Союзу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виконання</a:t>
            </a:r>
            <a:r>
              <a:rPr sz="20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зобов’язань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перед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Радою</a:t>
            </a:r>
            <a:r>
              <a:rPr sz="20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Європи.</a:t>
            </a:r>
            <a:endParaRPr sz="2000">
              <a:latin typeface="Arial"/>
              <a:cs typeface="Arial"/>
            </a:endParaRPr>
          </a:p>
          <a:p>
            <a:pPr marL="12700" marR="20955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Такі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процедури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сприяють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міжнародній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довірі,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що </a:t>
            </a:r>
            <a:r>
              <a:rPr sz="2000" dirty="0">
                <a:latin typeface="Arial"/>
                <a:cs typeface="Arial"/>
              </a:rPr>
              <a:t>позитивно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впливає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політичні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економічні відносини.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4613" y="1685946"/>
            <a:ext cx="3179368" cy="17715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1556"/>
            <a:ext cx="8254365" cy="453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7804">
              <a:lnSpc>
                <a:spcPct val="114999"/>
              </a:lnSpc>
              <a:spcBef>
                <a:spcPts val="100"/>
              </a:spcBef>
            </a:pPr>
            <a:r>
              <a:rPr sz="2200" b="1" dirty="0">
                <a:solidFill>
                  <a:srgbClr val="FF5621"/>
                </a:solidFill>
                <a:latin typeface="Arial"/>
                <a:cs typeface="Arial"/>
              </a:rPr>
              <a:t>Вплив</a:t>
            </a:r>
            <a:r>
              <a:rPr sz="22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міжнародних</a:t>
            </a:r>
            <a:r>
              <a:rPr sz="22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5621"/>
                </a:solidFill>
                <a:latin typeface="Arial"/>
                <a:cs typeface="Arial"/>
              </a:rPr>
              <a:t>процедур</a:t>
            </a:r>
            <a:r>
              <a:rPr sz="22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5621"/>
                </a:solidFill>
                <a:latin typeface="Arial"/>
                <a:cs typeface="Arial"/>
              </a:rPr>
              <a:t>на</a:t>
            </a:r>
            <a:r>
              <a:rPr sz="22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5621"/>
                </a:solidFill>
                <a:latin typeface="Arial"/>
                <a:cs typeface="Arial"/>
              </a:rPr>
              <a:t>формування</a:t>
            </a:r>
            <a:r>
              <a:rPr sz="22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5621"/>
                </a:solidFill>
                <a:latin typeface="Arial"/>
                <a:cs typeface="Arial"/>
              </a:rPr>
              <a:t>стандартів </a:t>
            </a:r>
            <a:r>
              <a:rPr sz="22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22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sz="2200" dirty="0">
                <a:latin typeface="Arial"/>
                <a:cs typeface="Arial"/>
              </a:rPr>
              <a:t>Завдяки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багаторічній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діяльності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міжнародних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органів </a:t>
            </a:r>
            <a:r>
              <a:rPr sz="2200" dirty="0">
                <a:latin typeface="Arial"/>
                <a:cs typeface="Arial"/>
              </a:rPr>
              <a:t>сформувалися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сталі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стандарти: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заборона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катувань,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право</a:t>
            </a:r>
            <a:r>
              <a:rPr sz="2200" b="1" spc="-95" dirty="0">
                <a:latin typeface="Arial"/>
                <a:cs typeface="Arial"/>
              </a:rPr>
              <a:t> </a:t>
            </a:r>
            <a:r>
              <a:rPr sz="2200" b="1" spc="-25" dirty="0">
                <a:latin typeface="Arial"/>
                <a:cs typeface="Arial"/>
              </a:rPr>
              <a:t>на </a:t>
            </a:r>
            <a:r>
              <a:rPr sz="2200" b="1" spc="-10" dirty="0">
                <a:latin typeface="Arial"/>
                <a:cs typeface="Arial"/>
              </a:rPr>
              <a:t>справедливий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суд,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рівність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перед</a:t>
            </a:r>
            <a:r>
              <a:rPr sz="2200" b="1" spc="-8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законом,</a:t>
            </a:r>
            <a:r>
              <a:rPr sz="2200" b="1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свобода</a:t>
            </a:r>
            <a:r>
              <a:rPr sz="2200" b="1" spc="55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слова.</a:t>
            </a:r>
            <a:r>
              <a:rPr sz="2200" b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Рішення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комітетів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і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рад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мають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квазі</a:t>
            </a:r>
            <a:r>
              <a:rPr sz="2200" i="1" spc="-7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прецедентний </a:t>
            </a:r>
            <a:r>
              <a:rPr sz="2200" i="1" dirty="0">
                <a:latin typeface="Arial"/>
                <a:cs typeface="Arial"/>
              </a:rPr>
              <a:t>характер</a:t>
            </a:r>
            <a:r>
              <a:rPr sz="2200" i="1" spc="-8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—</a:t>
            </a:r>
            <a:r>
              <a:rPr sz="2200" i="1" spc="-8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вони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впливають</a:t>
            </a:r>
            <a:r>
              <a:rPr sz="2200" i="1" spc="-8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на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spc="-30" dirty="0">
                <a:latin typeface="Arial"/>
                <a:cs typeface="Arial"/>
              </a:rPr>
              <a:t>тлумачення</a:t>
            </a:r>
            <a:r>
              <a:rPr sz="2200" i="1" spc="-8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національного </a:t>
            </a:r>
            <a:r>
              <a:rPr sz="2200" i="1" spc="-20" dirty="0">
                <a:latin typeface="Arial"/>
                <a:cs typeface="Arial"/>
              </a:rPr>
              <a:t>законодавства</a:t>
            </a:r>
            <a:r>
              <a:rPr sz="2200" i="1" spc="-9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і</a:t>
            </a:r>
            <a:r>
              <a:rPr sz="2200" i="1" spc="-8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судову</a:t>
            </a:r>
            <a:r>
              <a:rPr sz="2200" i="1" spc="-90" dirty="0">
                <a:latin typeface="Arial"/>
                <a:cs typeface="Arial"/>
              </a:rPr>
              <a:t> </a:t>
            </a:r>
            <a:r>
              <a:rPr sz="2200" i="1" spc="-20" dirty="0">
                <a:latin typeface="Arial"/>
                <a:cs typeface="Arial"/>
              </a:rPr>
              <a:t>практику.</a:t>
            </a:r>
            <a:r>
              <a:rPr sz="2200" i="1" spc="-8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Багато</a:t>
            </a:r>
            <a:r>
              <a:rPr sz="2200" i="1" spc="-9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країн</a:t>
            </a:r>
            <a:r>
              <a:rPr sz="2200" i="1" spc="-8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включають</a:t>
            </a:r>
            <a:r>
              <a:rPr sz="2200" i="1" spc="-85" dirty="0">
                <a:latin typeface="Arial"/>
                <a:cs typeface="Arial"/>
              </a:rPr>
              <a:t> </a:t>
            </a:r>
            <a:r>
              <a:rPr sz="2200" i="1" spc="-50" dirty="0">
                <a:latin typeface="Arial"/>
                <a:cs typeface="Arial"/>
              </a:rPr>
              <a:t>у </a:t>
            </a:r>
            <a:r>
              <a:rPr sz="2200" i="1" dirty="0">
                <a:latin typeface="Arial"/>
                <a:cs typeface="Arial"/>
              </a:rPr>
              <a:t>свої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конституції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посилання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на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міжнародні</a:t>
            </a:r>
            <a:r>
              <a:rPr sz="2200" i="1" spc="-65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документи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як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i="1" spc="-25" dirty="0">
                <a:latin typeface="Arial"/>
                <a:cs typeface="Arial"/>
              </a:rPr>
              <a:t>на </a:t>
            </a:r>
            <a:r>
              <a:rPr sz="2200" i="1" spc="-10" dirty="0">
                <a:latin typeface="Arial"/>
                <a:cs typeface="Arial"/>
              </a:rPr>
              <a:t>обов’язкові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джерела</a:t>
            </a:r>
            <a:r>
              <a:rPr sz="2200" i="1" spc="-7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права.</a:t>
            </a:r>
            <a:r>
              <a:rPr sz="2200" i="1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Таким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чином,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міжнародно-</a:t>
            </a:r>
            <a:r>
              <a:rPr sz="2200" spc="-10" dirty="0">
                <a:latin typeface="Arial"/>
                <a:cs typeface="Arial"/>
              </a:rPr>
              <a:t>правові процедури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стали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невід’ємною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частиною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сучасного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механізму </a:t>
            </a:r>
            <a:r>
              <a:rPr sz="2200" spc="-20" dirty="0">
                <a:latin typeface="Arial"/>
                <a:cs typeface="Arial"/>
              </a:rPr>
              <a:t>правосуддя,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що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забезпечує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універсальний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характер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прав </a:t>
            </a:r>
            <a:r>
              <a:rPr sz="2200" spc="-10" dirty="0">
                <a:latin typeface="Arial"/>
                <a:cs typeface="Arial"/>
              </a:rPr>
              <a:t>людини.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924" y="157614"/>
            <a:ext cx="6931659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446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Отже,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міжнародно-</a:t>
            </a:r>
            <a:r>
              <a:rPr sz="2000" b="1" dirty="0">
                <a:latin typeface="Arial"/>
                <a:cs typeface="Arial"/>
              </a:rPr>
              <a:t>правові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процедури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захисту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прав </a:t>
            </a:r>
            <a:r>
              <a:rPr sz="2000" b="1" dirty="0">
                <a:latin typeface="Arial"/>
                <a:cs typeface="Arial"/>
              </a:rPr>
              <a:t>людини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становлять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цілісну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систему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норм,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інституцій </a:t>
            </a:r>
            <a:r>
              <a:rPr sz="2000" b="1" dirty="0">
                <a:latin typeface="Arial"/>
                <a:cs typeface="Arial"/>
              </a:rPr>
              <a:t>та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механізмів,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спрямованих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забезпечення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гідності людини.</a:t>
            </a:r>
            <a:endParaRPr sz="2000">
              <a:latin typeface="Arial"/>
              <a:cs typeface="Arial"/>
            </a:endParaRPr>
          </a:p>
          <a:p>
            <a:pPr marL="12700" marR="257175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Вони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включають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подання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державних</a:t>
            </a:r>
            <a:r>
              <a:rPr sz="2000" i="1" spc="-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звітів,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розгляд індивідуальних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і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колективних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звернень,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роботу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комісій, </a:t>
            </a:r>
            <a:r>
              <a:rPr sz="2000" i="1" dirty="0">
                <a:latin typeface="Arial"/>
                <a:cs typeface="Arial"/>
              </a:rPr>
              <a:t>спеціальних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доповідачів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і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моніторингових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органів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Незважаючи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існуючі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недоліки,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ця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система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є </a:t>
            </a:r>
            <a:r>
              <a:rPr sz="2000" dirty="0">
                <a:latin typeface="Arial"/>
                <a:cs typeface="Arial"/>
              </a:rPr>
              <a:t>фундаментом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міжнародного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правопорядку.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Вона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дозволяє </a:t>
            </a:r>
            <a:r>
              <a:rPr sz="2000" dirty="0">
                <a:latin typeface="Arial"/>
                <a:cs typeface="Arial"/>
              </a:rPr>
              <a:t>не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лише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реагувати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порушення,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але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й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запобігати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їм </a:t>
            </a:r>
            <a:r>
              <a:rPr sz="2000" dirty="0">
                <a:latin typeface="Arial"/>
                <a:cs typeface="Arial"/>
              </a:rPr>
              <a:t>шляхом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діалогу,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співпраці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розвитку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правової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культури.</a:t>
            </a:r>
            <a:endParaRPr sz="2000">
              <a:latin typeface="Arial"/>
              <a:cs typeface="Arial"/>
            </a:endParaRPr>
          </a:p>
          <a:p>
            <a:pPr marL="12700" marR="16319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Таким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чином,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міжнародно-</a:t>
            </a:r>
            <a:r>
              <a:rPr sz="2000" dirty="0">
                <a:latin typeface="Arial"/>
                <a:cs typeface="Arial"/>
              </a:rPr>
              <a:t>правові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процедури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формують </a:t>
            </a:r>
            <a:r>
              <a:rPr sz="2000" dirty="0">
                <a:latin typeface="Arial"/>
                <a:cs typeface="Arial"/>
              </a:rPr>
              <a:t>глобальну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архітектуру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захисту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людини,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яка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поєднує </a:t>
            </a:r>
            <a:r>
              <a:rPr sz="2000" dirty="0">
                <a:latin typeface="Arial"/>
                <a:cs typeface="Arial"/>
              </a:rPr>
              <a:t>принципи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універсальності,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взаємної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відповідальності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й </a:t>
            </a:r>
            <a:r>
              <a:rPr sz="2000" spc="-10" dirty="0">
                <a:latin typeface="Arial"/>
                <a:cs typeface="Arial"/>
              </a:rPr>
              <a:t>верховенства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права.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7911" y="1733196"/>
            <a:ext cx="1904996" cy="18023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31115"/>
            <a:ext cx="5584190" cy="499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480">
              <a:lnSpc>
                <a:spcPct val="114999"/>
              </a:lnSpc>
              <a:spcBef>
                <a:spcPts val="100"/>
              </a:spcBef>
            </a:pP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Правила</a:t>
            </a:r>
            <a:r>
              <a:rPr sz="15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розгляду</a:t>
            </a:r>
            <a:r>
              <a:rPr sz="15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індивідуальних</a:t>
            </a:r>
            <a:r>
              <a:rPr sz="15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скарг</a:t>
            </a:r>
            <a:r>
              <a:rPr sz="15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5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Європейському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Суді</a:t>
            </a:r>
            <a:r>
              <a:rPr sz="15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з</a:t>
            </a:r>
            <a:r>
              <a:rPr sz="15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5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endParaRPr sz="1500">
              <a:latin typeface="Arial"/>
              <a:cs typeface="Arial"/>
            </a:endParaRPr>
          </a:p>
          <a:p>
            <a:pPr marL="12700" marR="1359535">
              <a:lnSpc>
                <a:spcPct val="114999"/>
              </a:lnSpc>
            </a:pP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Європейський</a:t>
            </a:r>
            <a:r>
              <a:rPr sz="15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Суд</a:t>
            </a:r>
            <a:r>
              <a:rPr sz="15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з</a:t>
            </a:r>
            <a:r>
              <a:rPr sz="15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5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людини:</a:t>
            </a:r>
            <a:r>
              <a:rPr sz="15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загальна характеристика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sz="1500" b="1" spc="-10" dirty="0">
                <a:latin typeface="Arial"/>
                <a:cs typeface="Arial"/>
              </a:rPr>
              <a:t>Європейський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Суд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з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прав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людини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(ЄСПЛ)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i="1" spc="-25" dirty="0">
                <a:latin typeface="Arial"/>
                <a:cs typeface="Arial"/>
              </a:rPr>
              <a:t>це </a:t>
            </a:r>
            <a:r>
              <a:rPr sz="1500" i="1" spc="-10" dirty="0">
                <a:latin typeface="Arial"/>
                <a:cs typeface="Arial"/>
              </a:rPr>
              <a:t>міжнародний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судовий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орган,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створений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у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1959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році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25" dirty="0">
                <a:latin typeface="Arial"/>
                <a:cs typeface="Arial"/>
              </a:rPr>
              <a:t>для </a:t>
            </a:r>
            <a:r>
              <a:rPr sz="1500" i="1" spc="-20" dirty="0">
                <a:latin typeface="Arial"/>
                <a:cs typeface="Arial"/>
              </a:rPr>
              <a:t>забезпечення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дотримання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Європейської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конвенції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про</a:t>
            </a:r>
            <a:r>
              <a:rPr sz="1500" i="1" spc="-2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захист </a:t>
            </a:r>
            <a:r>
              <a:rPr sz="1500" i="1" dirty="0">
                <a:latin typeface="Arial"/>
                <a:cs typeface="Arial"/>
              </a:rPr>
              <a:t>прав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людини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і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20" dirty="0">
                <a:latin typeface="Arial"/>
                <a:cs typeface="Arial"/>
              </a:rPr>
              <a:t>основоположних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свобод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1950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року.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Суд </a:t>
            </a:r>
            <a:r>
              <a:rPr sz="1500" spc="-10" dirty="0">
                <a:latin typeface="Arial"/>
                <a:cs typeface="Arial"/>
              </a:rPr>
              <a:t>знаходиться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Страсбурзі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(Франція)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органом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Ради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Європи. </a:t>
            </a:r>
            <a:r>
              <a:rPr sz="1500" b="1" dirty="0">
                <a:latin typeface="Arial"/>
                <a:cs typeface="Arial"/>
              </a:rPr>
              <a:t>Основна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його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функція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</a:t>
            </a:r>
            <a:r>
              <a:rPr sz="1500" i="1" dirty="0">
                <a:latin typeface="Arial"/>
                <a:cs typeface="Arial"/>
              </a:rPr>
              <a:t>озгляд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індивідуальних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50" dirty="0">
                <a:latin typeface="Arial"/>
                <a:cs typeface="Arial"/>
              </a:rPr>
              <a:t>і </a:t>
            </a:r>
            <a:r>
              <a:rPr sz="1500" i="1" spc="-10" dirty="0">
                <a:latin typeface="Arial"/>
                <a:cs typeface="Arial"/>
              </a:rPr>
              <a:t>міждержавних</a:t>
            </a:r>
            <a:r>
              <a:rPr sz="1500" i="1" spc="-6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скарг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на</a:t>
            </a:r>
            <a:r>
              <a:rPr sz="1500" i="1" spc="-5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порушення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прав,</a:t>
            </a:r>
            <a:r>
              <a:rPr sz="1500" i="1" spc="-5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гарантованих Конвенцією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та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протоколами</a:t>
            </a:r>
            <a:r>
              <a:rPr sz="1500" i="1" spc="-40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до</a:t>
            </a:r>
            <a:r>
              <a:rPr sz="1500" i="1" spc="-45" dirty="0">
                <a:latin typeface="Arial"/>
                <a:cs typeface="Arial"/>
              </a:rPr>
              <a:t> </a:t>
            </a:r>
            <a:r>
              <a:rPr sz="1500" i="1" dirty="0">
                <a:latin typeface="Arial"/>
                <a:cs typeface="Arial"/>
              </a:rPr>
              <a:t>неї.</a:t>
            </a:r>
            <a:r>
              <a:rPr sz="1500" i="1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можуть </a:t>
            </a:r>
            <a:r>
              <a:rPr sz="1500" spc="-20" dirty="0">
                <a:latin typeface="Arial"/>
                <a:cs typeface="Arial"/>
              </a:rPr>
              <a:t>звертатися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фізичні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особи,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групи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осіб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або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неурядові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організації, </a:t>
            </a:r>
            <a:r>
              <a:rPr sz="1500" dirty="0">
                <a:latin typeface="Arial"/>
                <a:cs typeface="Arial"/>
              </a:rPr>
              <a:t>які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вважають,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що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стали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жертвами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порушення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прав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боку держави-</a:t>
            </a:r>
            <a:r>
              <a:rPr sz="1500" spc="-10" dirty="0">
                <a:latin typeface="Arial"/>
                <a:cs typeface="Arial"/>
              </a:rPr>
              <a:t>учасниці.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відміну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від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більшості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міжнародних органів,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рішення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ЄСПЛ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мають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обов’язкову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юридичну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силу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держав-</a:t>
            </a:r>
            <a:r>
              <a:rPr sz="1500" spc="-10" dirty="0">
                <a:latin typeface="Arial"/>
                <a:cs typeface="Arial"/>
              </a:rPr>
              <a:t>відповідачів.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робить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одним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із </a:t>
            </a:r>
            <a:r>
              <a:rPr sz="1500" spc="-10" dirty="0">
                <a:latin typeface="Arial"/>
                <a:cs typeface="Arial"/>
              </a:rPr>
              <a:t>найефективніших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інститутів</a:t>
            </a:r>
            <a:r>
              <a:rPr sz="1500" spc="-20" dirty="0">
                <a:latin typeface="Arial"/>
                <a:cs typeface="Arial"/>
              </a:rPr>
              <a:t> міжнародного </a:t>
            </a:r>
            <a:r>
              <a:rPr sz="1500" dirty="0">
                <a:latin typeface="Arial"/>
                <a:cs typeface="Arial"/>
              </a:rPr>
              <a:t>захисту</a:t>
            </a:r>
            <a:r>
              <a:rPr sz="1500" spc="-20" dirty="0">
                <a:latin typeface="Arial"/>
                <a:cs typeface="Arial"/>
              </a:rPr>
              <a:t> прав </a:t>
            </a:r>
            <a:r>
              <a:rPr sz="1500" dirty="0">
                <a:latin typeface="Arial"/>
                <a:cs typeface="Arial"/>
              </a:rPr>
              <a:t>людини.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Він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лише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розглядає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конкретні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справи,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й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формує європейські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стандарти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правосуддя,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які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впливають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на </a:t>
            </a:r>
            <a:r>
              <a:rPr sz="1500" spc="-10" dirty="0">
                <a:latin typeface="Arial"/>
                <a:cs typeface="Arial"/>
              </a:rPr>
              <a:t>законодавство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всіх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держав-</a:t>
            </a:r>
            <a:r>
              <a:rPr sz="1500" dirty="0">
                <a:latin typeface="Arial"/>
                <a:cs typeface="Arial"/>
              </a:rPr>
              <a:t>членів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Ради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Європи.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2488" y="1147147"/>
            <a:ext cx="3301511" cy="188722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8320"/>
            <a:ext cx="5256530" cy="479298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Компетенція</a:t>
            </a:r>
            <a:r>
              <a:rPr sz="16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та</a:t>
            </a:r>
            <a:r>
              <a:rPr sz="16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юрисдикція</a:t>
            </a:r>
            <a:r>
              <a:rPr sz="16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5621"/>
                </a:solidFill>
                <a:latin typeface="Arial"/>
                <a:cs typeface="Arial"/>
              </a:rPr>
              <a:t>ЄСПЛ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600" b="1" i="1" dirty="0">
                <a:latin typeface="Arial"/>
                <a:cs typeface="Arial"/>
              </a:rPr>
              <a:t>Юрисдикція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ЄСПЛ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поширюється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на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всі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держави, </a:t>
            </a:r>
            <a:r>
              <a:rPr sz="1600" b="1" i="1" dirty="0">
                <a:latin typeface="Arial"/>
                <a:cs typeface="Arial"/>
              </a:rPr>
              <a:t>які</a:t>
            </a:r>
            <a:r>
              <a:rPr sz="1600" b="1" i="1" spc="-6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ратифікували</a:t>
            </a:r>
            <a:r>
              <a:rPr sz="1600" b="1" i="1" spc="-6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Європейську</a:t>
            </a:r>
            <a:r>
              <a:rPr sz="1600" b="1" i="1" spc="-6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конвенцію.</a:t>
            </a:r>
            <a:r>
              <a:rPr sz="1600" b="1" i="1" spc="-30" dirty="0">
                <a:latin typeface="Arial"/>
                <a:cs typeface="Arial"/>
              </a:rPr>
              <a:t> </a:t>
            </a:r>
            <a:r>
              <a:rPr sz="1600" i="1" spc="-25" dirty="0">
                <a:latin typeface="Arial"/>
                <a:cs typeface="Arial"/>
              </a:rPr>
              <a:t>Суд </a:t>
            </a:r>
            <a:r>
              <a:rPr sz="1600" i="1" dirty="0">
                <a:latin typeface="Arial"/>
                <a:cs typeface="Arial"/>
              </a:rPr>
              <a:t>розглядає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лише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ті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порушення,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які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стосуються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прав, визначених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у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Конвенції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або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її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протоколах,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наприклад: </a:t>
            </a:r>
            <a:r>
              <a:rPr sz="1600" b="1" dirty="0">
                <a:latin typeface="Arial"/>
                <a:cs typeface="Arial"/>
              </a:rPr>
              <a:t>право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життя,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заборона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катувань,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свобода вираження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поглядів,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право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на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справедливий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суд</a:t>
            </a:r>
            <a:r>
              <a:rPr sz="1600" spc="-20" dirty="0">
                <a:latin typeface="Arial"/>
                <a:cs typeface="Arial"/>
              </a:rPr>
              <a:t>. </a:t>
            </a:r>
            <a:r>
              <a:rPr sz="1600" dirty="0">
                <a:latin typeface="Arial"/>
                <a:cs typeface="Arial"/>
              </a:rPr>
              <a:t>Суд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“четвертою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інстанцією”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після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національних </a:t>
            </a:r>
            <a:r>
              <a:rPr sz="1600" dirty="0">
                <a:latin typeface="Arial"/>
                <a:cs typeface="Arial"/>
              </a:rPr>
              <a:t>судів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він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переглядає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рішення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державних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органів, </a:t>
            </a:r>
            <a:r>
              <a:rPr sz="1600" dirty="0">
                <a:latin typeface="Arial"/>
                <a:cs typeface="Arial"/>
              </a:rPr>
              <a:t>якщо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вони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були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законними.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Завдання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Суду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— </a:t>
            </a:r>
            <a:r>
              <a:rPr sz="1600" i="1" spc="-20" dirty="0">
                <a:latin typeface="Arial"/>
                <a:cs typeface="Arial"/>
              </a:rPr>
              <a:t>визначити,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чи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порушила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держава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міжнародне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зобов’ </a:t>
            </a:r>
            <a:r>
              <a:rPr sz="1600" i="1" dirty="0">
                <a:latin typeface="Arial"/>
                <a:cs typeface="Arial"/>
              </a:rPr>
              <a:t>язання,</a:t>
            </a:r>
            <a:r>
              <a:rPr sz="1600" i="1" spc="-8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гарантоване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Конвенцією.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Також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важливо,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що </a:t>
            </a:r>
            <a:r>
              <a:rPr sz="1600" dirty="0">
                <a:latin typeface="Arial"/>
                <a:cs typeface="Arial"/>
              </a:rPr>
              <a:t>Суд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розглядає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абстрактні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питання,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лише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конкретні </a:t>
            </a:r>
            <a:r>
              <a:rPr sz="1600" dirty="0">
                <a:latin typeface="Arial"/>
                <a:cs typeface="Arial"/>
              </a:rPr>
              <a:t>скарги,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коли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заявник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довів,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що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став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жертвою порушення.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ЄСПЛ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може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приймати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рішення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лише </a:t>
            </a:r>
            <a:r>
              <a:rPr sz="1600" dirty="0">
                <a:latin typeface="Arial"/>
                <a:cs typeface="Arial"/>
              </a:rPr>
              <a:t>стосовно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держав-</a:t>
            </a:r>
            <a:r>
              <a:rPr sz="1600" dirty="0">
                <a:latin typeface="Arial"/>
                <a:cs typeface="Arial"/>
              </a:rPr>
              <a:t>учасниць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Конвенції;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приватні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особи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компанії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відповідачами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справах.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5563" y="1366172"/>
            <a:ext cx="3395993" cy="24111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5744845" cy="47929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Право</a:t>
            </a:r>
            <a:r>
              <a:rPr sz="17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на</a:t>
            </a:r>
            <a:r>
              <a:rPr sz="17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подання</a:t>
            </a:r>
            <a:r>
              <a:rPr sz="17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індивідуальної</a:t>
            </a:r>
            <a:r>
              <a:rPr sz="17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заяви</a:t>
            </a:r>
            <a:endParaRPr sz="1700">
              <a:latin typeface="Arial"/>
              <a:cs typeface="Arial"/>
            </a:endParaRPr>
          </a:p>
          <a:p>
            <a:pPr marL="12700" marR="125730">
              <a:lnSpc>
                <a:spcPct val="114999"/>
              </a:lnSpc>
            </a:pPr>
            <a:r>
              <a:rPr sz="1700" dirty="0">
                <a:latin typeface="Arial"/>
                <a:cs typeface="Arial"/>
              </a:rPr>
              <a:t>Право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індивідуальне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звернення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ЄСПЛ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одним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із </a:t>
            </a:r>
            <a:r>
              <a:rPr sz="1700" dirty="0">
                <a:latin typeface="Arial"/>
                <a:cs typeface="Arial"/>
              </a:rPr>
              <a:t>ключових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елементів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Конвенції.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Його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гарантує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стаття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34 </a:t>
            </a:r>
            <a:r>
              <a:rPr sz="1700" b="1" spc="-10" dirty="0">
                <a:latin typeface="Arial"/>
                <a:cs typeface="Arial"/>
              </a:rPr>
              <a:t>Європейської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конвенції,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яка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дозволяє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будь-</a:t>
            </a:r>
            <a:r>
              <a:rPr sz="1700" dirty="0">
                <a:latin typeface="Arial"/>
                <a:cs typeface="Arial"/>
              </a:rPr>
              <a:t>якій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особі, неурядовій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організації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або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групі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осіб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подати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заяву,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якщо </a:t>
            </a:r>
            <a:r>
              <a:rPr sz="1700" dirty="0">
                <a:latin typeface="Arial"/>
                <a:cs typeface="Arial"/>
              </a:rPr>
              <a:t>вони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вважають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себе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жертвами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порушення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своїх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прав.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700" dirty="0">
                <a:latin typeface="Arial"/>
                <a:cs typeface="Arial"/>
              </a:rPr>
              <a:t>Це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було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визнане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історичним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досягненням,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адже </a:t>
            </a:r>
            <a:r>
              <a:rPr sz="1700" dirty="0">
                <a:latin typeface="Arial"/>
                <a:cs typeface="Arial"/>
              </a:rPr>
              <a:t>раніше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розглядали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лише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спори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між </a:t>
            </a:r>
            <a:r>
              <a:rPr sz="1700" spc="-10" dirty="0">
                <a:latin typeface="Arial"/>
                <a:cs typeface="Arial"/>
              </a:rPr>
              <a:t>державами.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Тепер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кожен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громадянин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може безпосередньо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звернутися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міжнародної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інстанції.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При </a:t>
            </a:r>
            <a:r>
              <a:rPr sz="1700" dirty="0">
                <a:latin typeface="Arial"/>
                <a:cs typeface="Arial"/>
              </a:rPr>
              <a:t>цьому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держава-</a:t>
            </a:r>
            <a:r>
              <a:rPr sz="1700" dirty="0">
                <a:latin typeface="Arial"/>
                <a:cs typeface="Arial"/>
              </a:rPr>
              <a:t>учасниця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перешкоджати </a:t>
            </a:r>
            <a:r>
              <a:rPr sz="1700" dirty="0">
                <a:latin typeface="Arial"/>
                <a:cs typeface="Arial"/>
              </a:rPr>
              <a:t>особі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поданні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заяви.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справі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“Ілашку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інші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проти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Молдови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Росії”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заявники,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ув’язнені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Придністров’ї,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подали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скаргу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</a:t>
            </a:r>
            <a:r>
              <a:rPr sz="17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порушення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права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життя</a:t>
            </a:r>
            <a:r>
              <a:rPr sz="17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</a:t>
            </a:r>
            <a:r>
              <a:rPr sz="17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свободу,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</a:t>
            </a:r>
            <a:r>
              <a:rPr sz="17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Суд</a:t>
            </a:r>
            <a:r>
              <a:rPr sz="17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визнав</a:t>
            </a:r>
            <a:r>
              <a:rPr sz="17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скаргу</a:t>
            </a:r>
            <a:r>
              <a:rPr sz="17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прийнятною,</a:t>
            </a:r>
            <a:r>
              <a:rPr sz="17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навіть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попри</a:t>
            </a:r>
            <a:r>
              <a:rPr sz="17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складні</a:t>
            </a:r>
            <a:r>
              <a:rPr sz="17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політичні</a:t>
            </a:r>
            <a:r>
              <a:rPr sz="1700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обставини.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88" y="1731346"/>
            <a:ext cx="3241511" cy="178432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31115"/>
            <a:ext cx="8891270" cy="3332479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Критерії</a:t>
            </a:r>
            <a:r>
              <a:rPr sz="15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прийнятності</a:t>
            </a:r>
            <a:r>
              <a:rPr sz="15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заяв</a:t>
            </a:r>
            <a:r>
              <a:rPr sz="15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до</a:t>
            </a:r>
            <a:r>
              <a:rPr sz="15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5621"/>
                </a:solidFill>
                <a:latin typeface="Arial"/>
                <a:cs typeface="Arial"/>
              </a:rPr>
              <a:t>ЄСПЛ</a:t>
            </a:r>
            <a:endParaRPr sz="1500">
              <a:latin typeface="Arial"/>
              <a:cs typeface="Arial"/>
            </a:endParaRPr>
          </a:p>
          <a:p>
            <a:pPr marL="12700" marR="132715">
              <a:lnSpc>
                <a:spcPct val="114999"/>
              </a:lnSpc>
            </a:pPr>
            <a:r>
              <a:rPr sz="1500" dirty="0">
                <a:latin typeface="Arial"/>
                <a:cs typeface="Arial"/>
              </a:rPr>
              <a:t>Щоб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ЄСПЛ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прийняв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заяву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розгляду,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вона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повинна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відповідати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суворим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критеріям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прийнятності, визначеним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статтею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35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Конвенції.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Основні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вимоги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такі:</a:t>
            </a:r>
            <a:endParaRPr sz="1500">
              <a:latin typeface="Arial"/>
              <a:cs typeface="Arial"/>
            </a:endParaRPr>
          </a:p>
          <a:p>
            <a:pPr marL="469265" marR="243204" indent="-387985">
              <a:lnSpc>
                <a:spcPct val="114999"/>
              </a:lnSpc>
              <a:spcBef>
                <a:spcPts val="1200"/>
              </a:spcBef>
              <a:buFont typeface="Arial"/>
              <a:buAutoNum type="arabicPeriod"/>
              <a:tabLst>
                <a:tab pos="469265" algn="l"/>
              </a:tabLst>
            </a:pPr>
            <a:r>
              <a:rPr sz="1500" b="1" dirty="0">
                <a:latin typeface="Arial"/>
                <a:cs typeface="Arial"/>
              </a:rPr>
              <a:t>Вичерпання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національних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засобів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правового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захисту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заявник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має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звернутися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всіх </a:t>
            </a:r>
            <a:r>
              <a:rPr sz="1500" dirty="0">
                <a:latin typeface="Arial"/>
                <a:cs typeface="Arial"/>
              </a:rPr>
              <a:t>національних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судів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використати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доступні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правові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механізми.</a:t>
            </a:r>
            <a:endParaRPr sz="1500">
              <a:latin typeface="Arial"/>
              <a:cs typeface="Arial"/>
            </a:endParaRPr>
          </a:p>
          <a:p>
            <a:pPr marL="469265" marR="106045" indent="-387985">
              <a:lnSpc>
                <a:spcPct val="114999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1500" b="1" dirty="0">
                <a:latin typeface="Arial"/>
                <a:cs typeface="Arial"/>
              </a:rPr>
              <a:t>Подання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заяви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протягом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шести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місяців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(з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2022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року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чотирьох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місяців)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після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остаточного </a:t>
            </a:r>
            <a:r>
              <a:rPr sz="1500" dirty="0">
                <a:latin typeface="Arial"/>
                <a:cs typeface="Arial"/>
              </a:rPr>
              <a:t>рішення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національного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органу.</a:t>
            </a:r>
            <a:endParaRPr sz="1500">
              <a:latin typeface="Arial"/>
              <a:cs typeface="Arial"/>
            </a:endParaRPr>
          </a:p>
          <a:p>
            <a:pPr marL="469265" indent="-387350">
              <a:lnSpc>
                <a:spcPct val="100000"/>
              </a:lnSpc>
              <a:spcBef>
                <a:spcPts val="270"/>
              </a:spcBef>
              <a:buFont typeface="Arial"/>
              <a:buAutoNum type="arabicPeriod"/>
              <a:tabLst>
                <a:tab pos="469265" algn="l"/>
              </a:tabLst>
            </a:pPr>
            <a:r>
              <a:rPr sz="1500" b="1" dirty="0">
                <a:latin typeface="Arial"/>
                <a:cs typeface="Arial"/>
              </a:rPr>
              <a:t>Значна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шкода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порушення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повинно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мати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істотне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значення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заявника.</a:t>
            </a:r>
            <a:endParaRPr sz="1500">
              <a:latin typeface="Arial"/>
              <a:cs typeface="Arial"/>
            </a:endParaRPr>
          </a:p>
          <a:p>
            <a:pPr marL="469265" marR="5080" indent="-387985">
              <a:lnSpc>
                <a:spcPct val="114999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1500" b="1" spc="-10" dirty="0">
                <a:latin typeface="Arial"/>
                <a:cs typeface="Arial"/>
              </a:rPr>
              <a:t>Відсутність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зловживання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правом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на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скаргу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повторного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розгляду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ідентичної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справи.</a:t>
            </a:r>
            <a:r>
              <a:rPr sz="1500" spc="5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Якщо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хоча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б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одна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умова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виконана,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заява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визнається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неприйнятною.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Ці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критерії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запобігають перевантаженню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Суду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несерйозними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або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передчасними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скаргами,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зберігаючи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його </a:t>
            </a:r>
            <a:r>
              <a:rPr sz="1500" spc="-10" dirty="0">
                <a:latin typeface="Arial"/>
                <a:cs typeface="Arial"/>
              </a:rPr>
              <a:t>ефективність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10" dirty="0">
                <a:latin typeface="Arial"/>
                <a:cs typeface="Arial"/>
              </a:rPr>
              <a:t> авторитет.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5519" y="3490193"/>
            <a:ext cx="3692917" cy="15923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641340" cy="44970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Процедура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подання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заяви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до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5621"/>
                </a:solidFill>
                <a:latin typeface="Arial"/>
                <a:cs typeface="Arial"/>
              </a:rPr>
              <a:t>Суду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Заява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ЄСПЛ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подається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письмовій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формі безпосередньо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Страсбурга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через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онлайн- </a:t>
            </a:r>
            <a:r>
              <a:rPr sz="1800" dirty="0">
                <a:latin typeface="Arial"/>
                <a:cs typeface="Arial"/>
              </a:rPr>
              <a:t>систему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eComms.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містити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детальний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опис </a:t>
            </a:r>
            <a:r>
              <a:rPr sz="1800" dirty="0">
                <a:latin typeface="Arial"/>
                <a:cs typeface="Arial"/>
              </a:rPr>
              <a:t>фактів,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зазначення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порушених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статей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Конвенції, </a:t>
            </a:r>
            <a:r>
              <a:rPr sz="1800" dirty="0">
                <a:latin typeface="Arial"/>
                <a:cs typeface="Arial"/>
              </a:rPr>
              <a:t>персональні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дані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заявника,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копії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судових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рішень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і </a:t>
            </a:r>
            <a:r>
              <a:rPr sz="1800" dirty="0">
                <a:latin typeface="Arial"/>
                <a:cs typeface="Arial"/>
              </a:rPr>
              <a:t>підпис.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Форму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заяви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затверджено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Правилами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Суду,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і </a:t>
            </a:r>
            <a:r>
              <a:rPr sz="1800" spc="-30" dirty="0">
                <a:latin typeface="Arial"/>
                <a:cs typeface="Arial"/>
              </a:rPr>
              <a:t>будь-</a:t>
            </a:r>
            <a:r>
              <a:rPr sz="1800" dirty="0">
                <a:latin typeface="Arial"/>
                <a:cs typeface="Arial"/>
              </a:rPr>
              <a:t>яке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відхилення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призвести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25" dirty="0">
                <a:latin typeface="Arial"/>
                <a:cs typeface="Arial"/>
              </a:rPr>
              <a:t> її </a:t>
            </a:r>
            <a:r>
              <a:rPr sz="1800" spc="-10" dirty="0">
                <a:latin typeface="Arial"/>
                <a:cs typeface="Arial"/>
              </a:rPr>
              <a:t>відхилення.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Після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отримання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заяви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проводить початкову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перевірку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визначає,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шанси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прийнятою.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Якщо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заява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подана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належним </a:t>
            </a:r>
            <a:r>
              <a:rPr sz="1800" dirty="0">
                <a:latin typeface="Arial"/>
                <a:cs typeface="Arial"/>
              </a:rPr>
              <a:t>чином,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присвоюється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номер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передається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до </a:t>
            </a:r>
            <a:r>
              <a:rPr sz="1800" spc="-10" dirty="0">
                <a:latin typeface="Arial"/>
                <a:cs typeface="Arial"/>
              </a:rPr>
              <a:t>відповідного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підрозділу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Суду.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Заявник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зобов’ </a:t>
            </a:r>
            <a:r>
              <a:rPr sz="1800" dirty="0">
                <a:latin typeface="Arial"/>
                <a:cs typeface="Arial"/>
              </a:rPr>
              <a:t>язаний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користуватися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послугами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адвоката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на </a:t>
            </a:r>
            <a:r>
              <a:rPr sz="1800" spc="-10" dirty="0">
                <a:latin typeface="Arial"/>
                <a:cs typeface="Arial"/>
              </a:rPr>
              <a:t>початковому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етапі,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але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після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передачі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справи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уряду представництво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юриста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обов’язковим.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1188" y="1145235"/>
            <a:ext cx="3274393" cy="26457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5781675" cy="49453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dirty="0">
                <a:solidFill>
                  <a:srgbClr val="D84214"/>
                </a:solidFill>
                <a:latin typeface="Arial"/>
                <a:cs typeface="Arial"/>
              </a:rPr>
              <a:t>Стадії</a:t>
            </a:r>
            <a:r>
              <a:rPr sz="1700" b="1" spc="-75" dirty="0">
                <a:solidFill>
                  <a:srgbClr val="D84214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84214"/>
                </a:solidFill>
                <a:latin typeface="Arial"/>
                <a:cs typeface="Arial"/>
              </a:rPr>
              <a:t>розгляду</a:t>
            </a:r>
            <a:r>
              <a:rPr sz="1700" b="1" spc="-75" dirty="0">
                <a:solidFill>
                  <a:srgbClr val="D84214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84214"/>
                </a:solidFill>
                <a:latin typeface="Arial"/>
                <a:cs typeface="Arial"/>
              </a:rPr>
              <a:t>справи</a:t>
            </a:r>
            <a:r>
              <a:rPr sz="1700" b="1" spc="-70" dirty="0">
                <a:solidFill>
                  <a:srgbClr val="D84214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D84214"/>
                </a:solidFill>
                <a:latin typeface="Arial"/>
                <a:cs typeface="Arial"/>
              </a:rPr>
              <a:t>у</a:t>
            </a:r>
            <a:r>
              <a:rPr sz="1700" b="1" spc="-75" dirty="0">
                <a:solidFill>
                  <a:srgbClr val="D84214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D84214"/>
                </a:solidFill>
                <a:latin typeface="Arial"/>
                <a:cs typeface="Arial"/>
              </a:rPr>
              <a:t>ЄСПЛ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700" spc="-20" dirty="0">
                <a:latin typeface="Arial"/>
                <a:cs typeface="Arial"/>
              </a:rPr>
              <a:t>Розгляд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ЄСПЛ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складається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кількох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основних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етапів:</a:t>
            </a:r>
            <a:endParaRPr sz="1700">
              <a:latin typeface="Arial"/>
              <a:cs typeface="Arial"/>
            </a:endParaRPr>
          </a:p>
          <a:p>
            <a:pPr marL="469265" marR="135255" indent="-408940">
              <a:lnSpc>
                <a:spcPct val="114999"/>
              </a:lnSpc>
              <a:spcBef>
                <a:spcPts val="1200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Попередня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оцінка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прийнятності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визначає, </a:t>
            </a:r>
            <a:r>
              <a:rPr sz="1700" dirty="0">
                <a:latin typeface="Arial"/>
                <a:cs typeface="Arial"/>
              </a:rPr>
              <a:t>чи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відповідає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заява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критеріям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статей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34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35.</a:t>
            </a:r>
            <a:endParaRPr sz="1700">
              <a:latin typeface="Arial"/>
              <a:cs typeface="Arial"/>
            </a:endParaRPr>
          </a:p>
          <a:p>
            <a:pPr marL="469265" marR="41910" indent="-408940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Комунікація</a:t>
            </a:r>
            <a:r>
              <a:rPr sz="1700" b="1" spc="-7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урядом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якщо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заява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прийнята,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Суд </a:t>
            </a:r>
            <a:r>
              <a:rPr sz="1700" dirty="0">
                <a:latin typeface="Arial"/>
                <a:cs typeface="Arial"/>
              </a:rPr>
              <a:t>надсилає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її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державі-</a:t>
            </a:r>
            <a:r>
              <a:rPr sz="1700" dirty="0">
                <a:latin typeface="Arial"/>
                <a:cs typeface="Arial"/>
              </a:rPr>
              <a:t>відповідачу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для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надання пояснень.</a:t>
            </a:r>
            <a:endParaRPr sz="1700">
              <a:latin typeface="Arial"/>
              <a:cs typeface="Arial"/>
            </a:endParaRPr>
          </a:p>
          <a:p>
            <a:pPr marL="469265" marR="598805" indent="-408940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Обмін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позиціями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сторін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заявник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держава обмінюються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зауваженнями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доказами.</a:t>
            </a:r>
            <a:endParaRPr sz="1700">
              <a:latin typeface="Arial"/>
              <a:cs typeface="Arial"/>
            </a:endParaRPr>
          </a:p>
          <a:p>
            <a:pPr marL="469265" marR="278130" indent="-408940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Розгляд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по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суті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аналізує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факти,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докази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та </a:t>
            </a:r>
            <a:r>
              <a:rPr sz="1700" spc="-10" dirty="0">
                <a:latin typeface="Arial"/>
                <a:cs typeface="Arial"/>
              </a:rPr>
              <a:t>аргументи.</a:t>
            </a:r>
            <a:endParaRPr sz="1700">
              <a:latin typeface="Arial"/>
              <a:cs typeface="Arial"/>
            </a:endParaRPr>
          </a:p>
          <a:p>
            <a:pPr marL="469265" marR="5080" indent="-408940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Ухвалення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рішення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рішення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публікується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є </a:t>
            </a:r>
            <a:r>
              <a:rPr sz="1700" spc="-20" dirty="0">
                <a:latin typeface="Arial"/>
                <a:cs typeface="Arial"/>
              </a:rPr>
              <a:t>остаточним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після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трьох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місяців,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якщо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жодна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сторін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просить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передати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справу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Великої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палати.</a:t>
            </a:r>
            <a:endParaRPr sz="1700">
              <a:latin typeface="Arial"/>
              <a:cs typeface="Arial"/>
            </a:endParaRPr>
          </a:p>
          <a:p>
            <a:pPr marL="469265" marR="106680">
              <a:lnSpc>
                <a:spcPct val="114999"/>
              </a:lnSpc>
            </a:pPr>
            <a:r>
              <a:rPr sz="1700" spc="-10" dirty="0">
                <a:latin typeface="Arial"/>
                <a:cs typeface="Arial"/>
              </a:rPr>
              <a:t>Усі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етапи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здійснюються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письмово,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але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виняткових </a:t>
            </a:r>
            <a:r>
              <a:rPr sz="1700" dirty="0">
                <a:latin typeface="Arial"/>
                <a:cs typeface="Arial"/>
              </a:rPr>
              <a:t>випадках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може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проводити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публічні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слухання.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4587" y="3033393"/>
            <a:ext cx="2766894" cy="20806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053330" cy="477139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Структура</a:t>
            </a:r>
            <a:r>
              <a:rPr sz="18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Суду</a:t>
            </a:r>
            <a:r>
              <a:rPr sz="18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і</a:t>
            </a:r>
            <a:r>
              <a:rPr sz="18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склад</a:t>
            </a:r>
            <a:r>
              <a:rPr sz="18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суддів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ЄСПЛ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складається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суддів,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обраних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від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кожної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держави-</a:t>
            </a:r>
            <a:r>
              <a:rPr sz="1800" dirty="0">
                <a:latin typeface="Arial"/>
                <a:cs typeface="Arial"/>
              </a:rPr>
              <a:t>учасниці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Конвенції.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Судді </a:t>
            </a:r>
            <a:r>
              <a:rPr sz="1800" dirty="0">
                <a:latin typeface="Arial"/>
                <a:cs typeface="Arial"/>
              </a:rPr>
              <a:t>обираються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Парламентською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Асамблеєю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Ради </a:t>
            </a:r>
            <a:r>
              <a:rPr sz="1800" dirty="0">
                <a:latin typeface="Arial"/>
                <a:cs typeface="Arial"/>
              </a:rPr>
              <a:t>Європи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строком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дев’ять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років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без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права </a:t>
            </a:r>
            <a:r>
              <a:rPr sz="1800" dirty="0">
                <a:latin typeface="Arial"/>
                <a:cs typeface="Arial"/>
              </a:rPr>
              <a:t>переобрання.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діють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незалежно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своїх </a:t>
            </a:r>
            <a:r>
              <a:rPr sz="1800" dirty="0">
                <a:latin typeface="Arial"/>
                <a:cs typeface="Arial"/>
              </a:rPr>
              <a:t>держав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можуть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отримувати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вказівки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від </a:t>
            </a:r>
            <a:r>
              <a:rPr sz="1800" dirty="0">
                <a:latin typeface="Arial"/>
                <a:cs typeface="Arial"/>
              </a:rPr>
              <a:t>урядів.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Структура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Суду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включає: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одноосібного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суддю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комітети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трьох </a:t>
            </a:r>
            <a:r>
              <a:rPr sz="1800" b="1" dirty="0">
                <a:latin typeface="Arial"/>
                <a:cs typeface="Arial"/>
              </a:rPr>
              <a:t>суддів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палати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семи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суддів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Велику </a:t>
            </a:r>
            <a:r>
              <a:rPr sz="1800" b="1" dirty="0">
                <a:latin typeface="Arial"/>
                <a:cs typeface="Arial"/>
              </a:rPr>
              <a:t>палату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сімнадцяти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суддів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Більшість </a:t>
            </a:r>
            <a:r>
              <a:rPr sz="1800" dirty="0">
                <a:latin typeface="Arial"/>
                <a:cs typeface="Arial"/>
              </a:rPr>
              <a:t>простих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справ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розглядається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одноосібним </a:t>
            </a:r>
            <a:r>
              <a:rPr sz="1800" dirty="0">
                <a:latin typeface="Arial"/>
                <a:cs typeface="Arial"/>
              </a:rPr>
              <a:t>суддею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комітетом,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складні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чи </a:t>
            </a:r>
            <a:r>
              <a:rPr sz="1800" spc="-10" dirty="0">
                <a:latin typeface="Arial"/>
                <a:cs typeface="Arial"/>
              </a:rPr>
              <a:t>прецедентні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Великою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палатою.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Така </a:t>
            </a:r>
            <a:r>
              <a:rPr sz="1800" dirty="0">
                <a:latin typeface="Arial"/>
                <a:cs typeface="Arial"/>
              </a:rPr>
              <a:t>структура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дозволяє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ефективно розглядати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понад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40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тисяч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заяв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щороку, зберігаючи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високий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рівень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якості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рішень.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5689" y="1443584"/>
            <a:ext cx="3615892" cy="22563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36702"/>
            <a:ext cx="6005830" cy="496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8440" algn="just">
              <a:lnSpc>
                <a:spcPct val="114999"/>
              </a:lnSpc>
              <a:spcBef>
                <a:spcPts val="100"/>
              </a:spcBef>
            </a:pPr>
            <a:r>
              <a:rPr sz="1300" b="1" spc="-20" dirty="0">
                <a:solidFill>
                  <a:srgbClr val="FF5621"/>
                </a:solidFill>
                <a:latin typeface="Arial"/>
                <a:cs typeface="Arial"/>
              </a:rPr>
              <a:t>Міжнародно-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правові</a:t>
            </a:r>
            <a:r>
              <a:rPr sz="13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процедури</a:t>
            </a:r>
            <a:r>
              <a:rPr sz="1300" b="1" spc="-2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захисту</a:t>
            </a:r>
            <a:r>
              <a:rPr sz="13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300" b="1" spc="-2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людини.</a:t>
            </a:r>
            <a:r>
              <a:rPr sz="13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Розгляд доповідей</a:t>
            </a:r>
            <a:r>
              <a:rPr sz="13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держав</a:t>
            </a:r>
            <a:r>
              <a:rPr sz="13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про</a:t>
            </a:r>
            <a:r>
              <a:rPr sz="13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виконання</a:t>
            </a:r>
            <a:r>
              <a:rPr sz="13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взятих</a:t>
            </a:r>
            <a:r>
              <a:rPr sz="13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зобов'язань</a:t>
            </a:r>
            <a:r>
              <a:rPr sz="13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по</a:t>
            </a:r>
            <a:r>
              <a:rPr sz="13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захисту</a:t>
            </a:r>
            <a:r>
              <a:rPr sz="13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5621"/>
                </a:solidFill>
                <a:latin typeface="Arial"/>
                <a:cs typeface="Arial"/>
              </a:rPr>
              <a:t>прав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людини.</a:t>
            </a:r>
            <a:r>
              <a:rPr sz="13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Розгляд</a:t>
            </a:r>
            <a:r>
              <a:rPr sz="13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звернень</a:t>
            </a:r>
            <a:r>
              <a:rPr sz="13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про</a:t>
            </a:r>
            <a:r>
              <a:rPr sz="13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порушення</a:t>
            </a:r>
            <a:r>
              <a:rPr sz="13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3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окремих</a:t>
            </a:r>
            <a:r>
              <a:rPr sz="13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осіб</a:t>
            </a:r>
            <a:r>
              <a:rPr sz="13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та</a:t>
            </a:r>
            <a:r>
              <a:rPr sz="13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5621"/>
                </a:solidFill>
                <a:latin typeface="Arial"/>
                <a:cs typeface="Arial"/>
              </a:rPr>
              <a:t>груп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осіб.</a:t>
            </a:r>
            <a:endParaRPr sz="13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30"/>
              </a:spcBef>
            </a:pP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Вступ</a:t>
            </a:r>
            <a:r>
              <a:rPr sz="13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до</a:t>
            </a:r>
            <a:r>
              <a:rPr sz="13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F5621"/>
                </a:solidFill>
                <a:latin typeface="Arial"/>
                <a:cs typeface="Arial"/>
              </a:rPr>
              <a:t>міжнародно-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правового</a:t>
            </a:r>
            <a:r>
              <a:rPr sz="13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захисту</a:t>
            </a:r>
            <a:r>
              <a:rPr sz="13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3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endParaRPr sz="1300" dirty="0">
              <a:latin typeface="Arial"/>
              <a:cs typeface="Arial"/>
            </a:endParaRPr>
          </a:p>
          <a:p>
            <a:pPr marL="12700" marR="51435" algn="just">
              <a:lnSpc>
                <a:spcPct val="114999"/>
              </a:lnSpc>
            </a:pP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Права</a:t>
            </a:r>
            <a:r>
              <a:rPr sz="13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r>
              <a:rPr sz="13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5621"/>
                </a:solidFill>
                <a:latin typeface="Arial"/>
                <a:cs typeface="Arial"/>
              </a:rPr>
              <a:t>—</a:t>
            </a:r>
            <a:r>
              <a:rPr sz="1300" b="1" spc="-2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це</a:t>
            </a:r>
            <a:r>
              <a:rPr sz="1300" b="1" i="1" spc="-3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невід’ємні,</a:t>
            </a:r>
            <a:r>
              <a:rPr sz="1300" b="1" i="1" spc="-3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універсальні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та</a:t>
            </a:r>
            <a:r>
              <a:rPr sz="1300" b="1" i="1" spc="-3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природні</a:t>
            </a:r>
            <a:r>
              <a:rPr sz="1300" b="1" i="1" spc="-3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можливості </a:t>
            </a:r>
            <a:r>
              <a:rPr sz="1300" b="1" i="1" dirty="0">
                <a:latin typeface="Arial"/>
                <a:cs typeface="Arial"/>
              </a:rPr>
              <a:t>кожної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особи,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які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забезпечують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її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гідність,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свободу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та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рівність.</a:t>
            </a:r>
            <a:r>
              <a:rPr sz="1300" b="1" i="1" spc="-10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У </a:t>
            </a:r>
            <a:r>
              <a:rPr sz="1300" dirty="0">
                <a:latin typeface="Arial"/>
                <a:cs typeface="Arial"/>
              </a:rPr>
              <a:t>сучасному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світі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захист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прав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людини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є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центральним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принципом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міжнародного </a:t>
            </a:r>
            <a:r>
              <a:rPr sz="1300" dirty="0">
                <a:latin typeface="Arial"/>
                <a:cs typeface="Arial"/>
              </a:rPr>
              <a:t>права,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який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закріплений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численних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документах:</a:t>
            </a:r>
            <a:r>
              <a:rPr sz="1300" dirty="0">
                <a:latin typeface="Arial"/>
                <a:cs typeface="Arial"/>
              </a:rPr>
              <a:t> </a:t>
            </a: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Статуті</a:t>
            </a:r>
            <a:r>
              <a:rPr sz="13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ООН</a:t>
            </a:r>
            <a:r>
              <a:rPr sz="13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(1945),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Загальній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декларації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людини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(1948),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Міжнародних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пактах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громадянські,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політичні,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економічні,</a:t>
            </a:r>
            <a:r>
              <a:rPr sz="13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соціальні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</a:t>
            </a:r>
            <a:r>
              <a:rPr sz="13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культурні</a:t>
            </a:r>
            <a:r>
              <a:rPr sz="13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права</a:t>
            </a:r>
            <a:r>
              <a:rPr sz="13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3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(1966).</a:t>
            </a:r>
            <a:endParaRPr sz="1300" dirty="0">
              <a:latin typeface="Arial"/>
              <a:cs typeface="Arial"/>
            </a:endParaRPr>
          </a:p>
          <a:p>
            <a:pPr marL="12700" marR="5080" algn="just">
              <a:lnSpc>
                <a:spcPct val="114999"/>
              </a:lnSpc>
            </a:pPr>
            <a:r>
              <a:rPr sz="1300" b="1" i="1" spc="-10" dirty="0">
                <a:latin typeface="Arial"/>
                <a:cs typeface="Arial"/>
              </a:rPr>
              <a:t>Міжнародно-правові</a:t>
            </a:r>
            <a:r>
              <a:rPr sz="1300" b="1" i="1" spc="-4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засоби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захисту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прав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людини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формуються системою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органів,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процедур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і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механізмів,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спрямованих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spc="-25" dirty="0">
                <a:latin typeface="Arial"/>
                <a:cs typeface="Arial"/>
              </a:rPr>
              <a:t>на </a:t>
            </a:r>
            <a:r>
              <a:rPr sz="1300" b="1" i="1" spc="-10" dirty="0">
                <a:latin typeface="Arial"/>
                <a:cs typeface="Arial"/>
              </a:rPr>
              <a:t>попередження,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припинення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або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розслідування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порушень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прав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людини. </a:t>
            </a:r>
            <a:r>
              <a:rPr sz="1300" b="1" i="1" dirty="0">
                <a:latin typeface="Arial"/>
                <a:cs typeface="Arial"/>
              </a:rPr>
              <a:t>Ці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механізми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мають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на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меті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забезпечити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контроль</a:t>
            </a:r>
            <a:r>
              <a:rPr sz="1300" b="1" i="1" spc="-4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за</a:t>
            </a:r>
            <a:r>
              <a:rPr sz="1300" b="1" i="1" spc="-35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виконанням державами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своїх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міжнародних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spc="-10" dirty="0">
                <a:latin typeface="Arial"/>
                <a:cs typeface="Arial"/>
              </a:rPr>
              <a:t>зобов’язань</a:t>
            </a:r>
            <a:r>
              <a:rPr sz="1300" b="1" i="1" spc="-45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у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галузі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прав</a:t>
            </a:r>
            <a:r>
              <a:rPr sz="1300" b="1" i="1" spc="-50" dirty="0">
                <a:latin typeface="Arial"/>
                <a:cs typeface="Arial"/>
              </a:rPr>
              <a:t> </a:t>
            </a:r>
            <a:r>
              <a:rPr sz="1300" b="1" i="1" dirty="0">
                <a:latin typeface="Arial"/>
                <a:cs typeface="Arial"/>
              </a:rPr>
              <a:t>людини.</a:t>
            </a:r>
            <a:r>
              <a:rPr sz="1300" b="1" i="1" spc="-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Вони </a:t>
            </a:r>
            <a:r>
              <a:rPr sz="1300" spc="-10" dirty="0">
                <a:latin typeface="Arial"/>
                <a:cs typeface="Arial"/>
              </a:rPr>
              <a:t>включают</a:t>
            </a:r>
            <a:r>
              <a:rPr sz="1300" i="1" spc="-10" dirty="0">
                <a:latin typeface="Arial"/>
                <a:cs typeface="Arial"/>
              </a:rPr>
              <a:t>ь</a:t>
            </a:r>
            <a:r>
              <a:rPr sz="1300" i="1" spc="-4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періодичний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розгляд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державних</a:t>
            </a:r>
            <a:r>
              <a:rPr sz="1300" i="1" spc="-40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доповідей,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розгляд</a:t>
            </a:r>
            <a:r>
              <a:rPr sz="1300" i="1" spc="50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індивідуальних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скарг,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процедури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спеціальних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доповідачів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та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комісій,</a:t>
            </a:r>
            <a:r>
              <a:rPr sz="1300" i="1" spc="-35" dirty="0">
                <a:latin typeface="Arial"/>
                <a:cs typeface="Arial"/>
              </a:rPr>
              <a:t> </a:t>
            </a:r>
            <a:r>
              <a:rPr sz="1300" i="1" spc="-50" dirty="0">
                <a:latin typeface="Arial"/>
                <a:cs typeface="Arial"/>
              </a:rPr>
              <a:t>а</a:t>
            </a:r>
            <a:r>
              <a:rPr sz="1300" i="1" spc="500" dirty="0">
                <a:latin typeface="Arial"/>
                <a:cs typeface="Arial"/>
              </a:rPr>
              <a:t>  </a:t>
            </a:r>
            <a:r>
              <a:rPr sz="1300" i="1" spc="-10" dirty="0">
                <a:latin typeface="Arial"/>
                <a:cs typeface="Arial"/>
              </a:rPr>
              <a:t>також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роботу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міжнародних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судів</a:t>
            </a:r>
            <a:r>
              <a:rPr sz="1300" i="1" spc="-45" dirty="0">
                <a:latin typeface="Arial"/>
                <a:cs typeface="Arial"/>
              </a:rPr>
              <a:t> </a:t>
            </a:r>
            <a:r>
              <a:rPr sz="1300" i="1" dirty="0">
                <a:latin typeface="Arial"/>
                <a:cs typeface="Arial"/>
              </a:rPr>
              <a:t>і</a:t>
            </a:r>
            <a:r>
              <a:rPr sz="1300" i="1" spc="-40" dirty="0">
                <a:latin typeface="Arial"/>
                <a:cs typeface="Arial"/>
              </a:rPr>
              <a:t> </a:t>
            </a:r>
            <a:r>
              <a:rPr sz="1300" i="1" spc="-10" dirty="0">
                <a:latin typeface="Arial"/>
                <a:cs typeface="Arial"/>
              </a:rPr>
              <a:t>трибуналів.</a:t>
            </a:r>
            <a:r>
              <a:rPr sz="1300" i="1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Таким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чином,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система </a:t>
            </a:r>
            <a:r>
              <a:rPr sz="1300" spc="-20" dirty="0">
                <a:latin typeface="Arial"/>
                <a:cs typeface="Arial"/>
              </a:rPr>
              <a:t>міжнародно-</a:t>
            </a:r>
            <a:r>
              <a:rPr sz="1300" spc="-10" dirty="0">
                <a:latin typeface="Arial"/>
                <a:cs typeface="Arial"/>
              </a:rPr>
              <a:t>правового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захисту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прав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людини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—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це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не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лише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сукупність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норм,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50" dirty="0">
                <a:latin typeface="Arial"/>
                <a:cs typeface="Arial"/>
              </a:rPr>
              <a:t>а </a:t>
            </a:r>
            <a:r>
              <a:rPr sz="1300" dirty="0">
                <a:latin typeface="Arial"/>
                <a:cs typeface="Arial"/>
              </a:rPr>
              <a:t>й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інституційний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механізм,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який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гарантує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реальне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втілення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цих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прав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у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життя.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2312" y="1465547"/>
            <a:ext cx="2990743" cy="20143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7145"/>
            <a:ext cx="5616575" cy="46888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248920">
              <a:lnSpc>
                <a:spcPct val="107500"/>
              </a:lnSpc>
              <a:spcBef>
                <a:spcPts val="280"/>
              </a:spcBef>
            </a:pP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Механізм</a:t>
            </a:r>
            <a:r>
              <a:rPr sz="2000" b="1" spc="-8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дружнього</a:t>
            </a:r>
            <a:r>
              <a:rPr sz="2000" b="1" spc="-8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врегулювання </a:t>
            </a:r>
            <a:r>
              <a:rPr sz="2000" dirty="0">
                <a:latin typeface="Arial"/>
                <a:cs typeface="Arial"/>
              </a:rPr>
              <a:t>Однією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особливостей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процедур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ЄСПЛ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є </a:t>
            </a:r>
            <a:r>
              <a:rPr sz="2000" b="1" dirty="0">
                <a:latin typeface="Arial"/>
                <a:cs typeface="Arial"/>
              </a:rPr>
              <a:t>дружнє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врегулювання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можливість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сторін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дійти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згоди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винесення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рішення.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Якщо </a:t>
            </a:r>
            <a:r>
              <a:rPr sz="2000" dirty="0">
                <a:latin typeface="Arial"/>
                <a:cs typeface="Arial"/>
              </a:rPr>
              <a:t>заявник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держава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погоджуються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певну </a:t>
            </a:r>
            <a:r>
              <a:rPr sz="2000" dirty="0">
                <a:latin typeface="Arial"/>
                <a:cs typeface="Arial"/>
              </a:rPr>
              <a:t>компенсацію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чи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інші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заходи,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Суд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затверджує </a:t>
            </a:r>
            <a:r>
              <a:rPr sz="2000" dirty="0">
                <a:latin typeface="Arial"/>
                <a:cs typeface="Arial"/>
              </a:rPr>
              <a:t>угоду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закриває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справу.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сприяє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зменшенню </a:t>
            </a:r>
            <a:r>
              <a:rPr sz="2000" dirty="0">
                <a:latin typeface="Arial"/>
                <a:cs typeface="Arial"/>
              </a:rPr>
              <a:t>навантаження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дозволяє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сторонам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швидше </a:t>
            </a:r>
            <a:r>
              <a:rPr sz="2000" dirty="0">
                <a:latin typeface="Arial"/>
                <a:cs typeface="Arial"/>
              </a:rPr>
              <a:t>досягти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справедливості.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Наприклад,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справах, </a:t>
            </a:r>
            <a:r>
              <a:rPr sz="2000" dirty="0">
                <a:latin typeface="Arial"/>
                <a:cs typeface="Arial"/>
              </a:rPr>
              <a:t>пов’язаних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із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тривалим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невиконанням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судових </a:t>
            </a:r>
            <a:r>
              <a:rPr sz="2000" dirty="0">
                <a:latin typeface="Arial"/>
                <a:cs typeface="Arial"/>
              </a:rPr>
              <a:t>рішень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Україні,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держава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часто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погоджується </a:t>
            </a:r>
            <a:r>
              <a:rPr sz="2000" dirty="0">
                <a:latin typeface="Arial"/>
                <a:cs typeface="Arial"/>
              </a:rPr>
              <a:t>виплатити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компенсацію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без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тривалого </a:t>
            </a:r>
            <a:r>
              <a:rPr sz="2000" spc="-25" dirty="0">
                <a:latin typeface="Arial"/>
                <a:cs typeface="Arial"/>
              </a:rPr>
              <a:t>розгляду.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Дружнє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врегулювання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є </a:t>
            </a:r>
            <a:r>
              <a:rPr sz="2000" dirty="0">
                <a:latin typeface="Arial"/>
                <a:cs typeface="Arial"/>
              </a:rPr>
              <a:t>визнанням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вини,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але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демонструє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готовність </a:t>
            </a:r>
            <a:r>
              <a:rPr sz="2000" dirty="0">
                <a:latin typeface="Arial"/>
                <a:cs typeface="Arial"/>
              </a:rPr>
              <a:t>держави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виправити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порушення.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5187" y="1064997"/>
            <a:ext cx="3026393" cy="302639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49" y="-1198"/>
            <a:ext cx="5690870" cy="50203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Виконання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рішень</a:t>
            </a:r>
            <a:r>
              <a:rPr sz="19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5621"/>
                </a:solidFill>
                <a:latin typeface="Arial"/>
                <a:cs typeface="Arial"/>
              </a:rPr>
              <a:t>ЄСПЛ</a:t>
            </a:r>
            <a:endParaRPr sz="1900">
              <a:latin typeface="Arial"/>
              <a:cs typeface="Arial"/>
            </a:endParaRPr>
          </a:p>
          <a:p>
            <a:pPr marL="12700" marR="40640">
              <a:lnSpc>
                <a:spcPct val="114999"/>
              </a:lnSpc>
            </a:pPr>
            <a:r>
              <a:rPr sz="1900" dirty="0">
                <a:latin typeface="Arial"/>
                <a:cs typeface="Arial"/>
              </a:rPr>
              <a:t>Рішення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ЄСПЛ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обов’язковими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виконання </a:t>
            </a:r>
            <a:r>
              <a:rPr sz="1900" dirty="0">
                <a:latin typeface="Arial"/>
                <a:cs typeface="Arial"/>
              </a:rPr>
              <a:t>відповідною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державою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згідно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зі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статтею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46 </a:t>
            </a:r>
            <a:r>
              <a:rPr sz="1900" spc="-10" dirty="0">
                <a:latin typeface="Arial"/>
                <a:cs typeface="Arial"/>
              </a:rPr>
              <a:t>Конвенції.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Контроль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виконанням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здійснює </a:t>
            </a:r>
            <a:r>
              <a:rPr sz="1900" b="1" dirty="0">
                <a:latin typeface="Arial"/>
                <a:cs typeface="Arial"/>
              </a:rPr>
              <a:t>Комітет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міністрів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Ради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Європи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який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перевіряє, </a:t>
            </a:r>
            <a:r>
              <a:rPr sz="1900" dirty="0">
                <a:latin typeface="Arial"/>
                <a:cs typeface="Arial"/>
              </a:rPr>
              <a:t>чи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держава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виплатила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компенсацію,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внесла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зміни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законодавства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або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усунула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порушення.</a:t>
            </a:r>
            <a:endParaRPr sz="1900">
              <a:latin typeface="Arial"/>
              <a:cs typeface="Arial"/>
            </a:endParaRPr>
          </a:p>
          <a:p>
            <a:pPr marL="12700" marR="220979">
              <a:lnSpc>
                <a:spcPct val="114999"/>
              </a:lnSpc>
            </a:pPr>
            <a:r>
              <a:rPr sz="1900" dirty="0">
                <a:latin typeface="Arial"/>
                <a:cs typeface="Arial"/>
              </a:rPr>
              <a:t>Виконання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може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бути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індивідуальним </a:t>
            </a:r>
            <a:r>
              <a:rPr sz="1900" spc="-10" dirty="0">
                <a:latin typeface="Arial"/>
                <a:cs typeface="Arial"/>
              </a:rPr>
              <a:t>(компенсація,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звільнення,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відновлення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правах) </a:t>
            </a:r>
            <a:r>
              <a:rPr sz="1900" dirty="0">
                <a:latin typeface="Arial"/>
                <a:cs typeface="Arial"/>
              </a:rPr>
              <a:t>або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загальним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(зміна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системних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практик, реформування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законів,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судів,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в’язниць).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900" spc="-10" dirty="0">
                <a:latin typeface="Arial"/>
                <a:cs typeface="Arial"/>
              </a:rPr>
              <a:t>Наприклад,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після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рішень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справах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“Юрій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Іванов </a:t>
            </a:r>
            <a:r>
              <a:rPr sz="1900" dirty="0">
                <a:latin typeface="Arial"/>
                <a:cs typeface="Arial"/>
              </a:rPr>
              <a:t>проти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України”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“Бурмич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проти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України”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уряд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був </a:t>
            </a:r>
            <a:r>
              <a:rPr sz="1900" dirty="0">
                <a:latin typeface="Arial"/>
                <a:cs typeface="Arial"/>
              </a:rPr>
              <a:t>змушений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ухвалити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програму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вирішення </a:t>
            </a:r>
            <a:r>
              <a:rPr sz="1900" spc="-20" dirty="0">
                <a:latin typeface="Arial"/>
                <a:cs typeface="Arial"/>
              </a:rPr>
              <a:t>проблеми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невиконання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національних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судових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4937" y="1612064"/>
            <a:ext cx="2886594" cy="191937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5621655" cy="478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5910">
              <a:lnSpc>
                <a:spcPct val="114999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Значення</a:t>
            </a:r>
            <a:r>
              <a:rPr sz="19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ЄСПЛ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для</a:t>
            </a:r>
            <a:r>
              <a:rPr sz="19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розвитку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європейських стандартів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b="1" dirty="0">
                <a:latin typeface="Arial"/>
                <a:cs typeface="Arial"/>
              </a:rPr>
              <a:t>ЄСПЛ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відіграє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ключову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роль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у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формуванні </a:t>
            </a:r>
            <a:r>
              <a:rPr sz="1900" b="1" dirty="0">
                <a:latin typeface="Arial"/>
                <a:cs typeface="Arial"/>
              </a:rPr>
              <a:t>єдиних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стандартів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прав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людини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Європі.</a:t>
            </a:r>
            <a:r>
              <a:rPr sz="1900" b="1" spc="5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Його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рішення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прецедентами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обов’язкові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тлумачення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Конвенції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всіма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державами- учасницями.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розвиває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динамічне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тлумачення </a:t>
            </a:r>
            <a:r>
              <a:rPr sz="1900" dirty="0">
                <a:latin typeface="Arial"/>
                <a:cs typeface="Arial"/>
              </a:rPr>
              <a:t>(“живий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інструмент”),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тобто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враховує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сучасні </a:t>
            </a:r>
            <a:r>
              <a:rPr sz="1900" dirty="0">
                <a:latin typeface="Arial"/>
                <a:cs typeface="Arial"/>
              </a:rPr>
              <a:t>суспільні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зміни.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Завдяки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цьому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він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поширив </a:t>
            </a:r>
            <a:r>
              <a:rPr sz="1900" dirty="0">
                <a:latin typeface="Arial"/>
                <a:cs typeface="Arial"/>
              </a:rPr>
              <a:t>захист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нові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сфери: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захист</a:t>
            </a:r>
            <a:r>
              <a:rPr sz="1900" b="1" i="1" spc="-70" dirty="0">
                <a:latin typeface="Arial"/>
                <a:cs typeface="Arial"/>
              </a:rPr>
              <a:t> </a:t>
            </a:r>
            <a:r>
              <a:rPr sz="1900" b="1" i="1" spc="-10" dirty="0">
                <a:latin typeface="Arial"/>
                <a:cs typeface="Arial"/>
              </a:rPr>
              <a:t>персональних </a:t>
            </a:r>
            <a:r>
              <a:rPr sz="1900" b="1" i="1" dirty="0">
                <a:latin typeface="Arial"/>
                <a:cs typeface="Arial"/>
              </a:rPr>
              <a:t>даних,</a:t>
            </a:r>
            <a:r>
              <a:rPr sz="1900" b="1" i="1" spc="-75" dirty="0">
                <a:latin typeface="Arial"/>
                <a:cs typeface="Arial"/>
              </a:rPr>
              <a:t> </a:t>
            </a:r>
            <a:r>
              <a:rPr sz="1900" b="1" i="1" spc="-10" dirty="0">
                <a:latin typeface="Arial"/>
                <a:cs typeface="Arial"/>
              </a:rPr>
              <a:t>екологічні</a:t>
            </a:r>
            <a:r>
              <a:rPr sz="1900" b="1" i="1" spc="-75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права,</a:t>
            </a:r>
            <a:r>
              <a:rPr sz="1900" b="1" i="1" spc="-75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права</a:t>
            </a:r>
            <a:r>
              <a:rPr sz="1900" b="1" i="1" spc="-75" dirty="0">
                <a:latin typeface="Arial"/>
                <a:cs typeface="Arial"/>
              </a:rPr>
              <a:t> </a:t>
            </a:r>
            <a:r>
              <a:rPr sz="1900" b="1" i="1" spc="-30" dirty="0">
                <a:latin typeface="Arial"/>
                <a:cs typeface="Arial"/>
              </a:rPr>
              <a:t>ЛГБТ-</a:t>
            </a:r>
            <a:r>
              <a:rPr sz="1900" b="1" i="1" spc="-10" dirty="0">
                <a:latin typeface="Arial"/>
                <a:cs typeface="Arial"/>
              </a:rPr>
              <a:t>осіб, свободу</a:t>
            </a:r>
            <a:r>
              <a:rPr sz="1900" b="1" i="1" spc="-40" dirty="0">
                <a:latin typeface="Arial"/>
                <a:cs typeface="Arial"/>
              </a:rPr>
              <a:t> </a:t>
            </a:r>
            <a:r>
              <a:rPr sz="1900" b="1" i="1" spc="-20" dirty="0">
                <a:latin typeface="Arial"/>
                <a:cs typeface="Arial"/>
              </a:rPr>
              <a:t>Інтернет-</a:t>
            </a:r>
            <a:r>
              <a:rPr sz="1900" b="1" i="1" spc="-10" dirty="0">
                <a:latin typeface="Arial"/>
                <a:cs typeface="Arial"/>
              </a:rPr>
              <a:t>вираження.</a:t>
            </a:r>
            <a:r>
              <a:rPr sz="1900" b="1" i="1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ЄСПЛ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лише </a:t>
            </a:r>
            <a:r>
              <a:rPr sz="1900" dirty="0">
                <a:latin typeface="Arial"/>
                <a:cs typeface="Arial"/>
              </a:rPr>
              <a:t>гарантує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справедливість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конкретних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справах, </a:t>
            </a:r>
            <a:r>
              <a:rPr sz="1900" dirty="0">
                <a:latin typeface="Arial"/>
                <a:cs typeface="Arial"/>
              </a:rPr>
              <a:t>але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й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сприяє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гармонізації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правових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систем </a:t>
            </a:r>
            <a:r>
              <a:rPr sz="1900" dirty="0">
                <a:latin typeface="Arial"/>
                <a:cs typeface="Arial"/>
              </a:rPr>
              <a:t>Європи,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утверджуючи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принцип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верховенства </a:t>
            </a:r>
            <a:r>
              <a:rPr sz="1900" dirty="0">
                <a:latin typeface="Arial"/>
                <a:cs typeface="Arial"/>
              </a:rPr>
              <a:t>права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фундамент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демократичного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суспільства.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5113" y="1587076"/>
            <a:ext cx="3046493" cy="196934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-29545"/>
            <a:ext cx="5334000" cy="512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5285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Розслідування</a:t>
            </a:r>
            <a:r>
              <a:rPr sz="15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випадків,</a:t>
            </a:r>
            <a:r>
              <a:rPr sz="15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що</a:t>
            </a:r>
            <a:r>
              <a:rPr sz="15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FF5621"/>
                </a:solidFill>
                <a:latin typeface="Arial"/>
                <a:cs typeface="Arial"/>
              </a:rPr>
              <a:t>стосуються</a:t>
            </a:r>
            <a:r>
              <a:rPr sz="15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порушення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5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r>
              <a:rPr sz="15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5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сфері</a:t>
            </a:r>
            <a:r>
              <a:rPr sz="15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міжнародного</a:t>
            </a:r>
            <a:r>
              <a:rPr sz="15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гуманітарного права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Розслідування</a:t>
            </a:r>
            <a:r>
              <a:rPr sz="15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як</a:t>
            </a:r>
            <a:r>
              <a:rPr sz="15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ключовий</a:t>
            </a:r>
            <a:r>
              <a:rPr sz="1500" b="1" spc="-3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елемент</a:t>
            </a:r>
            <a:r>
              <a:rPr sz="15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міжнародного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гуманітарного</a:t>
            </a:r>
            <a:r>
              <a:rPr sz="1500" b="1" spc="-2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права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70"/>
              </a:spcBef>
            </a:pPr>
            <a:r>
              <a:rPr sz="1500" spc="-10" dirty="0">
                <a:latin typeface="Arial"/>
                <a:cs typeface="Arial"/>
              </a:rPr>
              <a:t>Міжнародне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гуманітарне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право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(МГП)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зобов’язує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держави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лише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утримуватися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від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порушень,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й </a:t>
            </a:r>
            <a:r>
              <a:rPr sz="1500" b="1" spc="-10" dirty="0">
                <a:latin typeface="Arial"/>
                <a:cs typeface="Arial"/>
              </a:rPr>
              <a:t>проводити ефективне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розслідування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кожного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випадку</a:t>
            </a:r>
            <a:r>
              <a:rPr sz="1500" b="1" spc="-6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серйозного </a:t>
            </a:r>
            <a:r>
              <a:rPr sz="1500" b="1" dirty="0">
                <a:latin typeface="Arial"/>
                <a:cs typeface="Arial"/>
              </a:rPr>
              <a:t>порушення</a:t>
            </a:r>
            <a:r>
              <a:rPr sz="1500" dirty="0">
                <a:latin typeface="Arial"/>
                <a:cs typeface="Arial"/>
              </a:rPr>
              <a:t>.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Розслідування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сфері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МГП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спрямоване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на </a:t>
            </a:r>
            <a:r>
              <a:rPr sz="1500" spc="-10" dirty="0">
                <a:latin typeface="Arial"/>
                <a:cs typeface="Arial"/>
              </a:rPr>
              <a:t>встановлення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фактів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воєнних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злочинів,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злочинів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проти людяності,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актів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геноциду,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також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порушень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основних гарантій,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передбачених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Женевськими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конвенціями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1949 </a:t>
            </a:r>
            <a:r>
              <a:rPr sz="1500" dirty="0">
                <a:latin typeface="Arial"/>
                <a:cs typeface="Arial"/>
              </a:rPr>
              <a:t>року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Додатковими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протоколами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1977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року.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Ефективне розслідування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таких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випадків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забезпечує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реалізацію </a:t>
            </a:r>
            <a:r>
              <a:rPr sz="1500" dirty="0">
                <a:latin typeface="Arial"/>
                <a:cs typeface="Arial"/>
              </a:rPr>
              <a:t>принципу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невідворотності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покарання</a:t>
            </a:r>
            <a:r>
              <a:rPr sz="1500" dirty="0">
                <a:latin typeface="Arial"/>
                <a:cs typeface="Arial"/>
              </a:rPr>
              <a:t>.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Відповідно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до</a:t>
            </a:r>
            <a:r>
              <a:rPr sz="1500" spc="50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статті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146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IV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Женевської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конвенції,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кожна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держава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повинна переслідувати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осіб,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які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вчинили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“тяжкі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порушення”, незалежно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від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їхнього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громадянства.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Таким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чином, розслідування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МГП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це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не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лише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юридична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процедура,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а </a:t>
            </a:r>
            <a:r>
              <a:rPr sz="1500" dirty="0">
                <a:latin typeface="Arial"/>
                <a:cs typeface="Arial"/>
              </a:rPr>
              <a:t>й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обов’язок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держави,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спрямований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підтримання </a:t>
            </a:r>
            <a:r>
              <a:rPr sz="1500" spc="-20" dirty="0">
                <a:latin typeface="Arial"/>
                <a:cs typeface="Arial"/>
              </a:rPr>
              <a:t>міжнародного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миру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запобігання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безкарності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навіть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під</a:t>
            </a:r>
            <a:r>
              <a:rPr sz="1500" spc="5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час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війни.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438" y="1370847"/>
            <a:ext cx="3326093" cy="24968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8320"/>
            <a:ext cx="5568950" cy="476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5745">
              <a:lnSpc>
                <a:spcPct val="114999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5621"/>
                </a:solidFill>
                <a:latin typeface="Arial"/>
                <a:cs typeface="Arial"/>
              </a:rPr>
              <a:t>Міжнародно-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правові</a:t>
            </a:r>
            <a:r>
              <a:rPr sz="1600" b="1" spc="-2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основи</a:t>
            </a:r>
            <a:r>
              <a:rPr sz="1600" b="1" spc="-2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розслідування</a:t>
            </a:r>
            <a:r>
              <a:rPr sz="1600" b="1" spc="-2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воєнних злочинів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600" dirty="0">
                <a:latin typeface="Arial"/>
                <a:cs typeface="Arial"/>
              </a:rPr>
              <a:t>Основу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міжнародно-</a:t>
            </a:r>
            <a:r>
              <a:rPr sz="1600" spc="-10" dirty="0">
                <a:latin typeface="Arial"/>
                <a:cs typeface="Arial"/>
              </a:rPr>
              <a:t>правового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регулювання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розслідувань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сфері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МГП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становлять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Женевські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конвенції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1949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року</a:t>
            </a:r>
            <a:r>
              <a:rPr sz="1600" spc="-10" dirty="0">
                <a:latin typeface="Arial"/>
                <a:cs typeface="Arial"/>
              </a:rPr>
              <a:t>, </a:t>
            </a:r>
            <a:r>
              <a:rPr sz="1600" b="1" spc="-10" dirty="0">
                <a:latin typeface="Arial"/>
                <a:cs typeface="Arial"/>
              </a:rPr>
              <a:t>Римський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статут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Міжнародного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кримінального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суду </a:t>
            </a:r>
            <a:r>
              <a:rPr sz="1600" b="1" dirty="0">
                <a:latin typeface="Arial"/>
                <a:cs typeface="Arial"/>
              </a:rPr>
              <a:t>(1998)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Конвенція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проти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катувань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(1984)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звичаєві </a:t>
            </a:r>
            <a:r>
              <a:rPr sz="1600" dirty="0">
                <a:latin typeface="Arial"/>
                <a:cs typeface="Arial"/>
              </a:rPr>
              <a:t>норми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міжнародного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права.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Женевські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конвенції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зобов’ </a:t>
            </a:r>
            <a:r>
              <a:rPr sz="1600" dirty="0">
                <a:latin typeface="Arial"/>
                <a:cs typeface="Arial"/>
              </a:rPr>
              <a:t>язують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держави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проводити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розслідування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усіх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тяжких </a:t>
            </a:r>
            <a:r>
              <a:rPr sz="1600" dirty="0">
                <a:latin typeface="Arial"/>
                <a:cs typeface="Arial"/>
              </a:rPr>
              <a:t>порушень,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таких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умисні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вбивства,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катування,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незаконне утримання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цивільних,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знищення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майна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без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військової необхідності.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Римський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статут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визначає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юрисдикцію Міжнародного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кримінального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суду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(МКС)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щодо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осіб,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які </a:t>
            </a:r>
            <a:r>
              <a:rPr sz="1600" spc="-10" dirty="0">
                <a:latin typeface="Arial"/>
                <a:cs typeface="Arial"/>
              </a:rPr>
              <a:t>вчинили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найтяжчі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злочини: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геноцид,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злочини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проти людяності,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воєнні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злочини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злочин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агресії.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Відповідно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до </a:t>
            </a:r>
            <a:r>
              <a:rPr sz="1600" dirty="0">
                <a:latin typeface="Arial"/>
                <a:cs typeface="Arial"/>
              </a:rPr>
              <a:t>статті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86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Статуту,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зобов’язані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співпрацювати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з </a:t>
            </a:r>
            <a:r>
              <a:rPr sz="1600" dirty="0">
                <a:latin typeface="Arial"/>
                <a:cs typeface="Arial"/>
              </a:rPr>
              <a:t>МКС,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передавати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підозрюваних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надавати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докази.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Ці </a:t>
            </a:r>
            <a:r>
              <a:rPr sz="1600" dirty="0">
                <a:latin typeface="Arial"/>
                <a:cs typeface="Arial"/>
              </a:rPr>
              <a:t>норми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утворюють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цілісну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систему,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межах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якої </a:t>
            </a:r>
            <a:r>
              <a:rPr sz="1600" spc="-10" dirty="0">
                <a:latin typeface="Arial"/>
                <a:cs typeface="Arial"/>
              </a:rPr>
              <a:t>розслідування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стає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обов’язком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лише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національних </a:t>
            </a:r>
            <a:r>
              <a:rPr sz="1600" dirty="0">
                <a:latin typeface="Arial"/>
                <a:cs typeface="Arial"/>
              </a:rPr>
              <a:t>органів,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але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й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міжнародної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спільноти.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4987" y="373949"/>
            <a:ext cx="2883694" cy="21977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3713" y="2802244"/>
            <a:ext cx="3086393" cy="173609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31115"/>
            <a:ext cx="5701030" cy="49098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Види</a:t>
            </a:r>
            <a:r>
              <a:rPr sz="15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F5621"/>
                </a:solidFill>
                <a:latin typeface="Arial"/>
                <a:cs typeface="Arial"/>
              </a:rPr>
              <a:t>розслідувань</a:t>
            </a:r>
            <a:r>
              <a:rPr sz="15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5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5621"/>
                </a:solidFill>
                <a:latin typeface="Arial"/>
                <a:cs typeface="Arial"/>
              </a:rPr>
              <a:t>сфері</a:t>
            </a:r>
            <a:r>
              <a:rPr sz="15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FF5621"/>
                </a:solidFill>
                <a:latin typeface="Arial"/>
                <a:cs typeface="Arial"/>
              </a:rPr>
              <a:t>МГП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500" dirty="0">
                <a:latin typeface="Arial"/>
                <a:cs typeface="Arial"/>
              </a:rPr>
              <a:t>У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сфері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міжнародного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гуманітарного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права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розрізняють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500" b="1" dirty="0">
                <a:latin typeface="Arial"/>
                <a:cs typeface="Arial"/>
              </a:rPr>
              <a:t>національні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міжнародні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розслідування</a:t>
            </a:r>
            <a:r>
              <a:rPr sz="1500" spc="-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  <a:p>
            <a:pPr marL="469265" marR="44450" indent="-387985">
              <a:lnSpc>
                <a:spcPct val="114999"/>
              </a:lnSpc>
              <a:spcBef>
                <a:spcPts val="1200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500" b="1" dirty="0">
                <a:latin typeface="Arial"/>
                <a:cs typeface="Arial"/>
              </a:rPr>
              <a:t>Національні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розслідування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здійснюються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державами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на </a:t>
            </a:r>
            <a:r>
              <a:rPr sz="1500" dirty="0">
                <a:latin typeface="Arial"/>
                <a:cs typeface="Arial"/>
              </a:rPr>
              <a:t>підставі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їхнього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обов’язку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переслідувати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осіб,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які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вчинили </a:t>
            </a:r>
            <a:r>
              <a:rPr sz="1500" dirty="0">
                <a:latin typeface="Arial"/>
                <a:cs typeface="Arial"/>
              </a:rPr>
              <a:t>воєнні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злочини.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Такі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справи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часто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розглядають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військові прокуратури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або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спеціалізовані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підрозділи.</a:t>
            </a:r>
            <a:endParaRPr sz="1500">
              <a:latin typeface="Arial"/>
              <a:cs typeface="Arial"/>
            </a:endParaRPr>
          </a:p>
          <a:p>
            <a:pPr marL="469265" marR="241300" indent="-387985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500" b="1" dirty="0">
                <a:latin typeface="Arial"/>
                <a:cs typeface="Arial"/>
              </a:rPr>
              <a:t>Міжнародні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розслідування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проводяться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спеціально створеними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органами: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комісіями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ООН,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Міжнародним кримінальним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судом,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Спільними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слідчими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групами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(JIT).</a:t>
            </a:r>
            <a:endParaRPr sz="1500">
              <a:latin typeface="Arial"/>
              <a:cs typeface="Arial"/>
            </a:endParaRPr>
          </a:p>
          <a:p>
            <a:pPr marL="469265" marR="208279" indent="-387985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500" b="1" dirty="0">
                <a:latin typeface="Arial"/>
                <a:cs typeface="Arial"/>
              </a:rPr>
              <a:t>Змішані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розслідування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(гібридні) </a:t>
            </a:r>
            <a:r>
              <a:rPr sz="1500" dirty="0">
                <a:latin typeface="Arial"/>
                <a:cs typeface="Arial"/>
              </a:rPr>
              <a:t>—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поєднують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участь </a:t>
            </a:r>
            <a:r>
              <a:rPr sz="1500" dirty="0">
                <a:latin typeface="Arial"/>
                <a:cs typeface="Arial"/>
              </a:rPr>
              <a:t>національних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і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міжнародних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експертів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(як,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наприклад,</a:t>
            </a:r>
            <a:r>
              <a:rPr sz="1500" spc="-50" dirty="0">
                <a:latin typeface="Arial"/>
                <a:cs typeface="Arial"/>
              </a:rPr>
              <a:t> у </a:t>
            </a:r>
            <a:r>
              <a:rPr sz="1500" spc="-20" dirty="0">
                <a:latin typeface="Arial"/>
                <a:cs typeface="Arial"/>
              </a:rPr>
              <a:t>Сьєрра-</a:t>
            </a:r>
            <a:r>
              <a:rPr sz="1500" dirty="0">
                <a:latin typeface="Arial"/>
                <a:cs typeface="Arial"/>
              </a:rPr>
              <a:t>Леоне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чи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Косово).</a:t>
            </a:r>
            <a:endParaRPr sz="1500">
              <a:latin typeface="Arial"/>
              <a:cs typeface="Arial"/>
            </a:endParaRPr>
          </a:p>
          <a:p>
            <a:pPr marL="469265" marR="5080">
              <a:lnSpc>
                <a:spcPct val="114999"/>
              </a:lnSpc>
            </a:pPr>
            <a:r>
              <a:rPr sz="1500" spc="-10" dirty="0">
                <a:latin typeface="Arial"/>
                <a:cs typeface="Arial"/>
              </a:rPr>
              <a:t>Метою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кожного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них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є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встановлення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фактів,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забезпечення </a:t>
            </a:r>
            <a:r>
              <a:rPr sz="1500" dirty="0">
                <a:latin typeface="Arial"/>
                <a:cs typeface="Arial"/>
              </a:rPr>
              <a:t>доказів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судового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переслідування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запобігання повторним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порушенням.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У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сучасних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конфліктах,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зокрема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в </a:t>
            </a:r>
            <a:r>
              <a:rPr sz="1500" spc="-10" dirty="0">
                <a:latin typeface="Arial"/>
                <a:cs typeface="Arial"/>
              </a:rPr>
              <a:t>Україні,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такі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розслідування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стали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ключовим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елементом </a:t>
            </a:r>
            <a:r>
              <a:rPr sz="1500" dirty="0">
                <a:latin typeface="Arial"/>
                <a:cs typeface="Arial"/>
              </a:rPr>
              <a:t>системи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міжнародного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правосуддя.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4587" y="1173297"/>
            <a:ext cx="2796894" cy="279689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8984615" cy="45948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Принципи</a:t>
            </a:r>
            <a:r>
              <a:rPr sz="18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ефективного</a:t>
            </a:r>
            <a:r>
              <a:rPr sz="18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розслідування</a:t>
            </a:r>
            <a:r>
              <a:rPr sz="18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800" b="1" spc="-4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5621"/>
                </a:solidFill>
                <a:latin typeface="Arial"/>
                <a:cs typeface="Arial"/>
              </a:rPr>
              <a:t>МГП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Ефективне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розслідування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сфері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МГП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базується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низці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універсальних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принципів, </a:t>
            </a:r>
            <a:r>
              <a:rPr sz="1800" dirty="0">
                <a:latin typeface="Arial"/>
                <a:cs typeface="Arial"/>
              </a:rPr>
              <a:t>сформованих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практикою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трибуналів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Комісії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міжнародного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ООН:</a:t>
            </a:r>
            <a:endParaRPr sz="1800">
              <a:latin typeface="Arial"/>
              <a:cs typeface="Arial"/>
            </a:endParaRPr>
          </a:p>
          <a:p>
            <a:pPr marL="469265" marR="958215" indent="-419734">
              <a:lnSpc>
                <a:spcPct val="114999"/>
              </a:lnSpc>
              <a:spcBef>
                <a:spcPts val="1200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spc="-10" dirty="0">
                <a:latin typeface="Arial"/>
                <a:cs typeface="Arial"/>
              </a:rPr>
              <a:t>Незалежність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слідчі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органи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мають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відокремлені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військових </a:t>
            </a:r>
            <a:r>
              <a:rPr sz="1800" dirty="0">
                <a:latin typeface="Arial"/>
                <a:cs typeface="Arial"/>
              </a:rPr>
              <a:t>структур,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причетних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конфлікту.</a:t>
            </a:r>
            <a:endParaRPr sz="1800">
              <a:latin typeface="Arial"/>
              <a:cs typeface="Arial"/>
            </a:endParaRPr>
          </a:p>
          <a:p>
            <a:pPr marL="469265" indent="-419100">
              <a:lnSpc>
                <a:spcPct val="100000"/>
              </a:lnSpc>
              <a:spcBef>
                <a:spcPts val="325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spc="-10" dirty="0">
                <a:latin typeface="Arial"/>
                <a:cs typeface="Arial"/>
              </a:rPr>
              <a:t>Неупередженість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усі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сторони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конфлікту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розглядаються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рівних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підставах.</a:t>
            </a:r>
            <a:endParaRPr sz="1800">
              <a:latin typeface="Arial"/>
              <a:cs typeface="Arial"/>
            </a:endParaRPr>
          </a:p>
          <a:p>
            <a:pPr marL="469265" marR="939165" indent="-419734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spc="-10" dirty="0">
                <a:latin typeface="Arial"/>
                <a:cs typeface="Arial"/>
              </a:rPr>
              <a:t>Компетентність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об’єктивність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розслідування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проводитися </a:t>
            </a:r>
            <a:r>
              <a:rPr sz="1800" dirty="0">
                <a:latin typeface="Arial"/>
                <a:cs typeface="Arial"/>
              </a:rPr>
              <a:t>фахівцями,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здатними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збирати,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аналізувати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зберігати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докази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згідно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зі </a:t>
            </a:r>
            <a:r>
              <a:rPr sz="1800" spc="-10" dirty="0">
                <a:latin typeface="Arial"/>
                <a:cs typeface="Arial"/>
              </a:rPr>
              <a:t>стандартами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міжнародного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права.</a:t>
            </a:r>
            <a:endParaRPr sz="1800">
              <a:latin typeface="Arial"/>
              <a:cs typeface="Arial"/>
            </a:endParaRPr>
          </a:p>
          <a:p>
            <a:pPr marL="469265" indent="-419100">
              <a:lnSpc>
                <a:spcPct val="100000"/>
              </a:lnSpc>
              <a:spcBef>
                <a:spcPts val="325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spc="-10" dirty="0">
                <a:latin typeface="Arial"/>
                <a:cs typeface="Arial"/>
              </a:rPr>
              <a:t>Своєчасність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швидка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реакція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гарантує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збереження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доказової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бази.</a:t>
            </a:r>
            <a:endParaRPr sz="1800">
              <a:latin typeface="Arial"/>
              <a:cs typeface="Arial"/>
            </a:endParaRPr>
          </a:p>
          <a:p>
            <a:pPr marL="469265" marR="195580" indent="-419734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dirty="0">
                <a:latin typeface="Arial"/>
                <a:cs typeface="Arial"/>
              </a:rPr>
              <a:t>Захист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свідків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жертв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обов’язкова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умова,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без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якої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розслідування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може </a:t>
            </a:r>
            <a:r>
              <a:rPr sz="1800" dirty="0">
                <a:latin typeface="Arial"/>
                <a:cs typeface="Arial"/>
              </a:rPr>
              <a:t>бути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результативним.</a:t>
            </a:r>
            <a:endParaRPr sz="1800">
              <a:latin typeface="Arial"/>
              <a:cs typeface="Arial"/>
            </a:endParaRPr>
          </a:p>
          <a:p>
            <a:pPr marL="469265" marR="187960">
              <a:lnSpc>
                <a:spcPct val="114999"/>
              </a:lnSpc>
            </a:pPr>
            <a:r>
              <a:rPr sz="1800" spc="-10" dirty="0">
                <a:latin typeface="Arial"/>
                <a:cs typeface="Arial"/>
              </a:rPr>
              <a:t>Дотримання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цих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принципів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ознакою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правової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держави,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їх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порушення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може </a:t>
            </a:r>
            <a:r>
              <a:rPr sz="1800" dirty="0">
                <a:latin typeface="Arial"/>
                <a:cs typeface="Arial"/>
              </a:rPr>
              <a:t>призвести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втрати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легітимності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всього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процесу.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963920" cy="481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4695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Міжнародні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комісії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з</a:t>
            </a:r>
            <a:r>
              <a:rPr sz="18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розслідування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порушень гуманітарного</a:t>
            </a:r>
            <a:r>
              <a:rPr sz="1800" b="1" spc="-10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права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Рада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ООН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людини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Генеральна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Асамблея регулярно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створюють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міжнародні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комісії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з </a:t>
            </a:r>
            <a:r>
              <a:rPr sz="1800" b="1" spc="-10" dirty="0">
                <a:latin typeface="Arial"/>
                <a:cs typeface="Arial"/>
              </a:rPr>
              <a:t>розслідування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порушень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норм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МГП.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комісії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діють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ситуаціях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збройних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конфліктів,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коли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державні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органи неспроможні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бажають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проводити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об’єктивне розслідування.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Наприклад,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Міжнародна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комісія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ООН</a:t>
            </a:r>
            <a:r>
              <a:rPr sz="1800" b="1" spc="-50" dirty="0">
                <a:latin typeface="Arial"/>
                <a:cs typeface="Arial"/>
              </a:rPr>
              <a:t> з </a:t>
            </a:r>
            <a:r>
              <a:rPr sz="1800" b="1" spc="-10" dirty="0">
                <a:latin typeface="Arial"/>
                <a:cs typeface="Arial"/>
              </a:rPr>
              <a:t>розслідування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подій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у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Сирії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документує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з </a:t>
            </a:r>
            <a:r>
              <a:rPr sz="1800" spc="-10" dirty="0">
                <a:latin typeface="Arial"/>
                <a:cs typeface="Arial"/>
              </a:rPr>
              <a:t>2011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року;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Комісія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розслідування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порушень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в </a:t>
            </a:r>
            <a:r>
              <a:rPr sz="1800" b="1" spc="-10" dirty="0">
                <a:latin typeface="Arial"/>
                <a:cs typeface="Arial"/>
              </a:rPr>
              <a:t>Україні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(2022)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фіксує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факти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катувань,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страти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цивільних,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примусових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депортацій.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Їхні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звіти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є </a:t>
            </a:r>
            <a:r>
              <a:rPr sz="1800" dirty="0">
                <a:latin typeface="Arial"/>
                <a:cs typeface="Arial"/>
              </a:rPr>
              <a:t>офіційними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доказами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подальших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кримінальних </a:t>
            </a:r>
            <a:r>
              <a:rPr sz="1800" dirty="0">
                <a:latin typeface="Arial"/>
                <a:cs typeface="Arial"/>
              </a:rPr>
              <a:t>проваджень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МКС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національних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судах.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Хоча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такі </a:t>
            </a:r>
            <a:r>
              <a:rPr sz="1800" dirty="0">
                <a:latin typeface="Arial"/>
                <a:cs typeface="Arial"/>
              </a:rPr>
              <a:t>органи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мають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повноважень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притягувати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до </a:t>
            </a:r>
            <a:r>
              <a:rPr sz="1800" spc="-10" dirty="0">
                <a:latin typeface="Arial"/>
                <a:cs typeface="Arial"/>
              </a:rPr>
              <a:t>відповідальності,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їхня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робота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забезпечує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прозорість, </a:t>
            </a:r>
            <a:r>
              <a:rPr sz="1800" dirty="0">
                <a:latin typeface="Arial"/>
                <a:cs typeface="Arial"/>
              </a:rPr>
              <a:t>історичну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пам’ять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основу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правосуддя.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32287" y="1807696"/>
            <a:ext cx="3011543" cy="169402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5848985" cy="507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35">
              <a:lnSpc>
                <a:spcPct val="114999"/>
              </a:lnSpc>
              <a:spcBef>
                <a:spcPts val="100"/>
              </a:spcBef>
            </a:pP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Взаємодія</a:t>
            </a:r>
            <a:r>
              <a:rPr sz="19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Міжнародного</a:t>
            </a:r>
            <a:r>
              <a:rPr sz="19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кримінального</a:t>
            </a:r>
            <a:r>
              <a:rPr sz="1900" b="1" spc="-8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суду</a:t>
            </a:r>
            <a:r>
              <a:rPr sz="19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FF5621"/>
                </a:solidFill>
                <a:latin typeface="Arial"/>
                <a:cs typeface="Arial"/>
              </a:rPr>
              <a:t>та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держав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spc="-10" dirty="0">
                <a:latin typeface="Arial"/>
                <a:cs typeface="Arial"/>
              </a:rPr>
              <a:t>Міжнародний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кримінальний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(МКС)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відіграє </a:t>
            </a:r>
            <a:r>
              <a:rPr sz="1900" dirty="0">
                <a:latin typeface="Arial"/>
                <a:cs typeface="Arial"/>
              </a:rPr>
              <a:t>центральну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роль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розслідуванні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найтяжчих порушень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МГП.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Його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діяльність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ґрунтується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на </a:t>
            </a:r>
            <a:r>
              <a:rPr sz="1900" dirty="0">
                <a:latin typeface="Arial"/>
                <a:cs typeface="Arial"/>
              </a:rPr>
              <a:t>принципі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доповнюваності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(complementarity)</a:t>
            </a:r>
            <a:r>
              <a:rPr sz="1900" b="1" spc="-3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— </a:t>
            </a:r>
            <a:r>
              <a:rPr sz="1900" dirty="0">
                <a:latin typeface="Arial"/>
                <a:cs typeface="Arial"/>
              </a:rPr>
              <a:t>Суд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втручається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лише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тоді,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коли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держава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бажає </a:t>
            </a:r>
            <a:r>
              <a:rPr sz="1900" dirty="0">
                <a:latin typeface="Arial"/>
                <a:cs typeface="Arial"/>
              </a:rPr>
              <a:t>або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може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здійснити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належне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розслідування.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Це </a:t>
            </a:r>
            <a:r>
              <a:rPr sz="1900" spc="-10" dirty="0">
                <a:latin typeface="Arial"/>
                <a:cs typeface="Arial"/>
              </a:rPr>
              <a:t>стимулює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держави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створювати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власні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ефективні механізми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воєнного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правосуддя.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МКС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має </a:t>
            </a:r>
            <a:r>
              <a:rPr sz="1900" spc="-10" dirty="0">
                <a:latin typeface="Arial"/>
                <a:cs typeface="Arial"/>
              </a:rPr>
              <a:t>повноваження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видавати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ордери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арешт,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вимагати передачі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доказів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співпрацювати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національними органами.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випадку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України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Суд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відкрив </a:t>
            </a:r>
            <a:r>
              <a:rPr sz="1900" spc="-20" dirty="0">
                <a:latin typeface="Arial"/>
                <a:cs typeface="Arial"/>
              </a:rPr>
              <a:t>розслідування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злочинів,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скоєних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контексті збройного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конфлікту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2014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року.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Така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співпраця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є </a:t>
            </a:r>
            <a:r>
              <a:rPr sz="1900" dirty="0">
                <a:latin typeface="Arial"/>
                <a:cs typeface="Arial"/>
              </a:rPr>
              <a:t>прикладом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сучасної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реалізації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принципів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МГП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у </a:t>
            </a:r>
            <a:r>
              <a:rPr sz="1900" dirty="0">
                <a:latin typeface="Arial"/>
                <a:cs typeface="Arial"/>
              </a:rPr>
              <a:t>практиці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міжнародного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правосуддя.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0662" y="788998"/>
            <a:ext cx="2790919" cy="18580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3688" y="2816819"/>
            <a:ext cx="3100312" cy="177422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4350"/>
            <a:ext cx="8912225" cy="46183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100" b="1" dirty="0">
                <a:solidFill>
                  <a:srgbClr val="FF5621"/>
                </a:solidFill>
                <a:latin typeface="Arial"/>
                <a:cs typeface="Arial"/>
              </a:rPr>
              <a:t>Методи</a:t>
            </a:r>
            <a:r>
              <a:rPr sz="21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5621"/>
                </a:solidFill>
                <a:latin typeface="Arial"/>
                <a:cs typeface="Arial"/>
              </a:rPr>
              <a:t>збору</a:t>
            </a:r>
            <a:r>
              <a:rPr sz="21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5621"/>
                </a:solidFill>
                <a:latin typeface="Arial"/>
                <a:cs typeface="Arial"/>
              </a:rPr>
              <a:t>доказів</a:t>
            </a:r>
            <a:r>
              <a:rPr sz="21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21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5621"/>
                </a:solidFill>
                <a:latin typeface="Arial"/>
                <a:cs typeface="Arial"/>
              </a:rPr>
              <a:t>гуманітарних</a:t>
            </a:r>
            <a:r>
              <a:rPr sz="21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5621"/>
                </a:solidFill>
                <a:latin typeface="Arial"/>
                <a:cs typeface="Arial"/>
              </a:rPr>
              <a:t>розслідуваннях</a:t>
            </a:r>
            <a:endParaRPr sz="2100">
              <a:latin typeface="Arial"/>
              <a:cs typeface="Arial"/>
            </a:endParaRPr>
          </a:p>
          <a:p>
            <a:pPr marL="12700" marR="158750">
              <a:lnSpc>
                <a:spcPct val="114999"/>
              </a:lnSpc>
            </a:pPr>
            <a:r>
              <a:rPr sz="2100" dirty="0">
                <a:latin typeface="Arial"/>
                <a:cs typeface="Arial"/>
              </a:rPr>
              <a:t>У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розслідуваннях</a:t>
            </a:r>
            <a:r>
              <a:rPr sz="2100" spc="-6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порушень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МГП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використовуються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спеціальні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методи </a:t>
            </a:r>
            <a:r>
              <a:rPr sz="2100" dirty="0">
                <a:latin typeface="Arial"/>
                <a:cs typeface="Arial"/>
              </a:rPr>
              <a:t>збору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доказів,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пристосовані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до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умов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війни.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Основними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джерелами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є:</a:t>
            </a:r>
            <a:endParaRPr sz="21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380"/>
              </a:spcBef>
              <a:buChar char="–"/>
              <a:tabLst>
                <a:tab pos="234950" algn="l"/>
              </a:tabLst>
            </a:pPr>
            <a:r>
              <a:rPr sz="2100" b="1" i="1" dirty="0">
                <a:latin typeface="Arial"/>
                <a:cs typeface="Arial"/>
              </a:rPr>
              <a:t>свідчення</a:t>
            </a:r>
            <a:r>
              <a:rPr sz="2100" b="1" i="1" spc="-25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жертв</a:t>
            </a:r>
            <a:r>
              <a:rPr sz="2100" b="1" i="1" spc="-2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і</a:t>
            </a:r>
            <a:r>
              <a:rPr sz="2100" b="1" i="1" spc="-20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свідків;</a:t>
            </a:r>
            <a:endParaRPr sz="21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375"/>
              </a:spcBef>
              <a:buChar char="–"/>
              <a:tabLst>
                <a:tab pos="234950" algn="l"/>
              </a:tabLst>
            </a:pPr>
            <a:r>
              <a:rPr sz="2100" b="1" i="1" dirty="0">
                <a:latin typeface="Arial"/>
                <a:cs typeface="Arial"/>
              </a:rPr>
              <a:t>супутникові</a:t>
            </a:r>
            <a:r>
              <a:rPr sz="2100" b="1" i="1" spc="-8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знімки</a:t>
            </a:r>
            <a:r>
              <a:rPr sz="2100" b="1" i="1" spc="-8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та</a:t>
            </a:r>
            <a:r>
              <a:rPr sz="2100" b="1" i="1" spc="-75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фотофіксація</a:t>
            </a:r>
            <a:r>
              <a:rPr sz="2100" b="1" i="1" spc="-8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місць</a:t>
            </a:r>
            <a:r>
              <a:rPr sz="2100" b="1" i="1" spc="-80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подій;</a:t>
            </a:r>
            <a:endParaRPr sz="21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380"/>
              </a:spcBef>
              <a:buChar char="–"/>
              <a:tabLst>
                <a:tab pos="234950" algn="l"/>
              </a:tabLst>
            </a:pPr>
            <a:r>
              <a:rPr sz="2100" b="1" i="1" spc="-20" dirty="0">
                <a:latin typeface="Arial"/>
                <a:cs typeface="Arial"/>
              </a:rPr>
              <a:t>судово-</a:t>
            </a:r>
            <a:r>
              <a:rPr sz="2100" b="1" i="1" dirty="0">
                <a:latin typeface="Arial"/>
                <a:cs typeface="Arial"/>
              </a:rPr>
              <a:t>медичні</a:t>
            </a:r>
            <a:r>
              <a:rPr sz="2100" b="1" i="1" spc="-4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експертизи</a:t>
            </a:r>
            <a:r>
              <a:rPr sz="2100" b="1" i="1" spc="-35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масових</a:t>
            </a:r>
            <a:r>
              <a:rPr sz="2100" b="1" i="1" spc="-35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поховань;</a:t>
            </a:r>
            <a:endParaRPr sz="21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380"/>
              </a:spcBef>
              <a:buChar char="–"/>
              <a:tabLst>
                <a:tab pos="234950" algn="l"/>
              </a:tabLst>
            </a:pPr>
            <a:r>
              <a:rPr sz="2100" b="1" i="1" dirty="0">
                <a:latin typeface="Arial"/>
                <a:cs typeface="Arial"/>
              </a:rPr>
              <a:t>аналіз</a:t>
            </a:r>
            <a:r>
              <a:rPr sz="2100" b="1" i="1" spc="-5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зброї</a:t>
            </a:r>
            <a:r>
              <a:rPr sz="2100" b="1" i="1" spc="-55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та</a:t>
            </a:r>
            <a:r>
              <a:rPr sz="2100" b="1" i="1" spc="-50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боєприпасів;</a:t>
            </a:r>
            <a:endParaRPr sz="2100">
              <a:latin typeface="Arial"/>
              <a:cs typeface="Arial"/>
            </a:endParaRPr>
          </a:p>
          <a:p>
            <a:pPr marL="234950" indent="-222250">
              <a:lnSpc>
                <a:spcPct val="100000"/>
              </a:lnSpc>
              <a:spcBef>
                <a:spcPts val="375"/>
              </a:spcBef>
              <a:buChar char="–"/>
              <a:tabLst>
                <a:tab pos="234950" algn="l"/>
              </a:tabLst>
            </a:pPr>
            <a:r>
              <a:rPr sz="2100" b="1" i="1" dirty="0">
                <a:latin typeface="Arial"/>
                <a:cs typeface="Arial"/>
              </a:rPr>
              <a:t>дані</a:t>
            </a:r>
            <a:r>
              <a:rPr sz="2100" b="1" i="1" spc="-3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з</a:t>
            </a:r>
            <a:r>
              <a:rPr sz="2100" b="1" i="1" spc="-30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відкритих</a:t>
            </a:r>
            <a:r>
              <a:rPr sz="2100" b="1" i="1" spc="-30" dirty="0">
                <a:latin typeface="Arial"/>
                <a:cs typeface="Arial"/>
              </a:rPr>
              <a:t> </a:t>
            </a:r>
            <a:r>
              <a:rPr sz="2100" b="1" i="1" dirty="0">
                <a:latin typeface="Arial"/>
                <a:cs typeface="Arial"/>
              </a:rPr>
              <a:t>джерел</a:t>
            </a:r>
            <a:r>
              <a:rPr sz="2100" b="1" i="1" spc="-30" dirty="0">
                <a:latin typeface="Arial"/>
                <a:cs typeface="Arial"/>
              </a:rPr>
              <a:t> </a:t>
            </a:r>
            <a:r>
              <a:rPr sz="2100" b="1" i="1" spc="-10" dirty="0">
                <a:latin typeface="Arial"/>
                <a:cs typeface="Arial"/>
              </a:rPr>
              <a:t>(OSINT).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0"/>
              </a:spcBef>
            </a:pPr>
            <a:r>
              <a:rPr sz="2100" spc="-10" dirty="0">
                <a:latin typeface="Arial"/>
                <a:cs typeface="Arial"/>
              </a:rPr>
              <a:t>Ключовим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є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дотримання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принципу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автентичності</a:t>
            </a:r>
            <a:r>
              <a:rPr sz="2100" b="1" spc="-5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та</a:t>
            </a:r>
            <a:r>
              <a:rPr sz="2100" b="1" spc="-50" dirty="0">
                <a:latin typeface="Arial"/>
                <a:cs typeface="Arial"/>
              </a:rPr>
              <a:t> </a:t>
            </a:r>
            <a:r>
              <a:rPr sz="2100" b="1" spc="-10" dirty="0">
                <a:latin typeface="Arial"/>
                <a:cs typeface="Arial"/>
              </a:rPr>
              <a:t>ланцюга збереження</a:t>
            </a:r>
            <a:r>
              <a:rPr sz="2100" b="1" spc="-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доказів</a:t>
            </a:r>
            <a:r>
              <a:rPr sz="2100" dirty="0">
                <a:latin typeface="Arial"/>
                <a:cs typeface="Arial"/>
              </a:rPr>
              <a:t>.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Новітні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технології,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такі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як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геопросторовий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аналіз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і </a:t>
            </a:r>
            <a:r>
              <a:rPr sz="2100" spc="-30" dirty="0">
                <a:latin typeface="Arial"/>
                <a:cs typeface="Arial"/>
              </a:rPr>
              <a:t>блокчейн-</a:t>
            </a:r>
            <a:r>
              <a:rPr sz="2100" dirty="0">
                <a:latin typeface="Arial"/>
                <a:cs typeface="Arial"/>
              </a:rPr>
              <a:t>фіксація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даних,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використовуються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для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забезпечення </a:t>
            </a:r>
            <a:r>
              <a:rPr sz="2100" dirty="0">
                <a:latin typeface="Arial"/>
                <a:cs typeface="Arial"/>
              </a:rPr>
              <a:t>достовірності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інформації.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Наприклад,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документування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злочинів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у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Бучі </a:t>
            </a:r>
            <a:r>
              <a:rPr sz="2100" dirty="0">
                <a:latin typeface="Arial"/>
                <a:cs typeface="Arial"/>
              </a:rPr>
              <a:t>та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Маріуполі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проводиться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із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застосуванням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цифрової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криміналістики.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8320"/>
            <a:ext cx="5449570" cy="49758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240"/>
              </a:spcBef>
            </a:pP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Основні</a:t>
            </a:r>
            <a:r>
              <a:rPr sz="16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суб’єкти</a:t>
            </a:r>
            <a:r>
              <a:rPr sz="16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міжнародного</a:t>
            </a:r>
            <a:r>
              <a:rPr sz="16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захисту</a:t>
            </a:r>
            <a:r>
              <a:rPr sz="16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6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людини </a:t>
            </a:r>
            <a:r>
              <a:rPr sz="1600" b="1" i="1" dirty="0">
                <a:latin typeface="Arial"/>
                <a:cs typeface="Arial"/>
              </a:rPr>
              <a:t>Основними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суб’єктами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міжнародно-</a:t>
            </a:r>
            <a:r>
              <a:rPr sz="1600" b="1" i="1" spc="-10" dirty="0">
                <a:latin typeface="Arial"/>
                <a:cs typeface="Arial"/>
              </a:rPr>
              <a:t>правового </a:t>
            </a:r>
            <a:r>
              <a:rPr sz="1600" b="1" i="1" dirty="0">
                <a:latin typeface="Arial"/>
                <a:cs typeface="Arial"/>
              </a:rPr>
              <a:t>захисту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прав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людини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виступають</a:t>
            </a:r>
            <a:r>
              <a:rPr sz="1600" b="1" i="1" spc="-4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держави,</a:t>
            </a:r>
            <a:endParaRPr sz="1600">
              <a:latin typeface="Arial"/>
              <a:cs typeface="Arial"/>
            </a:endParaRPr>
          </a:p>
          <a:p>
            <a:pPr marL="12700" marR="274955">
              <a:lnSpc>
                <a:spcPct val="100000"/>
              </a:lnSpc>
            </a:pPr>
            <a:r>
              <a:rPr sz="1600" b="1" i="1" dirty="0">
                <a:latin typeface="Arial"/>
                <a:cs typeface="Arial"/>
              </a:rPr>
              <a:t>міжнародні</a:t>
            </a:r>
            <a:r>
              <a:rPr sz="1600" b="1" i="1" spc="-4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міжурядові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організації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та</a:t>
            </a:r>
            <a:r>
              <a:rPr sz="1600" b="1" i="1" spc="-3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окремі </a:t>
            </a:r>
            <a:r>
              <a:rPr sz="1600" b="1" i="1" dirty="0">
                <a:latin typeface="Arial"/>
                <a:cs typeface="Arial"/>
              </a:rPr>
              <a:t>індивіди.</a:t>
            </a:r>
            <a:r>
              <a:rPr sz="1600" b="1" i="1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Держави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несуть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головну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відповідальність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дотримання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людини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своїй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території,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оскільки </a:t>
            </a:r>
            <a:r>
              <a:rPr sz="1600" dirty="0">
                <a:latin typeface="Arial"/>
                <a:cs typeface="Arial"/>
              </a:rPr>
              <a:t>саме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вони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учасниками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міжнародних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договорів.</a:t>
            </a:r>
            <a:endParaRPr sz="1600">
              <a:latin typeface="Arial"/>
              <a:cs typeface="Arial"/>
            </a:endParaRPr>
          </a:p>
          <a:p>
            <a:pPr marL="12700" marR="1143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Міжнародні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організації,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зокрема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ООН,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Рада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Європи, </a:t>
            </a:r>
            <a:r>
              <a:rPr sz="1600" b="1" dirty="0">
                <a:latin typeface="Arial"/>
                <a:cs typeface="Arial"/>
              </a:rPr>
              <a:t>ОБСЄ,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Африканський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Союз,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здійснюють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моніторинг, </a:t>
            </a:r>
            <a:r>
              <a:rPr sz="1600" dirty="0">
                <a:latin typeface="Arial"/>
                <a:cs typeface="Arial"/>
              </a:rPr>
              <a:t>нагляд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координацію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виконання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державами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зобов’ </a:t>
            </a:r>
            <a:r>
              <a:rPr sz="1600" dirty="0">
                <a:latin typeface="Arial"/>
                <a:cs typeface="Arial"/>
              </a:rPr>
              <a:t>язань.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Особлива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роль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належить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індивідам,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які, </a:t>
            </a:r>
            <a:r>
              <a:rPr sz="1600" spc="-10" dirty="0">
                <a:latin typeface="Arial"/>
                <a:cs typeface="Arial"/>
              </a:rPr>
              <a:t>починаючи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другої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половини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ХХ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століття,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отримали </a:t>
            </a:r>
            <a:r>
              <a:rPr sz="1600" dirty="0">
                <a:latin typeface="Arial"/>
                <a:cs typeface="Arial"/>
              </a:rPr>
              <a:t>право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безпосередньо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звертатися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міжнародних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органів </a:t>
            </a:r>
            <a:r>
              <a:rPr sz="1600" dirty="0">
                <a:latin typeface="Arial"/>
                <a:cs typeface="Arial"/>
              </a:rPr>
              <a:t>зі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скаргами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порушення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своїх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Це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стало революційним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кроком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розвитку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міжнародного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права, </a:t>
            </a:r>
            <a:r>
              <a:rPr sz="1600" dirty="0">
                <a:latin typeface="Arial"/>
                <a:cs typeface="Arial"/>
              </a:rPr>
              <a:t>адже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раніше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лише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могли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бути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сторонами </a:t>
            </a:r>
            <a:r>
              <a:rPr sz="1600" dirty="0">
                <a:latin typeface="Arial"/>
                <a:cs typeface="Arial"/>
              </a:rPr>
              <a:t>міжнародних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процесів.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Таким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чином,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сучасна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система </a:t>
            </a:r>
            <a:r>
              <a:rPr sz="1600" dirty="0">
                <a:latin typeface="Arial"/>
                <a:cs typeface="Arial"/>
              </a:rPr>
              <a:t>захисту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людини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поєднує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державну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відповідальність </a:t>
            </a:r>
            <a:r>
              <a:rPr sz="1600" dirty="0">
                <a:latin typeface="Arial"/>
                <a:cs typeface="Arial"/>
              </a:rPr>
              <a:t>і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можливість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індивідуального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звернення,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що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створює </a:t>
            </a:r>
            <a:r>
              <a:rPr sz="1600" dirty="0">
                <a:latin typeface="Arial"/>
                <a:cs typeface="Arial"/>
              </a:rPr>
              <a:t>ефективнішу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модель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гарантій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свобод.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463" y="129824"/>
            <a:ext cx="1714046" cy="14569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2363" y="3459267"/>
            <a:ext cx="2697594" cy="1620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2363" y="1752833"/>
            <a:ext cx="2697594" cy="15803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359" y="169774"/>
            <a:ext cx="1523621" cy="145694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513070" cy="481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065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Роль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міжнародних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трибуналів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встановленні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фактів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порушень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5621"/>
                </a:solidFill>
                <a:latin typeface="Arial"/>
                <a:cs typeface="Arial"/>
              </a:rPr>
              <a:t>МГП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Міжнародні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кримінальні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трибунали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b="1" i="1" spc="-25" dirty="0">
                <a:latin typeface="Arial"/>
                <a:cs typeface="Arial"/>
              </a:rPr>
              <a:t>для </a:t>
            </a:r>
            <a:r>
              <a:rPr sz="1800" b="1" i="1" spc="-10" dirty="0">
                <a:latin typeface="Arial"/>
                <a:cs typeface="Arial"/>
              </a:rPr>
              <a:t>колишньої</a:t>
            </a:r>
            <a:r>
              <a:rPr sz="1800" b="1" i="1" spc="-70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Югославії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(ICTY),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Руанди</a:t>
            </a:r>
            <a:r>
              <a:rPr sz="1800" b="1" i="1" spc="-65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(ICTR), </a:t>
            </a:r>
            <a:r>
              <a:rPr sz="1800" b="1" i="1" spc="-25" dirty="0">
                <a:latin typeface="Arial"/>
                <a:cs typeface="Arial"/>
              </a:rPr>
              <a:t>Сьєрра-</a:t>
            </a:r>
            <a:r>
              <a:rPr sz="1800" b="1" i="1" dirty="0">
                <a:latin typeface="Arial"/>
                <a:cs typeface="Arial"/>
              </a:rPr>
              <a:t>Леоне,</a:t>
            </a:r>
            <a:r>
              <a:rPr sz="1800" b="1" i="1" spc="-40" dirty="0">
                <a:latin typeface="Arial"/>
                <a:cs typeface="Arial"/>
              </a:rPr>
              <a:t> </a:t>
            </a:r>
            <a:r>
              <a:rPr sz="1800" b="1" i="1" dirty="0">
                <a:latin typeface="Arial"/>
                <a:cs typeface="Arial"/>
              </a:rPr>
              <a:t>Камбоджі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стали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історичними прецедентами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розслідуванні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воєнних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злочинів. </a:t>
            </a:r>
            <a:r>
              <a:rPr sz="1800" dirty="0">
                <a:latin typeface="Arial"/>
                <a:cs typeface="Arial"/>
              </a:rPr>
              <a:t>Їхні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рішення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створили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практику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кваліфікації злочинів,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визначили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поняття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командної відповідальності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принцип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відсутності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імунітету </a:t>
            </a:r>
            <a:r>
              <a:rPr sz="1800" b="1" dirty="0">
                <a:latin typeface="Arial"/>
                <a:cs typeface="Arial"/>
              </a:rPr>
              <a:t>для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високопосадовців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Завдяки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цим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трибуналам </a:t>
            </a:r>
            <a:r>
              <a:rPr sz="1800" dirty="0">
                <a:latin typeface="Arial"/>
                <a:cs typeface="Arial"/>
              </a:rPr>
              <a:t>вперше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були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засуджені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особи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проти людяності,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зґвалтування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воєнний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злочин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і </a:t>
            </a:r>
            <a:r>
              <a:rPr sz="1800" dirty="0">
                <a:latin typeface="Arial"/>
                <a:cs typeface="Arial"/>
              </a:rPr>
              <a:t>використання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дітей-</a:t>
            </a:r>
            <a:r>
              <a:rPr sz="1800" dirty="0">
                <a:latin typeface="Arial"/>
                <a:cs typeface="Arial"/>
              </a:rPr>
              <a:t>солдатів.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Їхня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діяльність підтвердила,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гуманітарне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— </a:t>
            </a:r>
            <a:r>
              <a:rPr sz="1800" dirty="0">
                <a:latin typeface="Arial"/>
                <a:cs typeface="Arial"/>
              </a:rPr>
              <a:t>це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декларативна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норма,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дієвий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правовий </a:t>
            </a:r>
            <a:r>
              <a:rPr sz="1800" spc="-30" dirty="0">
                <a:latin typeface="Arial"/>
                <a:cs typeface="Arial"/>
              </a:rPr>
              <a:t>інструмент,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який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забезпечує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справедливість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навіть </a:t>
            </a:r>
            <a:r>
              <a:rPr sz="1800" dirty="0">
                <a:latin typeface="Arial"/>
                <a:cs typeface="Arial"/>
              </a:rPr>
              <a:t>після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завершення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конфлікту.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1984" y="732693"/>
            <a:ext cx="1605371" cy="16031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5489" y="661623"/>
            <a:ext cx="1745321" cy="17453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69137" y="2746494"/>
            <a:ext cx="2414412" cy="160317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5292090" cy="47453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443865" algn="just">
              <a:lnSpc>
                <a:spcPct val="107500"/>
              </a:lnSpc>
              <a:spcBef>
                <a:spcPts val="270"/>
              </a:spcBef>
            </a:pP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Виклики</a:t>
            </a:r>
            <a:r>
              <a:rPr sz="19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9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5621"/>
                </a:solidFill>
                <a:latin typeface="Arial"/>
                <a:cs typeface="Arial"/>
              </a:rPr>
              <a:t>розслідуванні</a:t>
            </a:r>
            <a:r>
              <a:rPr sz="1900" b="1" spc="-3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порушень</a:t>
            </a:r>
            <a:r>
              <a:rPr sz="1900" b="1" spc="-25" dirty="0">
                <a:solidFill>
                  <a:srgbClr val="FF5621"/>
                </a:solidFill>
                <a:latin typeface="Arial"/>
                <a:cs typeface="Arial"/>
              </a:rPr>
              <a:t> МГП </a:t>
            </a:r>
            <a:r>
              <a:rPr sz="1900" spc="-20" dirty="0">
                <a:latin typeface="Arial"/>
                <a:cs typeface="Arial"/>
              </a:rPr>
              <a:t>Розслідування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порушень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МГП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стикається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з </a:t>
            </a:r>
            <a:r>
              <a:rPr sz="1900" dirty="0">
                <a:latin typeface="Arial"/>
                <a:cs typeface="Arial"/>
              </a:rPr>
              <a:t>низкою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об’єктивних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труднощів:</a:t>
            </a:r>
            <a:r>
              <a:rPr sz="1900" spc="-10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обмежений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доступ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місць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злочинів,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відмова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сторін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у </a:t>
            </a:r>
            <a:r>
              <a:rPr sz="1900" spc="-10" dirty="0">
                <a:latin typeface="Arial"/>
                <a:cs typeface="Arial"/>
              </a:rPr>
              <a:t>співпраці,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знищення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доказів,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загроза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для </a:t>
            </a:r>
            <a:r>
              <a:rPr sz="1900" dirty="0">
                <a:latin typeface="Arial"/>
                <a:cs typeface="Arial"/>
              </a:rPr>
              <a:t>слідчих.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Додаткові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проблеми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створює </a:t>
            </a:r>
            <a:r>
              <a:rPr sz="1900" b="1" dirty="0">
                <a:latin typeface="Arial"/>
                <a:cs typeface="Arial"/>
              </a:rPr>
              <a:t>політична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блокада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в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Раді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Безпеки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ООН</a:t>
            </a:r>
            <a:r>
              <a:rPr sz="1900" dirty="0">
                <a:latin typeface="Arial"/>
                <a:cs typeface="Arial"/>
              </a:rPr>
              <a:t>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що </a:t>
            </a:r>
            <a:r>
              <a:rPr sz="1900" spc="-10" dirty="0">
                <a:latin typeface="Arial"/>
                <a:cs typeface="Arial"/>
              </a:rPr>
              <a:t>перешкоджає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створенню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нових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трибуналів.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В </a:t>
            </a:r>
            <a:r>
              <a:rPr sz="1900" dirty="0">
                <a:latin typeface="Arial"/>
                <a:cs typeface="Arial"/>
              </a:rPr>
              <a:t>умовах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активних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бойових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дій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документування злочинів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стає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небезпечним,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переслідування </a:t>
            </a:r>
            <a:r>
              <a:rPr sz="1900" dirty="0">
                <a:latin typeface="Arial"/>
                <a:cs typeface="Arial"/>
              </a:rPr>
              <a:t>винних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затяжним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процесом.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Незважаючи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на </a:t>
            </a:r>
            <a:r>
              <a:rPr sz="1900" dirty="0">
                <a:latin typeface="Arial"/>
                <a:cs typeface="Arial"/>
              </a:rPr>
              <a:t>це,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сучасна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практика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демонструє,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завдяки міжнародній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координації,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цифровим </a:t>
            </a:r>
            <a:r>
              <a:rPr sz="1900" spc="-20" dirty="0">
                <a:latin typeface="Arial"/>
                <a:cs typeface="Arial"/>
              </a:rPr>
              <a:t>технологіям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активності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громадянського суспільства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можна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забезпечити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ефективне </a:t>
            </a:r>
            <a:r>
              <a:rPr sz="1900" spc="-20" dirty="0">
                <a:latin typeface="Arial"/>
                <a:cs typeface="Arial"/>
              </a:rPr>
              <a:t>розслідування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навіть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найскладніших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умовах.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163" y="1368272"/>
            <a:ext cx="3454392" cy="23468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74" y="136995"/>
            <a:ext cx="9044940" cy="423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Значення</a:t>
            </a:r>
            <a:r>
              <a:rPr sz="20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5621"/>
                </a:solidFill>
                <a:latin typeface="Arial"/>
                <a:cs typeface="Arial"/>
              </a:rPr>
              <a:t>гуманітарних</a:t>
            </a:r>
            <a:r>
              <a:rPr sz="20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5621"/>
                </a:solidFill>
                <a:latin typeface="Arial"/>
                <a:cs typeface="Arial"/>
              </a:rPr>
              <a:t>розслідувань</a:t>
            </a:r>
            <a:r>
              <a:rPr sz="20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5621"/>
                </a:solidFill>
                <a:latin typeface="Arial"/>
                <a:cs typeface="Arial"/>
              </a:rPr>
              <a:t>для</a:t>
            </a:r>
            <a:r>
              <a:rPr sz="20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міжнародного</a:t>
            </a:r>
            <a:r>
              <a:rPr sz="20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правопорядку </a:t>
            </a:r>
            <a:r>
              <a:rPr sz="2000" spc="-10" dirty="0">
                <a:latin typeface="Arial"/>
                <a:cs typeface="Arial"/>
              </a:rPr>
              <a:t>Розслідування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порушень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міжнародного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гуманітарного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права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має </a:t>
            </a:r>
            <a:r>
              <a:rPr sz="2000" dirty="0">
                <a:latin typeface="Arial"/>
                <a:cs typeface="Arial"/>
              </a:rPr>
              <a:t>фундаментальне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значення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для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підтримання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світового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правопорядку.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Воно </a:t>
            </a:r>
            <a:r>
              <a:rPr sz="2000" dirty="0">
                <a:latin typeface="Arial"/>
                <a:cs typeface="Arial"/>
              </a:rPr>
              <a:t>слугує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гарантією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того,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що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навіть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війні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діють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норми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права,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порушення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не </a:t>
            </a:r>
            <a:r>
              <a:rPr sz="2000" dirty="0">
                <a:latin typeface="Arial"/>
                <a:cs typeface="Arial"/>
              </a:rPr>
              <a:t>залишаться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безкарними.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Такі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розслідування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сприяють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відновленню </a:t>
            </a:r>
            <a:r>
              <a:rPr sz="2000" b="1" spc="-20" dirty="0">
                <a:latin typeface="Arial"/>
                <a:cs typeface="Arial"/>
              </a:rPr>
              <a:t>справедливості,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встановленню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історичної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істини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та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запобіганню повторним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злочинам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сучасному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світі,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конфлікти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стають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гібридними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й </a:t>
            </a:r>
            <a:r>
              <a:rPr sz="2000" spc="-10" dirty="0">
                <a:latin typeface="Arial"/>
                <a:cs typeface="Arial"/>
              </a:rPr>
              <a:t>технологічними,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МГП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залишається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моральним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і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правовим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орієнтиром.</a:t>
            </a:r>
            <a:endParaRPr sz="2000">
              <a:latin typeface="Arial"/>
              <a:cs typeface="Arial"/>
            </a:endParaRPr>
          </a:p>
          <a:p>
            <a:pPr marL="12700" marR="419100">
              <a:lnSpc>
                <a:spcPct val="114999"/>
              </a:lnSpc>
            </a:pPr>
            <a:r>
              <a:rPr sz="2000" dirty="0">
                <a:latin typeface="Arial"/>
                <a:cs typeface="Arial"/>
              </a:rPr>
              <a:t>Ефективні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міжнародні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розслідування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практичне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втілення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принципу </a:t>
            </a:r>
            <a:r>
              <a:rPr sz="2000" spc="-20" dirty="0">
                <a:latin typeface="Arial"/>
                <a:cs typeface="Arial"/>
              </a:rPr>
              <a:t>гуманізму,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який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лежить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основі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міжнародного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права.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Саме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через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них </a:t>
            </a:r>
            <a:r>
              <a:rPr sz="2000" spc="-10" dirty="0">
                <a:latin typeface="Arial"/>
                <a:cs typeface="Arial"/>
              </a:rPr>
              <a:t>утверджується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довіра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правосуддя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й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відновлюється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віра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силу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закону </a:t>
            </a:r>
            <a:r>
              <a:rPr sz="2000" dirty="0">
                <a:latin typeface="Arial"/>
                <a:cs typeface="Arial"/>
              </a:rPr>
              <a:t>навіть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найтемніші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часи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війни.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64388"/>
            <a:ext cx="5978525" cy="498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Діяльність</a:t>
            </a:r>
            <a:r>
              <a:rPr sz="17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Верховних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комісарів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ООН</a:t>
            </a:r>
            <a:r>
              <a:rPr sz="17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з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r>
              <a:rPr sz="17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5621"/>
                </a:solidFill>
                <a:latin typeface="Arial"/>
                <a:cs typeface="Arial"/>
              </a:rPr>
              <a:t>та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із</a:t>
            </a:r>
            <a:r>
              <a:rPr sz="17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справ</a:t>
            </a:r>
            <a:r>
              <a:rPr sz="17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біженців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Вступ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до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діяльності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Верховних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комісарів</a:t>
            </a:r>
            <a:r>
              <a:rPr sz="17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5621"/>
                </a:solidFill>
                <a:latin typeface="Arial"/>
                <a:cs typeface="Arial"/>
              </a:rPr>
              <a:t>ООН</a:t>
            </a:r>
            <a:endParaRPr sz="1700">
              <a:latin typeface="Arial"/>
              <a:cs typeface="Arial"/>
            </a:endParaRPr>
          </a:p>
          <a:p>
            <a:pPr marL="12700" marR="101600">
              <a:lnSpc>
                <a:spcPct val="100000"/>
              </a:lnSpc>
              <a:spcBef>
                <a:spcPts val="305"/>
              </a:spcBef>
            </a:pPr>
            <a:r>
              <a:rPr sz="1700" dirty="0">
                <a:latin typeface="Arial"/>
                <a:cs typeface="Arial"/>
              </a:rPr>
              <a:t>Верховні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комісари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ООН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людини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справах </a:t>
            </a:r>
            <a:r>
              <a:rPr sz="1700" dirty="0">
                <a:latin typeface="Arial"/>
                <a:cs typeface="Arial"/>
              </a:rPr>
              <a:t>біженців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це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ключові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посадові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особи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системи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ООН, </a:t>
            </a:r>
            <a:r>
              <a:rPr sz="1700" dirty="0">
                <a:latin typeface="Arial"/>
                <a:cs typeface="Arial"/>
              </a:rPr>
              <a:t>відповідальні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реалізацію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гуманітарної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правозахисної </a:t>
            </a:r>
            <a:r>
              <a:rPr sz="1700" dirty="0">
                <a:latin typeface="Arial"/>
                <a:cs typeface="Arial"/>
              </a:rPr>
              <a:t>політики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Організації.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Їхня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діяльність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має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велике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значення </a:t>
            </a:r>
            <a:r>
              <a:rPr sz="1700" dirty="0">
                <a:latin typeface="Arial"/>
                <a:cs typeface="Arial"/>
              </a:rPr>
              <a:t>для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підтримання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міжнародного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миру,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зміцнення верховенства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захисту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людської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гідності.</a:t>
            </a:r>
            <a:endParaRPr sz="1700">
              <a:latin typeface="Arial"/>
              <a:cs typeface="Arial"/>
            </a:endParaRPr>
          </a:p>
          <a:p>
            <a:pPr marL="12700" marR="101600">
              <a:lnSpc>
                <a:spcPct val="100000"/>
              </a:lnSpc>
            </a:pPr>
            <a:r>
              <a:rPr sz="1700" spc="-10" dirty="0">
                <a:latin typeface="Arial"/>
                <a:cs typeface="Arial"/>
              </a:rPr>
              <a:t>Верховний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комісар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людини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очолює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Управління </a:t>
            </a:r>
            <a:r>
              <a:rPr sz="1700" b="1" spc="-20" dirty="0">
                <a:latin typeface="Arial"/>
                <a:cs typeface="Arial"/>
              </a:rPr>
              <a:t>Верховного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комісара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ООН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прав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людини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(УВКПЛ)</a:t>
            </a:r>
            <a:r>
              <a:rPr sz="1700" spc="-10" dirty="0">
                <a:latin typeface="Arial"/>
                <a:cs typeface="Arial"/>
              </a:rPr>
              <a:t>, </a:t>
            </a:r>
            <a:r>
              <a:rPr sz="1700" dirty="0">
                <a:latin typeface="Arial"/>
                <a:cs typeface="Arial"/>
              </a:rPr>
              <a:t>створене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1993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році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після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Всесвітньої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конференції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прав </a:t>
            </a:r>
            <a:r>
              <a:rPr sz="1700" dirty="0">
                <a:latin typeface="Arial"/>
                <a:cs typeface="Arial"/>
              </a:rPr>
              <a:t>людини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Відні.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Верховний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комісар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справах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біженців </a:t>
            </a:r>
            <a:r>
              <a:rPr sz="1700" dirty="0">
                <a:latin typeface="Arial"/>
                <a:cs typeface="Arial"/>
              </a:rPr>
              <a:t>керує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Управлінням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Верховного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комісара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у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справах </a:t>
            </a:r>
            <a:r>
              <a:rPr sz="1700" b="1" dirty="0">
                <a:latin typeface="Arial"/>
                <a:cs typeface="Arial"/>
              </a:rPr>
              <a:t>біженців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(УВКБ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ООН)</a:t>
            </a:r>
            <a:r>
              <a:rPr sz="1700" dirty="0">
                <a:latin typeface="Arial"/>
                <a:cs typeface="Arial"/>
              </a:rPr>
              <a:t>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заснованим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1950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році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для </a:t>
            </a:r>
            <a:r>
              <a:rPr sz="1700" spc="-10" dirty="0">
                <a:latin typeface="Arial"/>
                <a:cs typeface="Arial"/>
              </a:rPr>
              <a:t>реагування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наслідки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Другої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світової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війни.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Обидва </a:t>
            </a:r>
            <a:r>
              <a:rPr sz="1700" dirty="0">
                <a:latin typeface="Arial"/>
                <a:cs typeface="Arial"/>
              </a:rPr>
              <a:t>органи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тісно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співпрацюють,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оскільки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захист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біженців, </a:t>
            </a:r>
            <a:r>
              <a:rPr sz="1700" dirty="0">
                <a:latin typeface="Arial"/>
                <a:cs typeface="Arial"/>
              </a:rPr>
              <a:t>внутрішньо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переміщених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осіб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жертв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конфліктів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є </a:t>
            </a:r>
            <a:r>
              <a:rPr sz="1700" dirty="0">
                <a:latin typeface="Arial"/>
                <a:cs typeface="Arial"/>
              </a:rPr>
              <a:t>складовою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ширшої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системи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людини.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4387" y="951260"/>
            <a:ext cx="2617194" cy="324095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8910320" cy="31254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Управління</a:t>
            </a:r>
            <a:r>
              <a:rPr sz="18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Верховного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комісара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ООН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з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(УВКПЛ)</a:t>
            </a:r>
            <a:endParaRPr sz="1800">
              <a:latin typeface="Arial"/>
              <a:cs typeface="Arial"/>
            </a:endParaRPr>
          </a:p>
          <a:p>
            <a:pPr marL="12700" marR="9144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УВКПЛ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центральним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механізмом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ООН,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який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сприяння,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моніторинг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і </a:t>
            </a:r>
            <a:r>
              <a:rPr sz="1800" dirty="0">
                <a:latin typeface="Arial"/>
                <a:cs typeface="Arial"/>
              </a:rPr>
              <a:t>захист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людини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світі.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Його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мандат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охоплює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підтримку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виконанні </a:t>
            </a:r>
            <a:r>
              <a:rPr sz="1800" dirty="0">
                <a:latin typeface="Arial"/>
                <a:cs typeface="Arial"/>
              </a:rPr>
              <a:t>міжнародних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зобов’язань,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допомогу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реформуванні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законодавства,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координацію діяльності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правозахисних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місій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підготовку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доповідей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Ради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ООН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прав </a:t>
            </a:r>
            <a:r>
              <a:rPr sz="1800" dirty="0">
                <a:latin typeface="Arial"/>
                <a:cs typeface="Arial"/>
              </a:rPr>
              <a:t>людини.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Комісар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виступає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головний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представник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Організації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питань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прав </a:t>
            </a:r>
            <a:r>
              <a:rPr sz="1800" dirty="0">
                <a:latin typeface="Arial"/>
                <a:cs typeface="Arial"/>
              </a:rPr>
              <a:t>людини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повноваження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публічно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реагувати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серйозні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порушення.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Наприклад,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Верховний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комісар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робити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офіційні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заяви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щодо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катувань, свавільних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арештів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утисків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свободи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слова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конкретній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державі.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УВКПЛ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також організовує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навчальні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програми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юристів,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суддів,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військових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поліцейських,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щоб </a:t>
            </a:r>
            <a:r>
              <a:rPr sz="1800" dirty="0">
                <a:latin typeface="Arial"/>
                <a:cs typeface="Arial"/>
              </a:rPr>
              <a:t>підвищувати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рівень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знань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міжнародні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стандарти.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444" y="3273893"/>
            <a:ext cx="4023066" cy="182242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8644890" cy="45948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Основні</a:t>
            </a:r>
            <a:r>
              <a:rPr sz="1800" b="1" spc="-10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напрями</a:t>
            </a:r>
            <a:r>
              <a:rPr sz="1800" b="1" spc="-9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діяльності</a:t>
            </a:r>
            <a:r>
              <a:rPr sz="1800" b="1" spc="-10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УВКПЛ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Arial"/>
                <a:cs typeface="Arial"/>
              </a:rPr>
              <a:t>УВКПЛ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здійснює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свою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діяльність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кількома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ключовими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напрямами:</a:t>
            </a:r>
            <a:endParaRPr sz="1800">
              <a:latin typeface="Arial"/>
              <a:cs typeface="Arial"/>
            </a:endParaRPr>
          </a:p>
          <a:p>
            <a:pPr marL="469265" marR="5080" indent="-419734">
              <a:lnSpc>
                <a:spcPct val="114999"/>
              </a:lnSpc>
              <a:spcBef>
                <a:spcPts val="1200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spc="-10" dirty="0">
                <a:latin typeface="Arial"/>
                <a:cs typeface="Arial"/>
              </a:rPr>
              <a:t>Моніторинг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звітність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збір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даних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ситуацію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правами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людини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світі, підготовка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щорічних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доповідей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Генеральній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Асамблеї.</a:t>
            </a:r>
            <a:endParaRPr sz="1800">
              <a:latin typeface="Arial"/>
              <a:cs typeface="Arial"/>
            </a:endParaRPr>
          </a:p>
          <a:p>
            <a:pPr marL="469265" marR="605790" indent="-419734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spc="-20" dirty="0">
                <a:latin typeface="Arial"/>
                <a:cs typeface="Arial"/>
              </a:rPr>
              <a:t>Технічна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допомога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державам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підтримка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створенні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національних </a:t>
            </a:r>
            <a:r>
              <a:rPr sz="1800" dirty="0">
                <a:latin typeface="Arial"/>
                <a:cs typeface="Arial"/>
              </a:rPr>
              <a:t>інституцій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людини,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як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омбудсмани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правозахисні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комісії.</a:t>
            </a:r>
            <a:endParaRPr sz="1800">
              <a:latin typeface="Arial"/>
              <a:cs typeface="Arial"/>
            </a:endParaRPr>
          </a:p>
          <a:p>
            <a:pPr marL="469265" marR="136525" indent="-419734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spc="-10" dirty="0">
                <a:latin typeface="Arial"/>
                <a:cs typeface="Arial"/>
              </a:rPr>
              <a:t>Реагування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на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кризи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направлення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польових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місій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зони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конфліктів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або </a:t>
            </a:r>
            <a:r>
              <a:rPr sz="1800" dirty="0">
                <a:latin typeface="Arial"/>
                <a:cs typeface="Arial"/>
              </a:rPr>
              <a:t>надзвичайних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ситуацій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(наприклад,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Сирія,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Судан,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Україна).</a:t>
            </a:r>
            <a:endParaRPr sz="1800">
              <a:latin typeface="Arial"/>
              <a:cs typeface="Arial"/>
            </a:endParaRPr>
          </a:p>
          <a:p>
            <a:pPr marL="469265" marR="364490" indent="-419734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spc="-10" dirty="0">
                <a:latin typeface="Arial"/>
                <a:cs typeface="Arial"/>
              </a:rPr>
              <a:t>Підтримка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міжнародних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механізмів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координація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роботи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Ради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прав </a:t>
            </a:r>
            <a:r>
              <a:rPr sz="1800" dirty="0">
                <a:latin typeface="Arial"/>
                <a:cs typeface="Arial"/>
              </a:rPr>
              <a:t>людини,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договірних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комітетів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спеціальних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процедур.</a:t>
            </a:r>
            <a:endParaRPr sz="1800">
              <a:latin typeface="Arial"/>
              <a:cs typeface="Arial"/>
            </a:endParaRPr>
          </a:p>
          <a:p>
            <a:pPr marL="469265" marR="597535" indent="-419734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800" b="1" dirty="0">
                <a:latin typeface="Arial"/>
                <a:cs typeface="Arial"/>
              </a:rPr>
              <a:t>Права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жінок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і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меншин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реалізація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програм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протидії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дискримінації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та </a:t>
            </a:r>
            <a:r>
              <a:rPr sz="1800" spc="-10" dirty="0">
                <a:latin typeface="Arial"/>
                <a:cs typeface="Arial"/>
              </a:rPr>
              <a:t>гендерному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насильству.</a:t>
            </a:r>
            <a:endParaRPr sz="1800">
              <a:latin typeface="Arial"/>
              <a:cs typeface="Arial"/>
            </a:endParaRPr>
          </a:p>
          <a:p>
            <a:pPr marL="469265" marR="601345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Ці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напрями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відображають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всеосяжний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характер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діяльності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УВКПЛ, спрямований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зміцнення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правових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гарантій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глобальному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масштабі.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2732"/>
            <a:ext cx="5932170" cy="481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41755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Роль</a:t>
            </a:r>
            <a:r>
              <a:rPr sz="18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Верховного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комісара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запобіганні порушенням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прав</a:t>
            </a:r>
            <a:r>
              <a:rPr sz="18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"/>
                <a:cs typeface="Arial"/>
              </a:rPr>
              <a:t>Верховний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комісар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людини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відіграє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активну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роль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ранньому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попередженні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конфліктів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і </a:t>
            </a:r>
            <a:r>
              <a:rPr sz="1800" b="1" spc="-10" dirty="0">
                <a:latin typeface="Arial"/>
                <a:cs typeface="Arial"/>
              </a:rPr>
              <a:t>гуманітарних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криз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Його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завдання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—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виявити тенденції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порушень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ранніх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етапах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запобігти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їх </a:t>
            </a:r>
            <a:r>
              <a:rPr sz="1800" dirty="0">
                <a:latin typeface="Arial"/>
                <a:cs typeface="Arial"/>
              </a:rPr>
              <a:t>ескалації.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цього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використовується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система </a:t>
            </a:r>
            <a:r>
              <a:rPr sz="1800" spc="-20" dirty="0">
                <a:latin typeface="Arial"/>
                <a:cs typeface="Arial"/>
              </a:rPr>
              <a:t>моніторингу,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аналітичні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звіти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місії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швидкого реагування.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Комісар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має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право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виступати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перед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Радою </a:t>
            </a:r>
            <a:r>
              <a:rPr sz="1800" dirty="0">
                <a:latin typeface="Arial"/>
                <a:cs typeface="Arial"/>
              </a:rPr>
              <a:t>Безпеки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або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Генеральною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Асамблеєю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ООН,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коли </a:t>
            </a:r>
            <a:r>
              <a:rPr sz="1800" spc="-10" dirty="0">
                <a:latin typeface="Arial"/>
                <a:cs typeface="Arial"/>
              </a:rPr>
              <a:t>порушення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прав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людини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можуть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становити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загрозу </a:t>
            </a:r>
            <a:r>
              <a:rPr sz="1800" dirty="0">
                <a:latin typeface="Arial"/>
                <a:cs typeface="Arial"/>
              </a:rPr>
              <a:t>міжнародному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миру.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Наприклад,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під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конфліктів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М’ </a:t>
            </a:r>
            <a:r>
              <a:rPr sz="1800" dirty="0">
                <a:latin typeface="Arial"/>
                <a:cs typeface="Arial"/>
              </a:rPr>
              <a:t>янмі,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Ефіопії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Україні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Верховні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комісари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неодноразово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закликали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негайного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припинення насильства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притягнення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винних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відповідальності. </a:t>
            </a:r>
            <a:r>
              <a:rPr sz="1800" dirty="0">
                <a:latin typeface="Arial"/>
                <a:cs typeface="Arial"/>
              </a:rPr>
              <a:t>Їхні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заяви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мають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потужний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моральний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політичний </a:t>
            </a:r>
            <a:r>
              <a:rPr sz="1800" dirty="0">
                <a:latin typeface="Arial"/>
                <a:cs typeface="Arial"/>
              </a:rPr>
              <a:t>вплив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міжнародну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спільноту.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6037" y="1418559"/>
            <a:ext cx="2917944" cy="230638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8833485" cy="30079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791210">
              <a:lnSpc>
                <a:spcPct val="105000"/>
              </a:lnSpc>
              <a:spcBef>
                <a:spcPts val="325"/>
              </a:spcBef>
            </a:pPr>
            <a:r>
              <a:rPr sz="1900" b="1" spc="-20" dirty="0">
                <a:solidFill>
                  <a:srgbClr val="FF5621"/>
                </a:solidFill>
                <a:latin typeface="Arial"/>
                <a:cs typeface="Arial"/>
              </a:rPr>
              <a:t>Управління</a:t>
            </a:r>
            <a:r>
              <a:rPr sz="19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Верховного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комісара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справах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біженців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(УВКБ</a:t>
            </a:r>
            <a:r>
              <a:rPr sz="19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20" dirty="0">
                <a:solidFill>
                  <a:srgbClr val="FF5621"/>
                </a:solidFill>
                <a:latin typeface="Arial"/>
                <a:cs typeface="Arial"/>
              </a:rPr>
              <a:t>ООН) </a:t>
            </a:r>
            <a:r>
              <a:rPr sz="1900" dirty="0">
                <a:latin typeface="Arial"/>
                <a:cs typeface="Arial"/>
              </a:rPr>
              <a:t>УВКБ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ООН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основним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міжнародним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органом,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займається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захистом </a:t>
            </a:r>
            <a:r>
              <a:rPr sz="1900" dirty="0">
                <a:latin typeface="Arial"/>
                <a:cs typeface="Arial"/>
              </a:rPr>
              <a:t>біженців,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осіб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без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громадянства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вимушено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переміщених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осіб.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Його </a:t>
            </a:r>
            <a:r>
              <a:rPr sz="1900" spc="-10" dirty="0">
                <a:latin typeface="Arial"/>
                <a:cs typeface="Arial"/>
              </a:rPr>
              <a:t>діяльність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базується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Конвенції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про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статус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біженців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1951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року</a:t>
            </a:r>
            <a:r>
              <a:rPr sz="1900" b="1" spc="-4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та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25" dirty="0">
                <a:latin typeface="Arial"/>
                <a:cs typeface="Arial"/>
              </a:rPr>
              <a:t>Протоколі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1967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року</a:t>
            </a:r>
            <a:r>
              <a:rPr sz="1900" dirty="0">
                <a:latin typeface="Arial"/>
                <a:cs typeface="Arial"/>
              </a:rPr>
              <a:t>.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Місія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УВКБ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полягає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гарантуванні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того,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щоб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кожен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мав </a:t>
            </a:r>
            <a:r>
              <a:rPr sz="1900" dirty="0">
                <a:latin typeface="Arial"/>
                <a:cs typeface="Arial"/>
              </a:rPr>
              <a:t>право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притулок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зазнавав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примусового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повернення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країни,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де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йому </a:t>
            </a:r>
            <a:r>
              <a:rPr sz="1900" dirty="0">
                <a:latin typeface="Arial"/>
                <a:cs typeface="Arial"/>
              </a:rPr>
              <a:t>загрожує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переслідування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(принцип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b="1" spc="-20" dirty="0">
                <a:latin typeface="Arial"/>
                <a:cs typeface="Arial"/>
              </a:rPr>
              <a:t>non-</a:t>
            </a:r>
            <a:r>
              <a:rPr sz="1900" b="1" spc="-10" dirty="0">
                <a:latin typeface="Arial"/>
                <a:cs typeface="Arial"/>
              </a:rPr>
              <a:t>refoulement</a:t>
            </a:r>
            <a:r>
              <a:rPr sz="1900" spc="-10" dirty="0">
                <a:latin typeface="Arial"/>
                <a:cs typeface="Arial"/>
              </a:rPr>
              <a:t>).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Управління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надає гуманітарну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допомогу,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підтримує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табори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для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біженців,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координує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переселення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третіх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країн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сприяє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добровільному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поверненню.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Станом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сьогодні організація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допомагає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понад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35" dirty="0">
                <a:latin typeface="Arial"/>
                <a:cs typeface="Arial"/>
              </a:rPr>
              <a:t>110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мільйонам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переміщених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осіб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всьому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світі.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8207" y="3152993"/>
            <a:ext cx="4142154" cy="183809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8799830" cy="4051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Основні</a:t>
            </a:r>
            <a:r>
              <a:rPr sz="1700" b="1" spc="-10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напрями</a:t>
            </a:r>
            <a:r>
              <a:rPr sz="1700" b="1" spc="-8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діяльності</a:t>
            </a:r>
            <a:r>
              <a:rPr sz="1700" b="1" spc="-9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УВКБ</a:t>
            </a:r>
            <a:r>
              <a:rPr sz="1700" b="1" spc="-8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25" dirty="0">
                <a:solidFill>
                  <a:srgbClr val="FF5621"/>
                </a:solidFill>
                <a:latin typeface="Arial"/>
                <a:cs typeface="Arial"/>
              </a:rPr>
              <a:t>ООН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700" dirty="0">
                <a:latin typeface="Arial"/>
                <a:cs typeface="Arial"/>
              </a:rPr>
              <a:t>Основні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функції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УВКБ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ООН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включають:</a:t>
            </a:r>
            <a:endParaRPr sz="1700">
              <a:latin typeface="Arial"/>
              <a:cs typeface="Arial"/>
            </a:endParaRPr>
          </a:p>
          <a:p>
            <a:pPr marL="469265" marR="441959" indent="-408940">
              <a:lnSpc>
                <a:spcPct val="114999"/>
              </a:lnSpc>
              <a:spcBef>
                <a:spcPts val="1200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Реєстрація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та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документування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біженців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забезпечення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їхнього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офіційного статусу.</a:t>
            </a:r>
            <a:endParaRPr sz="1700">
              <a:latin typeface="Arial"/>
              <a:cs typeface="Arial"/>
            </a:endParaRPr>
          </a:p>
          <a:p>
            <a:pPr marL="469265" indent="-408305">
              <a:lnSpc>
                <a:spcPct val="100000"/>
              </a:lnSpc>
              <a:spcBef>
                <a:spcPts val="305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dirty="0">
                <a:latin typeface="Arial"/>
                <a:cs typeface="Arial"/>
              </a:rPr>
              <a:t>Надання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житла,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їжі,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медичної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допомоги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реагування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надзвичайні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ситуації.</a:t>
            </a:r>
            <a:endParaRPr sz="1700">
              <a:latin typeface="Arial"/>
              <a:cs typeface="Arial"/>
            </a:endParaRPr>
          </a:p>
          <a:p>
            <a:pPr marL="469265" indent="-408305">
              <a:lnSpc>
                <a:spcPct val="100000"/>
              </a:lnSpc>
              <a:spcBef>
                <a:spcPts val="305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Правовий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захист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допомога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отриманні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притулку,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попередження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депортації.</a:t>
            </a:r>
            <a:endParaRPr sz="1700">
              <a:latin typeface="Arial"/>
              <a:cs typeface="Arial"/>
            </a:endParaRPr>
          </a:p>
          <a:p>
            <a:pPr marL="469265" marR="941705" indent="-408940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Розв’язання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проблем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безгромадянства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підтримка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осіб,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які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мають юридичного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зв’язку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жодною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державою.</a:t>
            </a:r>
            <a:endParaRPr sz="1700">
              <a:latin typeface="Arial"/>
              <a:cs typeface="Arial"/>
            </a:endParaRPr>
          </a:p>
          <a:p>
            <a:pPr marL="469265" indent="-408305">
              <a:lnSpc>
                <a:spcPct val="100000"/>
              </a:lnSpc>
              <a:spcBef>
                <a:spcPts val="309"/>
              </a:spcBef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Інтеграція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та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переселення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створення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умов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для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довгострокового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проживання.</a:t>
            </a:r>
            <a:endParaRPr sz="1700">
              <a:latin typeface="Arial"/>
              <a:cs typeface="Arial"/>
            </a:endParaRPr>
          </a:p>
          <a:p>
            <a:pPr marL="469265" marR="5080" indent="-408940">
              <a:lnSpc>
                <a:spcPct val="114999"/>
              </a:lnSpc>
              <a:buClr>
                <a:srgbClr val="FF5621"/>
              </a:buClr>
              <a:buAutoNum type="arabicPeriod"/>
              <a:tabLst>
                <a:tab pos="469265" algn="l"/>
              </a:tabLst>
            </a:pPr>
            <a:r>
              <a:rPr sz="1700" b="1" spc="-10" dirty="0">
                <a:latin typeface="Arial"/>
                <a:cs typeface="Arial"/>
              </a:rPr>
              <a:t>Співпраця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урядами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та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НУО</a:t>
            </a:r>
            <a:r>
              <a:rPr sz="1700" b="1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координація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міжнародної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гуманітарної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допомоги. </a:t>
            </a:r>
            <a:r>
              <a:rPr sz="1700" dirty="0">
                <a:latin typeface="Arial"/>
                <a:cs typeface="Arial"/>
              </a:rPr>
              <a:t>Приклади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діяльності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УВКБ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включають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програми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допомоги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сирійським,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афганським </a:t>
            </a:r>
            <a:r>
              <a:rPr sz="1700" dirty="0">
                <a:latin typeface="Arial"/>
                <a:cs typeface="Arial"/>
              </a:rPr>
              <a:t>та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українським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біженцям,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а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також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участь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кризових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операціях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Судані,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Ємені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та </a:t>
            </a:r>
            <a:r>
              <a:rPr sz="1700" spc="-10" dirty="0">
                <a:latin typeface="Arial"/>
                <a:cs typeface="Arial"/>
              </a:rPr>
              <a:t>М’янмі.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7145"/>
            <a:ext cx="8712200" cy="45821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dirty="0">
                <a:solidFill>
                  <a:srgbClr val="FF5621"/>
                </a:solidFill>
                <a:latin typeface="Arial"/>
                <a:cs typeface="Arial"/>
              </a:rPr>
              <a:t>Принципи</a:t>
            </a:r>
            <a:r>
              <a:rPr sz="20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5621"/>
                </a:solidFill>
                <a:latin typeface="Arial"/>
                <a:cs typeface="Arial"/>
              </a:rPr>
              <a:t>діяльності</a:t>
            </a:r>
            <a:r>
              <a:rPr sz="20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5621"/>
                </a:solidFill>
                <a:latin typeface="Arial"/>
                <a:cs typeface="Arial"/>
              </a:rPr>
              <a:t>УВКБ</a:t>
            </a:r>
            <a:r>
              <a:rPr sz="20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5621"/>
                </a:solidFill>
                <a:latin typeface="Arial"/>
                <a:cs typeface="Arial"/>
              </a:rPr>
              <a:t>ООН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000" spc="-25" dirty="0">
                <a:latin typeface="Arial"/>
                <a:cs typeface="Arial"/>
              </a:rPr>
              <a:t>Робота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УВКБ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ґрунтується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кількох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базових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принципах:</a:t>
            </a:r>
            <a:endParaRPr sz="20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359"/>
              </a:spcBef>
              <a:buFont typeface="Arial"/>
              <a:buChar char="–"/>
              <a:tabLst>
                <a:tab pos="222885" algn="l"/>
              </a:tabLst>
            </a:pPr>
            <a:r>
              <a:rPr sz="2000" b="1" spc="-10" dirty="0">
                <a:latin typeface="Arial"/>
                <a:cs typeface="Arial"/>
              </a:rPr>
              <a:t>Гуманність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пріоритет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захисту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життя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та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гідності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кожної</a:t>
            </a:r>
            <a:r>
              <a:rPr sz="2000" i="1" spc="-7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людини;</a:t>
            </a:r>
            <a:endParaRPr sz="2000">
              <a:latin typeface="Arial"/>
              <a:cs typeface="Arial"/>
            </a:endParaRPr>
          </a:p>
          <a:p>
            <a:pPr marL="12700" marR="84455" indent="210185">
              <a:lnSpc>
                <a:spcPct val="114999"/>
              </a:lnSpc>
              <a:buFont typeface="Arial"/>
              <a:buChar char="–"/>
              <a:tabLst>
                <a:tab pos="222885" algn="l"/>
              </a:tabLst>
            </a:pPr>
            <a:r>
              <a:rPr sz="2000" b="1" spc="-10" dirty="0">
                <a:latin typeface="Arial"/>
                <a:cs typeface="Arial"/>
              </a:rPr>
              <a:t>Неупередженість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допомога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надається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незалежно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від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раси,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статі, релігії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чи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політичних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переконань;</a:t>
            </a:r>
            <a:endParaRPr sz="2000">
              <a:latin typeface="Arial"/>
              <a:cs typeface="Arial"/>
            </a:endParaRPr>
          </a:p>
          <a:p>
            <a:pPr marL="222885" indent="-210185">
              <a:lnSpc>
                <a:spcPct val="100000"/>
              </a:lnSpc>
              <a:spcBef>
                <a:spcPts val="359"/>
              </a:spcBef>
              <a:buFont typeface="Arial"/>
              <a:buChar char="–"/>
              <a:tabLst>
                <a:tab pos="222885" algn="l"/>
              </a:tabLst>
            </a:pPr>
            <a:r>
              <a:rPr sz="2000" b="1" dirty="0">
                <a:latin typeface="Arial"/>
                <a:cs typeface="Arial"/>
              </a:rPr>
              <a:t>Нейтральність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організація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не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втручається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у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політичні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процеси;</a:t>
            </a:r>
            <a:endParaRPr sz="2000">
              <a:latin typeface="Arial"/>
              <a:cs typeface="Arial"/>
            </a:endParaRPr>
          </a:p>
          <a:p>
            <a:pPr marL="12700" marR="237490" indent="210185">
              <a:lnSpc>
                <a:spcPct val="114999"/>
              </a:lnSpc>
              <a:buFont typeface="Arial"/>
              <a:buChar char="–"/>
              <a:tabLst>
                <a:tab pos="222885" algn="l"/>
              </a:tabLst>
            </a:pPr>
            <a:r>
              <a:rPr sz="2000" b="1" dirty="0">
                <a:latin typeface="Arial"/>
                <a:cs typeface="Arial"/>
              </a:rPr>
              <a:t>Добровільність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повернення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біженців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має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здійснюватися</a:t>
            </a:r>
            <a:r>
              <a:rPr sz="2000" i="1" spc="-6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лише</a:t>
            </a:r>
            <a:r>
              <a:rPr sz="2000" i="1" spc="-65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за </a:t>
            </a:r>
            <a:r>
              <a:rPr sz="2000" i="1" dirty="0">
                <a:latin typeface="Arial"/>
                <a:cs typeface="Arial"/>
              </a:rPr>
              <a:t>їхньої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згоди;</a:t>
            </a:r>
            <a:endParaRPr sz="2000">
              <a:latin typeface="Arial"/>
              <a:cs typeface="Arial"/>
            </a:endParaRPr>
          </a:p>
          <a:p>
            <a:pPr marL="12700" marR="467359" indent="210185">
              <a:lnSpc>
                <a:spcPct val="114999"/>
              </a:lnSpc>
              <a:buFont typeface="Arial"/>
              <a:buChar char="–"/>
              <a:tabLst>
                <a:tab pos="222885" algn="l"/>
              </a:tabLst>
            </a:pPr>
            <a:r>
              <a:rPr sz="2000" b="1" dirty="0">
                <a:latin typeface="Arial"/>
                <a:cs typeface="Arial"/>
              </a:rPr>
              <a:t>Співпраця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—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УВКБ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координує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свої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дії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з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урядами,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міжнародними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spc="-25" dirty="0">
                <a:latin typeface="Arial"/>
                <a:cs typeface="Arial"/>
              </a:rPr>
              <a:t>та </a:t>
            </a:r>
            <a:r>
              <a:rPr sz="2000" i="1" spc="-10" dirty="0">
                <a:latin typeface="Arial"/>
                <a:cs typeface="Arial"/>
              </a:rPr>
              <a:t>місцевими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організаціями.</a:t>
            </a:r>
            <a:endParaRPr sz="2000">
              <a:latin typeface="Arial"/>
              <a:cs typeface="Arial"/>
            </a:endParaRPr>
          </a:p>
          <a:p>
            <a:pPr marL="12700" marR="132080">
              <a:lnSpc>
                <a:spcPct val="114999"/>
              </a:lnSpc>
            </a:pPr>
            <a:r>
              <a:rPr sz="2000" dirty="0">
                <a:latin typeface="Arial"/>
                <a:cs typeface="Arial"/>
              </a:rPr>
              <a:t>Дотримання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цих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принципів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дозволяє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забезпечувати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довіру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до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діяльності організації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та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ефективно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діяти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навіть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складних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умовах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збройних </a:t>
            </a:r>
            <a:r>
              <a:rPr sz="2000" dirty="0">
                <a:latin typeface="Arial"/>
                <a:cs typeface="Arial"/>
              </a:rPr>
              <a:t>конфліктів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чи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природних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катастроф.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5718810" cy="506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9445">
              <a:lnSpc>
                <a:spcPct val="114999"/>
              </a:lnSpc>
              <a:spcBef>
                <a:spcPts val="100"/>
              </a:spcBef>
            </a:pP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Органи</a:t>
            </a:r>
            <a:r>
              <a:rPr sz="17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ООН,</a:t>
            </a:r>
            <a:r>
              <a:rPr sz="17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відповідальні</a:t>
            </a:r>
            <a:r>
              <a:rPr sz="17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за</a:t>
            </a:r>
            <a:r>
              <a:rPr sz="17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моніторинг</a:t>
            </a:r>
            <a:r>
              <a:rPr sz="17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5621"/>
                </a:solidFill>
                <a:latin typeface="Arial"/>
                <a:cs typeface="Arial"/>
              </a:rPr>
              <a:t>прав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людини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5"/>
              </a:spcBef>
            </a:pPr>
            <a:r>
              <a:rPr sz="1700" dirty="0">
                <a:latin typeface="Arial"/>
                <a:cs typeface="Arial"/>
              </a:rPr>
              <a:t>В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системі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ООН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діє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низка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органів,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здійснюють </a:t>
            </a:r>
            <a:r>
              <a:rPr sz="1700" spc="-25" dirty="0">
                <a:latin typeface="Arial"/>
                <a:cs typeface="Arial"/>
              </a:rPr>
              <a:t>міжнародно-</a:t>
            </a:r>
            <a:r>
              <a:rPr sz="1700" dirty="0">
                <a:latin typeface="Arial"/>
                <a:cs typeface="Arial"/>
              </a:rPr>
              <a:t>правові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процедури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захисту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людини. Центральне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місце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посідає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Рада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ООН</a:t>
            </a:r>
            <a:r>
              <a:rPr sz="1700" b="1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людини, </a:t>
            </a:r>
            <a:r>
              <a:rPr sz="1700" dirty="0">
                <a:latin typeface="Arial"/>
                <a:cs typeface="Arial"/>
              </a:rPr>
              <a:t>створена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2006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році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зміну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Комісії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прав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людини. </a:t>
            </a:r>
            <a:r>
              <a:rPr sz="1700" i="1" dirty="0">
                <a:latin typeface="Arial"/>
                <a:cs typeface="Arial"/>
              </a:rPr>
              <a:t>Вона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складається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з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47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держав-</a:t>
            </a:r>
            <a:r>
              <a:rPr sz="1700" i="1" dirty="0">
                <a:latin typeface="Arial"/>
                <a:cs typeface="Arial"/>
              </a:rPr>
              <a:t>членів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і</a:t>
            </a:r>
            <a:r>
              <a:rPr sz="1700" i="1" spc="-3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відповідає</a:t>
            </a:r>
            <a:r>
              <a:rPr sz="1700" i="1" spc="-30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за </a:t>
            </a:r>
            <a:r>
              <a:rPr sz="1700" i="1" dirty="0">
                <a:latin typeface="Arial"/>
                <a:cs typeface="Arial"/>
              </a:rPr>
              <a:t>розвиток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міжнародних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стандартів,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розгляд</a:t>
            </a:r>
            <a:r>
              <a:rPr sz="1700" i="1" spc="-8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скарг</a:t>
            </a:r>
            <a:r>
              <a:rPr sz="1700" i="1" spc="-80" dirty="0">
                <a:latin typeface="Arial"/>
                <a:cs typeface="Arial"/>
              </a:rPr>
              <a:t> </a:t>
            </a:r>
            <a:r>
              <a:rPr sz="1700" i="1" spc="-50" dirty="0">
                <a:latin typeface="Arial"/>
                <a:cs typeface="Arial"/>
              </a:rPr>
              <a:t>і </a:t>
            </a:r>
            <a:r>
              <a:rPr sz="1700" i="1" spc="-10" dirty="0">
                <a:latin typeface="Arial"/>
                <a:cs typeface="Arial"/>
              </a:rPr>
              <a:t>здійснення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Універсального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періодичного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огляду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(УПО). </a:t>
            </a:r>
            <a:r>
              <a:rPr sz="1700" dirty="0">
                <a:latin typeface="Arial"/>
                <a:cs typeface="Arial"/>
              </a:rPr>
              <a:t>Крім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того,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діють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договірні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органи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—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комітети,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які </a:t>
            </a:r>
            <a:r>
              <a:rPr sz="1700" spc="-10" dirty="0">
                <a:latin typeface="Arial"/>
                <a:cs typeface="Arial"/>
              </a:rPr>
              <a:t>контролюють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виконання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конкретних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міжнародних договорів,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таких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як: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Комітет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прав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людини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(МПГПП), </a:t>
            </a:r>
            <a:r>
              <a:rPr sz="1700" b="1" dirty="0">
                <a:latin typeface="Arial"/>
                <a:cs typeface="Arial"/>
              </a:rPr>
              <a:t>Комітет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проти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катувань,</a:t>
            </a:r>
            <a:r>
              <a:rPr sz="1700" b="1" spc="-8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Комітет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ліквідації дискримінації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щодо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жінок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тощо.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Вони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розглядають періодичні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звіти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держав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і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можуть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розглядати індивідуальні</a:t>
            </a:r>
            <a:r>
              <a:rPr sz="1700" i="1" spc="-7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звернення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громадян.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Важливо,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що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їхні </a:t>
            </a:r>
            <a:r>
              <a:rPr sz="1700" spc="-10" dirty="0">
                <a:latin typeface="Arial"/>
                <a:cs typeface="Arial"/>
              </a:rPr>
              <a:t>рекомендації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не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мають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прямої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обов’язкової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сили,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однак </a:t>
            </a:r>
            <a:r>
              <a:rPr sz="1700" dirty="0">
                <a:latin typeface="Arial"/>
                <a:cs typeface="Arial"/>
              </a:rPr>
              <a:t>мають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значний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політичний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вплив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і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формують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міжнародні стандарти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поведінки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держав.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2488" y="2571744"/>
            <a:ext cx="3076068" cy="17577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2488" y="611823"/>
            <a:ext cx="3076068" cy="189662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19939"/>
            <a:ext cx="5589905" cy="50349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Взаємодія</a:t>
            </a:r>
            <a:r>
              <a:rPr sz="19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УВКПЛ</a:t>
            </a:r>
            <a:r>
              <a:rPr sz="1900" b="1" spc="-7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і</a:t>
            </a:r>
            <a:r>
              <a:rPr sz="19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УВКБ</a:t>
            </a:r>
            <a:r>
              <a:rPr sz="19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rgbClr val="FF5621"/>
                </a:solidFill>
                <a:latin typeface="Arial"/>
                <a:cs typeface="Arial"/>
              </a:rPr>
              <a:t>ООН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dirty="0">
                <a:latin typeface="Arial"/>
                <a:cs typeface="Arial"/>
              </a:rPr>
              <a:t>Обидва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управління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прав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людини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у</a:t>
            </a:r>
            <a:r>
              <a:rPr sz="1900" spc="5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справах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біженців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тісно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співпрацюють,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оскільки порушення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прав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людини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часто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головною </a:t>
            </a:r>
            <a:r>
              <a:rPr sz="1900" dirty="0">
                <a:latin typeface="Arial"/>
                <a:cs typeface="Arial"/>
              </a:rPr>
              <a:t>причиною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вимушеної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міграції.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УВКПЛ</a:t>
            </a:r>
            <a:r>
              <a:rPr sz="1900" spc="-10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займається політичними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аспектами,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зокрема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фіксацією порушень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просуванням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реформ,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тоді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УВКБ забезпечує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практичну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допомогу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постраждалим.</a:t>
            </a:r>
            <a:endParaRPr sz="1900">
              <a:latin typeface="Arial"/>
              <a:cs typeface="Arial"/>
            </a:endParaRPr>
          </a:p>
          <a:p>
            <a:pPr marL="12700" marR="7747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Спільні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програми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реалізуються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сферах запобігання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30" dirty="0">
                <a:latin typeface="Arial"/>
                <a:cs typeface="Arial"/>
              </a:rPr>
              <a:t>насильству,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захисту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жінок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дітей, документування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злочинів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проти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цивільного населення.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Наприклад,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під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час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війни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Україні </a:t>
            </a:r>
            <a:r>
              <a:rPr sz="1900" dirty="0">
                <a:latin typeface="Arial"/>
                <a:cs typeface="Arial"/>
              </a:rPr>
              <a:t>обидва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органи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спільно</a:t>
            </a:r>
            <a:r>
              <a:rPr sz="1900" spc="-114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координували</a:t>
            </a:r>
            <a:r>
              <a:rPr sz="1900" spc="-11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гуманітарні </a:t>
            </a:r>
            <a:r>
              <a:rPr sz="1900" dirty="0">
                <a:latin typeface="Arial"/>
                <a:cs typeface="Arial"/>
              </a:rPr>
              <a:t>місії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правову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підтримку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переселенців.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Така </a:t>
            </a:r>
            <a:r>
              <a:rPr sz="1900" spc="-10" dirty="0">
                <a:latin typeface="Arial"/>
                <a:cs typeface="Arial"/>
              </a:rPr>
              <a:t>взаємодія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дозволяє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забезпечити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комплексний </a:t>
            </a:r>
            <a:r>
              <a:rPr sz="1900" dirty="0">
                <a:latin typeface="Arial"/>
                <a:cs typeface="Arial"/>
              </a:rPr>
              <a:t>підхід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від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захисту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прав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надання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реальної допомоги.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4987" y="1233534"/>
            <a:ext cx="3123568" cy="273310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949" y="264832"/>
            <a:ext cx="5842000" cy="449707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40029">
              <a:lnSpc>
                <a:spcPct val="107500"/>
              </a:lnSpc>
              <a:spcBef>
                <a:spcPts val="260"/>
              </a:spcBef>
            </a:pP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Виклики</a:t>
            </a:r>
            <a:r>
              <a:rPr sz="18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8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5621"/>
                </a:solidFill>
                <a:latin typeface="Arial"/>
                <a:cs typeface="Arial"/>
              </a:rPr>
              <a:t>діяльності</a:t>
            </a:r>
            <a:r>
              <a:rPr sz="18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Верховних</a:t>
            </a:r>
            <a:r>
              <a:rPr sz="18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5621"/>
                </a:solidFill>
                <a:latin typeface="Arial"/>
                <a:cs typeface="Arial"/>
              </a:rPr>
              <a:t>комісарів</a:t>
            </a:r>
            <a:r>
              <a:rPr sz="18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5621"/>
                </a:solidFill>
                <a:latin typeface="Arial"/>
                <a:cs typeface="Arial"/>
              </a:rPr>
              <a:t>ООН </a:t>
            </a:r>
            <a:r>
              <a:rPr sz="1800" spc="-10" dirty="0">
                <a:latin typeface="Arial"/>
                <a:cs typeface="Arial"/>
              </a:rPr>
              <a:t>Діяльність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обох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комісарів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стикається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низкою труднощів.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Головними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політичний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тиск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боку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держав,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обмежене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фінансування,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проблеми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безпеки персоналу,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також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зростання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кількості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конфліктів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і </a:t>
            </a:r>
            <a:r>
              <a:rPr sz="1800" dirty="0">
                <a:latin typeface="Arial"/>
                <a:cs typeface="Arial"/>
              </a:rPr>
              <a:t>кліматичних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катастроф.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Часто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уряди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допускають представників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ООН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свою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територію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або </a:t>
            </a:r>
            <a:r>
              <a:rPr sz="1800" spc="-10" dirty="0">
                <a:latin typeface="Arial"/>
                <a:cs typeface="Arial"/>
              </a:rPr>
              <a:t>маніпулюють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інформацією.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Крім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того,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гуманітарні </a:t>
            </a:r>
            <a:r>
              <a:rPr sz="1800" dirty="0">
                <a:latin typeface="Arial"/>
                <a:cs typeface="Arial"/>
              </a:rPr>
              <a:t>потреби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перевищують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ресурси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організації.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Наприклад, </a:t>
            </a:r>
            <a:r>
              <a:rPr sz="1800" dirty="0">
                <a:latin typeface="Arial"/>
                <a:cs typeface="Arial"/>
              </a:rPr>
              <a:t>у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2024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році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лише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45%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бюджету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УВКБ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було </a:t>
            </a:r>
            <a:r>
              <a:rPr sz="1800" spc="-10" dirty="0">
                <a:latin typeface="Arial"/>
                <a:cs typeface="Arial"/>
              </a:rPr>
              <a:t>профінансовано.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Незважаючи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це,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обидва управління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продовжують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працювати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навіть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у </a:t>
            </a:r>
            <a:r>
              <a:rPr sz="1800" spc="-20" dirty="0">
                <a:latin typeface="Arial"/>
                <a:cs typeface="Arial"/>
              </a:rPr>
              <a:t>найнебезпечніших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умовах,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забезпечуючи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допомогу </a:t>
            </a:r>
            <a:r>
              <a:rPr sz="1800" dirty="0">
                <a:latin typeface="Arial"/>
                <a:cs typeface="Arial"/>
              </a:rPr>
              <a:t>мільйонам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людей.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Вони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є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символом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глобальної солідарності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нагадуванням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спільну відповідальність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людства.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2112" y="1183560"/>
            <a:ext cx="2776369" cy="277635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40136"/>
            <a:ext cx="8229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5621"/>
                </a:solidFill>
                <a:latin typeface="Arial"/>
                <a:cs typeface="Arial"/>
              </a:rPr>
              <a:t>ВИСНОВКИ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24" y="702567"/>
            <a:ext cx="8970645" cy="432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Міжнародно-</a:t>
            </a:r>
            <a:r>
              <a:rPr sz="1200" dirty="0">
                <a:latin typeface="Arial"/>
                <a:cs typeface="Arial"/>
              </a:rPr>
              <a:t>правові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засоби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захисту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людини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сфері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міжнародного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гуманітарного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права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формують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єдину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глобальну </a:t>
            </a:r>
            <a:r>
              <a:rPr sz="1200" b="1" dirty="0">
                <a:latin typeface="Arial"/>
                <a:cs typeface="Arial"/>
              </a:rPr>
              <a:t>систему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що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поєднує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правові,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політичні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та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гуманітарні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інструменти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для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захисту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особи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навіть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найекстремальніших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умовах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— </a:t>
            </a:r>
            <a:r>
              <a:rPr sz="1200" dirty="0">
                <a:latin typeface="Arial"/>
                <a:cs typeface="Arial"/>
              </a:rPr>
              <a:t>під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час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збройних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конфліктів,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окупацій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масових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переміщень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населення.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Діяльність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Верховних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комісарів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ООН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людини </a:t>
            </a:r>
            <a:r>
              <a:rPr sz="1200" dirty="0">
                <a:latin typeface="Arial"/>
                <a:cs typeface="Arial"/>
              </a:rPr>
              <a:t>та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справах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біженців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є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практичним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втіленням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гуманітарних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принципів,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закладених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Статуті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ООН,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Женевських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конвенціях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і </a:t>
            </a:r>
            <a:r>
              <a:rPr sz="1200" dirty="0">
                <a:latin typeface="Arial"/>
                <a:cs typeface="Arial"/>
              </a:rPr>
              <a:t>Загальній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декларації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людини.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Вони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реалізують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універсальні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норми,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спрямовані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збереження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людського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життя, гідності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та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свободи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забезпечуючи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цьому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гуманітарну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допомогу,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моніторинг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порушень,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звітування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перед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міжнародними </a:t>
            </a:r>
            <a:r>
              <a:rPr sz="1200" dirty="0">
                <a:latin typeface="Arial"/>
                <a:cs typeface="Arial"/>
              </a:rPr>
              <a:t>органами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сприяння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притягненню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винних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відповідальності.</a:t>
            </a:r>
            <a:endParaRPr sz="1200">
              <a:latin typeface="Arial"/>
              <a:cs typeface="Arial"/>
            </a:endParaRPr>
          </a:p>
          <a:p>
            <a:pPr marL="12700" marR="352425">
              <a:lnSpc>
                <a:spcPct val="114999"/>
              </a:lnSpc>
              <a:spcBef>
                <a:spcPts val="1200"/>
              </a:spcBef>
            </a:pPr>
            <a:r>
              <a:rPr sz="1200" spc="-10" dirty="0">
                <a:latin typeface="Arial"/>
                <a:cs typeface="Arial"/>
              </a:rPr>
              <a:t>Особливе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значення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мають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механізми,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що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забезпечують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взаємодію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між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міжнародним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гуманітарним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правом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і </a:t>
            </a:r>
            <a:r>
              <a:rPr sz="1200" b="1" spc="-10" dirty="0">
                <a:latin typeface="Arial"/>
                <a:cs typeface="Arial"/>
              </a:rPr>
              <a:t>міжнародним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правом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прав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людини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Під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час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війни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окупації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ці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системи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діють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паралельно: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гуманітарне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регулює </a:t>
            </a:r>
            <a:r>
              <a:rPr sz="1200" dirty="0">
                <a:latin typeface="Arial"/>
                <a:cs typeface="Arial"/>
              </a:rPr>
              <a:t>поведінку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сторін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конфлікту,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людини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гарантує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мінімальні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стандарти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захисту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особи.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Саме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завдяки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спільним зусиллям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органів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ООН,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Міжнародного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комітету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Червоного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Хреста,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Європейського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суду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людини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та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Міжнародного кримінального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суду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формується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механізм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міжнародної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відповідальності</a:t>
            </a:r>
            <a:r>
              <a:rPr sz="1200" spc="-1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який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покликаний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припиняти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порушення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й </a:t>
            </a:r>
            <a:r>
              <a:rPr sz="1200" spc="-10" dirty="0">
                <a:latin typeface="Arial"/>
                <a:cs typeface="Arial"/>
              </a:rPr>
              <a:t>відновлювати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справедливість.</a:t>
            </a:r>
            <a:endParaRPr sz="1200">
              <a:latin typeface="Arial"/>
              <a:cs typeface="Arial"/>
            </a:endParaRPr>
          </a:p>
          <a:p>
            <a:pPr marL="12700" marR="86360">
              <a:lnSpc>
                <a:spcPct val="114999"/>
              </a:lnSpc>
              <a:spcBef>
                <a:spcPts val="1200"/>
              </a:spcBef>
            </a:pPr>
            <a:r>
              <a:rPr sz="1200" dirty="0">
                <a:latin typeface="Arial"/>
                <a:cs typeface="Arial"/>
              </a:rPr>
              <a:t>У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сучасних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реаліях,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коли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світ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стикається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новими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формами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насильства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—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гібридними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війнами,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тероризмом,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кібератаками, </a:t>
            </a:r>
            <a:r>
              <a:rPr sz="1200" dirty="0">
                <a:latin typeface="Arial"/>
                <a:cs typeface="Arial"/>
              </a:rPr>
              <a:t>примусовими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переміщеннями,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—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роль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гуманітарного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зростає.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Його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мета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—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зберегти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людяність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у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нелюдських умовах</a:t>
            </a:r>
            <a:r>
              <a:rPr sz="1200" spc="-10" dirty="0">
                <a:latin typeface="Arial"/>
                <a:cs typeface="Arial"/>
              </a:rPr>
              <a:t>.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Саме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через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систему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міжнародно-</a:t>
            </a:r>
            <a:r>
              <a:rPr sz="1200" dirty="0">
                <a:latin typeface="Arial"/>
                <a:cs typeface="Arial"/>
              </a:rPr>
              <a:t>правових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засобів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захисту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людини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людство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реалізує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своє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головне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покликання</a:t>
            </a:r>
            <a:endParaRPr sz="1200">
              <a:latin typeface="Arial"/>
              <a:cs typeface="Arial"/>
            </a:endParaRPr>
          </a:p>
          <a:p>
            <a:pPr marL="12700" marR="265430">
              <a:lnSpc>
                <a:spcPct val="114999"/>
              </a:lnSpc>
            </a:pPr>
            <a:r>
              <a:rPr sz="1200" dirty="0">
                <a:latin typeface="Arial"/>
                <a:cs typeface="Arial"/>
              </a:rPr>
              <a:t>—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захистити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життя,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свободу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і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гідність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кожної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людини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незалежно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від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національності,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віри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чи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політичної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належності.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Таким </a:t>
            </a:r>
            <a:r>
              <a:rPr sz="1200" dirty="0">
                <a:latin typeface="Arial"/>
                <a:cs typeface="Arial"/>
              </a:rPr>
              <a:t>чином,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міжнародне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гуманітарне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право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лише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обмежує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війну,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й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утверджує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найвищу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цінність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—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людину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як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носія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невід’ </a:t>
            </a:r>
            <a:r>
              <a:rPr sz="1200" b="1" dirty="0">
                <a:latin typeface="Arial"/>
                <a:cs typeface="Arial"/>
              </a:rPr>
              <a:t>ємних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прав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забезпечуючи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моральну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основу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сучасного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міжнародного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правопорядку.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548" y="0"/>
            <a:ext cx="867598" cy="840298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Список</a:t>
            </a:r>
            <a:r>
              <a:rPr spc="-55" dirty="0"/>
              <a:t> </a:t>
            </a:r>
            <a:r>
              <a:rPr dirty="0"/>
              <a:t>використаних</a:t>
            </a:r>
            <a:r>
              <a:rPr spc="-50" dirty="0"/>
              <a:t> </a:t>
            </a:r>
            <a:r>
              <a:rPr spc="-10" dirty="0"/>
              <a:t>джерел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5146" y="327474"/>
            <a:ext cx="8709025" cy="474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7195" indent="-334010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Статут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Організації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Об’єднаних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Націй.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Сан-</a:t>
            </a:r>
            <a:r>
              <a:rPr sz="1000" dirty="0">
                <a:latin typeface="Arial"/>
                <a:cs typeface="Arial"/>
              </a:rPr>
              <a:t>Франциско,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1945.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Загальна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декларація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Генеральна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Асамблея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1948.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Міжнародний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пакт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громадянські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політичні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права.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1966.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Міжнародний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пакт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економічні,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соціальні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культурні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права.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1966.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Європейська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конвенція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захист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основоположних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свобод.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Рада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Європи,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1950.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Протоколи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до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Європейської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конвенції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про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права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Рада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Європи,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1952–2010.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Женевські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конвенції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про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захист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жертв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війни.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1949.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Додаткові протоколи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до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Женевських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конвенцій.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1977,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2005.</a:t>
            </a:r>
            <a:endParaRPr sz="1000">
              <a:latin typeface="Arial"/>
              <a:cs typeface="Arial"/>
            </a:endParaRPr>
          </a:p>
          <a:p>
            <a:pPr marL="417195" indent="-3340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Конвенція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проти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катувань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та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інших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жорстоких,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нелюдських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або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таких,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що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принижують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гідність,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видів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поводження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покарання.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1984.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Конвенція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статус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біженців.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1951.</a:t>
            </a:r>
            <a:endParaRPr sz="1000">
              <a:latin typeface="Arial"/>
              <a:cs typeface="Arial"/>
            </a:endParaRPr>
          </a:p>
          <a:p>
            <a:pPr marL="417195" indent="-39751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Протокол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щодо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статусу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біженців.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1967.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Римський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статут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Міжнародного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кримінального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суду.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Рим,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1998.</a:t>
            </a:r>
            <a:endParaRPr sz="1000">
              <a:latin typeface="Arial"/>
              <a:cs typeface="Arial"/>
            </a:endParaRPr>
          </a:p>
          <a:p>
            <a:pPr marL="417195" marR="312420" indent="-405130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Основні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принципи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та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керівні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настанови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щодо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права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на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ефективний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засіб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правового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захисту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відшкодування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шкоди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жертвам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серйозних </a:t>
            </a:r>
            <a:r>
              <a:rPr sz="1000" dirty="0">
                <a:latin typeface="Arial"/>
                <a:cs typeface="Arial"/>
              </a:rPr>
              <a:t>порушень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міжнародного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права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серйозних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порушень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міжнародного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гуманітарного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права.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2005.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Протокол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Міннесоти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щодо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розслідування потенційно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незаконних</a:t>
            </a:r>
            <a:r>
              <a:rPr sz="1000" spc="-10" dirty="0">
                <a:latin typeface="Arial"/>
                <a:cs typeface="Arial"/>
              </a:rPr>
              <a:t> смертей.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10" dirty="0">
                <a:latin typeface="Arial"/>
                <a:cs typeface="Arial"/>
              </a:rPr>
              <a:t> 2016.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Звіти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Управління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Верховного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комісара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з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Женева,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різні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роки.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Звіти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Управління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Верховного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комісара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у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справах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біженців.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Женева,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різні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роки.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Документи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Ради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з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щодо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спеціальних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процедур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комісій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розслідування.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ООН,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2006–2024.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Практика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Європейського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суду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з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людини: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збірник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рішень.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Страсбург, </a:t>
            </a:r>
            <a:r>
              <a:rPr sz="1000" dirty="0">
                <a:latin typeface="Arial"/>
                <a:cs typeface="Arial"/>
              </a:rPr>
              <a:t>різні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роки.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Практика</a:t>
            </a:r>
            <a:r>
              <a:rPr sz="1000" spc="-10" dirty="0">
                <a:latin typeface="Arial"/>
                <a:cs typeface="Arial"/>
              </a:rPr>
              <a:t> Міжнародного кримінального </a:t>
            </a:r>
            <a:r>
              <a:rPr sz="1000" dirty="0">
                <a:latin typeface="Arial"/>
                <a:cs typeface="Arial"/>
              </a:rPr>
              <a:t>трибуналу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для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колишньої</a:t>
            </a:r>
            <a:r>
              <a:rPr sz="1000" spc="-10" dirty="0">
                <a:latin typeface="Arial"/>
                <a:cs typeface="Arial"/>
              </a:rPr>
              <a:t> Югославії.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0" dirty="0">
                <a:latin typeface="Arial"/>
                <a:cs typeface="Arial"/>
              </a:rPr>
              <a:t> Гаага, 1993–2017.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Практика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Міжнародного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кримінального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трибуналу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для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Руанди.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Аруша,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1994–2015.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Міжнародний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комітет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Червоного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Хреста.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Коментар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до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Женевських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конвенцій.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Женева,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2016.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Капустін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Г.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Міжнародне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гуманітарне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право: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підручник.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Київ: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Юрінком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Інтер,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2020.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Марущак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А.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Міжнародне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навчальний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посібник.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Львів: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ЛНУ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ім.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І.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Франка,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2021.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Тимченко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Л.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Д.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Міжнародне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гуманітарне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право: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навчальний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курс.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Харків: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Право,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2019.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Буткевич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В.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Г.</a:t>
            </a:r>
            <a:r>
              <a:rPr sz="1000" spc="-10" dirty="0">
                <a:latin typeface="Arial"/>
                <a:cs typeface="Arial"/>
              </a:rPr>
              <a:t> Міжнародне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право: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основи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теорії.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Київ: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Наукова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думка,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2018.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Розенберг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Ш.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Права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людини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у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сучасному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світі.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Київ: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Юрінком,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2017.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Weissbrodt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D.,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Murphy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International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Human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Rights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Law.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Oxford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University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Press,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2021.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Shaw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International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Law.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Cambridge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University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Press,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2022.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spc="-10" dirty="0">
                <a:latin typeface="Arial"/>
                <a:cs typeface="Arial"/>
              </a:rPr>
              <a:t>Cassese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International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Criminal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Law.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Oxford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University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Press,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2019.</a:t>
            </a:r>
            <a:endParaRPr sz="10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buFont typeface="Arial"/>
              <a:buAutoNum type="arabicPeriod"/>
              <a:tabLst>
                <a:tab pos="417195" algn="l"/>
              </a:tabLst>
            </a:pPr>
            <a:r>
              <a:rPr sz="1000" dirty="0">
                <a:latin typeface="Arial"/>
                <a:cs typeface="Arial"/>
              </a:rPr>
              <a:t>Roberts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A.,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Guelff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Documents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Laws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War.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—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Oxford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University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Press,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2020.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362" y="2864194"/>
            <a:ext cx="3101637" cy="2279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8320"/>
            <a:ext cx="5815965" cy="47320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6985">
              <a:lnSpc>
                <a:spcPct val="107500"/>
              </a:lnSpc>
              <a:spcBef>
                <a:spcPts val="240"/>
              </a:spcBef>
            </a:pP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Універсальний</a:t>
            </a:r>
            <a:r>
              <a:rPr sz="16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періодичний</a:t>
            </a:r>
            <a:r>
              <a:rPr sz="16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огляд</a:t>
            </a:r>
            <a:r>
              <a:rPr sz="16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як</a:t>
            </a:r>
            <a:r>
              <a:rPr sz="16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механізм</a:t>
            </a:r>
            <a:r>
              <a:rPr sz="1600" b="1" spc="-6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контролю Універсальний</a:t>
            </a:r>
            <a:r>
              <a:rPr sz="16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5621"/>
                </a:solidFill>
                <a:latin typeface="Arial"/>
                <a:cs typeface="Arial"/>
              </a:rPr>
              <a:t>періодичний</a:t>
            </a:r>
            <a:r>
              <a:rPr sz="16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огляд</a:t>
            </a:r>
            <a:r>
              <a:rPr sz="1600" b="1" spc="-4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5621"/>
                </a:solidFill>
                <a:latin typeface="Arial"/>
                <a:cs typeface="Arial"/>
              </a:rPr>
              <a:t>(УПО)</a:t>
            </a:r>
            <a:r>
              <a:rPr sz="1600" b="1" spc="-2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це</a:t>
            </a:r>
            <a:r>
              <a:rPr sz="1600" b="1" spc="5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унікальний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механізм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Ради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ООН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з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прав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людини,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створений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2006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році,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який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забезпечує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регулярну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оцінку </a:t>
            </a:r>
            <a:r>
              <a:rPr sz="1600" b="1" dirty="0">
                <a:latin typeface="Arial"/>
                <a:cs typeface="Arial"/>
              </a:rPr>
              <a:t>стану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дотримання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прав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людини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у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всіх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країнах-членах </a:t>
            </a:r>
            <a:r>
              <a:rPr sz="1600" b="1" dirty="0">
                <a:latin typeface="Arial"/>
                <a:cs typeface="Arial"/>
              </a:rPr>
              <a:t>ООН.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Кожна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держава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проходить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огляд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один</a:t>
            </a:r>
            <a:r>
              <a:rPr sz="1600" i="1" spc="-5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раз</a:t>
            </a:r>
            <a:r>
              <a:rPr sz="1600" i="1" spc="-5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на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чотири– </a:t>
            </a:r>
            <a:r>
              <a:rPr sz="1600" i="1" dirty="0">
                <a:latin typeface="Arial"/>
                <a:cs typeface="Arial"/>
              </a:rPr>
              <a:t>п’ять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років.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Під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час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процедури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держава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подає</a:t>
            </a:r>
            <a:r>
              <a:rPr sz="1600" i="1" spc="-3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на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розгляд </a:t>
            </a:r>
            <a:r>
              <a:rPr sz="1600" i="1" dirty="0">
                <a:latin typeface="Arial"/>
                <a:cs typeface="Arial"/>
              </a:rPr>
              <a:t>свою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національну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доповідь,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також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враховуються</a:t>
            </a:r>
            <a:r>
              <a:rPr sz="1600" i="1" spc="-70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дані </a:t>
            </a:r>
            <a:r>
              <a:rPr sz="1600" i="1" dirty="0">
                <a:latin typeface="Arial"/>
                <a:cs typeface="Arial"/>
              </a:rPr>
              <a:t>незалежних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експертів,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неурядових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організацій</a:t>
            </a:r>
            <a:r>
              <a:rPr sz="1600" i="1" spc="-7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та</a:t>
            </a:r>
            <a:r>
              <a:rPr sz="1600" i="1" spc="-8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інших </a:t>
            </a:r>
            <a:r>
              <a:rPr sz="1600" i="1" dirty="0">
                <a:latin typeface="Arial"/>
                <a:cs typeface="Arial"/>
              </a:rPr>
              <a:t>держав.</a:t>
            </a:r>
            <a:r>
              <a:rPr sz="1600" i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Мета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огляду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—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не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покарання,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а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діалог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та </a:t>
            </a:r>
            <a:r>
              <a:rPr sz="1600" b="1" dirty="0">
                <a:latin typeface="Arial"/>
                <a:cs typeface="Arial"/>
              </a:rPr>
              <a:t>сприяння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покращенню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ситуації.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Після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розгляду </a:t>
            </a:r>
            <a:r>
              <a:rPr sz="1600" dirty="0">
                <a:latin typeface="Arial"/>
                <a:cs typeface="Arial"/>
              </a:rPr>
              <a:t>формується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доповідь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із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рекомендаціями,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які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може </a:t>
            </a:r>
            <a:r>
              <a:rPr sz="1600" dirty="0">
                <a:latin typeface="Arial"/>
                <a:cs typeface="Arial"/>
              </a:rPr>
              <a:t>прийняти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або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відхилити,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але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має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прозвітувати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їх </a:t>
            </a:r>
            <a:r>
              <a:rPr sz="1600" dirty="0">
                <a:latin typeface="Arial"/>
                <a:cs typeface="Arial"/>
              </a:rPr>
              <a:t>виконання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наступному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циклі.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6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під</a:t>
            </a:r>
            <a:r>
              <a:rPr sz="16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час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останнього</a:t>
            </a:r>
            <a:r>
              <a:rPr sz="16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огляду</a:t>
            </a:r>
            <a:r>
              <a:rPr sz="16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України</a:t>
            </a:r>
            <a:r>
              <a:rPr sz="16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основними</a:t>
            </a:r>
            <a:r>
              <a:rPr sz="16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рекомендаціями</a:t>
            </a:r>
            <a:r>
              <a:rPr sz="16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були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зміцнення</a:t>
            </a:r>
            <a:r>
              <a:rPr sz="16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системи</a:t>
            </a:r>
            <a:r>
              <a:rPr sz="16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правосуддя,</a:t>
            </a:r>
            <a:r>
              <a:rPr sz="16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захист</a:t>
            </a:r>
            <a:r>
              <a:rPr sz="16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sz="16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ВПО</a:t>
            </a:r>
            <a:r>
              <a:rPr sz="16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та</a:t>
            </a:r>
            <a:r>
              <a:rPr sz="16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протидія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дискримінації.</a:t>
            </a:r>
            <a:r>
              <a:rPr sz="16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Таким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чином,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УПО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є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ефективним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інструментом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моніторингу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стимулює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держави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до </a:t>
            </a:r>
            <a:r>
              <a:rPr sz="1600" dirty="0">
                <a:latin typeface="Arial"/>
                <a:cs typeface="Arial"/>
              </a:rPr>
              <a:t>поступового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вдосконалення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сфері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людини.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2512" y="1558146"/>
            <a:ext cx="3058018" cy="1784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74" y="179713"/>
            <a:ext cx="8592185" cy="445579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spc="-20" dirty="0">
                <a:solidFill>
                  <a:srgbClr val="FF5621"/>
                </a:solidFill>
                <a:latin typeface="Arial"/>
                <a:cs typeface="Arial"/>
              </a:rPr>
              <a:t>Розгляд</a:t>
            </a:r>
            <a:r>
              <a:rPr sz="19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державних</a:t>
            </a:r>
            <a:r>
              <a:rPr sz="19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доповідей</a:t>
            </a:r>
            <a:r>
              <a:rPr sz="19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договірними</a:t>
            </a:r>
            <a:r>
              <a:rPr sz="1900" b="1" spc="-6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органами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40"/>
              </a:spcBef>
            </a:pPr>
            <a:r>
              <a:rPr sz="1900" i="1" dirty="0">
                <a:latin typeface="Arial"/>
                <a:cs typeface="Arial"/>
              </a:rPr>
              <a:t>Кожна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держава,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що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ратифікувала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міжнародні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договори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з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прав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людини, зобов’язана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періодично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подавати</a:t>
            </a:r>
            <a:r>
              <a:rPr sz="1900" i="1" spc="-45" dirty="0">
                <a:latin typeface="Arial"/>
                <a:cs typeface="Arial"/>
              </a:rPr>
              <a:t> </a:t>
            </a:r>
            <a:r>
              <a:rPr sz="1900" b="1" i="1" dirty="0">
                <a:latin typeface="Arial"/>
                <a:cs typeface="Arial"/>
              </a:rPr>
              <a:t>звіти</a:t>
            </a:r>
            <a:r>
              <a:rPr sz="1900" b="1" i="1" spc="-5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до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відповідних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комітетів.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звіти </a:t>
            </a:r>
            <a:r>
              <a:rPr sz="1900" i="1" dirty="0">
                <a:latin typeface="Arial"/>
                <a:cs typeface="Arial"/>
              </a:rPr>
              <a:t>містять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інформацію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про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законодавчі,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адміністративні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та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інші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заходи, спрямовані</a:t>
            </a:r>
            <a:r>
              <a:rPr sz="1900" i="1" spc="-7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на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реалізацію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прав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людини.</a:t>
            </a:r>
            <a:r>
              <a:rPr sz="1900" i="1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Комітети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аналізують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звіти, заслуховують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представників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держав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ставлять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уточнюючі</a:t>
            </a:r>
            <a:r>
              <a:rPr sz="1900" spc="-8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запитання.</a:t>
            </a:r>
            <a:endParaRPr sz="1900">
              <a:latin typeface="Arial"/>
              <a:cs typeface="Arial"/>
            </a:endParaRPr>
          </a:p>
          <a:p>
            <a:pPr marL="12700" marR="275590">
              <a:lnSpc>
                <a:spcPct val="100000"/>
              </a:lnSpc>
            </a:pPr>
            <a:r>
              <a:rPr sz="1900" spc="-45" dirty="0">
                <a:latin typeface="Arial"/>
                <a:cs typeface="Arial"/>
              </a:rPr>
              <a:t>Результатом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розгляду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так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звані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“заключні</a:t>
            </a:r>
            <a:r>
              <a:rPr sz="1900" b="1" spc="-6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зауваження”</a:t>
            </a:r>
            <a:r>
              <a:rPr sz="1900" b="1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документ,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spc="-50" dirty="0">
                <a:latin typeface="Arial"/>
                <a:cs typeface="Arial"/>
              </a:rPr>
              <a:t>у </a:t>
            </a:r>
            <a:r>
              <a:rPr sz="1900" i="1" dirty="0">
                <a:latin typeface="Arial"/>
                <a:cs typeface="Arial"/>
              </a:rPr>
              <a:t>якому</a:t>
            </a:r>
            <a:r>
              <a:rPr sz="1900" i="1" spc="-9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комітет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оцінює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прогрес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держави</a:t>
            </a:r>
            <a:r>
              <a:rPr sz="1900" i="1" spc="-9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й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формулює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рекомендації.</a:t>
            </a:r>
            <a:endParaRPr sz="1900">
              <a:latin typeface="Arial"/>
              <a:cs typeface="Arial"/>
            </a:endParaRPr>
          </a:p>
          <a:p>
            <a:pPr marL="12700" marR="43815">
              <a:lnSpc>
                <a:spcPct val="100000"/>
              </a:lnSpc>
            </a:pP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9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Комітет</a:t>
            </a:r>
            <a:r>
              <a:rPr sz="19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9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sz="19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людини</a:t>
            </a:r>
            <a:r>
              <a:rPr sz="19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може</a:t>
            </a:r>
            <a:r>
              <a:rPr sz="19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рекомендувати</a:t>
            </a:r>
            <a:r>
              <a:rPr sz="19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внести</a:t>
            </a:r>
            <a:r>
              <a:rPr sz="19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зміни</a:t>
            </a:r>
            <a:r>
              <a:rPr sz="19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кримінального</a:t>
            </a:r>
            <a:r>
              <a:rPr sz="19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законодавства,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щоб</a:t>
            </a:r>
            <a:r>
              <a:rPr sz="19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заборонити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катування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чи</a:t>
            </a:r>
            <a:r>
              <a:rPr sz="19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забезпечити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свободу</a:t>
            </a:r>
            <a:r>
              <a:rPr sz="19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слова.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Хоча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висновки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комітетів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є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юридично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обов’язковими, </a:t>
            </a:r>
            <a:r>
              <a:rPr sz="1900" dirty="0">
                <a:latin typeface="Arial"/>
                <a:cs typeface="Arial"/>
              </a:rPr>
              <a:t>держави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зобов’язані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реагувати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них,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подаючи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наступні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звіти.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Ця </a:t>
            </a:r>
            <a:r>
              <a:rPr sz="1900" spc="-20" dirty="0">
                <a:latin typeface="Arial"/>
                <a:cs typeface="Arial"/>
              </a:rPr>
              <a:t>процедура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сприяє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діалогу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між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міжнародними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органами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й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державами, </a:t>
            </a:r>
            <a:r>
              <a:rPr sz="1900" dirty="0">
                <a:latin typeface="Arial"/>
                <a:cs typeface="Arial"/>
              </a:rPr>
              <a:t>підвищує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прозорість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політики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у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сфері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прав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людини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створює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міжнародний </a:t>
            </a:r>
            <a:r>
              <a:rPr sz="1900" dirty="0">
                <a:latin typeface="Arial"/>
                <a:cs typeface="Arial"/>
              </a:rPr>
              <a:t>тиск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країни,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що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порушують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зобов’язання.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24" y="179738"/>
            <a:ext cx="8801735" cy="43548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Види</a:t>
            </a:r>
            <a:r>
              <a:rPr sz="19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доповідей</a:t>
            </a:r>
            <a:r>
              <a:rPr sz="19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та</a:t>
            </a:r>
            <a:r>
              <a:rPr sz="19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їхня</a:t>
            </a:r>
            <a:r>
              <a:rPr sz="19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роль</a:t>
            </a:r>
            <a:r>
              <a:rPr sz="19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900" b="1" spc="-5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FF5621"/>
                </a:solidFill>
                <a:latin typeface="Arial"/>
                <a:cs typeface="Arial"/>
              </a:rPr>
              <a:t>системі</a:t>
            </a:r>
            <a:r>
              <a:rPr sz="1900" b="1" spc="-5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FF5621"/>
                </a:solidFill>
                <a:latin typeface="Arial"/>
                <a:cs typeface="Arial"/>
              </a:rPr>
              <a:t>контролю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900" dirty="0">
                <a:latin typeface="Arial"/>
                <a:cs typeface="Arial"/>
              </a:rPr>
              <a:t>Державні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доповіді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бувають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періодичними,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початковими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та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спеціальними. Початкова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подається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після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ратифікації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міжнародного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договору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і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містить загальний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опис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законодавства,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інституцій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та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практик.</a:t>
            </a:r>
            <a:r>
              <a:rPr sz="1900" i="1" spc="-4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Періодичні </a:t>
            </a:r>
            <a:r>
              <a:rPr sz="1900" i="1" spc="-10" dirty="0">
                <a:latin typeface="Arial"/>
                <a:cs typeface="Arial"/>
              </a:rPr>
              <a:t>подаються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кожні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4–5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років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і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відображають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зміни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у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правовій</a:t>
            </a:r>
            <a:r>
              <a:rPr sz="1900" i="1" spc="-7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системі</a:t>
            </a:r>
            <a:r>
              <a:rPr sz="1900" i="1" spc="-65" dirty="0">
                <a:latin typeface="Arial"/>
                <a:cs typeface="Arial"/>
              </a:rPr>
              <a:t> </a:t>
            </a:r>
            <a:r>
              <a:rPr sz="1900" i="1" spc="-25" dirty="0">
                <a:latin typeface="Arial"/>
                <a:cs typeface="Arial"/>
              </a:rPr>
              <a:t>та </a:t>
            </a:r>
            <a:r>
              <a:rPr sz="1900" i="1" spc="-10" dirty="0">
                <a:latin typeface="Arial"/>
                <a:cs typeface="Arial"/>
              </a:rPr>
              <a:t>досягнутий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прогрес.</a:t>
            </a:r>
            <a:r>
              <a:rPr sz="1900" i="1" spc="-8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Спеціальні</a:t>
            </a:r>
            <a:r>
              <a:rPr sz="1900" b="1" spc="-8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або</a:t>
            </a:r>
            <a:r>
              <a:rPr sz="1900" b="1" spc="-8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позапланові</a:t>
            </a:r>
            <a:r>
              <a:rPr sz="1900" b="1" spc="-5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доповіді</a:t>
            </a:r>
            <a:r>
              <a:rPr sz="1900" i="1" spc="-8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можуть </a:t>
            </a:r>
            <a:r>
              <a:rPr sz="1900" i="1" spc="-20" dirty="0">
                <a:latin typeface="Arial"/>
                <a:cs typeface="Arial"/>
              </a:rPr>
              <a:t>запитуватися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у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випадках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систематичних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чи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dirty="0">
                <a:latin typeface="Arial"/>
                <a:cs typeface="Arial"/>
              </a:rPr>
              <a:t>масових</a:t>
            </a:r>
            <a:r>
              <a:rPr sz="1900" i="1" spc="-55" dirty="0">
                <a:latin typeface="Arial"/>
                <a:cs typeface="Arial"/>
              </a:rPr>
              <a:t> </a:t>
            </a:r>
            <a:r>
              <a:rPr sz="1900" i="1" spc="-10" dirty="0">
                <a:latin typeface="Arial"/>
                <a:cs typeface="Arial"/>
              </a:rPr>
              <a:t>порушень</a:t>
            </a:r>
            <a:r>
              <a:rPr sz="1900" i="1" spc="-60" dirty="0">
                <a:latin typeface="Arial"/>
                <a:cs typeface="Arial"/>
              </a:rPr>
              <a:t> </a:t>
            </a:r>
            <a:r>
              <a:rPr sz="1900" i="1" spc="-20" dirty="0">
                <a:latin typeface="Arial"/>
                <a:cs typeface="Arial"/>
              </a:rPr>
              <a:t>прав </a:t>
            </a:r>
            <a:r>
              <a:rPr sz="1900" i="1" dirty="0">
                <a:latin typeface="Arial"/>
                <a:cs typeface="Arial"/>
              </a:rPr>
              <a:t>людини.</a:t>
            </a:r>
            <a:r>
              <a:rPr sz="1900" i="1" spc="-9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Такі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документи</a:t>
            </a:r>
            <a:r>
              <a:rPr sz="1900" spc="-9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допомагають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міжнародним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органам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оцінити</a:t>
            </a:r>
            <a:r>
              <a:rPr sz="1900" spc="-9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реальний </a:t>
            </a:r>
            <a:r>
              <a:rPr sz="1900" dirty="0">
                <a:latin typeface="Arial"/>
                <a:cs typeface="Arial"/>
              </a:rPr>
              <a:t>стан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дотримання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прав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і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виявити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проблемні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сфери.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Комітет</a:t>
            </a:r>
            <a:r>
              <a:rPr sz="19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проти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катувань</a:t>
            </a:r>
            <a:r>
              <a:rPr sz="19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може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вимагати</a:t>
            </a:r>
            <a:r>
              <a:rPr sz="19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спеціальну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доповідь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після</a:t>
            </a:r>
            <a:r>
              <a:rPr sz="19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отримання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інформації</a:t>
            </a:r>
            <a:r>
              <a:rPr sz="19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тортури</a:t>
            </a:r>
            <a:r>
              <a:rPr sz="19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під</a:t>
            </a:r>
            <a:r>
              <a:rPr sz="19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час</a:t>
            </a:r>
            <a:r>
              <a:rPr sz="19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воєнних</a:t>
            </a:r>
            <a:r>
              <a:rPr sz="19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дій</a:t>
            </a:r>
            <a:r>
              <a:rPr sz="19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або</a:t>
            </a:r>
            <a:r>
              <a:rPr sz="19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</a:t>
            </a:r>
            <a:r>
              <a:rPr sz="19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місцях</a:t>
            </a:r>
            <a:r>
              <a:rPr sz="19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несвободи.</a:t>
            </a:r>
            <a:r>
              <a:rPr sz="19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Таким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чином,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процедура </a:t>
            </a:r>
            <a:r>
              <a:rPr sz="1900" dirty="0">
                <a:latin typeface="Arial"/>
                <a:cs typeface="Arial"/>
              </a:rPr>
              <a:t>звітності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—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це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не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формальність,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а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дієвий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інструмент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моніторингу,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який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сприяє </a:t>
            </a:r>
            <a:r>
              <a:rPr sz="1900" dirty="0">
                <a:latin typeface="Arial"/>
                <a:cs typeface="Arial"/>
              </a:rPr>
              <a:t>діалогу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між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державою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та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міжнародною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спільнотою.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26"/>
            <a:ext cx="5848350" cy="47669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8890">
              <a:lnSpc>
                <a:spcPct val="107500"/>
              </a:lnSpc>
              <a:spcBef>
                <a:spcPts val="250"/>
              </a:spcBef>
            </a:pP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Участь</a:t>
            </a:r>
            <a:r>
              <a:rPr sz="17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неурядових</a:t>
            </a:r>
            <a:r>
              <a:rPr sz="17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організацій</a:t>
            </a:r>
            <a:r>
              <a:rPr sz="17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у</a:t>
            </a:r>
            <a:r>
              <a:rPr sz="1700" b="1" spc="-75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5621"/>
                </a:solidFill>
                <a:latin typeface="Arial"/>
                <a:cs typeface="Arial"/>
              </a:rPr>
              <a:t>розгляді</a:t>
            </a:r>
            <a:r>
              <a:rPr sz="1700" b="1" spc="-80" dirty="0">
                <a:solidFill>
                  <a:srgbClr val="FF562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5621"/>
                </a:solidFill>
                <a:latin typeface="Arial"/>
                <a:cs typeface="Arial"/>
              </a:rPr>
              <a:t>доповідей </a:t>
            </a:r>
            <a:r>
              <a:rPr sz="1700" i="1" spc="-10" dirty="0">
                <a:latin typeface="Arial"/>
                <a:cs typeface="Arial"/>
              </a:rPr>
              <a:t>Важливу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роль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у</a:t>
            </a:r>
            <a:r>
              <a:rPr sz="1700" i="1" spc="-40" dirty="0">
                <a:latin typeface="Arial"/>
                <a:cs typeface="Arial"/>
              </a:rPr>
              <a:t> </a:t>
            </a:r>
            <a:r>
              <a:rPr sz="1700" i="1" spc="-20" dirty="0">
                <a:latin typeface="Arial"/>
                <a:cs typeface="Arial"/>
              </a:rPr>
              <a:t>міжнародно-</a:t>
            </a:r>
            <a:r>
              <a:rPr sz="1700" i="1" spc="-10" dirty="0">
                <a:latin typeface="Arial"/>
                <a:cs typeface="Arial"/>
              </a:rPr>
              <a:t>правових</a:t>
            </a:r>
            <a:r>
              <a:rPr sz="1700" i="1" spc="-4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процедурах </a:t>
            </a:r>
            <a:r>
              <a:rPr sz="1700" i="1" dirty="0">
                <a:latin typeface="Arial"/>
                <a:cs typeface="Arial"/>
              </a:rPr>
              <a:t>відіграють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неурядові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організації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(НУО),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які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готують</a:t>
            </a:r>
            <a:r>
              <a:rPr sz="1700" i="1" spc="-65" dirty="0">
                <a:latin typeface="Arial"/>
                <a:cs typeface="Arial"/>
              </a:rPr>
              <a:t> </a:t>
            </a:r>
            <a:r>
              <a:rPr sz="1700" i="1" spc="-25" dirty="0">
                <a:latin typeface="Arial"/>
                <a:cs typeface="Arial"/>
              </a:rPr>
              <a:t>так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700" i="1" dirty="0">
                <a:latin typeface="Arial"/>
                <a:cs typeface="Arial"/>
              </a:rPr>
              <a:t>звані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“тіньові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звіти”</a:t>
            </a:r>
            <a:r>
              <a:rPr sz="1700" dirty="0">
                <a:latin typeface="Arial"/>
                <a:cs typeface="Arial"/>
              </a:rPr>
              <a:t>.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Ці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документи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містять альтернативну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оцінку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стану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дотримання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прав</a:t>
            </a:r>
            <a:r>
              <a:rPr sz="1700" i="1" spc="-5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людини</a:t>
            </a:r>
            <a:r>
              <a:rPr sz="1700" i="1" spc="-50" dirty="0">
                <a:latin typeface="Arial"/>
                <a:cs typeface="Arial"/>
              </a:rPr>
              <a:t> і </a:t>
            </a:r>
            <a:r>
              <a:rPr sz="1700" i="1" spc="-20" dirty="0">
                <a:latin typeface="Arial"/>
                <a:cs typeface="Arial"/>
              </a:rPr>
              <a:t>дозволяють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комітетам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отримати</a:t>
            </a:r>
            <a:r>
              <a:rPr sz="1700" i="1" spc="-55" dirty="0">
                <a:latin typeface="Arial"/>
                <a:cs typeface="Arial"/>
              </a:rPr>
              <a:t> </a:t>
            </a:r>
            <a:r>
              <a:rPr sz="1700" i="1" dirty="0">
                <a:latin typeface="Arial"/>
                <a:cs typeface="Arial"/>
              </a:rPr>
              <a:t>об’єктивну</a:t>
            </a:r>
            <a:r>
              <a:rPr sz="1700" i="1" spc="-60" dirty="0">
                <a:latin typeface="Arial"/>
                <a:cs typeface="Arial"/>
              </a:rPr>
              <a:t> </a:t>
            </a:r>
            <a:r>
              <a:rPr sz="1700" i="1" spc="-10" dirty="0">
                <a:latin typeface="Arial"/>
                <a:cs typeface="Arial"/>
              </a:rPr>
              <a:t>картину.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Наприклад,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Amnesty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International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або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Human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Rights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Watch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подають</a:t>
            </a:r>
            <a:r>
              <a:rPr sz="17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свої</a:t>
            </a:r>
            <a:r>
              <a:rPr sz="17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звіти</a:t>
            </a:r>
            <a:r>
              <a:rPr sz="17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sz="17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Комітету</a:t>
            </a:r>
            <a:r>
              <a:rPr sz="17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ООН</a:t>
            </a:r>
            <a:r>
              <a:rPr sz="17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</a:t>
            </a:r>
            <a:r>
              <a:rPr sz="17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прав</a:t>
            </a:r>
            <a:r>
              <a:rPr sz="1700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людини,</a:t>
            </a:r>
            <a:r>
              <a:rPr sz="1700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щоб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привернути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увагу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катувань,</a:t>
            </a:r>
            <a:r>
              <a:rPr sz="1700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насильства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чи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дискримінації</a:t>
            </a:r>
            <a:r>
              <a:rPr sz="1700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окремих</a:t>
            </a:r>
            <a:r>
              <a:rPr sz="17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країнах.</a:t>
            </a:r>
            <a:r>
              <a:rPr sz="1700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НУО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також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можуть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бути </a:t>
            </a:r>
            <a:r>
              <a:rPr sz="1700" spc="-10" dirty="0">
                <a:latin typeface="Arial"/>
                <a:cs typeface="Arial"/>
              </a:rPr>
              <a:t>присутніми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на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засіданнях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комітетів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як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спостерігачі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або </a:t>
            </a:r>
            <a:r>
              <a:rPr sz="1700" dirty="0">
                <a:latin typeface="Arial"/>
                <a:cs typeface="Arial"/>
              </a:rPr>
              <a:t>експерти.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Їхня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участь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підвищує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прозорість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процесу,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адже </a:t>
            </a:r>
            <a:r>
              <a:rPr sz="1700" dirty="0">
                <a:latin typeface="Arial"/>
                <a:cs typeface="Arial"/>
              </a:rPr>
              <a:t>держави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часто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намагаються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прикрасити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реальність</a:t>
            </a:r>
            <a:r>
              <a:rPr sz="1700" spc="-50" dirty="0">
                <a:latin typeface="Arial"/>
                <a:cs typeface="Arial"/>
              </a:rPr>
              <a:t> у</a:t>
            </a:r>
            <a:r>
              <a:rPr sz="1700" dirty="0">
                <a:latin typeface="Arial"/>
                <a:cs typeface="Arial"/>
              </a:rPr>
              <a:t> своїх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офіційних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звітах.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Завдяки</a:t>
            </a:r>
            <a:r>
              <a:rPr sz="1700" b="1" i="1" spc="-7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такій</a:t>
            </a:r>
            <a:r>
              <a:rPr sz="1700" b="1" i="1" spc="-65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взаємодії формується</a:t>
            </a:r>
            <a:r>
              <a:rPr sz="1700" b="1" i="1" spc="-65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багатосторонній</a:t>
            </a:r>
            <a:r>
              <a:rPr sz="1700" b="1" i="1" spc="-60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контрольний механізм,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де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кожна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сторона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—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держава,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міжнародні органи,</a:t>
            </a:r>
            <a:r>
              <a:rPr sz="1700" b="1" i="1" spc="-65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громадськість</a:t>
            </a:r>
            <a:r>
              <a:rPr sz="1700" b="1" i="1" spc="-6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—</a:t>
            </a:r>
            <a:r>
              <a:rPr sz="1700" b="1" i="1" spc="-6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відіграє</a:t>
            </a:r>
            <a:r>
              <a:rPr sz="1700" b="1" i="1" spc="-65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важливу</a:t>
            </a:r>
            <a:r>
              <a:rPr sz="1700" b="1" i="1" spc="-65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роль</a:t>
            </a:r>
            <a:r>
              <a:rPr sz="1700" b="1" i="1" spc="-60" dirty="0">
                <a:latin typeface="Arial"/>
                <a:cs typeface="Arial"/>
              </a:rPr>
              <a:t> </a:t>
            </a:r>
            <a:r>
              <a:rPr sz="1700" b="1" i="1" spc="-50" dirty="0">
                <a:latin typeface="Arial"/>
                <a:cs typeface="Arial"/>
              </a:rPr>
              <a:t>у </a:t>
            </a:r>
            <a:r>
              <a:rPr sz="1700" b="1" i="1" spc="-10" dirty="0">
                <a:latin typeface="Arial"/>
                <a:cs typeface="Arial"/>
              </a:rPr>
              <a:t>зміцненні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системи</a:t>
            </a:r>
            <a:r>
              <a:rPr sz="1700" b="1" i="1" spc="-50" dirty="0">
                <a:latin typeface="Arial"/>
                <a:cs typeface="Arial"/>
              </a:rPr>
              <a:t> </a:t>
            </a:r>
            <a:r>
              <a:rPr sz="1700" b="1" i="1" dirty="0">
                <a:latin typeface="Arial"/>
                <a:cs typeface="Arial"/>
              </a:rPr>
              <a:t>прав</a:t>
            </a:r>
            <a:r>
              <a:rPr sz="1700" b="1" i="1" spc="-55" dirty="0">
                <a:latin typeface="Arial"/>
                <a:cs typeface="Arial"/>
              </a:rPr>
              <a:t> </a:t>
            </a:r>
            <a:r>
              <a:rPr sz="1700" b="1" i="1" spc="-10" dirty="0">
                <a:latin typeface="Arial"/>
                <a:cs typeface="Arial"/>
              </a:rPr>
              <a:t>людини.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387" y="1318072"/>
            <a:ext cx="3111612" cy="12536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4938" y="2795544"/>
            <a:ext cx="3529061" cy="1538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6479</Words>
  <Application>Microsoft Office PowerPoint</Application>
  <PresentationFormat>Экран (16:9)</PresentationFormat>
  <Paragraphs>211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7" baseType="lpstr">
      <vt:lpstr>Arial</vt:lpstr>
      <vt:lpstr>Calibri</vt:lpstr>
      <vt:lpstr>Palatino Linotype</vt:lpstr>
      <vt:lpstr>Office Theme</vt:lpstr>
      <vt:lpstr>Презентація з теми: “Міжнародно-правові засоби захисту прав людини у сфері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9Презентація з теми: “Міжнародно-правові засоби захисту прав людини у сфері міжнародного гуманітарного права”</dc:title>
  <dc:creator>sergey</dc:creator>
  <cp:lastModifiedBy>sergey</cp:lastModifiedBy>
  <cp:revision>1</cp:revision>
  <dcterms:created xsi:type="dcterms:W3CDTF">2025-11-10T04:26:44Z</dcterms:created>
  <dcterms:modified xsi:type="dcterms:W3CDTF">2025-11-10T04:28:35Z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Google</vt:lpwstr>
  </property>
  <property fmtid="{D5CDD505-2E9C-101B-9397-08002B2CF9AE}" pid="4" name="LastSaved">
    <vt:filetime>2025-11-10T00:00:00Z</vt:filetime>
  </property>
  <property fmtid="{D5CDD505-2E9C-101B-9397-08002B2CF9AE}" pid="5" name="Producer">
    <vt:lpwstr>3-Heights(TM) PDF Security Shell 4.8.25.2 (http://www.pdf-tools.com)</vt:lpwstr>
  </property>
</Properties>
</file>