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7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76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000"/>
  </p:normalViewPr>
  <p:slideViewPr>
    <p:cSldViewPr snapToGrid="0" snapToObjects="1">
      <p:cViewPr varScale="1">
        <p:scale>
          <a:sx n="90" d="100"/>
          <a:sy n="90" d="100"/>
        </p:scale>
        <p:origin x="232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A8A2A-0E2A-2443-A6E2-BC217E8A3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A794EEA-2152-D34D-97B0-0D36689AF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1623B9-C37C-F043-9504-E462723E3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326A93-9D35-E84C-86F5-7756341B6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60EE5D-C0D4-D74D-A222-D5E3BE3DA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50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B8C30-55D6-904D-A608-87DEDF2EE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EBD114-33BF-514A-A13B-B29263746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1B121B-5BBB-D143-8804-5C64C14AD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B1DC69-017B-E74D-B2CC-4A0A8FA0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F2C813-6297-104F-9D56-3C78027E6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781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896A10D-ACAC-2E4D-8B2B-12A24A348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E2468B-C025-6F42-9AF5-75B5D303B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E3E6A4-1A43-7C43-B4E9-96C35C1DE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BF6BB8-7348-3B4A-ACC9-298C5E39D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0A9FBF-6516-184F-A809-8A2FA4F91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945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B700B-7193-074F-90D4-C0F37CA5B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4BEB79-0E12-044A-9331-71A3E1CD6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09F9BB-638D-0547-BEC8-854FC0B7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EC08E1-52DB-BF44-B228-DDF14D011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14BF15-284E-2840-AB89-E40AC6FC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3516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2316F-669E-C843-A1FC-EBE933894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111F52-4726-6740-8418-4A94C1EA6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6561BF-C157-374D-BD28-FCE6B1E46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C776DA-5C69-A44F-8870-37502EDD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F133FA-6103-B348-B50F-C4DA67541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441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509E09-310A-F247-93CE-F437B58A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D49483-414B-F74A-AC8A-6826D369F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0E58AB-53B4-FC43-86B7-FF5DBE8DC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3FA5A6-2C2A-614D-8550-95B52EF97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54891-BF26-0B40-BDA9-D09D98572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931D0F-BE93-104B-8FC9-B3D2E6B0C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856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8AACD-366C-2740-8C91-AB0C9A9E1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7884FD-912B-3A41-8771-D96B69524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899EC1-82CC-0548-9875-FB9E786D2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C430A7-AEFD-B94A-ABE3-506DF3A1A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07A9A8-9AB5-EC42-8C26-489FE417E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6C84025-58E6-964F-8263-58D4CDEDA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D5BC505-CA58-CD4D-A7DB-CBAA4958A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D3AE6FD-EEA4-B04A-AB32-446D6514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568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633236-875F-D245-81AE-AB4E7CD9F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25FF6C9-F21F-EF4C-86C2-0ED4DFE1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900EA5-7199-A64B-AF09-5A23DE0FC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0BEBDEF-F698-FD41-97AE-D9A7E3AB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579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E310834-02DF-2C48-B1AC-FC9BDD672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BEE1197-45A5-DB4C-A779-B9455406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B70BB1-2A7B-694C-BA64-741C4D53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6050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487D6-A532-D646-B432-0EC7DAD8E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C41851-AD96-0D46-BED7-C2990E14F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A2E12C-0401-0343-A27B-7C73DD27F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143DBE-4D6B-FE45-95EB-DE889CD3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3DB129-8A85-D74C-8EE5-1CF3EB4B7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9CE263-5545-404B-A2E8-18AEAFF2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597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9EDA9A-9BF8-2C48-9E33-6D777D881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64983BF-840B-A749-89D7-C9EB5311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848E7C-10AE-D445-BF0D-8B9564996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CB2AB7-8A2A-284D-B89C-69859F00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D9C006-7830-F24A-8B6B-90621A04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3EAD1E-7177-2843-BF95-BF52D931E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606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2841A5-B65F-884B-B4B1-98872763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9C27A6-824B-C545-92CE-601D15AA4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0DC963-2323-E24B-8D0A-9DDCA4B3F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FBA1D-4C46-BB4B-AF74-FE57ECC57B3C}" type="datetimeFigureOut">
              <a:rPr lang="uk-UA" smtClean="0"/>
              <a:t>07.10.25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85E759-309D-D845-8C80-CF458F1D9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C8D1C8-8CDB-7045-AF7B-933ACD8D7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905E0-73D0-C84B-83AA-26171CC526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67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zakon.rada.gov.ua/go/v0512733-14?utm_source=chatgpt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zakon.rada.gov.ua/go/2680-19?utm_source=chatgpt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B69923-AF5D-CD44-B672-297A9D30F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 7. Нормативно-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правове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інституційне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державної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інтеграції</a:t>
            </a:r>
            <a:r>
              <a:rPr lang="ru-UA" sz="36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63B069-BD55-4D43-89BC-5ECE4194F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UA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Угода про асоціацію між Україною, з однієї сторони, та Європейським Союзом, Європейським співтовариством з атомної енергії і їхніми державами-членами, з іншої сторони (Угода про асоціацію), ратифікована Верховною 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Радою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вересня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2014 року.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Конституції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стратегічного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курсу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набуття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членства в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Європейському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Союзі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Україною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статусу кандидата на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вступ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Європейського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Союзу.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розпочати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переговори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вступу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Європейського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Союзу.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механізми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адаптації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законодавства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права </a:t>
            </a:r>
            <a:r>
              <a:rPr lang="ru-RU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Європейського</a:t>
            </a:r>
            <a:r>
              <a:rPr lang="ru-RU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Союзу.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Інституційний механізм реалізації державної політики європейської інтеграції України. Віце-прем’єр-міністр з питань європейської та євроатлантичної інтеграції України. Урядовий офіс координації європейської та євроатлантичної інтеграції.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 заступників міністрів з питань європейської інтеграції, директорати з питань стратегічного планування та європейської інтеграції.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29496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E53875-53CB-BD4B-8504-B967A3FF8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7721"/>
            <a:ext cx="10515600" cy="1959991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Стаття 116 (повноваження Кабінету Міністрів)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Доповнено пунктом 11: «...забезпечує реалізацію стратегічного курсу держави на набуття повноправного членства України в Європейському Союзі та в Організації Північноатлантичного договору».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XV «Перехідні положення»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Виключено пункт 14, який передбачав використання існуючих військових баз на території України для тимчасового перебування іноземних військових формувань на умовах оренди відповідно до міжнародних договорів.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FB92E78-2B54-4A4F-BE5C-03A5B2FB6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144" y="2799333"/>
            <a:ext cx="6008370" cy="298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307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5D9713-3440-E24B-85C1-B2FCCD9A5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цих змін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83346C-6E0E-FF45-B1B0-3A87329BD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6048" y="1097280"/>
            <a:ext cx="6397752" cy="5079683"/>
          </a:xfrm>
        </p:spPr>
        <p:txBody>
          <a:bodyPr>
            <a:normAutofit/>
          </a:bodyPr>
          <a:lstStyle/>
          <a:p>
            <a:pPr algn="just"/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Закріплення європейської ідентичності</a:t>
            </a:r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Ці зміни підкреслюють прагнення України до європейських цінностей та стандартів.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Незворотність курсу</a:t>
            </a:r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Конституційне закріплення європейського та євроатлантичного курсу України забезпечує юридичну основу для подальшої інтеграції в ЄС та НАТО.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Посилення інституційної відповідальності</a:t>
            </a:r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Зміни визначають конкретні повноваження органів влади щодо реалізації цього курсу.</a:t>
            </a:r>
          </a:p>
          <a:p>
            <a:pPr algn="just"/>
            <a:endParaRPr lang="ru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5DE102-4063-E144-95BE-79E6FFEDE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88352"/>
            <a:ext cx="3626720" cy="240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04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CEA66-B2E9-074C-9063-A9AE6048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UA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 Україною статусу кандидата на вступ до Європейського Союзу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E4BA21-EFC9-0D42-8148-31317EAED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904"/>
            <a:ext cx="6915912" cy="4659059"/>
          </a:xfrm>
        </p:spPr>
        <p:txBody>
          <a:bodyPr/>
          <a:lstStyle/>
          <a:p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Хронологія подій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 лютого 2022 року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Україна подала офіційну заявку на членство в Європейському Союзі.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 червня 2022 року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Європейська Комісія оприлюднила позитивний висновок щодо заявки України, рекомендувавши надати їй статус кандидата на вступ до ЄС.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23 червня 2022 року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Європейська Рада офіційно надала Україні статус кандидата на вступ до ЄС, підтвердивши європейську перспективу України.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 грудня 2023 року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Європейська Рада ухвалила рішення розпочати переговори про вступ України до ЄС.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25 червня 2024 року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на першій Міжурядовій конференції офіційно розпочалися переговори про вступ України до ЄС 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9887CD-F04D-534C-9D54-6C049D125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516" y="2226930"/>
            <a:ext cx="4293108" cy="2404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169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5F9E9-AE37-1F41-825F-E02AA084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261"/>
            <a:ext cx="10515600" cy="1325563"/>
          </a:xfrm>
        </p:spPr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 Європейської Ради про початок переговорів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330AFC-7954-6347-9771-1923C9748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5824"/>
            <a:ext cx="6897624" cy="454113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 грудня 2023 року Європейська Рада ухвалила рішення розпочати переговори про вступ України до Європейського Союзу. Це рішення стало можливим після виконання Україною семи ключових рекомендацій, зокрема: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Реформа Конституційного Суду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Завершення судової реформи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Боротьба з корупцією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зокрема призначення керівника Спеціалізованої антикорупційної прокуратури (САП).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Протидія відмиванню грошей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Впровадження закону про олігархів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включаючи рекомендації Венеційської комісії.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Гармонізація законодавства у сфері аудіовізуальних медіа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Зміни в законодавстві щодо національних меншин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77EA5F1-BFAE-0E4A-96F4-6141D8A25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8596" y="1993138"/>
            <a:ext cx="3598660" cy="206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017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86F957-057B-84EE-0010-EE442B971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29467"/>
            <a:ext cx="8596668" cy="3111895"/>
          </a:xfrm>
        </p:spPr>
        <p:txBody>
          <a:bodyPr>
            <a:normAutofit/>
          </a:bodyPr>
          <a:lstStyle/>
          <a:p>
            <a:r>
              <a:rPr lang="ru-RU" sz="2000" i="1" dirty="0"/>
              <a:t>Перша </a:t>
            </a:r>
            <a:r>
              <a:rPr lang="ru-RU" sz="2000" i="1" dirty="0" err="1"/>
              <a:t>частина</a:t>
            </a:r>
            <a:r>
              <a:rPr lang="ru-RU" sz="2000" i="1" dirty="0"/>
              <a:t> </a:t>
            </a:r>
            <a:r>
              <a:rPr lang="ru-RU" sz="2000" i="1" dirty="0" err="1"/>
              <a:t>опитувальника</a:t>
            </a:r>
            <a:r>
              <a:rPr lang="ru-RU" sz="2000" i="1" dirty="0"/>
              <a:t> </a:t>
            </a:r>
            <a:r>
              <a:rPr lang="ru-RU" sz="2000" i="1" dirty="0" err="1"/>
              <a:t>містить</a:t>
            </a:r>
            <a:r>
              <a:rPr lang="ru-RU" sz="2000" i="1" dirty="0"/>
              <a:t> </a:t>
            </a:r>
            <a:r>
              <a:rPr lang="ru-RU" sz="2000" i="1" dirty="0" err="1"/>
              <a:t>політичні</a:t>
            </a:r>
            <a:r>
              <a:rPr lang="ru-RU" sz="2000" i="1" dirty="0"/>
              <a:t> та </a:t>
            </a:r>
            <a:r>
              <a:rPr lang="ru-RU" sz="2000" i="1" dirty="0" err="1"/>
              <a:t>економічні</a:t>
            </a:r>
            <a:r>
              <a:rPr lang="ru-RU" sz="2000" i="1" dirty="0"/>
              <a:t> </a:t>
            </a:r>
            <a:r>
              <a:rPr lang="ru-RU" sz="2000" i="1" dirty="0" err="1"/>
              <a:t>критерії</a:t>
            </a:r>
            <a:r>
              <a:rPr lang="ru-RU" sz="2000" i="1" dirty="0"/>
              <a:t>. </a:t>
            </a:r>
          </a:p>
          <a:p>
            <a:r>
              <a:rPr lang="ru-RU" sz="2000" i="1" dirty="0"/>
              <a:t>Друга </a:t>
            </a:r>
            <a:r>
              <a:rPr lang="ru-RU" sz="2000" i="1" dirty="0" err="1"/>
              <a:t>частина</a:t>
            </a:r>
            <a:r>
              <a:rPr lang="ru-RU" sz="2000" i="1" dirty="0"/>
              <a:t> для </a:t>
            </a:r>
            <a:r>
              <a:rPr lang="ru-RU" sz="2000" i="1" dirty="0" err="1"/>
              <a:t>оцінки</a:t>
            </a:r>
            <a:r>
              <a:rPr lang="ru-RU" sz="2000" i="1" dirty="0"/>
              <a:t> </a:t>
            </a:r>
            <a:r>
              <a:rPr lang="ru-RU" sz="2000" i="1" dirty="0" err="1"/>
              <a:t>відповідності</a:t>
            </a:r>
            <a:r>
              <a:rPr lang="ru-RU" sz="2000" i="1" dirty="0"/>
              <a:t> </a:t>
            </a:r>
            <a:r>
              <a:rPr lang="ru-RU" sz="2000" i="1" dirty="0" err="1"/>
              <a:t>нашого</a:t>
            </a:r>
            <a:r>
              <a:rPr lang="ru-RU" sz="2000" i="1" dirty="0"/>
              <a:t> </a:t>
            </a:r>
            <a:r>
              <a:rPr lang="ru-RU" sz="2000" i="1" dirty="0" err="1"/>
              <a:t>законодавства</a:t>
            </a:r>
            <a:r>
              <a:rPr lang="ru-RU" sz="2000" i="1" dirty="0"/>
              <a:t> актам права </a:t>
            </a:r>
            <a:r>
              <a:rPr lang="ru-RU" sz="2000" i="1" dirty="0" err="1"/>
              <a:t>Європейського</a:t>
            </a:r>
            <a:r>
              <a:rPr lang="ru-RU" sz="2000" i="1" dirty="0"/>
              <a:t> Союзу.</a:t>
            </a:r>
          </a:p>
          <a:p>
            <a:r>
              <a:rPr lang="ru-RU" sz="2000" i="1" dirty="0"/>
              <a:t> «Наш </a:t>
            </a:r>
            <a:r>
              <a:rPr lang="ru-RU" sz="2000" i="1" dirty="0" err="1"/>
              <a:t>опитувальник</a:t>
            </a:r>
            <a:r>
              <a:rPr lang="ru-RU" sz="2000" i="1" dirty="0"/>
              <a:t> трошки </a:t>
            </a:r>
            <a:r>
              <a:rPr lang="ru-RU" sz="2000" i="1" dirty="0" err="1"/>
              <a:t>менший</a:t>
            </a:r>
            <a:r>
              <a:rPr lang="ru-RU" sz="2000" i="1" dirty="0"/>
              <a:t>, </a:t>
            </a:r>
            <a:r>
              <a:rPr lang="ru-RU" sz="2000" i="1" dirty="0" err="1"/>
              <a:t>ніж</a:t>
            </a:r>
            <a:r>
              <a:rPr lang="ru-RU" sz="2000" i="1" dirty="0"/>
              <a:t> </a:t>
            </a:r>
            <a:r>
              <a:rPr lang="ru-RU" sz="2000" i="1" dirty="0" err="1"/>
              <a:t>стандартні</a:t>
            </a:r>
            <a:r>
              <a:rPr lang="ru-RU" sz="2000" i="1" dirty="0"/>
              <a:t> </a:t>
            </a:r>
            <a:r>
              <a:rPr lang="ru-RU" sz="2000" i="1" dirty="0" err="1"/>
              <a:t>опитувальники</a:t>
            </a:r>
            <a:r>
              <a:rPr lang="ru-RU" sz="2000" i="1" dirty="0"/>
              <a:t>, </a:t>
            </a:r>
            <a:r>
              <a:rPr lang="ru-RU" sz="2000" i="1" dirty="0" err="1"/>
              <a:t>які</a:t>
            </a:r>
            <a:r>
              <a:rPr lang="ru-RU" sz="2000" i="1" dirty="0"/>
              <a:t> </a:t>
            </a:r>
            <a:r>
              <a:rPr lang="ru-RU" sz="2000" i="1" dirty="0" err="1"/>
              <a:t>були</a:t>
            </a:r>
            <a:r>
              <a:rPr lang="ru-RU" sz="2000" i="1" dirty="0"/>
              <a:t> </a:t>
            </a:r>
            <a:r>
              <a:rPr lang="ru-RU" sz="2000" i="1" dirty="0" err="1"/>
              <a:t>раніше</a:t>
            </a:r>
            <a:r>
              <a:rPr lang="ru-RU" sz="2000" i="1" dirty="0"/>
              <a:t> </a:t>
            </a:r>
            <a:r>
              <a:rPr lang="ru-RU" sz="2000" i="1" dirty="0" err="1"/>
              <a:t>надані</a:t>
            </a:r>
            <a:r>
              <a:rPr lang="ru-RU" sz="2000" i="1" dirty="0"/>
              <a:t>, </a:t>
            </a:r>
            <a:r>
              <a:rPr lang="ru-RU" sz="2000" i="1" dirty="0" err="1"/>
              <a:t>наприклад</a:t>
            </a:r>
            <a:r>
              <a:rPr lang="ru-RU" sz="2000" i="1" dirty="0"/>
              <a:t>, </a:t>
            </a:r>
            <a:r>
              <a:rPr lang="ru-RU" sz="2000" i="1" dirty="0" err="1"/>
              <a:t>Боснії</a:t>
            </a:r>
            <a:r>
              <a:rPr lang="ru-RU" sz="2000" i="1" dirty="0"/>
              <a:t> і </a:t>
            </a:r>
            <a:r>
              <a:rPr lang="ru-RU" sz="2000" i="1" dirty="0" err="1"/>
              <a:t>Герцеговині</a:t>
            </a:r>
            <a:r>
              <a:rPr lang="ru-RU" sz="2000" i="1" dirty="0"/>
              <a:t> (</a:t>
            </a:r>
            <a:r>
              <a:rPr lang="ru-RU" sz="2000" i="1" dirty="0" err="1"/>
              <a:t>це</a:t>
            </a:r>
            <a:r>
              <a:rPr lang="ru-RU" sz="2000" i="1" dirty="0"/>
              <a:t> </a:t>
            </a:r>
            <a:r>
              <a:rPr lang="ru-RU" sz="2000" i="1" dirty="0" err="1"/>
              <a:t>був</a:t>
            </a:r>
            <a:r>
              <a:rPr lang="ru-RU" sz="2000" i="1" dirty="0"/>
              <a:t> </a:t>
            </a:r>
            <a:r>
              <a:rPr lang="ru-RU" sz="2000" i="1" dirty="0" err="1"/>
              <a:t>останній</a:t>
            </a:r>
            <a:r>
              <a:rPr lang="ru-RU" sz="2000" i="1" dirty="0"/>
              <a:t> </a:t>
            </a:r>
            <a:r>
              <a:rPr lang="ru-RU" sz="2000" i="1" dirty="0" err="1"/>
              <a:t>опитувальник</a:t>
            </a:r>
            <a:r>
              <a:rPr lang="ru-RU" sz="2000" i="1" dirty="0"/>
              <a:t>, </a:t>
            </a:r>
            <a:r>
              <a:rPr lang="ru-RU" sz="2000" i="1" dirty="0" err="1"/>
              <a:t>який</a:t>
            </a:r>
            <a:r>
              <a:rPr lang="ru-RU" sz="2000" i="1" dirty="0"/>
              <a:t> </a:t>
            </a:r>
            <a:r>
              <a:rPr lang="ru-RU" sz="2000" i="1" dirty="0" err="1"/>
              <a:t>Європейська</a:t>
            </a:r>
            <a:r>
              <a:rPr lang="ru-RU" sz="2000" i="1" dirty="0"/>
              <a:t> </a:t>
            </a:r>
            <a:r>
              <a:rPr lang="ru-RU" sz="2000" i="1" dirty="0" err="1"/>
              <a:t>Комісія</a:t>
            </a:r>
            <a:r>
              <a:rPr lang="ru-RU" sz="2000" i="1" dirty="0"/>
              <a:t> </a:t>
            </a:r>
            <a:r>
              <a:rPr lang="ru-RU" sz="2000" i="1" dirty="0" err="1"/>
              <a:t>готувала</a:t>
            </a:r>
            <a:r>
              <a:rPr lang="ru-RU" sz="2000" i="1" dirty="0"/>
              <a:t>)», – </a:t>
            </a:r>
            <a:r>
              <a:rPr lang="ru-RU" sz="2000" i="1" dirty="0" err="1"/>
              <a:t>зазначає</a:t>
            </a:r>
            <a:r>
              <a:rPr lang="ru-RU" sz="2000" i="1" dirty="0"/>
              <a:t> </a:t>
            </a:r>
            <a:r>
              <a:rPr lang="ru-RU" sz="2000" i="1" dirty="0" err="1"/>
              <a:t>Нагорняк</a:t>
            </a:r>
            <a:r>
              <a:rPr lang="ru-RU" sz="2000" i="1" dirty="0"/>
              <a:t>.</a:t>
            </a:r>
            <a:endParaRPr lang="ru-UA" sz="2000" dirty="0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A6C69450-8FCF-514E-855A-0D424FE1F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09F2-B981-F846-A346-928BE121950F}" type="datetime1">
              <a:rPr lang="ru-RU" smtClean="0"/>
              <a:t>07.10.2025</a:t>
            </a:fld>
            <a:endParaRPr lang="ru-UA"/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8D996ED5-9EC0-8541-A8F8-0E9346E5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Павлюк Т.С. к.е.н.,доц.</a:t>
            </a:r>
            <a:endParaRPr lang="ru-UA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C9509A52-7DE3-AC49-AA24-EED43134D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EFBA-7824-AA44-BC0C-2574B54A2861}" type="slidenum">
              <a:rPr lang="ru-UA" smtClean="0"/>
              <a:t>14</a:t>
            </a:fld>
            <a:endParaRPr lang="ru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75F156-E3E0-83CE-B72A-DAB876232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4060" y="169333"/>
            <a:ext cx="3863215" cy="257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64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0BE39-E732-014D-8CAA-E982E543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механізми адаптації законодавства України до права Європейського Союзу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587EC2-45AE-154A-8059-1E134528B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2533840"/>
          </a:xfrm>
        </p:spPr>
        <p:txBody>
          <a:bodyPr/>
          <a:lstStyle/>
          <a:p>
            <a:pPr marL="0" indent="0" algn="just">
              <a:buNone/>
            </a:pP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Адаптація законодавства України до acquis communautaire ЄС є ключовим етапом на шляху до повноправного членства. Основні механізми включають: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 Скринінг (Screening)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 процес детального аналізу українського законодавства та практик щодо їх відповідності законодавству ЄС. Скринінг проводиться за кожним з 35 переговорних розділів і є основою для визначення пріоритетів реформ.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FB7343-D85E-CB46-BA4E-AE4C99734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380" y="3786346"/>
            <a:ext cx="4188420" cy="276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03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E344B9-58BD-B542-B18B-DA9A350B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 Переговорні розділи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AB4902-D37A-124C-BD88-CE07B09D3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78168" cy="4351338"/>
          </a:xfrm>
        </p:spPr>
        <p:txBody>
          <a:bodyPr/>
          <a:lstStyle/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Україна та ЄС ведуть переговори за кожним з 35 розділів, що охоплюють різні сфери, зокрема: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Внутрішній ринок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Сільське господарство та рибальство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Енергетика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Охорона навколишнього середовища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Юстиція та основні права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 відносини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FED3389-5461-FD49-8BD4-FDC1ABBA5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4225" y="2704845"/>
            <a:ext cx="5006993" cy="332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301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380C34-67F7-B549-949A-2763533E6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1248"/>
            <a:ext cx="6714744" cy="5335715"/>
          </a:xfrm>
        </p:spPr>
        <p:txBody>
          <a:bodyPr>
            <a:normAutofit/>
          </a:bodyPr>
          <a:lstStyle/>
          <a:p>
            <a:pPr algn="just"/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 Законодавчі ініціативи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Український парламент та уряд розробляють та ухвалюють закони, що наближають національне законодавство до стандартів ЄС. Це включає: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Ухвалення нових законів</a:t>
            </a:r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Внесення змін до існуючих законів</a:t>
            </a:r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Розробку підзаконних актів</a:t>
            </a:r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 Інституційна підтримка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Україна отримує технічну та фінансову допомогу від ЄС для підтримки процесу адаптації, зокрема через програми Twinning, TAIEX та інші.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668792-D150-B54E-BA90-B70576EE1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8213" y="4443985"/>
            <a:ext cx="3935847" cy="19555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32F0D1-FC97-A847-85F5-62CC83363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8213" y="1551884"/>
            <a:ext cx="3935846" cy="266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33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1D0A45-E0D9-1B4C-9103-85786778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Поточний стан переговорного процесу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F6C861-9DB6-2240-B3A6-9BFC7619D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561"/>
            <a:ext cx="10515600" cy="2746375"/>
          </a:xfrm>
        </p:spPr>
        <p:txBody>
          <a:bodyPr/>
          <a:lstStyle/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Станом на жовтень 2025 року: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Скринінг завершено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за кількома ключовими розділами, зокрема у сферах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оподаткування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економічної та монетарної політики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підприємництва та промислової політики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Інтенсивна підготовка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триває за іншими розділами, зокрема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освіти та культури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митного союзу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енергетики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 </a:t>
            </a: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Переговори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ведуться за кожним з 35 розділів, зокрема через двосторонні зустрічі між українськими та європейськими експертами 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ABC8930-F5B6-924C-A25D-A0CD7F088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3679053"/>
            <a:ext cx="4575692" cy="296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96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0FA6D-777D-6D4C-B6CF-FE802AF81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Перспективи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3BA6B4-9D76-7845-AF11-5E440F066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283" y="1253331"/>
            <a:ext cx="10515600" cy="1659990"/>
          </a:xfrm>
        </p:spPr>
        <p:txBody>
          <a:bodyPr/>
          <a:lstStyle/>
          <a:p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Завершення скринінгу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планується до осені 2025 року.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готовності України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до вступу буде проведена Європейською Комісією після закриття усіх переговорних розділів.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Підписання угоди про вступ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можливе після завершення переговорного процесу та ратифікації угоди всіма країнами-членами ЄС та Україною.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DCA544E-5155-1F41-95A7-5F8CE6AE0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801505"/>
            <a:ext cx="4909141" cy="369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62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CEA66-B2E9-074C-9063-A9AE6048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 текст Угоди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E4BA21-EFC9-0D42-8148-31317EAED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Угода про асоціацію між Україною, з однієї сторони, та Європейським Союзом, Європейським співтовариством з атомної енергії і їхніми державами-членами, з іншої сторони, була підписана 27 червня 2014 року. Текст Угоди доступний на офіційному сайті Верховної Ради України: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sz="1800" b="1" dirty="0">
              <a:solidFill>
                <a:srgbClr val="000000"/>
              </a:solidFill>
              <a:effectLst/>
              <a:latin typeface="Apple Color Emoji" pitchFamily="2" charset="0"/>
              <a:ea typeface="Times New Roman" panose="02020603050405020304" pitchFamily="18" charset="0"/>
              <a:cs typeface="Apple Color Emoji" pitchFamily="2" charset="0"/>
            </a:endParaRPr>
          </a:p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Ратифікація Угоди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 вересня 2014 року Верховна Рада України ратифікувала Угоду про асоціацію, що стало важливим кроком у європейській інтеграції України. Це рішення було синхронізовано з ратифікацією Європейським парламентом, що підкреслює двосторонній характер зобов'язань. Текст ратифікаційного закону доступний на офіційному сайті Верховної Ради України: 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A61C31-B742-0F49-898F-AF2D93074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1186" y="316706"/>
            <a:ext cx="4137043" cy="274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40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AA609-B4FD-D949-990F-28706D807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UA" sz="3600" b="1" dirty="0">
                <a:solidFill>
                  <a:srgbClr val="000000"/>
                </a:solidFill>
                <a:latin typeface="Apple Color Emoji" pitchFamily="2" charset="0"/>
                <a:ea typeface="Times New Roman" panose="02020603050405020304" pitchFamily="18" charset="0"/>
                <a:cs typeface="Apple Color Emoji" pitchFamily="2" charset="0"/>
              </a:rPr>
              <a:t>🇺🇦</a:t>
            </a:r>
            <a:r>
              <a:rPr lang="ru-UA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Інституційний механізм реалізації державної політики європейської інтеграції України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3FEF2E-46D5-FD42-BBCD-2EC00FF6F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8082"/>
            <a:ext cx="10515600" cy="1603375"/>
          </a:xfrm>
        </p:spPr>
        <p:txBody>
          <a:bodyPr/>
          <a:lstStyle/>
          <a:p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 Віце-прем'єр-міністр з питань європейської та євроатлантичної інтеграції України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Віце-прем'єр-міністр з питань європейської та євроатлантичної інтеграції України є головним координатором процесу євроінтеграції на урядовому рівні. Ця посада була створена для забезпечення ефективної координації та управління євроінтеграційними процесами в Україні.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6C4E816-92CF-0A42-B430-AA18DB773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76544"/>
            <a:ext cx="4183295" cy="277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072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E53875-53CB-BD4B-8504-B967A3FF8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7106" y="427131"/>
            <a:ext cx="6046694" cy="5274422"/>
          </a:xfrm>
        </p:spPr>
        <p:txBody>
          <a:bodyPr>
            <a:normAutofit/>
          </a:bodyPr>
          <a:lstStyle/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функції: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Координація діяльності органів виконавчої влади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щодо виконання зобов'язань України перед ЄС.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 та впровадження стратегічних документів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у сфері європейської інтеграції.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Представлення України в європейських інституціях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взаємодія з представниками ЄС.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Моніторинг виконання Угоди про асоціацію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інших міжнародних зобов'язань.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комунікації з громадськістю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щодо процесу євроінтеграції.</a:t>
            </a: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Наразі цю посаду обіймає Тарас Качка, який також виконує роль головного переговірника у процесі вступу України до ЄС. Він активно бере участь у двосторонніх зустрічах з ЄС, зокрема в межах скринінгових процесів, що є останнім етапом підготовки до переговорів щодо вступу України до ЄС. 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9608C5B-0FD6-7648-87E3-3D3898ED5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412" y="427131"/>
            <a:ext cx="3728197" cy="23532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89AB223-3ECA-F348-91F4-7256B3437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412" y="3064342"/>
            <a:ext cx="2989356" cy="285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950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83346C-6E0E-FF45-B1B0-3A87329BD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5060"/>
            <a:ext cx="10515600" cy="1742328"/>
          </a:xfrm>
        </p:spPr>
        <p:txBody>
          <a:bodyPr/>
          <a:lstStyle/>
          <a:p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 Урядовий офіс координації європейської та євроатлантичної інтеграції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Урядовий офіс координації європейської та євроатлантичної інтеграції (УОКЄЄІ) є структурним підрозділом Кабінету Міністрів України, який забезпечує координацію та моніторинг виконання заходів у рамках євроінтеграційної політики.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053292-81F8-C146-9735-79DC51814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187388"/>
            <a:ext cx="5634774" cy="371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485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E4BA21-EFC9-0D42-8148-31317EAED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9059"/>
            <a:ext cx="10515600" cy="3397904"/>
          </a:xfrm>
        </p:spPr>
        <p:txBody>
          <a:bodyPr/>
          <a:lstStyle/>
          <a:p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функції: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 та впровадження планів заходів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щодо адаптації законодавства України до права ЄС.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звітів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про виконання зобов'язань України перед ЄС.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взаємодії з європейськими інституціями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державами-членами ЄС.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навчальних програм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підвищення кваліфікації державних службовців у сфері євроінтеграції.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та оцінка виконання Угоди про асоціацію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інших міжнародних зобов'язань.</a:t>
            </a:r>
          </a:p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УОКЄЄІ активно співпрацює з міжнародними партнерами, зокрема з Європейським Союзом, у рамках програм технічної допомоги та навчальних ініціатив. 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C163D7-5290-4840-9410-FF57335B9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3085" y="321453"/>
            <a:ext cx="3415926" cy="226897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2008EE6-C869-6D45-89D1-BB751EC95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118" y="319752"/>
            <a:ext cx="4051735" cy="226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2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330AFC-7954-6347-9771-1923C9748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9411"/>
            <a:ext cx="10515600" cy="34875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 Інститут заступників міністрів з питань європейської інтеграції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 заступників міністрів з питань європейської інтеграції є важливою складовою інституційної структури, що забезпечує реалізацію євроінтеграційної політики на рівні міністерств та відомств.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функції: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Координація діяльності міністерства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щодо виконання зобов'язань перед ЄС.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 та впровадження внутрішніх планів дій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щодо адаптації законодавства до права ЄС.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взаємодії з УОКЄЄІ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іншими органами виконавчої влади.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Моніторинг виконання зобов'язань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підготовка звітів про їх виконання.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навчання та підвищення кваліфікації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працівників міністерства у сфері євроінтеграції.</a:t>
            </a: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Цей інститут сприяє ефективній реалізації євроінтеграційної політики на рівні кожного міністерства та відомства.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013F4E7-DE61-D840-93E2-AFE579F15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747" y="329362"/>
            <a:ext cx="3606053" cy="201939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5D2EFD-D7F4-8948-907A-5AE9F33DF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7294" y="347290"/>
            <a:ext cx="3928782" cy="220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852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587EC2-45AE-154A-8059-1E134528B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919"/>
            <a:ext cx="10515600" cy="1527175"/>
          </a:xfrm>
        </p:spPr>
        <p:txBody>
          <a:bodyPr/>
          <a:lstStyle/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 Директорати з питань стратегічного планування та європейської інтеграції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Директорати з питань стратегічного планування та європейської інтеграції є структурними підрозділами міністерств, які відповідають за розробку та впровадження стратегічних документів у сфері євроінтеграції.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F50A61-3E69-D445-A4A6-436A4287D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591" y="2866838"/>
            <a:ext cx="5396209" cy="309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168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AB4902-D37A-124C-BD88-CE07B09D3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4446"/>
            <a:ext cx="10515600" cy="3505481"/>
          </a:xfrm>
        </p:spPr>
        <p:txBody>
          <a:bodyPr/>
          <a:lstStyle/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функції: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 стратегічних планів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програм у сфері європейської інтеграції.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та оцінка виконання стратегічних документів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підготовка звітів про їх реалізацію.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взаємодії з УОКЄЄІ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та іншими органами виконавчої влади.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консультацій з громадськістю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щодо стратегічних документів у сфері євроінтеграції.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 пропозицій щодо вдосконалення стратегічного планування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у сфері євроінтеграції.</a:t>
            </a: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Директорати сприяють забезпеченню узгодженості та ефективності стратегічного планування у сфері євроінтеграції на рівні кожного міністерства.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25A2B46-0F8A-5041-BD46-115F994AF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117" y="3659094"/>
            <a:ext cx="4111065" cy="254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85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5F9E9-AE37-1F41-825F-E02AA0847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положення Угоди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330AFC-7954-6347-9771-1923C9748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2502240"/>
          </a:xfrm>
        </p:spPr>
        <p:txBody>
          <a:bodyPr/>
          <a:lstStyle/>
          <a:p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Політичний діалог і реформи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Угода передбачає розвиток політичного діалогу між Україною та ЄС, сприяння демократичним реформам, верховенству права, правам людини та забезпеченню стабільності в регіоні.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Зона вільної торгівлі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 глибокої та всеохоплюючої зони вільної торгівлі (DCFTA) між Україною та ЄС, що передбачає поступове усунення тарифних і нетарифних бар'єрів, гармонізацію стандартів і норм у різних секторах економіки.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6D3145-596D-434A-AFAA-D5A59E2C8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4473" y="3500777"/>
            <a:ext cx="4699327" cy="2502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16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587EC2-45AE-154A-8059-1E134528B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214"/>
            <a:ext cx="5611586" cy="5768749"/>
          </a:xfrm>
        </p:spPr>
        <p:txBody>
          <a:bodyPr>
            <a:normAutofit/>
          </a:bodyPr>
          <a:lstStyle/>
          <a:p>
            <a:pPr algn="just"/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Секторальне співробітництво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Угода охоплює співробітництво у таких сферах, як енергетика, транспорт, охорона навколишнього середовища, наука та техніка, освіта, культура, соціальна політика, юстиція та внутрішні справи.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Інституційні механізми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 спільних інституційних механізмів для моніторингу та оцінки виконання Угоди, зокрема Спільного комітету та підкомітетів, що забезпечують ефективну імплементацію зобов'язань.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4DE6F7-F0FD-504F-97CE-4DA19A2F8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0956" y="240405"/>
            <a:ext cx="4972957" cy="264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336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AB4902-D37A-124C-BD88-CE07B09D3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9913"/>
            <a:ext cx="10515600" cy="3597049"/>
          </a:xfrm>
        </p:spPr>
        <p:txBody>
          <a:bodyPr/>
          <a:lstStyle/>
          <a:p>
            <a:pPr marL="0" indent="0" algn="just">
              <a:buNone/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Імплементація Угоди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Національний план імплементації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забезпечення виконання зобов'язань, передбачених Угодою, було розроблено Загальний відомчий план імплементації на 2014–2017 роки, затверджений наказом Міністерства інфраструктури України від 14 жовтня 2014 року: </a:t>
            </a:r>
            <a:r>
              <a:rPr lang="ru-UA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Законодавство України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Координаційна рада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Створено Координаційну раду з питань імплементації Угоди, яка координує діяльність центральних органів виконавчої влади щодо виконання зобов'язань та забезпечує ефективну взаємодію з ЄС.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Відповідальність за імплементацію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Кожен міністерство та центральний орган виконавчої влади відповідальний за конкретні напрямки імплементації, що визначені в Загальному відомчому плані.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A56151-F651-E945-8D86-DCFDFAB38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8456" y="213762"/>
            <a:ext cx="3895344" cy="273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31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E56EB-DD5C-1F42-A9F5-21C118957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виконання Угоди</a:t>
            </a:r>
            <a:br>
              <a:rPr lang="ru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380C34-67F7-B549-949A-2763533E6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5024"/>
            <a:ext cx="6184392" cy="4841939"/>
          </a:xfrm>
        </p:spPr>
        <p:txBody>
          <a:bodyPr/>
          <a:lstStyle/>
          <a:p>
            <a:pPr algn="just"/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Згідно зі звітом про виконання Угоди за 2023 рік, Україна досягла значного прогресу в імплементації положень Угоди, зокрема у таких сферах: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 допомога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отримано макрофінансову допомогу від ЄС на суму до 18 мільярдів євро.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Участь у програмах ЄС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Україна долучилася до програм ЄС, таких як «EU4Health», «Цифрова Європа», «Fiscalis», «Єдиний ринок» та інші.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Інфраструктурні проекти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підписано угоди про участь у програмах «Механізм «Сполучення Європи», що дозволяє залучати фінансування для розвитку транспортних, енергетичних та цифрових інфраструктур.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Законодавчі ініціативи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ухвалено закони, що наближають українське законодавство до acquis ЄС, зокрема у сферах охорони здоров'я та лікарських засобів.</a:t>
            </a:r>
          </a:p>
          <a:p>
            <a:pPr algn="just"/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0F9760-A01C-064A-991E-39ACB2622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5860" y="287512"/>
            <a:ext cx="4538396" cy="280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F6C861-9DB6-2240-B3A6-9BFC7619D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216" y="472313"/>
            <a:ext cx="10515600" cy="1923415"/>
          </a:xfrm>
        </p:spPr>
        <p:txBody>
          <a:bodyPr>
            <a:normAutofit lnSpcReduction="10000"/>
          </a:bodyPr>
          <a:lstStyle/>
          <a:p>
            <a:pPr algn="just"/>
            <a:r>
              <a:rPr lang="ru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Угода про асоціацію між Україною та ЄС є стратегічним документом, що визначає напрямки співпраці та інтеграції України до Європейського Союзу. Її імплементація сприяє модернізації української економіки, зміцненню демократичних інститутів та підвищенню стандартів у різних сферах життя. Прогрес у виконанні зобов'язань Угоди є важливим кроком на шляху до повноправного членства України в ЄС.</a:t>
            </a:r>
            <a:endParaRPr lang="ru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F558FEA-742A-314A-A363-78D61AF21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720" y="2888103"/>
            <a:ext cx="5622036" cy="314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0FA6D-777D-6D4C-B6CF-FE802AF81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UA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Норми в Конституції України щодо стратегічного курсу на набуття членства в Європейському Союзі</a:t>
            </a:r>
            <a:br>
              <a:rPr lang="ru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3BA6B4-9D76-7845-AF11-5E440F066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7760" y="1389888"/>
            <a:ext cx="6416040" cy="4787075"/>
          </a:xfrm>
        </p:spPr>
        <p:txBody>
          <a:bodyPr>
            <a:normAutofit/>
          </a:bodyPr>
          <a:lstStyle/>
          <a:p>
            <a:pPr algn="just"/>
            <a:r>
              <a:rPr lang="ru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Конституційні зміни 2019 року</a:t>
            </a:r>
            <a:endParaRPr lang="ru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 лютого 2019 року набули чинності зміни до Конституції України, які закріплюють стратегічний курс держави на набуття повноправного членства в Європейському Союзі та Організації Північноатлантичного договору (НАТО). Ці зміни були внесені Законом України № 2680-VIII, ухваленим Верховною Радою 7 лютого 2019 року. </a:t>
            </a:r>
            <a:r>
              <a:rPr lang="ru-UA" sz="20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Законодавство України</a:t>
            </a:r>
            <a:endParaRPr lang="ru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UA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F03569-C4A7-A347-903D-2340EEAE9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50" y="3129121"/>
            <a:ext cx="4588510" cy="3047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15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AA609-B4FD-D949-990F-28706D807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>
            <a:normAutofit/>
          </a:bodyPr>
          <a:lstStyle/>
          <a:p>
            <a:r>
              <a:rPr lang="ru-UA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зміни до Конституції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3FEF2E-46D5-FD42-BBCD-2EC00FF6F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0976"/>
            <a:ext cx="5257800" cy="49560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Преамбула Конституції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Доповнено абзацом: «...та підтверджуючи європейську ідентичність Українського народу і незворотність європейського та євроатлантичного курсу України».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Стаття 85 (повноваження Верховної Ради)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 5 доповнено: «...реалізації стратегічного курсу держави на набуття повноправного членства України в Європейському Союзі та в Організації Північноатлантичного договору».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Стаття 102 (повноваження Президента)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Доповнено частиною 3: «Президент України є гарантом реалізації стратегічного курсу держави на набуття повноправного членства України в Європейському Союзі та в Організації Північноатлантичного договору».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96506B1-2BEB-8E41-B9C7-8B83B35E5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5224" y="1246055"/>
            <a:ext cx="4608576" cy="264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348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1962</Words>
  <Application>Microsoft Macintosh PowerPoint</Application>
  <PresentationFormat>Широкоэкранный</PresentationFormat>
  <Paragraphs>145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Apple Color Emoji</vt:lpstr>
      <vt:lpstr>Arial</vt:lpstr>
      <vt:lpstr>Calibri</vt:lpstr>
      <vt:lpstr>Calibri Light</vt:lpstr>
      <vt:lpstr>Courier New</vt:lpstr>
      <vt:lpstr>Symbol</vt:lpstr>
      <vt:lpstr>Times New Roman</vt:lpstr>
      <vt:lpstr>Тема Office</vt:lpstr>
      <vt:lpstr>Тема 7. Нормативно-правове та інституційне забезпечення реалізації державної політики у сфері європейської інтеграції. </vt:lpstr>
      <vt:lpstr>Офіційний текст Угоди </vt:lpstr>
      <vt:lpstr>Основні положення Угоди </vt:lpstr>
      <vt:lpstr>Презентация PowerPoint</vt:lpstr>
      <vt:lpstr>Презентация PowerPoint</vt:lpstr>
      <vt:lpstr>Оцінка виконання Угоди </vt:lpstr>
      <vt:lpstr>Презентация PowerPoint</vt:lpstr>
      <vt:lpstr>Норми в Конституції України щодо стратегічного курсу на набуття членства в Європейському Союзі </vt:lpstr>
      <vt:lpstr>Основні зміни до Конституції</vt:lpstr>
      <vt:lpstr>Презентация PowerPoint</vt:lpstr>
      <vt:lpstr>Значення цих змін </vt:lpstr>
      <vt:lpstr>Отримання Україною статусу кандидата на вступ до Європейського Союзу</vt:lpstr>
      <vt:lpstr>Рішення Європейської Ради про початок переговорів</vt:lpstr>
      <vt:lpstr>Презентация PowerPoint</vt:lpstr>
      <vt:lpstr>Основні механізми адаптації законодавства України до права Європейського Союзу</vt:lpstr>
      <vt:lpstr>2. Переговорні розділи </vt:lpstr>
      <vt:lpstr>Презентация PowerPoint</vt:lpstr>
      <vt:lpstr>Поточний стан переговорного процесу </vt:lpstr>
      <vt:lpstr>Перспективи </vt:lpstr>
      <vt:lpstr>🇺🇦 Інституційний механізм реалізації державної політики європейської інтеграції України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 7. Нормативно-правове та інституційне забезпечення реалізації державної політики у сфері європейської інтеграції. </dc:title>
  <dc:creator>Microsoft Office User</dc:creator>
  <cp:lastModifiedBy>Microsoft Office User</cp:lastModifiedBy>
  <cp:revision>1</cp:revision>
  <dcterms:created xsi:type="dcterms:W3CDTF">2025-10-07T17:00:52Z</dcterms:created>
  <dcterms:modified xsi:type="dcterms:W3CDTF">2025-10-07T17:02:20Z</dcterms:modified>
</cp:coreProperties>
</file>