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593D-E0A2-C241-8F88-00E815365956}" type="datetimeFigureOut">
              <a:rPr lang="ru-UA" smtClean="0"/>
              <a:t>08.02.2024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C5E6-DC2F-4C4D-A8D1-25951191CE2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09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C5E6-DC2F-4C4D-A8D1-25951191CE2B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986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9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0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0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F8ABC90A-188B-E750-B851-2D05504AE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6925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7490E-5850-DFE9-E771-E7FBBC74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 fontScale="90000"/>
          </a:bodyPr>
          <a:lstStyle/>
          <a:p>
            <a:r>
              <a:rPr lang="uk-UA" sz="2700" b="1" kern="0" cap="non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ТЕРМІНИ</a:t>
            </a:r>
            <a:r>
              <a:rPr lang="uk-UA" sz="2700" b="1" kern="0" cap="none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0" cap="non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uk-UA" sz="2700" b="1" kern="0" cap="none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0" cap="none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ВИЗНАЧЕННЯ</a:t>
            </a:r>
            <a:br>
              <a:rPr lang="ru-UA" sz="18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UA" sz="40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2A7E4-1BD3-C60E-3954-4870379D8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 lnSpcReduction="10000"/>
          </a:bodyPr>
          <a:lstStyle/>
          <a:p>
            <a:r>
              <a:rPr lang="uk-UA" sz="20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Показники</a:t>
            </a:r>
            <a:r>
              <a:rPr lang="uk-UA" sz="2000" b="1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надійності</a:t>
            </a:r>
            <a:endParaRPr lang="ru-UA" sz="20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UA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4DEF20-3BA4-9AB0-9E97-A640C27EEC7C}"/>
              </a:ext>
            </a:extLst>
          </p:cNvPr>
          <p:cNvSpPr txBox="1"/>
          <p:nvPr/>
        </p:nvSpPr>
        <p:spPr>
          <a:xfrm>
            <a:off x="146876" y="800971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Інтенсивність відмов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instantaneous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failure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-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умовна густина</a:t>
            </a:r>
            <a:r>
              <a:rPr lang="uk-UA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1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 об’єкта,</a:t>
            </a:r>
            <a:r>
              <a:rPr lang="uk-UA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</a:t>
            </a:r>
            <a:r>
              <a:rPr lang="uk-UA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визначають,</a:t>
            </a:r>
            <a:r>
              <a:rPr lang="uk-UA" sz="1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відмова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виникла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(лише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невідновлюваних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об’єктів); </a:t>
            </a:r>
            <a:endParaRPr lang="ru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D41383-85E7-3242-683C-EE029F9B1CA2}"/>
                  </a:ext>
                </a:extLst>
              </p:cNvPr>
              <p:cNvSpPr txBox="1"/>
              <p:nvPr/>
            </p:nvSpPr>
            <p:spPr>
              <a:xfrm>
                <a:off x="5561075" y="816129"/>
                <a:ext cx="170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D41383-85E7-3242-683C-EE029F9B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075" y="816129"/>
                <a:ext cx="170688" cy="276999"/>
              </a:xfrm>
              <a:prstGeom prst="rect">
                <a:avLst/>
              </a:prstGeom>
              <a:blipFill>
                <a:blip r:embed="rId2"/>
                <a:stretch>
                  <a:fillRect l="-33333" r="-33333" b="-909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312798-3ECE-1E8D-A98E-108228D096D8}"/>
              </a:ext>
            </a:extLst>
          </p:cNvPr>
          <p:cNvSpPr txBox="1"/>
          <p:nvPr/>
        </p:nvSpPr>
        <p:spPr>
          <a:xfrm>
            <a:off x="6247638" y="830977"/>
            <a:ext cx="5660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59385" indent="381000" algn="r">
              <a:spcBef>
                <a:spcPts val="1465"/>
              </a:spcBef>
              <a:spcAft>
                <a:spcPts val="0"/>
              </a:spcAft>
              <a:tabLst>
                <a:tab pos="4984750" algn="l"/>
                <a:tab pos="507047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</a:t>
            </a:r>
            <a:r>
              <a:rPr lang="uk-UA" sz="1800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інтенсивність</a:t>
            </a:r>
            <a:r>
              <a:rPr lang="uk-UA" sz="1800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</a:t>
            </a:r>
            <a:r>
              <a:rPr lang="uk-UA" sz="1800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5895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заданому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17C6F-A99A-9FAB-D57F-6421E30DB1B2}"/>
                  </a:ext>
                </a:extLst>
              </p:cNvPr>
              <p:cNvSpPr txBox="1"/>
              <p:nvPr/>
            </p:nvSpPr>
            <p:spPr>
              <a:xfrm>
                <a:off x="10672762" y="924226"/>
                <a:ext cx="170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17C6F-A99A-9FAB-D57F-6421E30DB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762" y="924226"/>
                <a:ext cx="170688" cy="276999"/>
              </a:xfrm>
              <a:prstGeom prst="rect">
                <a:avLst/>
              </a:prstGeom>
              <a:blipFill>
                <a:blip r:embed="rId3"/>
                <a:stretch>
                  <a:fillRect l="-35714" r="-35714" b="-869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60EAED8-0DA8-860C-7841-F809867F8B7B}"/>
              </a:ext>
            </a:extLst>
          </p:cNvPr>
          <p:cNvSpPr txBox="1"/>
          <p:nvPr/>
        </p:nvSpPr>
        <p:spPr>
          <a:xfrm>
            <a:off x="113476" y="2053868"/>
            <a:ext cx="11931648" cy="77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60655" indent="381000" algn="just">
              <a:lnSpc>
                <a:spcPct val="130000"/>
              </a:lnSpc>
              <a:spcBef>
                <a:spcPts val="52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безвідмовної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reliability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імовірність того, що протягом заданого напрацювання відмови об’єкта не виникне.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текст, Шрифт, белый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BFF147E-C3AA-81C5-4124-3DC6AB5EB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51" y="2830427"/>
            <a:ext cx="6640512" cy="1035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02F1A7-15E1-6A20-C564-80DEED851878}"/>
              </a:ext>
            </a:extLst>
          </p:cNvPr>
          <p:cNvSpPr txBox="1"/>
          <p:nvPr/>
        </p:nvSpPr>
        <p:spPr>
          <a:xfrm>
            <a:off x="409575" y="4288321"/>
            <a:ext cx="1116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експоненціального розподілу напрацювання об’єкта до формула (1.1) набуває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вигляду:</a:t>
            </a:r>
            <a:r>
              <a:rPr lang="ru-UA" dirty="0">
                <a:effectLst/>
              </a:rPr>
              <a:t> </a:t>
            </a:r>
            <a:endParaRPr lang="ru-UA" dirty="0"/>
          </a:p>
        </p:txBody>
      </p:sp>
      <p:pic>
        <p:nvPicPr>
          <p:cNvPr id="19" name="Рисунок 18" descr="Изображение выглядит как текст, Шрифт, белый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4B72F70-B8F5-BCCD-718A-75902C589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75" y="4844022"/>
            <a:ext cx="7627050" cy="9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5B2D5-AEE0-4A87-503B-13634CF6E23E}"/>
              </a:ext>
            </a:extLst>
          </p:cNvPr>
          <p:cNvSpPr txBox="1"/>
          <p:nvPr/>
        </p:nvSpPr>
        <p:spPr>
          <a:xfrm>
            <a:off x="335756" y="902405"/>
            <a:ext cx="6100762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indent="380365">
              <a:lnSpc>
                <a:spcPct val="128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об’єкта, що складається з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 з’єднаних елементів,</a:t>
            </a:r>
            <a:r>
              <a:rPr lang="uk-UA" sz="1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інтенсивність відмови: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Шрифт, текст, белы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1C5F8F0-D8DF-1DC6-E8F4-2344F58D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18" y="1734215"/>
            <a:ext cx="6273800" cy="96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539E5-E336-A9E9-AAFD-A71363DADE8E}"/>
              </a:ext>
            </a:extLst>
          </p:cNvPr>
          <p:cNvSpPr txBox="1"/>
          <p:nvPr/>
        </p:nvSpPr>
        <p:spPr>
          <a:xfrm>
            <a:off x="735805" y="2782669"/>
            <a:ext cx="1033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імовірності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безвідмовної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 за статистичним оцінюванням:</a:t>
            </a:r>
            <a:r>
              <a:rPr lang="ru-UA" dirty="0">
                <a:effectLst/>
              </a:rPr>
              <a:t> </a:t>
            </a:r>
            <a:endParaRPr lang="ru-UA" dirty="0"/>
          </a:p>
        </p:txBody>
      </p:sp>
      <p:pic>
        <p:nvPicPr>
          <p:cNvPr id="9" name="Рисунок 8" descr="Изображение выглядит как Шрифт, белый, текст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7FA1763-AA15-45A8-CF02-FF9AC892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18" y="3401487"/>
            <a:ext cx="6629400" cy="10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C9073F-328A-2504-2DA7-7262633D823C}"/>
              </a:ext>
            </a:extLst>
          </p:cNvPr>
          <p:cNvSpPr txBox="1"/>
          <p:nvPr/>
        </p:nvSpPr>
        <p:spPr>
          <a:xfrm>
            <a:off x="1250156" y="4417487"/>
            <a:ext cx="9622632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0485" algn="just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кількість однотипних об’єктів (елементів), які випробують, або об’єктів (елементів), що перебувають під контролем; під час випробувань об’єкт, що відмовив, не відновлюється і не заміняється справним;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кількість об’єктів, що відмовили за час 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9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90FE2-0C78-799F-B6A4-98A95CF3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" y="777876"/>
            <a:ext cx="7175500" cy="353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12084-FBBC-C389-1D69-0B7DD5D0E3C6}"/>
              </a:ext>
            </a:extLst>
          </p:cNvPr>
          <p:cNvSpPr txBox="1"/>
          <p:nvPr/>
        </p:nvSpPr>
        <p:spPr>
          <a:xfrm>
            <a:off x="773906" y="463022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135" algn="ctr">
              <a:spcBef>
                <a:spcPts val="156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Графік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імовірності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безвідмовної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8E011-732B-8C35-551A-387147084C76}"/>
              </a:ext>
            </a:extLst>
          </p:cNvPr>
          <p:cNvSpPr txBox="1"/>
          <p:nvPr/>
        </p:nvSpPr>
        <p:spPr>
          <a:xfrm>
            <a:off x="7858126" y="777876"/>
            <a:ext cx="314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 відмови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UA" dirty="0">
                <a:effectLst/>
              </a:rPr>
              <a:t> </a:t>
            </a:r>
            <a:endParaRPr lang="ru-UA" dirty="0"/>
          </a:p>
        </p:txBody>
      </p:sp>
      <p:pic>
        <p:nvPicPr>
          <p:cNvPr id="9" name="Рисунок 8" descr="Изображение выглядит как текст, Шрифт, белый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4DCBF5B3-637F-7FF1-B79A-1FE02A79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468953"/>
            <a:ext cx="7772400" cy="1189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BAC808-DE2A-21F0-C302-665C36810F98}"/>
              </a:ext>
            </a:extLst>
          </p:cNvPr>
          <p:cNvSpPr txBox="1"/>
          <p:nvPr/>
        </p:nvSpPr>
        <p:spPr>
          <a:xfrm>
            <a:off x="7412037" y="3499852"/>
            <a:ext cx="463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Умовна ймовірність безвідмовної роботи об’єкта в заданому інтервалі часу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endParaRPr lang="ru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DC6C32-E698-410F-C306-FC69E328F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6" y="5181600"/>
            <a:ext cx="7772400" cy="15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7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C09A6B-98A4-65A1-5CD3-74A114DD3404}"/>
              </a:ext>
            </a:extLst>
          </p:cNvPr>
          <p:cNvSpPr txBox="1"/>
          <p:nvPr/>
        </p:nvSpPr>
        <p:spPr>
          <a:xfrm>
            <a:off x="-4762" y="75830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>
              <a:spcBef>
                <a:spcPts val="51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відомими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статистичними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даними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Шрифт, белый, рукописный текст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995BD53-331B-3C90-9BC2-CD24595C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2" y="758309"/>
            <a:ext cx="2701925" cy="931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A898E7-A5F1-AD0A-75BC-60C4FFB72CDD}"/>
              </a:ext>
            </a:extLst>
          </p:cNvPr>
          <p:cNvSpPr txBox="1"/>
          <p:nvPr/>
        </p:nvSpPr>
        <p:spPr>
          <a:xfrm>
            <a:off x="453628" y="1661942"/>
            <a:ext cx="6107906" cy="76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31115">
              <a:lnSpc>
                <a:spcPct val="128000"/>
              </a:lnSpc>
              <a:spcBef>
                <a:spcPts val="59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об’єктів,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працездатних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моментів часу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тобто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CB52D0-982D-6E85-6F50-D85C2F3A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95" y="2153301"/>
            <a:ext cx="6819900" cy="49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4FD9DF-3059-11B5-63C8-BBF13E705881}"/>
              </a:ext>
            </a:extLst>
          </p:cNvPr>
          <p:cNvSpPr txBox="1"/>
          <p:nvPr/>
        </p:nvSpPr>
        <p:spPr>
          <a:xfrm>
            <a:off x="139302" y="2860671"/>
            <a:ext cx="6107906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1120" indent="380365" algn="just">
              <a:lnSpc>
                <a:spcPct val="13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 напрацювання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відмову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uk-UA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operating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failure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MTTF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математичне сподівання напрацювання об’єкта до першої відмови.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7A4D54-B21E-E8EF-1892-C226E170C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25" y="3383109"/>
            <a:ext cx="5959475" cy="9032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B38BA3-9A75-BE32-A259-775DC53C8133}"/>
              </a:ext>
            </a:extLst>
          </p:cNvPr>
          <p:cNvSpPr txBox="1"/>
          <p:nvPr/>
        </p:nvSpPr>
        <p:spPr>
          <a:xfrm>
            <a:off x="-19050" y="4733434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430">
              <a:spcBef>
                <a:spcPts val="71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експоненціального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напрацювання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95C170-7021-6573-3E9B-26F99C684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208" y="4641881"/>
            <a:ext cx="5962649" cy="10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итання — Стокове фото © bluecups #83391332">
            <a:extLst>
              <a:ext uri="{FF2B5EF4-FFF2-40B4-BE49-F238E27FC236}">
                <a16:creationId xmlns:a16="http://schemas.microsoft.com/office/drawing/2014/main" id="{171C1E77-C926-1C60-B15C-D7F58264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84349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12AED-4553-2128-C267-27667D494C73}"/>
              </a:ext>
            </a:extLst>
          </p:cNvPr>
          <p:cNvSpPr txBox="1"/>
          <p:nvPr/>
        </p:nvSpPr>
        <p:spPr>
          <a:xfrm>
            <a:off x="3693317" y="1131704"/>
            <a:ext cx="7008019" cy="4594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ctr">
              <a:spcBef>
                <a:spcPts val="81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Запитання</a:t>
            </a:r>
            <a:r>
              <a:rPr lang="uk-UA" sz="1800" b="1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</a:t>
            </a:r>
            <a:r>
              <a:rPr lang="uk-UA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самоперевірки</a:t>
            </a:r>
            <a:endParaRPr lang="ru-UA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114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чому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об’єкта?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0655" lvl="0" indent="-342900">
              <a:lnSpc>
                <a:spcPct val="130000"/>
              </a:lnSpc>
              <a:spcBef>
                <a:spcPts val="51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і дайте визначення основних станів і подій, за якими характеризують надійність.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0020" lvl="0" indent="-34290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спільні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відмінні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станів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справності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працездатності об’єкта?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настає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граничний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об’єкта?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1290" lvl="0" indent="-342900">
              <a:lnSpc>
                <a:spcPct val="130000"/>
              </a:lnSpc>
              <a:spcBef>
                <a:spcPts val="51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спроможністю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 працездатного стану?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715"/>
              </a:lnSpc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типами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природою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походження?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класифікації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відмов.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(складових)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надійності.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AutoNum type="arabicPeriod"/>
              <a:tabLst>
                <a:tab pos="75311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2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57C82E-A0E5-0297-BFB5-6DFF03CEB807}"/>
              </a:ext>
            </a:extLst>
          </p:cNvPr>
          <p:cNvSpPr txBox="1"/>
          <p:nvPr/>
        </p:nvSpPr>
        <p:spPr>
          <a:xfrm>
            <a:off x="108121" y="1130770"/>
            <a:ext cx="5884905" cy="401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2390" indent="380365" algn="just">
              <a:lnSpc>
                <a:spcPct val="130000"/>
              </a:lnSpc>
              <a:spcBef>
                <a:spcPts val="1340"/>
              </a:spcBef>
              <a:spcAft>
                <a:spcPts val="0"/>
              </a:spcAft>
            </a:pP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</a:t>
            </a:r>
            <a:r>
              <a:rPr lang="uk-UA" sz="1800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item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система,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споруда,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машина,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підсистема,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ра, функціональна одиниця, пристрій, елемент чи будь-яка їх частина, досліджувана з погляду надійності як самостійна одиниця.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430" marR="66040" indent="380365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uk-UA" sz="1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dependability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властивість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зберігати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часі в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установлених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параметрів,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ність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виконувати потрібні функції у заданих режимах та за умов застосування, технічного обслуговування, зберігання та транспортування.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6ADC-FBF0-CDE1-5014-2271ADBE0B7E}"/>
              </a:ext>
            </a:extLst>
          </p:cNvPr>
          <p:cNvSpPr txBox="1"/>
          <p:nvPr/>
        </p:nvSpPr>
        <p:spPr>
          <a:xfrm>
            <a:off x="6403888" y="1001149"/>
            <a:ext cx="5415347" cy="256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0485" indent="380365" algn="just">
              <a:lnSpc>
                <a:spcPct val="13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технічний пристрій, не призначений для самостійного застосування, але використовуваний для створення систем, зокрема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виконання в системі визначених функцій.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430" marR="69215" indent="380365" algn="just">
              <a:lnSpc>
                <a:spcPct val="128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сукупність елементів, що діють спільно, призначена для самостійного виконання заданих функцій.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CF441-081F-6593-C3FD-DDBAF1212C89}"/>
              </a:ext>
            </a:extLst>
          </p:cNvPr>
          <p:cNvSpPr txBox="1"/>
          <p:nvPr/>
        </p:nvSpPr>
        <p:spPr>
          <a:xfrm>
            <a:off x="6514074" y="4242327"/>
            <a:ext cx="5569805" cy="181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60020" indent="381000" algn="just">
              <a:lnSpc>
                <a:spcPct val="126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Справність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стан, за якого об’єкт здатний виконувати всі задані функції.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5895" marR="160020" indent="381000" algn="just">
              <a:lnSpc>
                <a:spcPct val="127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Несправність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стан, за якого об’єкт не здатний виконувати принаймні одну із заданих функцій.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33C6AC-D31A-584B-73D1-C49AB6EF69C5}"/>
              </a:ext>
            </a:extLst>
          </p:cNvPr>
          <p:cNvSpPr txBox="1"/>
          <p:nvPr/>
        </p:nvSpPr>
        <p:spPr>
          <a:xfrm>
            <a:off x="318187" y="1037846"/>
            <a:ext cx="5777813" cy="417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68580" indent="380365" algn="just">
              <a:lnSpc>
                <a:spcPct val="13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причинами, що призвели до несправності, розрізняють такі види повної несправності:</a:t>
            </a:r>
          </a:p>
          <a:p>
            <a:pPr marL="265430" marR="68580" indent="380365" algn="just">
              <a:lnSpc>
                <a:spcPct val="130000"/>
              </a:lnSpc>
              <a:spcAft>
                <a:spcPts val="0"/>
              </a:spcAft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misuse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невміле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поводження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mishandling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неміцність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weakness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зношування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(чи) старіння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ageing</a:t>
            </a:r>
            <a:r>
              <a:rPr lang="uk-UA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конструкційна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виробнича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manufacuring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стабільна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permanent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прихована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latent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89305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маскована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masking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0240E-8D21-36E0-05A5-A7877B0FA1C0}"/>
              </a:ext>
            </a:extLst>
          </p:cNvPr>
          <p:cNvSpPr txBox="1"/>
          <p:nvPr/>
        </p:nvSpPr>
        <p:spPr>
          <a:xfrm>
            <a:off x="6549081" y="1037846"/>
            <a:ext cx="5489488" cy="2408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indent="381000">
              <a:lnSpc>
                <a:spcPct val="130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(використання)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 припиняють за таких умов: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69977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неусувне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69977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неусувне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заданих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параметрів;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699770" algn="l"/>
              </a:tabLst>
            </a:pP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неприпустиме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експлуатаційних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Лекція &quot;Загальні поняття про електроустановки. Короткі відомості про  електростанції&quot;">
            <a:extLst>
              <a:ext uri="{FF2B5EF4-FFF2-40B4-BE49-F238E27FC236}">
                <a16:creationId xmlns:a16="http://schemas.microsoft.com/office/drawing/2014/main" id="{2A4C3DD7-6C50-C5A3-0EE4-09830DEE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12" y="3698274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Електроустановки випробувальних станцій і лабораторій - Охорона праці і  пожежна безпека">
            <a:extLst>
              <a:ext uri="{FF2B5EF4-FFF2-40B4-BE49-F238E27FC236}">
                <a16:creationId xmlns:a16="http://schemas.microsoft.com/office/drawing/2014/main" id="{86796EAB-7019-8E94-4256-2177BB6B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36" y="2237912"/>
            <a:ext cx="3326831" cy="22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62413-6483-E223-B824-366B9C5932E1}"/>
              </a:ext>
            </a:extLst>
          </p:cNvPr>
          <p:cNvSpPr txBox="1"/>
          <p:nvPr/>
        </p:nvSpPr>
        <p:spPr>
          <a:xfrm>
            <a:off x="268760" y="786533"/>
            <a:ext cx="6098058" cy="293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58115" indent="381000" algn="just">
              <a:lnSpc>
                <a:spcPct val="130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Відновлюваний</a:t>
            </a:r>
            <a:r>
              <a:rPr lang="uk-UA" sz="18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</a:t>
            </a:r>
            <a:r>
              <a:rPr lang="uk-UA" sz="18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restorable</a:t>
            </a:r>
            <a:r>
              <a:rPr lang="uk-UA" sz="1800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item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800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ремонтовний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об’єкт,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усунення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несправності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знову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стає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здатним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 потрібні функції з заданими кількісними показниками надійності.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5895" marR="160020" indent="381000" algn="just">
              <a:lnSpc>
                <a:spcPct val="130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Невідновлюваний об’єкт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non-repaired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item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об’єкт, ремонт якого неможливий чи не дає змоги відновити працездатність із заданими кількісними показниками надійності.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6FA5A-F99B-75D6-D210-D8824D665D3D}"/>
              </a:ext>
            </a:extLst>
          </p:cNvPr>
          <p:cNvSpPr txBox="1"/>
          <p:nvPr/>
        </p:nvSpPr>
        <p:spPr>
          <a:xfrm>
            <a:off x="6366818" y="786533"/>
            <a:ext cx="5595550" cy="149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0485" indent="380365" algn="just">
              <a:lnSpc>
                <a:spcPct val="130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Відмова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failure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подія, яка полягає у втраті об’єктом здатності виконувати потрібну функцію, тобто у порушенні працездатного стану об’єкта.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8A54-8164-FB4A-1600-BBA0F667C8F0}"/>
              </a:ext>
            </a:extLst>
          </p:cNvPr>
          <p:cNvSpPr txBox="1"/>
          <p:nvPr/>
        </p:nvSpPr>
        <p:spPr>
          <a:xfrm>
            <a:off x="2761220" y="3898806"/>
            <a:ext cx="6339917" cy="249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895" algn="just">
              <a:lnSpc>
                <a:spcPts val="172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типом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2560" lvl="0" indent="-342900" algn="just">
              <a:lnSpc>
                <a:spcPct val="130000"/>
              </a:lnSpc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15010" algn="l"/>
              </a:tabLst>
            </a:pP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 функціонування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 яких виконання основних функцій об’єктом припиняється (наприклад, у разі обриву проводів повітряної лінії електропередачі);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0020" lvl="0" indent="-34290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25805" algn="l"/>
              </a:tabLst>
            </a:pP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 параметричні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 яких деякі параметри об’єкта змінюються в неприпустимих межах (наприклад, за умови неприпустимого зниження частоти або напруги).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35C6F-524F-8399-B262-E3868E2ECD70}"/>
              </a:ext>
            </a:extLst>
          </p:cNvPr>
          <p:cNvSpPr txBox="1"/>
          <p:nvPr/>
        </p:nvSpPr>
        <p:spPr>
          <a:xfrm>
            <a:off x="464343" y="827835"/>
            <a:ext cx="6100762" cy="2859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895" algn="just">
              <a:lnSpc>
                <a:spcPts val="172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характером виникнення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5100" lvl="0" indent="-342900" algn="just">
              <a:lnSpc>
                <a:spcPct val="130000"/>
              </a:lnSpc>
              <a:spcBef>
                <a:spcPts val="52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28980" algn="l"/>
              </a:tabLst>
            </a:pPr>
            <a:r>
              <a:rPr lang="uk-UA" sz="18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випадкові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зумовлені непередбачуваними перевантаженнями, дефектами матеріалу, помилками персоналу або </a:t>
            </a:r>
            <a:r>
              <a:rPr lang="uk-UA" sz="18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збоями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системи ке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рування;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0020" lvl="0" indent="-342900" algn="just">
              <a:lnSpc>
                <a:spcPct val="130000"/>
              </a:lnSpc>
              <a:spcBef>
                <a:spcPts val="10"/>
              </a:spcBef>
              <a:spcAft>
                <a:spcPts val="0"/>
              </a:spcAft>
              <a:buSzPts val="1500"/>
              <a:buFont typeface="Times New Roman" panose="02020603050405020304" pitchFamily="18" charset="0"/>
              <a:buChar char="–"/>
              <a:tabLst>
                <a:tab pos="715010" algn="l"/>
              </a:tabLst>
            </a:pPr>
            <a:r>
              <a:rPr lang="uk-UA" sz="18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закономірними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неминучими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явищами, </a:t>
            </a:r>
            <a:r>
              <a:rPr lang="uk-UA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спричиняють поступове нагромадження ушкоджень – утома, зношування, старіння, корозія тощо.</a:t>
            </a:r>
            <a:endParaRPr lang="ru-UA" sz="1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2C5DA-D25D-5CC5-EBA3-E03E16475B25}"/>
              </a:ext>
            </a:extLst>
          </p:cNvPr>
          <p:cNvSpPr txBox="1"/>
          <p:nvPr/>
        </p:nvSpPr>
        <p:spPr>
          <a:xfrm>
            <a:off x="6565105" y="726982"/>
            <a:ext cx="5438774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2390" indent="380365" algn="just">
              <a:lnSpc>
                <a:spcPct val="127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Напрацювання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operating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тривалість чи обсяг роботи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CC0E9-9114-C5A3-BC31-D8EE66A09A01}"/>
              </a:ext>
            </a:extLst>
          </p:cNvPr>
          <p:cNvSpPr txBox="1"/>
          <p:nvPr/>
        </p:nvSpPr>
        <p:spPr>
          <a:xfrm>
            <a:off x="6399608" y="1787261"/>
            <a:ext cx="5769768" cy="2169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68580" indent="380365" algn="just">
              <a:lnSpc>
                <a:spcPct val="127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useful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сумарне напрацювання об’єкта від початку експлуатації чи поновлення після ремонту до переходу в граничний стан.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430" marR="68580" indent="380365" algn="just">
              <a:lnSpc>
                <a:spcPct val="127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 служби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unsful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lifetime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календарна тривалість експлуатації об’єкта від початку чи її поновлення до переходу в граничний стан.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4D2CB-ED23-6C83-11DE-B6541A52BC0A}"/>
              </a:ext>
            </a:extLst>
          </p:cNvPr>
          <p:cNvSpPr txBox="1"/>
          <p:nvPr/>
        </p:nvSpPr>
        <p:spPr>
          <a:xfrm>
            <a:off x="298846" y="4056729"/>
            <a:ext cx="6100762" cy="252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57480" indent="381000" algn="just">
              <a:lnSpc>
                <a:spcPct val="127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кількісного оцінювання надійності застосовують кількісні показники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властивостей: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безвідмовності,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довговічності,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ремонтовності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збережуваності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комплексні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показники, що характеризують готовність і ефективність використання технічних об’єктів (зокрема, електроустановок).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Электроустановки - классификация и характеристики">
            <a:extLst>
              <a:ext uri="{FF2B5EF4-FFF2-40B4-BE49-F238E27FC236}">
                <a16:creationId xmlns:a16="http://schemas.microsoft.com/office/drawing/2014/main" id="{9324A14A-86A1-0593-E2E4-35B0D2FD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6" y="3948566"/>
            <a:ext cx="3889374" cy="29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7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0DD72-BA6D-C113-36D3-FF1F2552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64" y="0"/>
            <a:ext cx="6052423" cy="6858000"/>
          </a:xfrm>
          <a:prstGeom prst="rect">
            <a:avLst/>
          </a:prstGeom>
        </p:spPr>
      </p:pic>
      <p:pic>
        <p:nvPicPr>
          <p:cNvPr id="1026" name="Picture 2" descr="МІНЕНЕРГО – Telegram">
            <a:extLst>
              <a:ext uri="{FF2B5EF4-FFF2-40B4-BE49-F238E27FC236}">
                <a16:creationId xmlns:a16="http://schemas.microsoft.com/office/drawing/2014/main" id="{A9B5ABE4-99D3-0D44-886C-D02CBA39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566"/>
            <a:ext cx="2822627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аліз регуляторного впливу проекту регуляторного акта – рішення  Дрогобицької міської ради «Про встановлення плати за доступ до елементів  інфраструктури об'єкта електроенергетики (опор повітряних ліній  електропередач)» | Дрогобицька Міська Рада">
            <a:extLst>
              <a:ext uri="{FF2B5EF4-FFF2-40B4-BE49-F238E27FC236}">
                <a16:creationId xmlns:a16="http://schemas.microsoft.com/office/drawing/2014/main" id="{2AA54DB3-051C-002C-E305-0CE5094C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72" y="4910074"/>
            <a:ext cx="3462527" cy="19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1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240822" cy="5859735"/>
          </a:xfrm>
          <a:prstGeom prst="rect">
            <a:avLst/>
          </a:prstGeom>
          <a:solidFill>
            <a:srgbClr val="C37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Рисунок 2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7C7A7E8-A7A6-B598-FDF2-27F43825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5" y="1236949"/>
            <a:ext cx="8674114" cy="42936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5059" y="457202"/>
            <a:ext cx="9970407" cy="5856457"/>
          </a:xfrm>
          <a:prstGeom prst="rect">
            <a:avLst/>
          </a:prstGeom>
          <a:noFill/>
          <a:ln w="9525">
            <a:solidFill>
              <a:srgbClr val="C37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B7CB0-015A-285E-1131-3F8932CA11D1}"/>
              </a:ext>
            </a:extLst>
          </p:cNvPr>
          <p:cNvSpPr txBox="1"/>
          <p:nvPr/>
        </p:nvSpPr>
        <p:spPr>
          <a:xfrm>
            <a:off x="-4762" y="760408"/>
            <a:ext cx="6100762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69215" indent="380365" algn="just">
              <a:lnSpc>
                <a:spcPct val="13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Безвідмовність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reliability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властивість об’єкта виконувати потрібні функції в певних умовах протягом заданого інтервалу часу чи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напрацювання.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16FB-3B9C-0EA4-03B7-4FC845D42D06}"/>
              </a:ext>
            </a:extLst>
          </p:cNvPr>
          <p:cNvSpPr txBox="1"/>
          <p:nvPr/>
        </p:nvSpPr>
        <p:spPr>
          <a:xfrm>
            <a:off x="2639615" y="1932244"/>
            <a:ext cx="6107906" cy="149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61290" indent="381000" algn="just">
              <a:lnSpc>
                <a:spcPct val="130000"/>
              </a:lnSpc>
              <a:spcBef>
                <a:spcPts val="355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Довговічність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durability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властивість об’єкта виконувати потрібні функції до переходу в граничний стан за встановленої системи технічного обслуговування та ремонту.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F2A01-678B-A572-1904-146BEBB20CB0}"/>
              </a:ext>
            </a:extLst>
          </p:cNvPr>
          <p:cNvSpPr txBox="1"/>
          <p:nvPr/>
        </p:nvSpPr>
        <p:spPr>
          <a:xfrm>
            <a:off x="3811190" y="3295245"/>
            <a:ext cx="6107906" cy="18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60020" indent="381000" algn="just">
              <a:lnSpc>
                <a:spcPct val="130000"/>
              </a:lnSpc>
              <a:spcAft>
                <a:spcPts val="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Ремонтовність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maintainability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властивість об’єкта бути пристосованим до підтримання та відновлення стану, в якому він здатний виконувати потрібні функції за допомогою технічного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обслугову-вання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ремонту.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7B00E-F89B-02CA-44B4-DBDFB3DFB3E1}"/>
              </a:ext>
            </a:extLst>
          </p:cNvPr>
          <p:cNvSpPr txBox="1"/>
          <p:nvPr/>
        </p:nvSpPr>
        <p:spPr>
          <a:xfrm>
            <a:off x="5693568" y="5152100"/>
            <a:ext cx="6107906" cy="149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895" marR="163195" indent="38100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Збережуваність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властивість виробу зберігати в заданих межах значення параметрів, що характеризують здатність виробу виконувати потрібні функції протягом і після збереження або транспортування.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Проверка монтажа схемы электроустановки требованиям стандартов.">
            <a:extLst>
              <a:ext uri="{FF2B5EF4-FFF2-40B4-BE49-F238E27FC236}">
                <a16:creationId xmlns:a16="http://schemas.microsoft.com/office/drawing/2014/main" id="{3A1B1FEB-3F42-E792-7B6F-3C969524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9" y="3761450"/>
            <a:ext cx="292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се виды испытаний электроустановок по доступной цене в Москве и МО">
            <a:extLst>
              <a:ext uri="{FF2B5EF4-FFF2-40B4-BE49-F238E27FC236}">
                <a16:creationId xmlns:a16="http://schemas.microsoft.com/office/drawing/2014/main" id="{D1319632-8A89-C44F-AB32-2B003070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636439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66538-F85C-33D9-6062-2B2A8B79E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Основні</a:t>
            </a:r>
            <a:r>
              <a:rPr lang="uk-UA" sz="2400" b="1" spc="-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показники</a:t>
            </a:r>
            <a:r>
              <a:rPr lang="uk-UA" sz="2400" b="1" spc="-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безвідмовності</a:t>
            </a:r>
            <a:r>
              <a:rPr lang="uk-UA" sz="2400" b="1" spc="-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об’єктів</a:t>
            </a:r>
            <a:br>
              <a:rPr lang="ru-UA" sz="18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95634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1020</Words>
  <Application>Microsoft Macintosh PowerPoint</Application>
  <PresentationFormat>Широкоэкранный</PresentationFormat>
  <Paragraphs>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Corbel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ТЕРМІНИ ТА ВИЗНАЧЕННЯ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показники безвідмовності об’єктів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ТЕРМІНИ ТА ВИЗНАЧЕННЯ </dc:title>
  <dc:creator>ivanovvl</dc:creator>
  <cp:lastModifiedBy>ivanovvl</cp:lastModifiedBy>
  <cp:revision>4</cp:revision>
  <dcterms:created xsi:type="dcterms:W3CDTF">2024-01-16T11:13:01Z</dcterms:created>
  <dcterms:modified xsi:type="dcterms:W3CDTF">2024-02-08T08:54:18Z</dcterms:modified>
</cp:coreProperties>
</file>