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656" y="575809"/>
            <a:ext cx="8543925" cy="2387600"/>
          </a:xfrm>
        </p:spPr>
        <p:txBody>
          <a:bodyPr>
            <a:normAutofit fontScale="90000"/>
          </a:bodyPr>
          <a:lstStyle/>
          <a:p>
            <a:r>
              <a:rPr lang="uk-UA" altLang="en-US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Значення та основи фінансового аналізу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2980" y="3602038"/>
            <a:ext cx="5533934" cy="1655762"/>
          </a:xfrm>
        </p:spPr>
        <p:txBody>
          <a:bodyPr/>
          <a:lstStyle/>
          <a:p>
            <a:pPr algn="l"/>
            <a:endParaRPr lang="uk-UA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3602038"/>
            <a:ext cx="3945981" cy="29695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04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Фінансовий аналіз є частиною системи </a:t>
            </a:r>
            <a:r>
              <a:rPr lang="en-US" b="1">
                <a:solidFill>
                  <a:srgbClr val="FF0000"/>
                </a:solidFill>
              </a:rPr>
              <a:t>спеціальних знань,</a:t>
            </a:r>
            <a:r>
              <a:rPr lang="en-US"/>
              <a:t> що забезпечує вивчення господарських процесів і явищ в їх взаємозв'язку та взаємообумовленості за даними обліку, звітності та іншої економічної інформації.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Фінансовий аналіз є </a:t>
            </a:r>
            <a:r>
              <a:rPr lang="en-US" b="1">
                <a:solidFill>
                  <a:srgbClr val="FF0000"/>
                </a:solidFill>
              </a:rPr>
              <a:t>складовим елементом системи фінансового менеджменту</a:t>
            </a:r>
            <a:r>
              <a:rPr lang="en-US"/>
              <a:t>. Як система управління фінансовий менеджмент складається з двох підсистем – керованої підсистеми (об'єкт управління) та керуючої підсистеми (суб'єкт управління).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775" y="1252855"/>
            <a:ext cx="6241415" cy="435165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Взаємодія між керованою та керуючою підсистемами (об'єкта і суб'єкта) досягається через систему </a:t>
            </a:r>
            <a:r>
              <a:rPr lang="en-US" b="1">
                <a:solidFill>
                  <a:srgbClr val="FF0000"/>
                </a:solidFill>
              </a:rPr>
              <a:t>інформаційного забезпечення</a:t>
            </a:r>
            <a:r>
              <a:rPr lang="en-US"/>
              <a:t>, яка передбачає безперервний, цілеспрямований відбір інформативних показників, необхідних для проведення аналізу, планування та підготовки ефективних рішень фінансового менеджменту.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35" y="1551940"/>
            <a:ext cx="3754755" cy="37547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30" y="676275"/>
            <a:ext cx="10696575" cy="4351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Основою системи інформаційного забезпечення є </a:t>
            </a:r>
            <a:r>
              <a:rPr lang="en-US" b="1">
                <a:solidFill>
                  <a:srgbClr val="FF0000"/>
                </a:solidFill>
              </a:rPr>
              <a:t>фінансова інформація</a:t>
            </a:r>
            <a:r>
              <a:rPr lang="en-US"/>
              <a:t>, що формується у вигляді прямих і зворотних потоків, сформованих в результаті аналітичних досліджень.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Фінансовий аналіз </a:t>
            </a:r>
            <a:r>
              <a:rPr lang="en-US" b="1">
                <a:solidFill>
                  <a:srgbClr val="FF0000"/>
                </a:solidFill>
              </a:rPr>
              <a:t>спрямований на</a:t>
            </a:r>
            <a:r>
              <a:rPr lang="en-US"/>
              <a:t> формування, систематизацію, обробку фінансової інформації та обґрунтування управлінських рішень.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660" y="3616960"/>
            <a:ext cx="5440045" cy="3060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2855"/>
            <a:ext cx="10515600" cy="4351338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en-US"/>
              <a:t>Фінансовий аналіз є </a:t>
            </a:r>
            <a:r>
              <a:rPr lang="en-US" b="1">
                <a:solidFill>
                  <a:srgbClr val="FF0000"/>
                </a:solidFill>
              </a:rPr>
              <a:t>елементом технології управління</a:t>
            </a:r>
            <a:r>
              <a:rPr lang="en-US"/>
              <a:t>, що забезпечує прийняття обґрунтованих управлінських рішень.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Аналіз на основі планової і фактичної інформації дає </a:t>
            </a:r>
            <a:r>
              <a:rPr lang="en-US" b="1">
                <a:solidFill>
                  <a:srgbClr val="FF0000"/>
                </a:solidFill>
              </a:rPr>
              <a:t>кількісну та якісну оцінку змін</a:t>
            </a:r>
            <a:r>
              <a:rPr lang="en-US"/>
              <a:t>, що відбуваються в керованому об'єкті, відносно заданої програми.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З його допомогою вибираються варіанти управлінських рішень, які спрямовані на відвернення причин негативних відхилень і створення сприятливих умов для розвитку прогресивних явищ.</a:t>
            </a: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005" y="631190"/>
            <a:ext cx="10587355" cy="5595620"/>
          </a:xfrm>
        </p:spPr>
        <p:txBody>
          <a:bodyPr/>
          <a:lstStyle/>
          <a:p>
            <a:pPr marL="0" indent="0">
              <a:buNone/>
            </a:pPr>
            <a:r>
              <a:rPr lang="en-US" sz="2400"/>
              <a:t>Сам термін </a:t>
            </a:r>
            <a:r>
              <a:rPr lang="en-US" sz="2400" b="1">
                <a:solidFill>
                  <a:srgbClr val="FF0000"/>
                </a:solidFill>
              </a:rPr>
              <a:t>"фінансовий аналіз"</a:t>
            </a:r>
            <a:r>
              <a:rPr lang="en-US" sz="2400"/>
              <a:t> свідчить про спрямованість даного виду аналізу на дослідження фінансів підприємства.</a:t>
            </a:r>
          </a:p>
          <a:p>
            <a:pPr marL="0" indent="0">
              <a:buNone/>
            </a:pPr>
            <a:r>
              <a:rPr lang="en-US" sz="2400"/>
              <a:t>Фінансовий аналіз є основою для управління фінансами підприємства. В узагальненому вигляді він охоплює </a:t>
            </a:r>
            <a:r>
              <a:rPr lang="en-US" sz="2400" b="1">
                <a:solidFill>
                  <a:srgbClr val="FF0000"/>
                </a:solidFill>
              </a:rPr>
              <a:t>три головні напрями</a:t>
            </a:r>
            <a:r>
              <a:rPr lang="en-US" sz="2400"/>
              <a:t>: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uk-UA" altLang="en-US" sz="2400" b="1">
                <a:solidFill>
                  <a:srgbClr val="FF0000"/>
                </a:solidFill>
              </a:rPr>
              <a:t>1</a:t>
            </a:r>
            <a:r>
              <a:rPr lang="en-US" sz="2400" b="1">
                <a:solidFill>
                  <a:srgbClr val="FF0000"/>
                </a:solidFill>
              </a:rPr>
              <a:t>) </a:t>
            </a:r>
            <a:r>
              <a:rPr lang="en-US" sz="2400"/>
              <a:t>оцінка фінансових потреб підприємства;</a:t>
            </a:r>
          </a:p>
          <a:p>
            <a:pPr marL="0" indent="0">
              <a:buNone/>
            </a:pPr>
            <a:r>
              <a:rPr lang="en-US" sz="2400" b="1">
                <a:solidFill>
                  <a:srgbClr val="FF0000"/>
                </a:solidFill>
              </a:rPr>
              <a:t>2)</a:t>
            </a:r>
            <a:r>
              <a:rPr lang="en-US" sz="2400"/>
              <a:t> розподіл грошових потоків залежно від конкретних планів підприємства, визначення додаткових обсягів залучених фінансових ресурсів та джерел їх формування (кредити, додатковий випуск акцій, облігацій тощо);</a:t>
            </a:r>
          </a:p>
          <a:p>
            <a:pPr marL="0" indent="0">
              <a:buNone/>
            </a:pPr>
            <a:r>
              <a:rPr lang="en-US" sz="2400" b="1">
                <a:solidFill>
                  <a:srgbClr val="FF0000"/>
                </a:solidFill>
              </a:rPr>
              <a:t>3) </a:t>
            </a:r>
            <a:r>
              <a:rPr lang="en-US" sz="2400"/>
              <a:t>організація системи фінансової звітності, яка б об'єктивно відображала процеси та забезпечувала контроль за фінансовим станом підприємства.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05" y="1252855"/>
            <a:ext cx="7449820" cy="4351655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Особливості фінансового аналізу</a:t>
            </a:r>
            <a:r>
              <a:rPr lang="en-US"/>
              <a:t>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– пріоритетність оцінок платоспроможності, фінансової стійкості і рентабельності;</a:t>
            </a:r>
          </a:p>
          <a:p>
            <a:pPr marL="0" indent="0">
              <a:buNone/>
            </a:pPr>
            <a:r>
              <a:rPr lang="en-US"/>
              <a:t>– інформаційне забезпечення тактичних і стратегічних рішень;</a:t>
            </a:r>
          </a:p>
          <a:p>
            <a:pPr marL="0" indent="0">
              <a:buNone/>
            </a:pPr>
            <a:r>
              <a:rPr lang="en-US"/>
              <a:t>– домінанта грошового виміру в системі критеріїв;</a:t>
            </a:r>
          </a:p>
          <a:p>
            <a:pPr marL="0" indent="0">
              <a:buNone/>
            </a:pPr>
            <a:r>
              <a:rPr lang="en-US"/>
              <a:t>– високий рівень достовірності і можливості верифікації результатів аналізу.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925" y="2211705"/>
            <a:ext cx="3590925" cy="24352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4351338"/>
          </a:xfrm>
        </p:spPr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Предмет фінансового аналізу </a:t>
            </a:r>
            <a:r>
              <a:rPr lang="en-US"/>
              <a:t>з розвитком самої науки конкретизувався і видозмінювався. З цієї причини серед науковців не має єдиного погляду з цього питання.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У спеціальній літературі зустрічаються різні визначення </a:t>
            </a:r>
            <a:r>
              <a:rPr lang="en-US" b="1">
                <a:solidFill>
                  <a:srgbClr val="FF0000"/>
                </a:solidFill>
              </a:rPr>
              <a:t>предмета</a:t>
            </a:r>
            <a:r>
              <a:rPr lang="en-US"/>
              <a:t> фінансового аналізу, які можна згрупувати в такий спосіб: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– фінансова діяльність підприємств;</a:t>
            </a:r>
          </a:p>
          <a:p>
            <a:pPr marL="0" indent="0">
              <a:buNone/>
            </a:pPr>
            <a:r>
              <a:rPr lang="en-US"/>
              <a:t>– фінансовий стан підприємства;</a:t>
            </a:r>
          </a:p>
          <a:p>
            <a:pPr marL="0" indent="0">
              <a:buNone/>
            </a:pPr>
            <a:r>
              <a:rPr lang="en-US"/>
              <a:t>– процеси формування і використання фінансових ресурсів підприємства.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70" y="1144905"/>
            <a:ext cx="7251700" cy="4568190"/>
          </a:xfrm>
        </p:spPr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Предмет</a:t>
            </a:r>
            <a:r>
              <a:rPr lang="en-US"/>
              <a:t> фінансового аналізу конкретизується і розкривається через його об'єкти, виходячи із класифікаційних ознак суб'єктів господарювання та видів їх діяльності.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Об'єктами фінансового аналізу є </a:t>
            </a:r>
            <a:r>
              <a:rPr lang="en-US"/>
              <a:t>безпосередньо підприємства відповідної територіальної ознаки, форми власності, організаційно- правової форми господарювання, виду економічної діяльності і системи підпорядкування та окремі елементи економічного механізму господарювання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270" y="1622425"/>
            <a:ext cx="4250690" cy="36131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05" y="1252855"/>
            <a:ext cx="6439535" cy="435165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Суб'єктами</a:t>
            </a:r>
            <a:r>
              <a:rPr lang="en-US"/>
              <a:t> фінансового аналізу є аналітики, які зацікавлені в оцінці діяльності підприємства з будь-яких причин: власники та уповноважені ними органи; персонал та функціональні служби підприємства; зовнішні учасники, що забезпечують і спрямовують діяльність підприємства; спеціальні інформаційні служби.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835" y="1804670"/>
            <a:ext cx="3997960" cy="39147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6320"/>
            <a:ext cx="10515600" cy="41713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altLang="en-US" sz="3200" b="1"/>
              <a:t>У </a:t>
            </a:r>
            <a:r>
              <a:rPr lang="en-US" sz="3200" b="1"/>
              <a:t>загальному випадку головними </a:t>
            </a:r>
            <a:r>
              <a:rPr lang="en-US" sz="3200" b="1">
                <a:solidFill>
                  <a:srgbClr val="FF0000"/>
                </a:solidFill>
              </a:rPr>
              <a:t>завданнями </a:t>
            </a:r>
            <a:r>
              <a:rPr lang="en-US" sz="3200" b="1"/>
              <a:t>фінансового аналізу є:</a:t>
            </a:r>
            <a:endParaRPr lang="en-US" sz="2500"/>
          </a:p>
          <a:p>
            <a:pPr marL="0" indent="0">
              <a:buNone/>
            </a:pPr>
            <a:endParaRPr lang="en-US" sz="2500"/>
          </a:p>
          <a:p>
            <a:pPr marL="0" indent="0">
              <a:buNone/>
            </a:pPr>
            <a:r>
              <a:rPr lang="en-US" sz="2500" b="1">
                <a:solidFill>
                  <a:srgbClr val="FF0000"/>
                </a:solidFill>
              </a:rPr>
              <a:t>1) </a:t>
            </a:r>
            <a:r>
              <a:rPr lang="en-US" sz="2500"/>
              <a:t>дати оцінку виконанню плану з надходження фінансових ресурсів та їх використанню з метою покращення фінансового стану підприємства на підставі вивчення причинно-наслідкового взаємозв'язку між різними показниками фінансово-господарської діяльності;</a:t>
            </a:r>
          </a:p>
          <a:p>
            <a:pPr marL="0" indent="0">
              <a:buNone/>
            </a:pPr>
            <a:r>
              <a:rPr lang="en-US" sz="2500" b="1">
                <a:solidFill>
                  <a:srgbClr val="FF0000"/>
                </a:solidFill>
              </a:rPr>
              <a:t>2)</a:t>
            </a:r>
            <a:r>
              <a:rPr lang="en-US" sz="2500"/>
              <a:t> обґрунтувати і оптимізувати цільові економічні програми, бізнес-плани на основі прогнозування можливих змін фінансового стану, виходячи з реальних умов господарювання і виявлених резервів його поліпшення</a:t>
            </a:r>
            <a:r>
              <a:rPr lang="uk-UA" altLang="en-US" sz="250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880"/>
          </a:xfrm>
        </p:spPr>
        <p:txBody>
          <a:bodyPr/>
          <a:lstStyle/>
          <a:p>
            <a:r>
              <a:rPr lang="uk-UA" altLang="en-US" sz="4800" b="1"/>
              <a:t>Трохи теорії...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Фінансовий аналіз</a:t>
            </a:r>
            <a:r>
              <a:rPr lang="en-US"/>
              <a:t> — має на меті оцінку інвестицій з погляду окремо взятої компанії, що планує одержання конкретних фінансових результатів від очікуваного вкладення засобів.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Крім визначення прибутковості проекту, задачею фінансового аналізу є складання фінансових планів, що визначають потреби в капіталі, виявлення джерел їхнього покриття, аналіз грошових потоків, а також оцінка проекту з погляду ліквідності, ефективності, фінансового ризику.</a:t>
            </a: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15" y="906780"/>
            <a:ext cx="10840085" cy="527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3) </a:t>
            </a:r>
            <a:r>
              <a:rPr lang="en-US"/>
              <a:t>оцінити виконання цільових завдань розвитку економічної системи, причин і факторів, які зумовили позитивні та негативні зміни шляхом детального вивчення виконання плану за фактичними показниками; кількісної та якісної оцінки їх зміни; розкриття і дослідження причин (факторів), які викликають ці зміни; розроблення відповідних варіантів рішень для виконання плану.</a:t>
            </a:r>
          </a:p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4) </a:t>
            </a:r>
            <a:r>
              <a:rPr lang="en-US"/>
              <a:t>обґрунтувати оптимальні управлінські рішення шляхом розробки конкретних заходів, спрямованих на більш ефективне використання фінансових ресурсів та зміцнення фінансового стану підприємства.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29885" cy="435165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У сучасних економічних умовах діяльність кожного господарюючого суб'єкта є предметом </a:t>
            </a:r>
            <a:r>
              <a:rPr lang="en-US" b="1">
                <a:solidFill>
                  <a:srgbClr val="FF0000"/>
                </a:solidFill>
              </a:rPr>
              <a:t>уваги</a:t>
            </a:r>
            <a:r>
              <a:rPr lang="en-US"/>
              <a:t> великого кола учасників ринкових відносин (організації й осіб), зацікавлених у результатах його функціонування.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410" y="1151890"/>
            <a:ext cx="4231005" cy="4554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385" y="1446530"/>
            <a:ext cx="6241415" cy="4351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На підставі доступної їм обліково-економічної інформації вони намагаються оцінити фінансове становище підприємства. Основним </a:t>
            </a:r>
            <a:r>
              <a:rPr lang="en-US" b="1">
                <a:solidFill>
                  <a:srgbClr val="FF0000"/>
                </a:solidFill>
              </a:rPr>
              <a:t>інструментом</a:t>
            </a:r>
            <a:r>
              <a:rPr lang="en-US"/>
              <a:t> для цього слугує </a:t>
            </a:r>
            <a:r>
              <a:rPr lang="en-US" b="1">
                <a:solidFill>
                  <a:srgbClr val="FF0000"/>
                </a:solidFill>
              </a:rPr>
              <a:t>фінансовий аналіз</a:t>
            </a:r>
            <a:r>
              <a:rPr lang="en-US"/>
              <a:t>, за допомогою якого можна об'єктивно оцінити внутрішні і зовнішні відносини аналізованого об'єкта, а потім за його результатами прийняти обґрунтовані рішення.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95" y="1920240"/>
            <a:ext cx="4526280" cy="30175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165" y="622300"/>
            <a:ext cx="10821670" cy="4351655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Фінансовий аналіз являє собою метод оцінки </a:t>
            </a:r>
            <a:r>
              <a:rPr lang="en-US" b="1">
                <a:solidFill>
                  <a:srgbClr val="FF0000"/>
                </a:solidFill>
              </a:rPr>
              <a:t>ретроспективного</a:t>
            </a:r>
            <a:r>
              <a:rPr lang="en-US"/>
              <a:t> (минулого) і </a:t>
            </a:r>
            <a:r>
              <a:rPr lang="en-US" b="1">
                <a:solidFill>
                  <a:srgbClr val="FF0000"/>
                </a:solidFill>
              </a:rPr>
              <a:t>перспективного</a:t>
            </a:r>
            <a:r>
              <a:rPr lang="en-US"/>
              <a:t> (майбутнього) фінансового стану господарюючого суб'єкта на основі вивчення залежності і динаміки показників фінансової інформації. Головним </a:t>
            </a:r>
            <a:r>
              <a:rPr lang="en-US" b="1">
                <a:solidFill>
                  <a:srgbClr val="FF0000"/>
                </a:solidFill>
              </a:rPr>
              <a:t>завданням</a:t>
            </a:r>
            <a:r>
              <a:rPr lang="en-US"/>
              <a:t> фінансового аналізу є зниження неминучої невизначеності, пов'язаної з прийняттям економічних рішень, орієнтованих у майбутнє.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695" y="3509010"/>
            <a:ext cx="6150610" cy="30753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/>
              <a:t>Фінансовий аналіз дає можливість </a:t>
            </a:r>
            <a:r>
              <a:rPr lang="en-US" b="1">
                <a:solidFill>
                  <a:srgbClr val="FF0000"/>
                </a:solidFill>
              </a:rPr>
              <a:t>оцінити</a:t>
            </a:r>
            <a:r>
              <a:rPr lang="en-US" b="1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99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altLang="en-US"/>
              <a:t>- </a:t>
            </a:r>
            <a:r>
              <a:rPr lang="en-US"/>
              <a:t>майновий стан підприємства;</a:t>
            </a:r>
          </a:p>
          <a:p>
            <a:pPr marL="0" indent="0">
              <a:buNone/>
            </a:pPr>
            <a:r>
              <a:rPr lang="en-US"/>
              <a:t>- ступінь підприємницького ризику, зокрема можливість погашення зобов'язань перед третіми особами;</a:t>
            </a:r>
          </a:p>
          <a:p>
            <a:pPr marL="0" indent="0">
              <a:buNone/>
            </a:pPr>
            <a:r>
              <a:rPr lang="en-US"/>
              <a:t>- достатність капіталу для поточної діяльності і довгострокових інвестицій;</a:t>
            </a:r>
          </a:p>
          <a:p>
            <a:pPr marL="0" indent="0">
              <a:buNone/>
            </a:pPr>
            <a:r>
              <a:rPr lang="en-US"/>
              <a:t>- потребу в додаткових джерелах фінансування;</a:t>
            </a:r>
          </a:p>
          <a:p>
            <a:pPr marL="0" indent="0">
              <a:buNone/>
            </a:pPr>
            <a:r>
              <a:rPr lang="en-US"/>
              <a:t>- здатність до нарощення капіталу;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65" y="1252855"/>
            <a:ext cx="7197090" cy="4351655"/>
          </a:xfrm>
        </p:spPr>
        <p:txBody>
          <a:bodyPr>
            <a:normAutofit fontScale="90000" lnSpcReduction="20000"/>
          </a:bodyPr>
          <a:lstStyle/>
          <a:p>
            <a:pPr marL="0" indent="0">
              <a:buNone/>
            </a:pPr>
            <a:r>
              <a:rPr lang="uk-UA" altLang="en-US"/>
              <a:t>-</a:t>
            </a:r>
            <a:r>
              <a:rPr lang="en-US"/>
              <a:t> раціональність залучення позикових коштів;</a:t>
            </a:r>
          </a:p>
          <a:p>
            <a:pPr marL="0" indent="0">
              <a:buNone/>
            </a:pPr>
            <a:r>
              <a:rPr lang="en-US"/>
              <a:t>- обґрунтованість політики розподілу і використання прибутку;</a:t>
            </a:r>
          </a:p>
          <a:p>
            <a:pPr marL="0" indent="0">
              <a:buNone/>
            </a:pPr>
            <a:r>
              <a:rPr lang="en-US"/>
              <a:t>-доцільність вибору інвестицій та ін. У широкому сенсі фінансовий аналіз може використовуватися:</a:t>
            </a:r>
          </a:p>
          <a:p>
            <a:pPr marL="0" indent="0">
              <a:buNone/>
            </a:pPr>
            <a:r>
              <a:rPr lang="en-US"/>
              <a:t>- як інструмент обґрунтування короткострокових і довгострокових економічних рішень, доцільності інвестицій;</a:t>
            </a:r>
          </a:p>
          <a:p>
            <a:pPr marL="0" indent="0">
              <a:buNone/>
            </a:pPr>
            <a:r>
              <a:rPr lang="en-US"/>
              <a:t>- засіб оцінки майстерності і якості управління;</a:t>
            </a:r>
          </a:p>
          <a:p>
            <a:pPr marL="0" indent="0">
              <a:buNone/>
            </a:pPr>
            <a:r>
              <a:rPr lang="en-US"/>
              <a:t>- спосіб прогнозування майбутніх результатів.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855" y="1505585"/>
            <a:ext cx="4213860" cy="31603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Сучасний фінансовий аналіз </a:t>
            </a:r>
            <a:r>
              <a:rPr lang="en-US" b="1">
                <a:solidFill>
                  <a:srgbClr val="FF0000"/>
                </a:solidFill>
              </a:rPr>
              <a:t>постійно змінюється</a:t>
            </a:r>
            <a:r>
              <a:rPr lang="en-US"/>
              <a:t> під дією</a:t>
            </a:r>
          </a:p>
          <a:p>
            <a:pPr marL="0" indent="0">
              <a:buNone/>
            </a:pPr>
            <a:r>
              <a:rPr lang="en-US"/>
              <a:t>зростаючого впливу зовнішнього середовища на умови функціонування підприємств.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Зокрема, змінюється його </a:t>
            </a:r>
            <a:r>
              <a:rPr lang="en-US" b="1">
                <a:solidFill>
                  <a:srgbClr val="FF0000"/>
                </a:solidFill>
              </a:rPr>
              <a:t>цільова спрямованість</a:t>
            </a:r>
            <a:r>
              <a:rPr lang="en-US"/>
              <a:t>: контрольна функція відступає на другий план, і основний акцент робиться на перехід до обґрунтування управлінських та інвестиційних рішень, визначення напрямків можливих вкладень капіталу й оцінці їх доцільності.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070" y="1252855"/>
            <a:ext cx="6998970" cy="4351655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Методика та інструментарій </a:t>
            </a:r>
            <a:r>
              <a:rPr lang="en-US"/>
              <a:t>сучасного фінансового аналізу удосконалюються за рахунок нових прийомів і способів, що дозволяють враховувати такі чинники, як тимчасова цінність коштів, невизначеність і ризик, вплив інфляції.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Наприклад, для розв'язання проблеми забезпечення поточної і довгострокової платоспроможності потрібним став розвиток такою напрямку, як короткостроковий і довгостроковий аналіз руху коштів.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0" y="1748790"/>
            <a:ext cx="4479290" cy="33597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1040</Words>
  <Application>Microsoft Office PowerPoint</Application>
  <PresentationFormat>Широкий екран</PresentationFormat>
  <Paragraphs>68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Office Theme</vt:lpstr>
      <vt:lpstr>Значення та основи фінансового аналізу</vt:lpstr>
      <vt:lpstr>Трохи теорії...</vt:lpstr>
      <vt:lpstr>Презентація PowerPoint</vt:lpstr>
      <vt:lpstr>Презентація PowerPoint</vt:lpstr>
      <vt:lpstr>Презентація PowerPoint</vt:lpstr>
      <vt:lpstr>Фінансовий аналіз дає можливість оцінити: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Значення та основи фінансового аналізу</dc:title>
  <dc:creator>mak</dc:creator>
  <cp:lastModifiedBy>petrovich anatol</cp:lastModifiedBy>
  <cp:revision>5</cp:revision>
  <dcterms:created xsi:type="dcterms:W3CDTF">2021-10-05T11:00:12Z</dcterms:created>
  <dcterms:modified xsi:type="dcterms:W3CDTF">2025-01-07T13:05:00Z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1033-3.1.4.5932</vt:lpwstr>
  </property>
</Properties>
</file>