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2" r:id="rId16"/>
    <p:sldId id="333" r:id="rId17"/>
    <p:sldId id="334" r:id="rId18"/>
    <p:sldId id="335" r:id="rId19"/>
    <p:sldId id="336" r:id="rId20"/>
    <p:sldId id="337" r:id="rId21"/>
    <p:sldId id="338" r:id="rId22"/>
    <p:sldId id="339" r:id="rId23"/>
    <p:sldId id="340" r:id="rId24"/>
    <p:sldId id="342" r:id="rId25"/>
    <p:sldId id="341" r:id="rId26"/>
    <p:sldId id="343" r:id="rId27"/>
    <p:sldId id="344" r:id="rId28"/>
    <p:sldId id="345" r:id="rId29"/>
    <p:sldId id="346" r:id="rId30"/>
    <p:sldId id="347" r:id="rId31"/>
    <p:sldId id="348" r:id="rId32"/>
    <p:sldId id="349" r:id="rId33"/>
    <p:sldId id="350" r:id="rId34"/>
    <p:sldId id="351" r:id="rId35"/>
    <p:sldId id="353" r:id="rId36"/>
    <p:sldId id="355" r:id="rId37"/>
    <p:sldId id="354" r:id="rId38"/>
    <p:sldId id="356" r:id="rId39"/>
    <p:sldId id="357" r:id="rId40"/>
    <p:sldId id="358" r:id="rId41"/>
    <p:sldId id="359" r:id="rId42"/>
    <p:sldId id="360" r:id="rId43"/>
    <p:sldId id="361" r:id="rId44"/>
    <p:sldId id="362" r:id="rId45"/>
    <p:sldId id="363" r:id="rId46"/>
    <p:sldId id="364" r:id="rId47"/>
    <p:sldId id="366" r:id="rId48"/>
    <p:sldId id="367" r:id="rId49"/>
    <p:sldId id="368" r:id="rId50"/>
    <p:sldId id="369" r:id="rId51"/>
    <p:sldId id="370" r:id="rId52"/>
    <p:sldId id="371" r:id="rId53"/>
    <p:sldId id="372"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AEE5839-D606-4D5A-B857-3BC0D1921BF6}">
          <p14:sldIdLst>
            <p14:sldId id="317"/>
            <p14:sldId id="318"/>
            <p14:sldId id="319"/>
            <p14:sldId id="320"/>
            <p14:sldId id="321"/>
            <p14:sldId id="322"/>
            <p14:sldId id="323"/>
            <p14:sldId id="324"/>
            <p14:sldId id="325"/>
            <p14:sldId id="326"/>
            <p14:sldId id="327"/>
            <p14:sldId id="328"/>
            <p14:sldId id="329"/>
            <p14:sldId id="330"/>
            <p14:sldId id="332"/>
            <p14:sldId id="333"/>
            <p14:sldId id="334"/>
            <p14:sldId id="335"/>
            <p14:sldId id="336"/>
            <p14:sldId id="337"/>
            <p14:sldId id="338"/>
            <p14:sldId id="339"/>
            <p14:sldId id="340"/>
            <p14:sldId id="342"/>
            <p14:sldId id="341"/>
            <p14:sldId id="343"/>
            <p14:sldId id="344"/>
            <p14:sldId id="345"/>
            <p14:sldId id="346"/>
            <p14:sldId id="347"/>
            <p14:sldId id="348"/>
            <p14:sldId id="349"/>
            <p14:sldId id="350"/>
            <p14:sldId id="351"/>
            <p14:sldId id="353"/>
            <p14:sldId id="355"/>
            <p14:sldId id="354"/>
            <p14:sldId id="356"/>
            <p14:sldId id="357"/>
            <p14:sldId id="358"/>
            <p14:sldId id="359"/>
            <p14:sldId id="360"/>
            <p14:sldId id="361"/>
            <p14:sldId id="362"/>
            <p14:sldId id="363"/>
            <p14:sldId id="364"/>
            <p14:sldId id="366"/>
            <p14:sldId id="367"/>
            <p14:sldId id="368"/>
            <p14:sldId id="369"/>
            <p14:sldId id="370"/>
            <p14:sldId id="371"/>
            <p14:sldId id="372"/>
          </p14:sldIdLst>
        </p14:section>
        <p14:section name="Раздел без заголовка" id="{AEE2C5A5-F2C7-41D5-B7D2-AC9F8E10D22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660"/>
  </p:normalViewPr>
  <p:slideViewPr>
    <p:cSldViewPr snapToGrid="0">
      <p:cViewPr varScale="1">
        <p:scale>
          <a:sx n="80" d="100"/>
          <a:sy n="80" d="100"/>
        </p:scale>
        <p:origin x="113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72114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199965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62862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8400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15553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4554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33384C-A5DD-441A-A6D1-79E0B2F59545}" type="datetimeFigureOut">
              <a:rPr lang="ru-RU" smtClean="0"/>
              <a:t>13.05.2022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68990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33384C-A5DD-441A-A6D1-79E0B2F59545}" type="datetimeFigureOut">
              <a:rPr lang="ru-RU" smtClean="0"/>
              <a:t>13.05.2022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61680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33384C-A5DD-441A-A6D1-79E0B2F59545}" type="datetimeFigureOut">
              <a:rPr lang="ru-RU" smtClean="0"/>
              <a:t>13.05.2022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22205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34444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33384C-A5DD-441A-A6D1-79E0B2F59545}" type="datetimeFigureOut">
              <a:rPr lang="ru-RU" smtClean="0"/>
              <a:t>13.05.2022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09E90-589F-4AB5-A80F-EE4B5E23E9DD}" type="slidenum">
              <a:rPr lang="ru-RU" smtClean="0"/>
              <a:t>‹#›</a:t>
            </a:fld>
            <a:endParaRPr lang="ru-RU"/>
          </a:p>
        </p:txBody>
      </p:sp>
    </p:spTree>
    <p:extLst>
      <p:ext uri="{BB962C8B-B14F-4D97-AF65-F5344CB8AC3E}">
        <p14:creationId xmlns:p14="http://schemas.microsoft.com/office/powerpoint/2010/main" val="377924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384C-A5DD-441A-A6D1-79E0B2F59545}" type="datetimeFigureOut">
              <a:rPr lang="ru-RU" smtClean="0"/>
              <a:t>13.05.2022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09E90-589F-4AB5-A80F-EE4B5E23E9DD}" type="slidenum">
              <a:rPr lang="ru-RU" smtClean="0"/>
              <a:t>‹#›</a:t>
            </a:fld>
            <a:endParaRPr lang="ru-RU"/>
          </a:p>
        </p:txBody>
      </p:sp>
    </p:spTree>
    <p:extLst>
      <p:ext uri="{BB962C8B-B14F-4D97-AF65-F5344CB8AC3E}">
        <p14:creationId xmlns:p14="http://schemas.microsoft.com/office/powerpoint/2010/main" val="2926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zakon.rada.gov.ua/laws/show/889-19#n86" TargetMode="External"/><Relationship Id="rId2" Type="http://schemas.openxmlformats.org/officeDocument/2006/relationships/hyperlink" Target="https://zakon.rada.gov.ua/laws/show/889-19#n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человечков для презентации на прозрачном фоне (200 картинок) 🔥  Прикольные картинки и юм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87" y="1475242"/>
            <a:ext cx="4865402" cy="371236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i="1" dirty="0" err="1" smtClean="0">
                <a:latin typeface="Times New Roman" panose="02020603050405020304" pitchFamily="18" charset="0"/>
                <a:cs typeface="Times New Roman" panose="02020603050405020304" pitchFamily="18" charset="0"/>
              </a:rPr>
              <a:t>Проходження</a:t>
            </a:r>
            <a:r>
              <a:rPr lang="ru-RU" b="1" i="1" dirty="0" smtClean="0">
                <a:latin typeface="Times New Roman" panose="02020603050405020304" pitchFamily="18" charset="0"/>
                <a:cs typeface="Times New Roman" panose="02020603050405020304" pitchFamily="18" charset="0"/>
              </a:rPr>
              <a:t> державно</a:t>
            </a:r>
            <a:r>
              <a:rPr lang="uk-UA" b="1" i="1" dirty="0" smtClean="0">
                <a:latin typeface="Times New Roman" panose="02020603050405020304" pitchFamily="18" charset="0"/>
                <a:cs typeface="Times New Roman" panose="02020603050405020304" pitchFamily="18" charset="0"/>
              </a:rPr>
              <a:t>ї служби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29174" y="1409700"/>
            <a:ext cx="7239001" cy="4767263"/>
          </a:xfrm>
        </p:spPr>
        <p:txBody>
          <a:bodyPr/>
          <a:lstStyle/>
          <a:p>
            <a:pPr marL="0" indent="0">
              <a:buNone/>
            </a:pPr>
            <a:r>
              <a:rPr lang="uk-UA" dirty="0" smtClean="0">
                <a:latin typeface="Times New Roman" panose="02020603050405020304" pitchFamily="18" charset="0"/>
                <a:cs typeface="Times New Roman" panose="02020603050405020304" pitchFamily="18" charset="0"/>
              </a:rPr>
              <a:t>     - </a:t>
            </a:r>
            <a:r>
              <a:rPr lang="uk-UA" dirty="0" smtClean="0">
                <a:solidFill>
                  <a:srgbClr val="FF0000"/>
                </a:solidFill>
                <a:latin typeface="Times New Roman" panose="02020603050405020304" pitchFamily="18" charset="0"/>
                <a:cs typeface="Times New Roman" panose="02020603050405020304" pitchFamily="18" charset="0"/>
              </a:rPr>
              <a:t>діяльність державного службовця </a:t>
            </a:r>
            <a:r>
              <a:rPr lang="uk-UA" dirty="0" smtClean="0">
                <a:latin typeface="Times New Roman" panose="02020603050405020304" pitchFamily="18" charset="0"/>
                <a:cs typeface="Times New Roman" panose="02020603050405020304" pitchFamily="18" charset="0"/>
              </a:rPr>
              <a:t>щодо виконання завдань та повноважень за посадою, яку він обіймає, починаючи </a:t>
            </a:r>
            <a:r>
              <a:rPr lang="uk-UA" dirty="0" smtClean="0">
                <a:solidFill>
                  <a:srgbClr val="FF0000"/>
                </a:solidFill>
                <a:latin typeface="Times New Roman" panose="02020603050405020304" pitchFamily="18" charset="0"/>
                <a:cs typeface="Times New Roman" panose="02020603050405020304" pitchFamily="18" charset="0"/>
              </a:rPr>
              <a:t>з моменту набуття статусу й до припинення </a:t>
            </a:r>
            <a:r>
              <a:rPr lang="uk-UA" dirty="0" smtClean="0">
                <a:latin typeface="Times New Roman" panose="02020603050405020304" pitchFamily="18" charset="0"/>
                <a:cs typeface="Times New Roman" panose="02020603050405020304" pitchFamily="18" charset="0"/>
              </a:rPr>
              <a:t>його</a:t>
            </a:r>
            <a:endParaRPr lang="ru-RU" dirty="0">
              <a:latin typeface="Times New Roman" panose="02020603050405020304" pitchFamily="18" charset="0"/>
              <a:cs typeface="Times New Roman" panose="02020603050405020304" pitchFamily="18" charset="0"/>
            </a:endParaRPr>
          </a:p>
        </p:txBody>
      </p:sp>
      <p:sp>
        <p:nvSpPr>
          <p:cNvPr id="4" name="Прямоугольник: скругленные углы 16">
            <a:extLst>
              <a:ext uri="{FF2B5EF4-FFF2-40B4-BE49-F238E27FC236}">
                <a16:creationId xmlns:a16="http://schemas.microsoft.com/office/drawing/2014/main" id="{BDABF065-BE7F-4190-A583-A2329FAAFF75}"/>
              </a:ext>
            </a:extLst>
          </p:cNvPr>
          <p:cNvSpPr/>
          <p:nvPr/>
        </p:nvSpPr>
        <p:spPr>
          <a:xfrm>
            <a:off x="838200" y="4079081"/>
            <a:ext cx="3443287" cy="950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uk-UA" sz="2000" b="1" dirty="0" smtClean="0">
                <a:solidFill>
                  <a:srgbClr val="FF0000"/>
                </a:solidFill>
                <a:latin typeface="Times New Roman" panose="02020603050405020304" pitchFamily="18" charset="0"/>
                <a:cs typeface="Times New Roman" panose="02020603050405020304" pitchFamily="18" charset="0"/>
              </a:rPr>
              <a:t>Складові проходження служби:</a:t>
            </a:r>
          </a:p>
        </p:txBody>
      </p:sp>
      <p:sp>
        <p:nvSpPr>
          <p:cNvPr id="6" name="Прямоугольник 5"/>
          <p:cNvSpPr/>
          <p:nvPr/>
        </p:nvSpPr>
        <p:spPr>
          <a:xfrm>
            <a:off x="4857563" y="3987282"/>
            <a:ext cx="7334437" cy="1200329"/>
          </a:xfrm>
          <a:prstGeom prst="rect">
            <a:avLst/>
          </a:prstGeom>
        </p:spPr>
        <p:txBody>
          <a:bodyPr wrap="square">
            <a:spAutoFit/>
          </a:bodyPr>
          <a:lstStyle/>
          <a:p>
            <a:pPr marL="285750" indent="-285750" algn="just">
              <a:buFontTx/>
              <a:buChar char="-"/>
            </a:pPr>
            <a:r>
              <a:rPr lang="uk-UA" sz="2400" dirty="0" smtClean="0">
                <a:latin typeface="Times New Roman" panose="02020603050405020304" pitchFamily="18" charset="0"/>
                <a:cs typeface="Times New Roman" panose="02020603050405020304" pitchFamily="18" charset="0"/>
              </a:rPr>
              <a:t>Вступ на службу</a:t>
            </a:r>
          </a:p>
          <a:p>
            <a:pPr marL="285750" indent="-285750" algn="just">
              <a:buFontTx/>
              <a:buChar char="-"/>
            </a:pPr>
            <a:r>
              <a:rPr lang="uk-UA" sz="2400" dirty="0" smtClean="0">
                <a:latin typeface="Times New Roman" panose="02020603050405020304" pitchFamily="18" charset="0"/>
                <a:cs typeface="Times New Roman" panose="02020603050405020304" pitchFamily="18" charset="0"/>
              </a:rPr>
              <a:t>Службова кар’єра (просування по службі)</a:t>
            </a:r>
          </a:p>
          <a:p>
            <a:pPr marL="285750" indent="-285750" algn="just">
              <a:buFontTx/>
              <a:buChar char="-"/>
            </a:pPr>
            <a:r>
              <a:rPr lang="uk-UA" sz="2400" dirty="0" smtClean="0">
                <a:latin typeface="Times New Roman" panose="02020603050405020304" pitchFamily="18" charset="0"/>
                <a:cs typeface="Times New Roman" panose="02020603050405020304" pitchFamily="18" charset="0"/>
              </a:rPr>
              <a:t>Припинення служби </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41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Вступ на державну службу</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73688" y="1825624"/>
            <a:ext cx="7380111" cy="4902553"/>
          </a:xfrm>
        </p:spPr>
        <p:txBody>
          <a:bodyPr>
            <a:normAutofit fontScale="92500" lnSpcReduction="10000"/>
          </a:bodyPr>
          <a:lstStyle/>
          <a:p>
            <a:pPr>
              <a:buFontTx/>
              <a:buChar char="-"/>
            </a:pPr>
            <a:r>
              <a:rPr lang="uk-UA" b="1" dirty="0" smtClean="0">
                <a:solidFill>
                  <a:srgbClr val="FF0000"/>
                </a:solidFill>
                <a:latin typeface="Times New Roman" panose="02020603050405020304" pitchFamily="18" charset="0"/>
                <a:cs typeface="Times New Roman" panose="02020603050405020304" pitchFamily="18" charset="0"/>
              </a:rPr>
              <a:t>Передує</a:t>
            </a:r>
            <a:r>
              <a:rPr lang="uk-UA" dirty="0" smtClean="0">
                <a:latin typeface="Times New Roman" panose="02020603050405020304" pitchFamily="18" charset="0"/>
                <a:cs typeface="Times New Roman" panose="02020603050405020304" pitchFamily="18" charset="0"/>
              </a:rPr>
              <a:t> набуттю особою правового статусу державного службовця</a:t>
            </a:r>
          </a:p>
          <a:p>
            <a:pPr>
              <a:buFontTx/>
              <a:buChar char="-"/>
            </a:pPr>
            <a:r>
              <a:rPr lang="uk-UA" dirty="0" smtClean="0">
                <a:latin typeface="Times New Roman" panose="02020603050405020304" pitchFamily="18" charset="0"/>
                <a:cs typeface="Times New Roman" panose="02020603050405020304" pitchFamily="18" charset="0"/>
              </a:rPr>
              <a:t>Здійснюється шляхом призначення особи на посаду державної служби </a:t>
            </a:r>
            <a:r>
              <a:rPr lang="uk-UA" b="1" dirty="0" smtClean="0">
                <a:solidFill>
                  <a:srgbClr val="FF0000"/>
                </a:solidFill>
                <a:latin typeface="Times New Roman" panose="02020603050405020304" pitchFamily="18" charset="0"/>
                <a:cs typeface="Times New Roman" panose="02020603050405020304" pitchFamily="18" charset="0"/>
              </a:rPr>
              <a:t>за результатами конкурсу </a:t>
            </a:r>
            <a:r>
              <a:rPr lang="uk-UA" dirty="0" smtClean="0">
                <a:latin typeface="Times New Roman" panose="02020603050405020304" pitchFamily="18" charset="0"/>
                <a:cs typeface="Times New Roman" panose="02020603050405020304" pitchFamily="18" charset="0"/>
              </a:rPr>
              <a:t>(крім випадків, визначених законодавством)</a:t>
            </a:r>
          </a:p>
          <a:p>
            <a:pPr>
              <a:buFontTx/>
              <a:buChar char="-"/>
            </a:pPr>
            <a:r>
              <a:rPr lang="uk-UA" dirty="0" smtClean="0">
                <a:latin typeface="Times New Roman" panose="02020603050405020304" pitchFamily="18" charset="0"/>
                <a:cs typeface="Times New Roman" panose="02020603050405020304" pitchFamily="18" charset="0"/>
              </a:rPr>
              <a:t>У день призначення на </a:t>
            </a:r>
            <a:r>
              <a:rPr lang="uk-UA" b="1" dirty="0" smtClean="0">
                <a:solidFill>
                  <a:srgbClr val="FF0000"/>
                </a:solidFill>
                <a:latin typeface="Times New Roman" panose="02020603050405020304" pitchFamily="18" charset="0"/>
                <a:cs typeface="Times New Roman" panose="02020603050405020304" pitchFamily="18" charset="0"/>
              </a:rPr>
              <a:t>посаду особа складає Присягу державного службовця </a:t>
            </a:r>
            <a:r>
              <a:rPr lang="uk-UA" dirty="0" smtClean="0">
                <a:latin typeface="Times New Roman" panose="02020603050405020304" pitchFamily="18" charset="0"/>
                <a:cs typeface="Times New Roman" panose="02020603050405020304" pitchFamily="18" charset="0"/>
              </a:rPr>
              <a:t>(якщо </a:t>
            </a:r>
            <a:r>
              <a:rPr lang="uk-UA" b="1" dirty="0" smtClean="0">
                <a:solidFill>
                  <a:srgbClr val="FF0000"/>
                </a:solidFill>
                <a:latin typeface="Times New Roman" panose="02020603050405020304" pitchFamily="18" charset="0"/>
                <a:cs typeface="Times New Roman" panose="02020603050405020304" pitchFamily="18" charset="0"/>
              </a:rPr>
              <a:t>вперше</a:t>
            </a:r>
            <a:r>
              <a:rPr lang="uk-UA" dirty="0" smtClean="0">
                <a:latin typeface="Times New Roman" panose="02020603050405020304" pitchFamily="18" charset="0"/>
                <a:cs typeface="Times New Roman" panose="02020603050405020304" pitchFamily="18" charset="0"/>
              </a:rPr>
              <a:t> вступає на службу) й </a:t>
            </a:r>
            <a:r>
              <a:rPr lang="uk-UA" b="1" dirty="0" smtClean="0">
                <a:solidFill>
                  <a:srgbClr val="FF0000"/>
                </a:solidFill>
                <a:latin typeface="Times New Roman" panose="02020603050405020304" pitchFamily="18" charset="0"/>
                <a:cs typeface="Times New Roman" panose="02020603050405020304" pitchFamily="18" charset="0"/>
              </a:rPr>
              <a:t>набуває </a:t>
            </a:r>
            <a:r>
              <a:rPr lang="uk-UA" dirty="0" smtClean="0">
                <a:latin typeface="Times New Roman" panose="02020603050405020304" pitchFamily="18" charset="0"/>
                <a:cs typeface="Times New Roman" panose="02020603050405020304" pitchFamily="18" charset="0"/>
              </a:rPr>
              <a:t>статусу державного службовця</a:t>
            </a:r>
          </a:p>
          <a:p>
            <a:pPr>
              <a:buFontTx/>
              <a:buChar char="-"/>
            </a:pPr>
            <a:r>
              <a:rPr lang="uk-UA" dirty="0" smtClean="0">
                <a:latin typeface="Times New Roman" panose="02020603050405020304" pitchFamily="18" charset="0"/>
                <a:cs typeface="Times New Roman" panose="02020603050405020304" pitchFamily="18" charset="0"/>
              </a:rPr>
              <a:t>Може встановлюватися випробування (обов’язково для тих, хто вперше призначається, строком до 6 місяців)</a:t>
            </a:r>
          </a:p>
          <a:p>
            <a:pPr>
              <a:buFontTx/>
              <a:buChar char="-"/>
            </a:pPr>
            <a:endParaRPr lang="ru-RU" dirty="0"/>
          </a:p>
        </p:txBody>
      </p:sp>
      <p:pic>
        <p:nvPicPr>
          <p:cNvPr id="10242" name="Picture 2" descr="3Д человечки - MegaObz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2" y="2191431"/>
            <a:ext cx="4035626" cy="30228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1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Идеи на тему «Человечки» (100) в 2022 г | презентация, смайлики, эмод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629" y="123176"/>
            <a:ext cx="3594569" cy="28909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78971" y="401184"/>
            <a:ext cx="10515600" cy="1325563"/>
          </a:xfrm>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67064" y="1807432"/>
            <a:ext cx="8181622" cy="4336874"/>
          </a:xfrm>
        </p:spPr>
        <p:txBody>
          <a:bodyPr>
            <a:normAutofit fontScale="92500"/>
          </a:bodyPr>
          <a:lstStyle/>
          <a:p>
            <a:pPr marL="0" indent="0" algn="just">
              <a:buNone/>
            </a:pPr>
            <a:r>
              <a:rPr lang="uk-UA" dirty="0" smtClean="0">
                <a:latin typeface="Times New Roman" panose="02020603050405020304" pitchFamily="18" charset="0"/>
                <a:cs typeface="Times New Roman" panose="02020603050405020304" pitchFamily="18" charset="0"/>
              </a:rPr>
              <a:t>- проводиться </a:t>
            </a:r>
            <a:r>
              <a:rPr lang="uk-UA" dirty="0" smtClean="0">
                <a:solidFill>
                  <a:srgbClr val="FF0000"/>
                </a:solidFill>
                <a:latin typeface="Times New Roman" panose="02020603050405020304" pitchFamily="18" charset="0"/>
                <a:cs typeface="Times New Roman" panose="02020603050405020304" pitchFamily="18" charset="0"/>
              </a:rPr>
              <a:t>конкурсною комісією</a:t>
            </a:r>
            <a:r>
              <a:rPr lang="uk-UA" dirty="0" smtClean="0">
                <a:latin typeface="Times New Roman" panose="02020603050405020304" pitchFamily="18" charset="0"/>
                <a:cs typeface="Times New Roman" panose="02020603050405020304" pitchFamily="18" charset="0"/>
              </a:rPr>
              <a:t>;</a:t>
            </a:r>
          </a:p>
          <a:p>
            <a:pPr algn="just">
              <a:buFontTx/>
              <a:buChar char="-"/>
            </a:pPr>
            <a:r>
              <a:rPr lang="uk-UA" dirty="0" smtClean="0">
                <a:latin typeface="Times New Roman" panose="02020603050405020304" pitchFamily="18" charset="0"/>
                <a:cs typeface="Times New Roman" panose="02020603050405020304" pitchFamily="18" charset="0"/>
              </a:rPr>
              <a:t>приймається рішення про </a:t>
            </a:r>
            <a:r>
              <a:rPr lang="uk-UA" dirty="0" smtClean="0">
                <a:solidFill>
                  <a:srgbClr val="FF0000"/>
                </a:solidFill>
                <a:latin typeface="Times New Roman" panose="02020603050405020304" pitchFamily="18" charset="0"/>
                <a:cs typeface="Times New Roman" panose="02020603050405020304" pitchFamily="18" charset="0"/>
              </a:rPr>
              <a:t>оголошення</a:t>
            </a:r>
            <a:r>
              <a:rPr lang="uk-UA" dirty="0" smtClean="0">
                <a:latin typeface="Times New Roman" panose="02020603050405020304" pitchFamily="18" charset="0"/>
                <a:cs typeface="Times New Roman" panose="02020603050405020304" pitchFamily="18" charset="0"/>
              </a:rPr>
              <a:t> конкурсу</a:t>
            </a:r>
          </a:p>
          <a:p>
            <a:pPr marL="0" indent="0" algn="just">
              <a:buNone/>
            </a:pPr>
            <a:r>
              <a:rPr lang="uk-UA" dirty="0" smtClean="0">
                <a:latin typeface="Times New Roman" panose="02020603050405020304" pitchFamily="18" charset="0"/>
                <a:cs typeface="Times New Roman" panose="02020603050405020304" pitchFamily="18" charset="0"/>
              </a:rPr>
              <a:t>(</a:t>
            </a:r>
            <a:r>
              <a:rPr lang="uk-UA" b="1" dirty="0" smtClean="0">
                <a:solidFill>
                  <a:srgbClr val="FF0000"/>
                </a:solidFill>
                <a:latin typeface="Times New Roman" panose="02020603050405020304" pitchFamily="18" charset="0"/>
                <a:cs typeface="Times New Roman" panose="02020603050405020304" pitchFamily="18" charset="0"/>
              </a:rPr>
              <a:t>вакантна посада</a:t>
            </a:r>
            <a:r>
              <a:rPr lang="uk-UA" dirty="0" smtClean="0">
                <a:latin typeface="Times New Roman" panose="02020603050405020304" pitchFamily="18" charset="0"/>
                <a:cs typeface="Times New Roman" panose="02020603050405020304" pitchFamily="18" charset="0"/>
              </a:rPr>
              <a:t>, на яку протягом року не оголошено конкурс, підлягає скороченню)</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smtClean="0">
                <a:latin typeface="Times New Roman" panose="02020603050405020304" pitchFamily="18" charset="0"/>
                <a:cs typeface="Times New Roman" panose="02020603050405020304" pitchFamily="18" charset="0"/>
              </a:rPr>
              <a:t>- </a:t>
            </a:r>
            <a:r>
              <a:rPr lang="uk-UA" dirty="0" smtClean="0">
                <a:solidFill>
                  <a:srgbClr val="FF0000"/>
                </a:solidFill>
                <a:latin typeface="Times New Roman" panose="02020603050405020304" pitchFamily="18" charset="0"/>
                <a:cs typeface="Times New Roman" panose="02020603050405020304" pitchFamily="18" charset="0"/>
              </a:rPr>
              <a:t>оприлюднення оголошення </a:t>
            </a:r>
            <a:r>
              <a:rPr lang="uk-UA" dirty="0" smtClean="0">
                <a:latin typeface="Times New Roman" panose="02020603050405020304" pitchFamily="18" charset="0"/>
                <a:cs typeface="Times New Roman" panose="02020603050405020304" pitchFamily="18" charset="0"/>
              </a:rPr>
              <a:t>про проведення конкурсу (на: - Єдиному порталі вакансій державної служби НАДС, - офіційному сайті НАДС, - офіційному сайті суб’єкта призначення («А»), держоргану , в якому проводиться конкурс («Б», «В»)</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2552" y="1690688"/>
            <a:ext cx="3629025" cy="1323439"/>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Етапи</a:t>
            </a:r>
          </a:p>
          <a:p>
            <a:r>
              <a:rPr lang="uk-UA" sz="4000" b="1" i="1" dirty="0" smtClean="0">
                <a:solidFill>
                  <a:srgbClr val="FF0000"/>
                </a:solidFill>
                <a:latin typeface="Times New Roman" panose="02020603050405020304" pitchFamily="18" charset="0"/>
                <a:cs typeface="Times New Roman" panose="02020603050405020304" pitchFamily="18" charset="0"/>
              </a:rPr>
              <a:t>      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69093" y="4331289"/>
            <a:ext cx="769395" cy="646331"/>
          </a:xfrm>
          <a:prstGeom prst="rect">
            <a:avLst/>
          </a:prstGeom>
        </p:spPr>
        <p:txBody>
          <a:bodyPr wrap="square">
            <a:spAutoFit/>
          </a:bodyPr>
          <a:lstStyle/>
          <a:p>
            <a:r>
              <a:rPr lang="uk-UA" sz="3600" b="1" i="1" dirty="0" smtClean="0">
                <a:solidFill>
                  <a:srgbClr val="FF0000"/>
                </a:solidFill>
                <a:latin typeface="Times New Roman" panose="02020603050405020304" pitchFamily="18" charset="0"/>
                <a:cs typeface="Times New Roman" panose="02020603050405020304" pitchFamily="18" charset="0"/>
              </a:rPr>
              <a:t>ІІ</a:t>
            </a:r>
            <a:endParaRPr lang="ru-RU"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95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D человечек с большой лупой в руках — Картинки для аватар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29" y="4331290"/>
            <a:ext cx="2114550" cy="21621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72178" y="1840089"/>
            <a:ext cx="8181622" cy="4336874"/>
          </a:xfrm>
        </p:spPr>
        <p:txBody>
          <a:bodyPr>
            <a:normAutofit fontScale="925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 </a:t>
            </a:r>
            <a:r>
              <a:rPr lang="uk-UA" b="1" dirty="0" smtClean="0">
                <a:solidFill>
                  <a:srgbClr val="FF0000"/>
                </a:solidFill>
                <a:latin typeface="Times New Roman" panose="02020603050405020304" pitchFamily="18" charset="0"/>
                <a:cs typeface="Times New Roman" panose="02020603050405020304" pitchFamily="18" charset="0"/>
              </a:rPr>
              <a:t>Прийом документів </a:t>
            </a:r>
            <a:r>
              <a:rPr lang="uk-UA" dirty="0" smtClean="0">
                <a:latin typeface="Times New Roman" panose="02020603050405020304" pitchFamily="18" charset="0"/>
                <a:cs typeface="Times New Roman" panose="02020603050405020304" pitchFamily="18" charset="0"/>
              </a:rPr>
              <a:t>від осіб, які бажають взяти участь у конкурсі (строк </a:t>
            </a:r>
            <a:r>
              <a:rPr lang="uk-UA" b="1" dirty="0" smtClean="0">
                <a:solidFill>
                  <a:srgbClr val="FF0000"/>
                </a:solidFill>
                <a:latin typeface="Times New Roman" panose="02020603050405020304" pitchFamily="18" charset="0"/>
                <a:cs typeface="Times New Roman" panose="02020603050405020304" pitchFamily="18" charset="0"/>
              </a:rPr>
              <a:t>не менше 15 і не більше 30 </a:t>
            </a:r>
            <a:r>
              <a:rPr lang="uk-UA" dirty="0" smtClean="0">
                <a:latin typeface="Times New Roman" panose="02020603050405020304" pitchFamily="18" charset="0"/>
                <a:cs typeface="Times New Roman" panose="02020603050405020304" pitchFamily="18" charset="0"/>
              </a:rPr>
              <a:t>календарних днів з дня оприлюднення інформації про конкурс). </a:t>
            </a:r>
            <a:r>
              <a:rPr lang="uk-UA" b="1" dirty="0" smtClean="0">
                <a:solidFill>
                  <a:srgbClr val="FF0000"/>
                </a:solidFill>
                <a:latin typeface="Times New Roman" panose="02020603050405020304" pitchFamily="18" charset="0"/>
                <a:cs typeface="Times New Roman" panose="02020603050405020304" pitchFamily="18" charset="0"/>
              </a:rPr>
              <a:t>Документи подаються</a:t>
            </a:r>
            <a:r>
              <a:rPr lang="uk-UA" dirty="0" smtClean="0">
                <a:latin typeface="Times New Roman" panose="02020603050405020304" pitchFamily="18" charset="0"/>
                <a:cs typeface="Times New Roman" panose="02020603050405020304" pitchFamily="18" charset="0"/>
              </a:rPr>
              <a:t>: особисто; через Єдиний портал вакансій державної служби НАДС; поштою</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smtClean="0">
                <a:latin typeface="Times New Roman" panose="02020603050405020304" pitchFamily="18" charset="0"/>
                <a:cs typeface="Times New Roman" panose="02020603050405020304" pitchFamily="18" charset="0"/>
              </a:rPr>
              <a:t>- копія паспорта громадянина України; письмова заява про участь у конкурсі із зазначенням мотивів; резюме; заява про те, що не застосовуються заборони; (копії документів про освіту; сертифікати про вільне володіння державною мовою; особова картка; декларація за минулий рік)</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1323439"/>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a:t>
            </a:r>
          </a:p>
          <a:p>
            <a:r>
              <a:rPr lang="uk-UA" sz="4000" b="1" i="1" dirty="0" smtClean="0">
                <a:solidFill>
                  <a:srgbClr val="FF0000"/>
                </a:solidFill>
                <a:latin typeface="Times New Roman" panose="02020603050405020304" pitchFamily="18" charset="0"/>
                <a:cs typeface="Times New Roman" panose="02020603050405020304" pitchFamily="18" charset="0"/>
              </a:rPr>
              <a:t>  ІІІ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3074" y="3685360"/>
            <a:ext cx="2777067" cy="646331"/>
          </a:xfrm>
          <a:prstGeom prst="rect">
            <a:avLst/>
          </a:prstGeom>
        </p:spPr>
        <p:txBody>
          <a:bodyPr wrap="square">
            <a:spAutoFit/>
          </a:bodyPr>
          <a:lstStyle/>
          <a:p>
            <a:r>
              <a:rPr lang="uk-UA" sz="3600" b="1" i="1" dirty="0" smtClean="0">
                <a:solidFill>
                  <a:srgbClr val="FF0000"/>
                </a:solidFill>
                <a:latin typeface="Times New Roman" panose="02020603050405020304" pitchFamily="18" charset="0"/>
                <a:cs typeface="Times New Roman" panose="02020603050405020304" pitchFamily="18" charset="0"/>
              </a:rPr>
              <a:t>Документи</a:t>
            </a:r>
            <a:endParaRPr lang="ru-RU"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1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25549" y="2343475"/>
            <a:ext cx="9310511" cy="4336874"/>
          </a:xfrm>
        </p:spPr>
        <p:txBody>
          <a:bodyPr>
            <a:normAutofit/>
          </a:bodyPr>
          <a:lstStyle/>
          <a:p>
            <a:pPr algn="just">
              <a:buFontTx/>
              <a:buChar char="-"/>
            </a:pPr>
            <a:r>
              <a:rPr lang="uk-UA" sz="2400" dirty="0" smtClean="0">
                <a:solidFill>
                  <a:srgbClr val="FF0000"/>
                </a:solidFill>
                <a:latin typeface="Times New Roman" panose="02020603050405020304" pitchFamily="18" charset="0"/>
                <a:cs typeface="Times New Roman" panose="02020603050405020304" pitchFamily="18" charset="0"/>
              </a:rPr>
              <a:t>перевірка поданих документів </a:t>
            </a:r>
            <a:r>
              <a:rPr lang="uk-UA" sz="2400" dirty="0" smtClean="0">
                <a:latin typeface="Times New Roman" panose="02020603050405020304" pitchFamily="18" charset="0"/>
                <a:cs typeface="Times New Roman" panose="02020603050405020304" pitchFamily="18" charset="0"/>
              </a:rPr>
              <a:t>на відповідність встановленим вимогам;</a:t>
            </a:r>
          </a:p>
          <a:p>
            <a:pPr marL="0" indent="0" algn="just">
              <a:buNone/>
            </a:pPr>
            <a:r>
              <a:rPr lang="uk-UA" sz="2400" dirty="0">
                <a:latin typeface="Times New Roman" panose="02020603050405020304" pitchFamily="18" charset="0"/>
                <a:cs typeface="Times New Roman" panose="02020603050405020304" pitchFamily="18" charset="0"/>
              </a:rPr>
              <a:t>-</a:t>
            </a:r>
            <a:r>
              <a:rPr lang="uk-UA" sz="2400" dirty="0" smtClean="0">
                <a:solidFill>
                  <a:srgbClr val="FF0000"/>
                </a:solidFill>
                <a:latin typeface="Times New Roman" panose="02020603050405020304" pitchFamily="18" charset="0"/>
                <a:cs typeface="Times New Roman" panose="02020603050405020304" pitchFamily="18" charset="0"/>
              </a:rPr>
              <a:t>тестування та визначення його результатів </a:t>
            </a:r>
          </a:p>
          <a:p>
            <a:pPr marL="0" indent="0" algn="just">
              <a:buNone/>
            </a:pPr>
            <a:r>
              <a:rPr lang="uk-UA" sz="2400" dirty="0" smtClean="0">
                <a:latin typeface="Times New Roman" panose="02020603050405020304" pitchFamily="18" charset="0"/>
                <a:cs typeface="Times New Roman" panose="02020603050405020304" pitchFamily="18" charset="0"/>
              </a:rPr>
              <a:t>1 завдання = 40 тестових питань на знання законодавства;</a:t>
            </a:r>
          </a:p>
          <a:p>
            <a:pPr marL="0" indent="0" algn="just">
              <a:buNone/>
            </a:pPr>
            <a:r>
              <a:rPr lang="uk-UA" sz="2400" dirty="0" smtClean="0">
                <a:latin typeface="Times New Roman" panose="02020603050405020304" pitchFamily="18" charset="0"/>
                <a:cs typeface="Times New Roman" panose="02020603050405020304" pitchFamily="18" charset="0"/>
              </a:rPr>
              <a:t>1 питання – 4 варіанти відповідей – 1 правильна;</a:t>
            </a:r>
          </a:p>
          <a:p>
            <a:pPr marL="0" indent="0" algn="just">
              <a:buNone/>
            </a:pPr>
            <a:r>
              <a:rPr lang="uk-UA" sz="2400" dirty="0" smtClean="0">
                <a:latin typeface="Times New Roman" panose="02020603050405020304" pitchFamily="18" charset="0"/>
                <a:cs typeface="Times New Roman" panose="02020603050405020304" pitchFamily="18" charset="0"/>
              </a:rPr>
              <a:t>Час – 40 хв);</a:t>
            </a:r>
          </a:p>
          <a:p>
            <a:pPr marL="0" indent="0" algn="just">
              <a:buNone/>
            </a:pPr>
            <a:r>
              <a:rPr lang="uk-UA" sz="2400" dirty="0" smtClean="0">
                <a:solidFill>
                  <a:srgbClr val="FF0000"/>
                </a:solidFill>
                <a:latin typeface="Times New Roman" panose="02020603050405020304" pitchFamily="18" charset="0"/>
                <a:cs typeface="Times New Roman" panose="02020603050405020304" pitchFamily="18" charset="0"/>
              </a:rPr>
              <a:t>«А» </a:t>
            </a:r>
            <a:r>
              <a:rPr lang="uk-UA" sz="2400" dirty="0" smtClean="0">
                <a:latin typeface="Times New Roman" panose="02020603050405020304" pitchFamily="18" charset="0"/>
                <a:cs typeface="Times New Roman" panose="02020603050405020304" pitchFamily="18" charset="0"/>
              </a:rPr>
              <a:t>- 2 б. – 36 і більше завдань; 1 б. – 28-35; 0 б. – 27 і менше завдань</a:t>
            </a:r>
          </a:p>
          <a:p>
            <a:pPr marL="0" indent="0" algn="just">
              <a:buNone/>
            </a:pPr>
            <a:r>
              <a:rPr lang="uk-UA" sz="2400" dirty="0" smtClean="0">
                <a:solidFill>
                  <a:srgbClr val="FF0000"/>
                </a:solidFill>
                <a:latin typeface="Times New Roman" panose="02020603050405020304" pitchFamily="18" charset="0"/>
                <a:cs typeface="Times New Roman" panose="02020603050405020304" pitchFamily="18" charset="0"/>
              </a:rPr>
              <a:t>«Б» </a:t>
            </a:r>
            <a:r>
              <a:rPr lang="uk-UA" sz="2400" dirty="0" smtClean="0">
                <a:latin typeface="Times New Roman" panose="02020603050405020304" pitchFamily="18" charset="0"/>
                <a:cs typeface="Times New Roman" panose="02020603050405020304" pitchFamily="18" charset="0"/>
              </a:rPr>
              <a:t>- 2 б. – 34 і більше завдань; 1 б. – 26-33; 0 б. – 25 і менше завдань</a:t>
            </a:r>
          </a:p>
          <a:p>
            <a:pPr marL="0" indent="0" algn="just">
              <a:buNone/>
            </a:pPr>
            <a:r>
              <a:rPr lang="uk-UA" sz="2400" dirty="0" smtClean="0">
                <a:solidFill>
                  <a:srgbClr val="FF0000"/>
                </a:solidFill>
                <a:latin typeface="Times New Roman" panose="02020603050405020304" pitchFamily="18" charset="0"/>
                <a:cs typeface="Times New Roman" panose="02020603050405020304" pitchFamily="18" charset="0"/>
              </a:rPr>
              <a:t>«В» </a:t>
            </a:r>
            <a:r>
              <a:rPr lang="uk-UA" sz="2400" dirty="0" smtClean="0">
                <a:latin typeface="Times New Roman" panose="02020603050405020304" pitchFamily="18" charset="0"/>
                <a:cs typeface="Times New Roman" panose="02020603050405020304" pitchFamily="18" charset="0"/>
              </a:rPr>
              <a:t>- 2 б. – 32 і більше завдань; 1 б. – 24-31; 0 б. – 23 і менше завдань</a:t>
            </a: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1138773"/>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Етапи</a:t>
            </a:r>
          </a:p>
          <a:p>
            <a:r>
              <a:rPr lang="uk-UA" sz="2800" b="1" i="1" dirty="0" smtClean="0">
                <a:solidFill>
                  <a:srgbClr val="FF0000"/>
                </a:solidFill>
                <a:latin typeface="Times New Roman" panose="02020603050405020304" pitchFamily="18" charset="0"/>
                <a:cs typeface="Times New Roman" panose="02020603050405020304" pitchFamily="18" charset="0"/>
              </a:rPr>
              <a:t>      І</a:t>
            </a:r>
            <a:r>
              <a:rPr lang="en-US" sz="2800" b="1" i="1" dirty="0" smtClean="0">
                <a:solidFill>
                  <a:srgbClr val="FF0000"/>
                </a:solidFill>
                <a:latin typeface="Times New Roman" panose="02020603050405020304" pitchFamily="18" charset="0"/>
                <a:cs typeface="Times New Roman" panose="02020603050405020304" pitchFamily="18" charset="0"/>
              </a:rPr>
              <a:t>V</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200" y="2825261"/>
            <a:ext cx="769395" cy="523220"/>
          </a:xfrm>
          <a:prstGeom prst="rect">
            <a:avLst/>
          </a:prstGeom>
        </p:spPr>
        <p:txBody>
          <a:bodyPr wrap="square">
            <a:spAutoFit/>
          </a:bodyPr>
          <a:lstStyle/>
          <a:p>
            <a:r>
              <a:rPr lang="en-US" sz="2800" b="1" i="1" dirty="0">
                <a:solidFill>
                  <a:srgbClr val="FF0000"/>
                </a:solidFill>
                <a:latin typeface="Times New Roman" panose="02020603050405020304" pitchFamily="18" charset="0"/>
                <a:cs typeface="Times New Roman" panose="02020603050405020304" pitchFamily="18" charset="0"/>
              </a:rPr>
              <a:t>V</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13316" name="Picture 4" descr="белые человечки для презентации - Все шаблоны - Создать мем -  Meme-arsen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4419"/>
            <a:ext cx="2133600" cy="35135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1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С 27.09.2021 образовательный процесс в ГПОУ «Донецкий Медицинский Колледж»  организован с использованием электронного обучения и дистанционных  образовательных технологий. — &quot;Донецкий медицинский колледж&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37" y="1276123"/>
            <a:ext cx="2857500" cy="48387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25549" y="2343475"/>
            <a:ext cx="9310511" cy="4336874"/>
          </a:xfrm>
        </p:spPr>
        <p:txBody>
          <a:bodyPr>
            <a:normAutofit/>
          </a:bodyPr>
          <a:lstStyle/>
          <a:p>
            <a:pPr algn="just">
              <a:buFontTx/>
              <a:buChar char="-"/>
            </a:pPr>
            <a:r>
              <a:rPr lang="uk-UA" sz="2400" dirty="0" smtClean="0">
                <a:latin typeface="Times New Roman" panose="02020603050405020304" pitchFamily="18" charset="0"/>
                <a:cs typeface="Times New Roman" panose="02020603050405020304" pitchFamily="18" charset="0"/>
              </a:rPr>
              <a:t>Результати тестування </a:t>
            </a:r>
            <a:r>
              <a:rPr lang="uk-UA" sz="2400" b="1" dirty="0" smtClean="0">
                <a:solidFill>
                  <a:srgbClr val="FF0000"/>
                </a:solidFill>
                <a:latin typeface="Times New Roman" panose="02020603050405020304" pitchFamily="18" charset="0"/>
                <a:cs typeface="Times New Roman" panose="02020603050405020304" pitchFamily="18" charset="0"/>
              </a:rPr>
              <a:t>діють 6 місяців</a:t>
            </a:r>
          </a:p>
          <a:p>
            <a:pPr algn="just">
              <a:buFontTx/>
              <a:buChar char="-"/>
            </a:pPr>
            <a:r>
              <a:rPr lang="uk-UA" sz="2400" b="1" dirty="0" smtClean="0">
                <a:solidFill>
                  <a:srgbClr val="FF0000"/>
                </a:solidFill>
                <a:latin typeface="Times New Roman" panose="02020603050405020304" pitchFamily="18" charset="0"/>
                <a:cs typeface="Times New Roman" panose="02020603050405020304" pitchFamily="18" charset="0"/>
              </a:rPr>
              <a:t>Повторне тестування не допускається</a:t>
            </a:r>
            <a:r>
              <a:rPr lang="uk-UA" sz="2400" dirty="0" smtClean="0">
                <a:latin typeface="Times New Roman" panose="02020603050405020304" pitchFamily="18" charset="0"/>
                <a:cs typeface="Times New Roman" panose="02020603050405020304" pitchFamily="18" charset="0"/>
              </a:rPr>
              <a:t>, окрім випадків, коли тестування перервано або не відбулося з технічних або інших причин, що не залежали від членів комісії та кандидатів.</a:t>
            </a:r>
          </a:p>
          <a:p>
            <a:pPr algn="just">
              <a:buFontTx/>
              <a:buChar char="-"/>
            </a:pPr>
            <a:endParaRPr lang="uk-UA" sz="2400" dirty="0">
              <a:latin typeface="Times New Roman" panose="02020603050405020304" pitchFamily="18" charset="0"/>
              <a:cs typeface="Times New Roman" panose="02020603050405020304" pitchFamily="18" charset="0"/>
            </a:endParaRPr>
          </a:p>
          <a:p>
            <a:pPr marL="0" indent="0" algn="just">
              <a:buNone/>
            </a:pPr>
            <a:r>
              <a:rPr lang="uk-UA" sz="2400" b="1" dirty="0" smtClean="0">
                <a:solidFill>
                  <a:srgbClr val="FF0000"/>
                </a:solidFill>
                <a:latin typeface="Times New Roman" panose="02020603050405020304" pitchFamily="18" charset="0"/>
                <a:cs typeface="Times New Roman" panose="02020603050405020304" pitchFamily="18" charset="0"/>
              </a:rPr>
              <a:t>Кандидат, який не з’явився </a:t>
            </a:r>
            <a:r>
              <a:rPr lang="uk-UA" sz="2400" dirty="0" smtClean="0">
                <a:latin typeface="Times New Roman" panose="02020603050405020304" pitchFamily="18" charset="0"/>
                <a:cs typeface="Times New Roman" panose="02020603050405020304" pitchFamily="18" charset="0"/>
              </a:rPr>
              <a:t>для проходження тестування, </a:t>
            </a:r>
            <a:r>
              <a:rPr lang="uk-UA" sz="2400" b="1" dirty="0" smtClean="0">
                <a:solidFill>
                  <a:srgbClr val="FF0000"/>
                </a:solidFill>
                <a:latin typeface="Times New Roman" panose="02020603050405020304" pitchFamily="18" charset="0"/>
                <a:cs typeface="Times New Roman" panose="02020603050405020304" pitchFamily="18" charset="0"/>
              </a:rPr>
              <a:t>або ж</a:t>
            </a:r>
            <a:r>
              <a:rPr lang="uk-UA" sz="2400" dirty="0" smtClean="0">
                <a:latin typeface="Times New Roman" panose="02020603050405020304" pitchFamily="18" charset="0"/>
                <a:cs typeface="Times New Roman" panose="02020603050405020304" pitchFamily="18" charset="0"/>
              </a:rPr>
              <a:t> за результатами тестування </a:t>
            </a:r>
            <a:r>
              <a:rPr lang="uk-UA" sz="2400" b="1" dirty="0" smtClean="0">
                <a:solidFill>
                  <a:srgbClr val="FF0000"/>
                </a:solidFill>
                <a:latin typeface="Times New Roman" panose="02020603050405020304" pitchFamily="18" charset="0"/>
                <a:cs typeface="Times New Roman" panose="02020603050405020304" pitchFamily="18" charset="0"/>
              </a:rPr>
              <a:t>отримав 0 балів </a:t>
            </a:r>
            <a:r>
              <a:rPr lang="uk-UA" sz="2400" dirty="0" smtClean="0">
                <a:latin typeface="Times New Roman" panose="02020603050405020304" pitchFamily="18" charset="0"/>
                <a:cs typeface="Times New Roman" panose="02020603050405020304" pitchFamily="18" charset="0"/>
              </a:rPr>
              <a:t>– такий, що не пройшов його і не допускається до наступного етапу</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40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48743" y="1883229"/>
            <a:ext cx="7887317" cy="4797120"/>
          </a:xfrm>
        </p:spPr>
        <p:txBody>
          <a:bodyPr>
            <a:normAutofit lnSpcReduction="10000"/>
          </a:bodyPr>
          <a:lstStyle/>
          <a:p>
            <a:pPr algn="just">
              <a:buFontTx/>
              <a:buChar char="-"/>
            </a:pPr>
            <a:r>
              <a:rPr lang="uk-UA" sz="2400" b="1" dirty="0" smtClean="0">
                <a:latin typeface="Times New Roman" panose="02020603050405020304" pitchFamily="18" charset="0"/>
                <a:cs typeface="Times New Roman" panose="02020603050405020304" pitchFamily="18" charset="0"/>
              </a:rPr>
              <a:t>Розв’язання ситуаційних завдань та визначення їх результатів </a:t>
            </a:r>
            <a:r>
              <a:rPr lang="uk-UA" sz="2400" dirty="0" smtClean="0">
                <a:latin typeface="Times New Roman" panose="02020603050405020304" pitchFamily="18" charset="0"/>
                <a:cs typeface="Times New Roman" panose="02020603050405020304" pitchFamily="18" charset="0"/>
              </a:rPr>
              <a:t>(лише для кандидатів на посади категорій «А», «Б», «В»)</a:t>
            </a:r>
          </a:p>
          <a:p>
            <a:pPr marL="0" indent="0" algn="just">
              <a:buNone/>
            </a:pPr>
            <a:r>
              <a:rPr lang="uk-UA" sz="2400" dirty="0" smtClean="0">
                <a:latin typeface="Times New Roman" panose="02020603050405020304" pitchFamily="18" charset="0"/>
                <a:cs typeface="Times New Roman" panose="02020603050405020304" pitchFamily="18" charset="0"/>
              </a:rPr>
              <a:t>З використанням комп’ютерної техніки письмово;</a:t>
            </a:r>
          </a:p>
          <a:p>
            <a:pPr marL="0" indent="0" algn="just">
              <a:buNone/>
            </a:pPr>
            <a:r>
              <a:rPr lang="uk-UA" sz="2400" dirty="0" smtClean="0">
                <a:latin typeface="Times New Roman" panose="02020603050405020304" pitchFamily="18" charset="0"/>
                <a:cs typeface="Times New Roman" panose="02020603050405020304" pitchFamily="18" charset="0"/>
              </a:rPr>
              <a:t>Від 1 до 2 завдань;</a:t>
            </a:r>
          </a:p>
          <a:p>
            <a:pPr marL="0" indent="0" algn="just">
              <a:buNone/>
            </a:pPr>
            <a:r>
              <a:rPr lang="uk-UA" sz="2400" dirty="0" smtClean="0">
                <a:latin typeface="Times New Roman" panose="02020603050405020304" pitchFamily="18" charset="0"/>
                <a:cs typeface="Times New Roman" panose="02020603050405020304" pitchFamily="18" charset="0"/>
              </a:rPr>
              <a:t>На розв’язання </a:t>
            </a:r>
            <a:r>
              <a:rPr lang="uk-UA" sz="2400" dirty="0" smtClean="0">
                <a:solidFill>
                  <a:srgbClr val="FF0000"/>
                </a:solidFill>
                <a:latin typeface="Times New Roman" panose="02020603050405020304" pitchFamily="18" charset="0"/>
                <a:cs typeface="Times New Roman" panose="02020603050405020304" pitchFamily="18" charset="0"/>
              </a:rPr>
              <a:t>1 завдання не більше 1 години;</a:t>
            </a:r>
          </a:p>
          <a:p>
            <a:pPr marL="0" indent="0" algn="just">
              <a:buNone/>
            </a:pPr>
            <a:r>
              <a:rPr lang="uk-UA" sz="2400" dirty="0" smtClean="0">
                <a:latin typeface="Times New Roman" panose="02020603050405020304" pitchFamily="18" charset="0"/>
                <a:cs typeface="Times New Roman" panose="02020603050405020304" pitchFamily="18" charset="0"/>
              </a:rPr>
              <a:t>Оцінюється: 2 бали – 1 бал – 0 балів</a:t>
            </a:r>
          </a:p>
          <a:p>
            <a:pPr marL="0" indent="0" algn="just">
              <a:buNone/>
            </a:pPr>
            <a:r>
              <a:rPr lang="uk-UA" sz="2400" b="1" dirty="0" smtClean="0">
                <a:solidFill>
                  <a:srgbClr val="FF0000"/>
                </a:solidFill>
                <a:latin typeface="Times New Roman" panose="02020603050405020304" pitchFamily="18" charset="0"/>
                <a:cs typeface="Times New Roman" panose="02020603050405020304" pitchFamily="18" charset="0"/>
              </a:rPr>
              <a:t>Остаточна оцінка </a:t>
            </a:r>
            <a:r>
              <a:rPr lang="uk-UA" sz="2400" dirty="0" smtClean="0">
                <a:latin typeface="Times New Roman" panose="02020603050405020304" pitchFamily="18" charset="0"/>
                <a:cs typeface="Times New Roman" panose="02020603050405020304" pitchFamily="18" charset="0"/>
              </a:rPr>
              <a:t>у балах є </a:t>
            </a:r>
            <a:r>
              <a:rPr lang="uk-UA" sz="2400" b="1" dirty="0" smtClean="0">
                <a:solidFill>
                  <a:srgbClr val="FF0000"/>
                </a:solidFill>
                <a:latin typeface="Times New Roman" panose="02020603050405020304" pitchFamily="18" charset="0"/>
                <a:cs typeface="Times New Roman" panose="02020603050405020304" pitchFamily="18" charset="0"/>
              </a:rPr>
              <a:t>середнє арифметичне значення індивідуальних балів</a:t>
            </a:r>
            <a:r>
              <a:rPr lang="uk-UA" sz="2400" dirty="0" smtClean="0">
                <a:latin typeface="Times New Roman" panose="02020603050405020304" pitchFamily="18" charset="0"/>
                <a:cs typeface="Times New Roman" panose="02020603050405020304" pitchFamily="18" charset="0"/>
              </a:rPr>
              <a:t>, виставлених членами комісії; за кожною окремою вимогою до професійної компетентності;</a:t>
            </a:r>
          </a:p>
          <a:p>
            <a:pPr marL="0" indent="0" algn="just">
              <a:buNone/>
            </a:pPr>
            <a:r>
              <a:rPr lang="uk-UA" sz="2400" b="1" dirty="0" smtClean="0">
                <a:solidFill>
                  <a:srgbClr val="FF0000"/>
                </a:solidFill>
                <a:latin typeface="Times New Roman" panose="02020603050405020304" pitchFamily="18" charset="0"/>
                <a:cs typeface="Times New Roman" panose="02020603050405020304" pitchFamily="18" charset="0"/>
              </a:rPr>
              <a:t>Кандидат, що отримав 0,5 або нижче за однією з вимог</a:t>
            </a:r>
            <a:r>
              <a:rPr lang="uk-UA" sz="2400" dirty="0" smtClean="0">
                <a:latin typeface="Times New Roman" panose="02020603050405020304" pitchFamily="18" charset="0"/>
                <a:cs typeface="Times New Roman" panose="02020603050405020304" pitchFamily="18" charset="0"/>
              </a:rPr>
              <a:t>, або ж не з’явився, не допускається до наступного етапу.</a:t>
            </a: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1138773"/>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a:t>
            </a:r>
          </a:p>
          <a:p>
            <a:r>
              <a:rPr lang="uk-UA"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V</a:t>
            </a:r>
            <a:r>
              <a:rPr lang="uk-UA" sz="2800" b="1" i="1" dirty="0" smtClean="0">
                <a:solidFill>
                  <a:srgbClr val="FF0000"/>
                </a:solidFill>
                <a:latin typeface="Times New Roman" panose="02020603050405020304" pitchFamily="18" charset="0"/>
                <a:cs typeface="Times New Roman" panose="02020603050405020304" pitchFamily="18" charset="0"/>
              </a:rPr>
              <a:t> </a:t>
            </a:r>
            <a:r>
              <a:rPr lang="uk-UA" sz="2800" b="1" i="1" dirty="0">
                <a:solidFill>
                  <a:srgbClr val="FF0000"/>
                </a:solidFill>
                <a:latin typeface="Times New Roman" panose="02020603050405020304" pitchFamily="18" charset="0"/>
                <a:cs typeface="Times New Roman" panose="02020603050405020304" pitchFamily="18" charset="0"/>
              </a:rPr>
              <a:t>І</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15362" name="Picture 2" descr="человек документа иллюстрация штока. иллюстрации насчитывающей людск -  145764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2051"/>
            <a:ext cx="3477568" cy="34775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2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48743" y="1686488"/>
            <a:ext cx="7887317" cy="4993861"/>
          </a:xfrm>
        </p:spPr>
        <p:txBody>
          <a:bodyPr>
            <a:normAutofit/>
          </a:bodyPr>
          <a:lstStyle/>
          <a:p>
            <a:pPr algn="just">
              <a:buFontTx/>
              <a:buChar char="-"/>
            </a:pPr>
            <a:r>
              <a:rPr lang="uk-UA" sz="2400" b="1" dirty="0" smtClean="0">
                <a:solidFill>
                  <a:srgbClr val="FF0000"/>
                </a:solidFill>
                <a:latin typeface="Times New Roman" panose="02020603050405020304" pitchFamily="18" charset="0"/>
                <a:cs typeface="Times New Roman" panose="02020603050405020304" pitchFamily="18" charset="0"/>
              </a:rPr>
              <a:t>Проведення співбесіди і визначення її результатів</a:t>
            </a:r>
          </a:p>
          <a:p>
            <a:pPr marL="0" indent="0" algn="just">
              <a:buNone/>
            </a:pPr>
            <a:r>
              <a:rPr lang="uk-UA" sz="2400" dirty="0" smtClean="0">
                <a:latin typeface="Times New Roman" panose="02020603050405020304" pitchFamily="18" charset="0"/>
                <a:cs typeface="Times New Roman" panose="02020603050405020304" pitchFamily="18" charset="0"/>
              </a:rPr>
              <a:t>(для оцінки професійної компетентності особи вимогам, які не були оцінені на попередніх етапах, оцінювання комісією: 2-1-0 балів за кожною вимогою кожним членом комісії, остаточна оцінка – середньоарифметичне значення індивідуальних балів всіх членів комісії; особа, що отримала 0,5 бал і нижче за однією із вимог або  не з’явився, вважається таким, що не пройшов відбір й не включається до загального рейтингу кандидатів).</a:t>
            </a: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1138773"/>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a:t>
            </a:r>
          </a:p>
          <a:p>
            <a:r>
              <a:rPr lang="uk-UA"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V</a:t>
            </a:r>
            <a:r>
              <a:rPr lang="uk-UA" sz="2800" b="1" i="1" dirty="0" smtClean="0">
                <a:solidFill>
                  <a:srgbClr val="FF0000"/>
                </a:solidFill>
                <a:latin typeface="Times New Roman" panose="02020603050405020304" pitchFamily="18" charset="0"/>
                <a:cs typeface="Times New Roman" panose="02020603050405020304" pitchFamily="18" charset="0"/>
              </a:rPr>
              <a:t> ІІ</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16386" name="Picture 2" descr="Создать мем &quot;белые человечки для презентации без фона образование,  человечек, человечки для презентации без фона документы&quot; - Картинки -  Meme-arsen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11" y="3012051"/>
            <a:ext cx="3252558" cy="36682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4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Times New Roman" panose="02020603050405020304" pitchFamily="18" charset="0"/>
                <a:cs typeface="Times New Roman" panose="02020603050405020304" pitchFamily="18" charset="0"/>
              </a:rPr>
              <a:t>Конкурс на зайняття вакантної посади державної служби</a:t>
            </a:r>
            <a:endParaRPr lang="ru-RU"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43290" y="1978187"/>
            <a:ext cx="6991854" cy="4336874"/>
          </a:xfrm>
        </p:spPr>
        <p:txBody>
          <a:bodyPr>
            <a:normAutofit fontScale="92500" lnSpcReduction="10000"/>
          </a:bodyPr>
          <a:lstStyle/>
          <a:p>
            <a:pPr marL="0" indent="0" algn="just">
              <a:buNone/>
            </a:pPr>
            <a:r>
              <a:rPr lang="uk-UA" sz="2400" b="1" dirty="0" smtClean="0">
                <a:solidFill>
                  <a:srgbClr val="FF0000"/>
                </a:solidFill>
                <a:latin typeface="Times New Roman" panose="02020603050405020304" pitchFamily="18" charset="0"/>
                <a:cs typeface="Times New Roman" panose="02020603050405020304" pitchFamily="18" charset="0"/>
              </a:rPr>
              <a:t>Проведення підрахунку результатів конкурсу та визначення переможця конкурсу і другого за результатом</a:t>
            </a:r>
          </a:p>
          <a:p>
            <a:pPr algn="just">
              <a:buFontTx/>
              <a:buChar char="-"/>
            </a:pPr>
            <a:r>
              <a:rPr lang="uk-UA" sz="2400" dirty="0" smtClean="0">
                <a:latin typeface="Times New Roman" panose="02020603050405020304" pitchFamily="18" charset="0"/>
                <a:cs typeface="Times New Roman" panose="02020603050405020304" pitchFamily="18" charset="0"/>
              </a:rPr>
              <a:t>Додавання всіх балів за кожною вимогою із відомостей середніх балів та балів за тестування</a:t>
            </a:r>
          </a:p>
          <a:p>
            <a:pPr algn="just">
              <a:buFontTx/>
              <a:buChar char="-"/>
            </a:pPr>
            <a:r>
              <a:rPr lang="uk-UA" sz="2400" dirty="0" smtClean="0">
                <a:latin typeface="Times New Roman" panose="02020603050405020304" pitchFamily="18" charset="0"/>
                <a:cs typeface="Times New Roman" panose="02020603050405020304" pitchFamily="18" charset="0"/>
              </a:rPr>
              <a:t>Рейтинг кандидатів</a:t>
            </a:r>
          </a:p>
          <a:p>
            <a:pPr algn="just">
              <a:buFontTx/>
              <a:buChar char="-"/>
            </a:pPr>
            <a:r>
              <a:rPr lang="uk-UA" sz="2400" dirty="0" smtClean="0">
                <a:latin typeface="Times New Roman" panose="02020603050405020304" pitchFamily="18" charset="0"/>
                <a:cs typeface="Times New Roman" panose="02020603050405020304" pitchFamily="18" charset="0"/>
              </a:rPr>
              <a:t>Якщо у кількох осіб однакова кількість балів, переможець визначається шляхом відкритого голосування на засіданні комісії</a:t>
            </a:r>
          </a:p>
          <a:p>
            <a:pPr marL="0" indent="0" algn="just">
              <a:buNone/>
            </a:pPr>
            <a:r>
              <a:rPr lang="uk-UA" sz="2400" b="1" dirty="0" smtClean="0">
                <a:solidFill>
                  <a:srgbClr val="FF0000"/>
                </a:solidFill>
                <a:latin typeface="Times New Roman" panose="02020603050405020304" pitchFamily="18" charset="0"/>
                <a:cs typeface="Times New Roman" panose="02020603050405020304" pitchFamily="18" charset="0"/>
              </a:rPr>
              <a:t>Оприлюднення результатів конкурсу</a:t>
            </a:r>
          </a:p>
          <a:p>
            <a:pPr marL="0" indent="0" algn="just">
              <a:buNone/>
            </a:pPr>
            <a:r>
              <a:rPr lang="uk-UA" sz="2400" dirty="0" smtClean="0">
                <a:latin typeface="Times New Roman" panose="02020603050405020304" pitchFamily="18" charset="0"/>
                <a:cs typeface="Times New Roman" panose="02020603050405020304" pitchFamily="18" charset="0"/>
              </a:rPr>
              <a:t>(не пізніше наступного робочого дня з дати підписання протоколу; загальні межі – не пізніше 45 календарних днів з дня оприлюднення оголошення про конкурс)</a:t>
            </a: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1138773"/>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Етапи</a:t>
            </a:r>
          </a:p>
          <a:p>
            <a:r>
              <a:rPr lang="uk-UA"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V</a:t>
            </a:r>
            <a:r>
              <a:rPr lang="uk-UA" sz="2800" b="1" i="1" dirty="0" smtClean="0">
                <a:solidFill>
                  <a:srgbClr val="FF0000"/>
                </a:solidFill>
                <a:latin typeface="Times New Roman" panose="02020603050405020304" pitchFamily="18" charset="0"/>
                <a:cs typeface="Times New Roman" panose="02020603050405020304" pitchFamily="18" charset="0"/>
              </a:rPr>
              <a:t> ІІІ</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200" y="4491431"/>
            <a:ext cx="1370745" cy="523220"/>
          </a:xfrm>
          <a:prstGeom prst="rect">
            <a:avLst/>
          </a:prstGeom>
        </p:spPr>
        <p:txBody>
          <a:bodyPr wrap="square">
            <a:spAutoFit/>
          </a:bodyPr>
          <a:lstStyle/>
          <a:p>
            <a:r>
              <a:rPr lang="uk-UA" sz="2800" b="1" i="1" dirty="0">
                <a:solidFill>
                  <a:srgbClr val="FF0000"/>
                </a:solidFill>
                <a:latin typeface="Times New Roman" panose="02020603050405020304" pitchFamily="18" charset="0"/>
                <a:cs typeface="Times New Roman" panose="02020603050405020304" pitchFamily="18" charset="0"/>
              </a:rPr>
              <a:t> </a:t>
            </a:r>
            <a:r>
              <a:rPr lang="uk-UA" sz="2800" b="1" i="1" dirty="0" smtClean="0">
                <a:solidFill>
                  <a:srgbClr val="FF0000"/>
                </a:solidFill>
                <a:latin typeface="Times New Roman" panose="02020603050405020304" pitchFamily="18" charset="0"/>
                <a:cs typeface="Times New Roman" panose="02020603050405020304" pitchFamily="18" charset="0"/>
              </a:rPr>
              <a:t>ІХ</a:t>
            </a:r>
            <a:endParaRPr lang="ru-RU" sz="2800" dirty="0"/>
          </a:p>
        </p:txBody>
      </p:sp>
      <p:pic>
        <p:nvPicPr>
          <p:cNvPr id="17410" name="Picture 2" descr="Создать комикс мем &quot;3D-человек, человечки для презентации без фона бизнес,  человечки для презентации без фона&quot; - Комиксы - Meme-arsen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680" y="3308460"/>
            <a:ext cx="3715320" cy="371532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13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ACDA13AC-1177-4061-B77A-096E00FA052B}"/>
              </a:ext>
            </a:extLst>
          </p:cNvPr>
          <p:cNvSpPr/>
          <p:nvPr/>
        </p:nvSpPr>
        <p:spPr>
          <a:xfrm>
            <a:off x="258417" y="427383"/>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b="1" i="1" kern="0" dirty="0" smtClean="0">
                <a:solidFill>
                  <a:schemeClr val="tx1"/>
                </a:solidFill>
                <a:latin typeface="Times New Roman" panose="02020603050405020304" pitchFamily="18" charset="0"/>
                <a:cs typeface="Times New Roman" panose="02020603050405020304" pitchFamily="18" charset="0"/>
              </a:rPr>
              <a:t>Конкурс на зайняття вакантних посад державної служби</a:t>
            </a:r>
            <a:endParaRPr lang="x-none" sz="4800" b="1" i="1" kern="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375C8311-7464-4E5F-9CF5-AE0F2AF4C9A5}"/>
              </a:ext>
            </a:extLst>
          </p:cNvPr>
          <p:cNvSpPr/>
          <p:nvPr/>
        </p:nvSpPr>
        <p:spPr>
          <a:xfrm>
            <a:off x="425669" y="2955629"/>
            <a:ext cx="3547241" cy="35162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3200" dirty="0" smtClean="0">
                <a:solidFill>
                  <a:schemeClr val="tx1"/>
                </a:solidFill>
                <a:latin typeface="Times New Roman" panose="02020603050405020304" pitchFamily="18" charset="0"/>
                <a:cs typeface="Times New Roman" panose="02020603050405020304" pitchFamily="18" charset="0"/>
              </a:rPr>
              <a:t>Закритий</a:t>
            </a:r>
          </a:p>
          <a:p>
            <a:pPr lvl="0" algn="ctr"/>
            <a:r>
              <a:rPr lang="uk-UA" sz="2400" dirty="0" smtClean="0">
                <a:solidFill>
                  <a:schemeClr val="tx1"/>
                </a:solidFill>
                <a:latin typeface="Times New Roman" panose="02020603050405020304" pitchFamily="18" charset="0"/>
                <a:cs typeface="Times New Roman" panose="02020603050405020304" pitchFamily="18" charset="0"/>
              </a:rPr>
              <a:t>На посади, </a:t>
            </a:r>
            <a:r>
              <a:rPr lang="uk-UA" sz="2400" b="1" dirty="0" smtClean="0">
                <a:solidFill>
                  <a:srgbClr val="FF0000"/>
                </a:solidFill>
                <a:latin typeface="Times New Roman" panose="02020603050405020304" pitchFamily="18" charset="0"/>
                <a:cs typeface="Times New Roman" panose="02020603050405020304" pitchFamily="18" charset="0"/>
              </a:rPr>
              <a:t>пов’язані із питаннями державної таємниці, мобілізаційної підготовки, оборони, національної безпеки, </a:t>
            </a:r>
            <a:r>
              <a:rPr lang="uk-UA" sz="2400" dirty="0" smtClean="0">
                <a:solidFill>
                  <a:schemeClr val="tx1"/>
                </a:solidFill>
                <a:latin typeface="Times New Roman" panose="02020603050405020304" pitchFamily="18" charset="0"/>
                <a:cs typeface="Times New Roman" panose="02020603050405020304" pitchFamily="18" charset="0"/>
              </a:rPr>
              <a:t>перелік визначає КМУ</a:t>
            </a:r>
          </a:p>
          <a:p>
            <a:pPr lvl="0"/>
            <a:endParaRPr lang="x-none" sz="20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9D01EFA2-647A-45C3-9BDC-CC4E0BAA7E02}"/>
              </a:ext>
            </a:extLst>
          </p:cNvPr>
          <p:cNvSpPr/>
          <p:nvPr/>
        </p:nvSpPr>
        <p:spPr>
          <a:xfrm>
            <a:off x="425668" y="1869407"/>
            <a:ext cx="3547241" cy="787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800" dirty="0" smtClean="0">
                <a:solidFill>
                  <a:schemeClr val="tx1"/>
                </a:solidFill>
                <a:latin typeface="Times New Roman" panose="02020603050405020304" pitchFamily="18" charset="0"/>
                <a:cs typeface="Times New Roman" panose="02020603050405020304" pitchFamily="18" charset="0"/>
              </a:rPr>
              <a:t>Відкритий</a:t>
            </a:r>
            <a:endParaRPr lang="x-none" sz="2800" u="sng"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7">
            <a:extLst>
              <a:ext uri="{FF2B5EF4-FFF2-40B4-BE49-F238E27FC236}">
                <a16:creationId xmlns:a16="http://schemas.microsoft.com/office/drawing/2014/main" id="{9D01EFA2-647A-45C3-9BDC-CC4E0BAA7E02}"/>
              </a:ext>
            </a:extLst>
          </p:cNvPr>
          <p:cNvSpPr/>
          <p:nvPr/>
        </p:nvSpPr>
        <p:spPr>
          <a:xfrm>
            <a:off x="6838156" y="1711932"/>
            <a:ext cx="2274313" cy="605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uk-UA" sz="2800" dirty="0">
                <a:solidFill>
                  <a:schemeClr val="tx1"/>
                </a:solidFill>
                <a:latin typeface="Times New Roman" panose="02020603050405020304" pitchFamily="18" charset="0"/>
                <a:cs typeface="Times New Roman" panose="02020603050405020304" pitchFamily="18" charset="0"/>
              </a:rPr>
              <a:t>П</a:t>
            </a:r>
            <a:r>
              <a:rPr lang="uk-UA" sz="2800" dirty="0" smtClean="0">
                <a:solidFill>
                  <a:schemeClr val="tx1"/>
                </a:solidFill>
                <a:latin typeface="Times New Roman" panose="02020603050405020304" pitchFamily="18" charset="0"/>
                <a:cs typeface="Times New Roman" panose="02020603050405020304" pitchFamily="18" charset="0"/>
              </a:rPr>
              <a:t>ервинний</a:t>
            </a:r>
            <a:endParaRPr lang="x-none" sz="2800" u="sng"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скругленные углы 6">
            <a:extLst>
              <a:ext uri="{FF2B5EF4-FFF2-40B4-BE49-F238E27FC236}">
                <a16:creationId xmlns:a16="http://schemas.microsoft.com/office/drawing/2014/main" id="{375C8311-7464-4E5F-9CF5-AE0F2AF4C9A5}"/>
              </a:ext>
            </a:extLst>
          </p:cNvPr>
          <p:cNvSpPr/>
          <p:nvPr/>
        </p:nvSpPr>
        <p:spPr>
          <a:xfrm>
            <a:off x="4071257" y="2377524"/>
            <a:ext cx="7989364" cy="4480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3200" dirty="0" smtClean="0">
                <a:solidFill>
                  <a:schemeClr val="tx1"/>
                </a:solidFill>
                <a:latin typeface="Times New Roman" panose="02020603050405020304" pitchFamily="18" charset="0"/>
                <a:cs typeface="Times New Roman" panose="02020603050405020304" pitchFamily="18" charset="0"/>
              </a:rPr>
              <a:t>Повторний</a:t>
            </a:r>
          </a:p>
          <a:p>
            <a:pPr marL="342900" lvl="0" indent="-342900" algn="ctr">
              <a:buFontTx/>
              <a:buChar char="-"/>
            </a:pPr>
            <a:r>
              <a:rPr lang="uk-UA" sz="2400" dirty="0" smtClean="0">
                <a:solidFill>
                  <a:schemeClr val="tx1"/>
                </a:solidFill>
                <a:latin typeface="Times New Roman" panose="02020603050405020304" pitchFamily="18" charset="0"/>
                <a:cs typeface="Times New Roman" panose="02020603050405020304" pitchFamily="18" charset="0"/>
              </a:rPr>
              <a:t>у разі </a:t>
            </a:r>
            <a:r>
              <a:rPr lang="uk-UA" sz="2400" b="1" dirty="0" smtClean="0">
                <a:solidFill>
                  <a:srgbClr val="FF0000"/>
                </a:solidFill>
                <a:latin typeface="Times New Roman" panose="02020603050405020304" pitchFamily="18" charset="0"/>
                <a:cs typeface="Times New Roman" panose="02020603050405020304" pitchFamily="18" charset="0"/>
              </a:rPr>
              <a:t>порушень умов або порядку конкурсу</a:t>
            </a:r>
            <a:r>
              <a:rPr lang="uk-UA" sz="2400" dirty="0" smtClean="0">
                <a:solidFill>
                  <a:schemeClr val="tx1"/>
                </a:solidFill>
                <a:latin typeface="Times New Roman" panose="02020603050405020304" pitchFamily="18" charset="0"/>
                <a:cs typeface="Times New Roman" panose="02020603050405020304" pitchFamily="18" charset="0"/>
              </a:rPr>
              <a:t>;</a:t>
            </a:r>
          </a:p>
          <a:p>
            <a:pPr marL="342900" lvl="0" indent="-342900" algn="ctr">
              <a:buFontTx/>
              <a:buChar char="-"/>
            </a:pPr>
            <a:r>
              <a:rPr lang="ru-RU" sz="2400" dirty="0" smtClean="0">
                <a:solidFill>
                  <a:schemeClr val="tx1"/>
                </a:solidFill>
                <a:latin typeface="Times New Roman" panose="02020603050405020304" pitchFamily="18" charset="0"/>
                <a:cs typeface="Times New Roman" panose="02020603050405020304" pitchFamily="18" charset="0"/>
              </a:rPr>
              <a:t>за </a:t>
            </a:r>
            <a:r>
              <a:rPr lang="ru-RU" sz="2400" dirty="0">
                <a:solidFill>
                  <a:schemeClr val="tx1"/>
                </a:solidFill>
                <a:latin typeface="Times New Roman" panose="02020603050405020304" pitchFamily="18" charset="0"/>
                <a:cs typeface="Times New Roman" panose="02020603050405020304" pitchFamily="18" charset="0"/>
              </a:rPr>
              <a:t>результатами конкурсу </a:t>
            </a:r>
            <a:r>
              <a:rPr lang="ru-RU" sz="2400" b="1" dirty="0">
                <a:solidFill>
                  <a:srgbClr val="FF0000"/>
                </a:solidFill>
                <a:latin typeface="Times New Roman" panose="02020603050405020304" pitchFamily="18" charset="0"/>
                <a:cs typeface="Times New Roman" panose="02020603050405020304" pitchFamily="18" charset="0"/>
              </a:rPr>
              <a:t>не </a:t>
            </a:r>
            <a:r>
              <a:rPr lang="ru-RU" sz="2400" b="1" dirty="0" err="1">
                <a:solidFill>
                  <a:srgbClr val="FF0000"/>
                </a:solidFill>
                <a:latin typeface="Times New Roman" panose="02020603050405020304" pitchFamily="18" charset="0"/>
                <a:cs typeface="Times New Roman" panose="02020603050405020304" pitchFamily="18" charset="0"/>
              </a:rPr>
              <a:t>визначено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кандидата</a:t>
            </a:r>
          </a:p>
          <a:p>
            <a:pPr marL="342900" lvl="0" indent="-342900" algn="ctr">
              <a:buFontTx/>
              <a:buChar char="-"/>
            </a:pPr>
            <a:r>
              <a:rPr lang="ru-RU" sz="2400" b="1" dirty="0" err="1">
                <a:solidFill>
                  <a:srgbClr val="FF0000"/>
                </a:solidFill>
                <a:latin typeface="Times New Roman" panose="02020603050405020304" pitchFamily="18" charset="0"/>
                <a:cs typeface="Times New Roman" panose="02020603050405020304" pitchFamily="18" charset="0"/>
              </a:rPr>
              <a:t>виявлення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обмежень</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щодо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вступу</a:t>
            </a: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у </a:t>
            </a:r>
            <a:r>
              <a:rPr lang="ru-RU" sz="2400" dirty="0" err="1" smtClean="0">
                <a:solidFill>
                  <a:schemeClr val="tx1"/>
                </a:solidFill>
                <a:latin typeface="Times New Roman" panose="02020603050405020304" pitchFamily="18" charset="0"/>
                <a:cs typeface="Times New Roman" panose="02020603050405020304" pitchFamily="18" charset="0"/>
              </a:rPr>
              <a:t>переможця</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конкурсу та </a:t>
            </a:r>
            <a:r>
              <a:rPr lang="ru-RU" sz="2400" dirty="0" err="1">
                <a:solidFill>
                  <a:schemeClr val="tx1"/>
                </a:solidFill>
                <a:latin typeface="Times New Roman" panose="02020603050405020304" pitchFamily="18" charset="0"/>
                <a:cs typeface="Times New Roman" panose="02020603050405020304" pitchFamily="18" charset="0"/>
              </a:rPr>
              <a:t>відсутності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іншого</a:t>
            </a:r>
            <a:r>
              <a:rPr lang="ru-RU" sz="2400" dirty="0">
                <a:solidFill>
                  <a:schemeClr val="tx1"/>
                </a:solidFill>
                <a:latin typeface="Times New Roman" panose="02020603050405020304" pitchFamily="18" charset="0"/>
                <a:cs typeface="Times New Roman" panose="02020603050405020304" pitchFamily="18" charset="0"/>
              </a:rPr>
              <a:t> за результатами конкурсу </a:t>
            </a:r>
            <a:r>
              <a:rPr lang="ru-RU" sz="2400" dirty="0" smtClean="0">
                <a:solidFill>
                  <a:schemeClr val="tx1"/>
                </a:solidFill>
                <a:latin typeface="Times New Roman" panose="02020603050405020304" pitchFamily="18" charset="0"/>
                <a:cs typeface="Times New Roman" panose="02020603050405020304" pitchFamily="18" charset="0"/>
              </a:rPr>
              <a:t>кандидата</a:t>
            </a:r>
          </a:p>
          <a:p>
            <a:pPr marL="342900" lvl="0" indent="-342900" algn="ctr">
              <a:buFontTx/>
              <a:buChar char="-"/>
            </a:pPr>
            <a:r>
              <a:rPr lang="ru-RU" sz="2400" b="1" dirty="0" err="1">
                <a:solidFill>
                  <a:srgbClr val="FF0000"/>
                </a:solidFill>
                <a:latin typeface="Times New Roman" panose="02020603050405020304" pitchFamily="18" charset="0"/>
                <a:cs typeface="Times New Roman" panose="02020603050405020304" pitchFamily="18" charset="0"/>
              </a:rPr>
              <a:t>відмови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переможця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від</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зайняття</a:t>
            </a:r>
            <a:r>
              <a:rPr lang="ru-RU" sz="2400" b="1" dirty="0">
                <a:solidFill>
                  <a:srgbClr val="FF0000"/>
                </a:solidFill>
                <a:latin typeface="Times New Roman" panose="02020603050405020304" pitchFamily="18" charset="0"/>
                <a:cs typeface="Times New Roman" panose="02020603050405020304" pitchFamily="18" charset="0"/>
              </a:rPr>
              <a:t> поса</a:t>
            </a:r>
            <a:r>
              <a:rPr lang="ru-RU" sz="2400" dirty="0">
                <a:solidFill>
                  <a:schemeClr val="tx1"/>
                </a:solidFill>
                <a:latin typeface="Times New Roman" panose="02020603050405020304" pitchFamily="18" charset="0"/>
                <a:cs typeface="Times New Roman" panose="02020603050405020304" pitchFamily="18" charset="0"/>
              </a:rPr>
              <a:t>ди </a:t>
            </a:r>
            <a:r>
              <a:rPr lang="ru-RU" sz="2400" dirty="0" err="1">
                <a:solidFill>
                  <a:schemeClr val="tx1"/>
                </a:solidFill>
                <a:latin typeface="Times New Roman" panose="02020603050405020304" pitchFamily="18" charset="0"/>
                <a:cs typeface="Times New Roman" panose="02020603050405020304" pitchFamily="18" charset="0"/>
              </a:rPr>
              <a:t>державної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служби</a:t>
            </a:r>
            <a:r>
              <a:rPr lang="ru-RU" sz="2400" dirty="0">
                <a:solidFill>
                  <a:schemeClr val="tx1"/>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або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відсутності</a:t>
            </a:r>
            <a:r>
              <a:rPr lang="ru-RU" sz="2400" b="1" dirty="0">
                <a:solidFill>
                  <a:srgbClr val="FF0000"/>
                </a:solidFill>
                <a:latin typeface="Times New Roman" panose="02020603050405020304" pitchFamily="18" charset="0"/>
                <a:cs typeface="Times New Roman" panose="02020603050405020304" pitchFamily="18" charset="0"/>
              </a:rPr>
              <a:t> кандидатур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визначених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Комісією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або</a:t>
            </a:r>
            <a:r>
              <a:rPr lang="ru-RU" sz="2400" dirty="0">
                <a:solidFill>
                  <a:schemeClr val="tx1"/>
                </a:solidFill>
                <a:latin typeface="Times New Roman" panose="02020603050405020304" pitchFamily="18" charset="0"/>
                <a:cs typeface="Times New Roman" panose="02020603050405020304" pitchFamily="18" charset="0"/>
              </a:rPr>
              <a:t> конкурсною </a:t>
            </a:r>
            <a:r>
              <a:rPr lang="ru-RU" sz="2400" dirty="0" err="1">
                <a:solidFill>
                  <a:schemeClr val="tx1"/>
                </a:solidFill>
                <a:latin typeface="Times New Roman" panose="02020603050405020304" pitchFamily="18" charset="0"/>
                <a:cs typeface="Times New Roman" panose="02020603050405020304" pitchFamily="18" charset="0"/>
              </a:rPr>
              <a:t>комісією</a:t>
            </a:r>
            <a:r>
              <a:rPr lang="ru-RU" sz="2400" dirty="0">
                <a:solidFill>
                  <a:schemeClr val="tx1"/>
                </a:solidFill>
                <a:latin typeface="Times New Roman" panose="02020603050405020304" pitchFamily="18" charset="0"/>
                <a:cs typeface="Times New Roman" panose="02020603050405020304" pitchFamily="18" charset="0"/>
              </a:rPr>
              <a:t> для </a:t>
            </a:r>
            <a:r>
              <a:rPr lang="ru-RU" sz="2400" dirty="0" err="1">
                <a:solidFill>
                  <a:schemeClr val="tx1"/>
                </a:solidFill>
                <a:latin typeface="Times New Roman" panose="02020603050405020304" pitchFamily="18" charset="0"/>
                <a:cs typeface="Times New Roman" panose="02020603050405020304" pitchFamily="18" charset="0"/>
              </a:rPr>
              <a:t>розгляду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суб’єктом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або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керівником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державної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служби</a:t>
            </a:r>
            <a:r>
              <a:rPr lang="ru-RU" sz="2400" dirty="0">
                <a:solidFill>
                  <a:schemeClr val="tx1"/>
                </a:solidFill>
                <a:latin typeface="Times New Roman" panose="02020603050405020304" pitchFamily="18" charset="0"/>
                <a:cs typeface="Times New Roman" panose="02020603050405020304" pitchFamily="18" charset="0"/>
              </a:rPr>
              <a:t> з метою </a:t>
            </a:r>
            <a:r>
              <a:rPr lang="ru-RU" sz="2400" dirty="0" err="1">
                <a:solidFill>
                  <a:schemeClr val="tx1"/>
                </a:solidFill>
                <a:latin typeface="Times New Roman" panose="02020603050405020304" pitchFamily="18" charset="0"/>
                <a:cs typeface="Times New Roman" panose="02020603050405020304" pitchFamily="18" charset="0"/>
              </a:rPr>
              <a:t>визначення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переможця</a:t>
            </a:r>
            <a:r>
              <a:rPr lang="ru-RU" sz="2400" dirty="0">
                <a:solidFill>
                  <a:schemeClr val="tx1"/>
                </a:solidFill>
                <a:latin typeface="Times New Roman" panose="02020603050405020304" pitchFamily="18" charset="0"/>
                <a:cs typeface="Times New Roman" panose="02020603050405020304" pitchFamily="18" charset="0"/>
              </a:rPr>
              <a:t> конкурсу.</a:t>
            </a:r>
            <a:endParaRPr lang="uk-UA" sz="2400" dirty="0" smtClean="0">
              <a:solidFill>
                <a:schemeClr val="tx1"/>
              </a:solidFill>
              <a:latin typeface="Times New Roman" panose="02020603050405020304" pitchFamily="18" charset="0"/>
              <a:cs typeface="Times New Roman" panose="02020603050405020304" pitchFamily="18" charset="0"/>
            </a:endParaRPr>
          </a:p>
          <a:p>
            <a:pPr lvl="0"/>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3" name="Прямая со стрелкой 2"/>
          <p:cNvCxnSpPr/>
          <p:nvPr/>
        </p:nvCxnSpPr>
        <p:spPr>
          <a:xfrm flipH="1">
            <a:off x="3972909" y="1570383"/>
            <a:ext cx="709450" cy="444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3831021" y="1570382"/>
            <a:ext cx="1206063" cy="1587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1"/>
          </p:cNvCxnSpPr>
          <p:nvPr/>
        </p:nvCxnSpPr>
        <p:spPr>
          <a:xfrm>
            <a:off x="5738648" y="1570382"/>
            <a:ext cx="1099508" cy="44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269761" y="1570381"/>
            <a:ext cx="1018641" cy="807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114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ACDA13AC-1177-4061-B77A-096E00FA052B}"/>
              </a:ext>
            </a:extLst>
          </p:cNvPr>
          <p:cNvSpPr/>
          <p:nvPr/>
        </p:nvSpPr>
        <p:spPr>
          <a:xfrm>
            <a:off x="258417" y="427383"/>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b="1" i="1" kern="0" dirty="0" err="1" smtClean="0">
                <a:solidFill>
                  <a:schemeClr val="tx1"/>
                </a:solidFill>
                <a:latin typeface="Times New Roman" panose="02020603050405020304" pitchFamily="18" charset="0"/>
                <a:cs typeface="Times New Roman" panose="02020603050405020304" pitchFamily="18" charset="0"/>
              </a:rPr>
              <a:t>Спецперевірка</a:t>
            </a:r>
            <a:r>
              <a:rPr lang="uk-UA" sz="3200" b="1" i="1" kern="0" dirty="0" smtClean="0">
                <a:solidFill>
                  <a:schemeClr val="tx1"/>
                </a:solidFill>
                <a:latin typeface="Times New Roman" panose="02020603050405020304" pitchFamily="18" charset="0"/>
                <a:cs typeface="Times New Roman" panose="02020603050405020304" pitchFamily="18" charset="0"/>
              </a:rPr>
              <a:t> щодо осіб, які претендують на зайняття посад державної служби</a:t>
            </a:r>
            <a:endParaRPr lang="x-none" sz="4800" b="1" i="1" kern="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375C8311-7464-4E5F-9CF5-AE0F2AF4C9A5}"/>
              </a:ext>
            </a:extLst>
          </p:cNvPr>
          <p:cNvSpPr/>
          <p:nvPr/>
        </p:nvSpPr>
        <p:spPr>
          <a:xfrm>
            <a:off x="425670" y="2955630"/>
            <a:ext cx="3405352" cy="749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3200" dirty="0" smtClean="0">
                <a:solidFill>
                  <a:schemeClr val="tx1"/>
                </a:solidFill>
                <a:latin typeface="Times New Roman" panose="02020603050405020304" pitchFamily="18" charset="0"/>
                <a:cs typeface="Times New Roman" panose="02020603050405020304" pitchFamily="18" charset="0"/>
              </a:rPr>
              <a:t>Строк</a:t>
            </a:r>
            <a:endParaRPr lang="uk-UA" sz="2400" dirty="0" smtClean="0">
              <a:solidFill>
                <a:schemeClr val="tx1"/>
              </a:solidFill>
              <a:latin typeface="Times New Roman" panose="02020603050405020304" pitchFamily="18" charset="0"/>
              <a:cs typeface="Times New Roman" panose="02020603050405020304" pitchFamily="18" charset="0"/>
            </a:endParaRPr>
          </a:p>
          <a:p>
            <a:pPr lvl="0"/>
            <a:endParaRPr lang="x-none" sz="20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9D01EFA2-647A-45C3-9BDC-CC4E0BAA7E02}"/>
              </a:ext>
            </a:extLst>
          </p:cNvPr>
          <p:cNvSpPr/>
          <p:nvPr/>
        </p:nvSpPr>
        <p:spPr>
          <a:xfrm>
            <a:off x="425668" y="1869407"/>
            <a:ext cx="3547241" cy="787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800" dirty="0" smtClean="0">
                <a:solidFill>
                  <a:schemeClr val="tx1"/>
                </a:solidFill>
                <a:latin typeface="Times New Roman" panose="02020603050405020304" pitchFamily="18" charset="0"/>
                <a:cs typeface="Times New Roman" panose="02020603050405020304" pitchFamily="18" charset="0"/>
              </a:rPr>
              <a:t>Предмет перевірки</a:t>
            </a:r>
            <a:endParaRPr lang="x-none" sz="2800" u="sng"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7">
            <a:extLst>
              <a:ext uri="{FF2B5EF4-FFF2-40B4-BE49-F238E27FC236}">
                <a16:creationId xmlns:a16="http://schemas.microsoft.com/office/drawing/2014/main" id="{9D01EFA2-647A-45C3-9BDC-CC4E0BAA7E02}"/>
              </a:ext>
            </a:extLst>
          </p:cNvPr>
          <p:cNvSpPr/>
          <p:nvPr/>
        </p:nvSpPr>
        <p:spPr>
          <a:xfrm>
            <a:off x="6838156" y="1711932"/>
            <a:ext cx="2699982" cy="7632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800" dirty="0" smtClean="0">
                <a:solidFill>
                  <a:schemeClr val="tx1"/>
                </a:solidFill>
                <a:latin typeface="Times New Roman" panose="02020603050405020304" pitchFamily="18" charset="0"/>
                <a:cs typeface="Times New Roman" panose="02020603050405020304" pitchFamily="18" charset="0"/>
              </a:rPr>
              <a:t>Результати</a:t>
            </a:r>
            <a:endParaRPr lang="x-none" sz="2800" u="sng"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скругленные углы 6">
            <a:extLst>
              <a:ext uri="{FF2B5EF4-FFF2-40B4-BE49-F238E27FC236}">
                <a16:creationId xmlns:a16="http://schemas.microsoft.com/office/drawing/2014/main" id="{375C8311-7464-4E5F-9CF5-AE0F2AF4C9A5}"/>
              </a:ext>
            </a:extLst>
          </p:cNvPr>
          <p:cNvSpPr/>
          <p:nvPr/>
        </p:nvSpPr>
        <p:spPr>
          <a:xfrm>
            <a:off x="5182775" y="2656605"/>
            <a:ext cx="6574221" cy="38183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3200" dirty="0" smtClean="0">
                <a:solidFill>
                  <a:schemeClr val="tx1"/>
                </a:solidFill>
                <a:latin typeface="Times New Roman" panose="02020603050405020304" pitchFamily="18" charset="0"/>
                <a:cs typeface="Times New Roman" panose="02020603050405020304" pitchFamily="18" charset="0"/>
              </a:rPr>
              <a:t>Особи, щодо яких вона проводиться</a:t>
            </a:r>
          </a:p>
          <a:p>
            <a:pPr lvl="0" algn="ctr"/>
            <a:r>
              <a:rPr lang="uk-UA" sz="3200" dirty="0" smtClean="0">
                <a:solidFill>
                  <a:schemeClr val="tx1"/>
                </a:solidFill>
                <a:latin typeface="Times New Roman" panose="02020603050405020304" pitchFamily="18" charset="0"/>
                <a:cs typeface="Times New Roman" panose="02020603050405020304" pitchFamily="18" charset="0"/>
              </a:rPr>
              <a:t>(- для осіб на посади із зайняттям відповідального або особливо відповідального становища;</a:t>
            </a:r>
          </a:p>
          <a:p>
            <a:pPr lvl="0" algn="ctr"/>
            <a:r>
              <a:rPr lang="uk-UA" sz="3200" dirty="0" smtClean="0">
                <a:solidFill>
                  <a:schemeClr val="tx1"/>
                </a:solidFill>
                <a:latin typeface="Times New Roman" panose="02020603050405020304" pitchFamily="18" charset="0"/>
                <a:cs typeface="Times New Roman" panose="02020603050405020304" pitchFamily="18" charset="0"/>
              </a:rPr>
              <a:t>- на посади з підвищеним корупційним ризиком)</a:t>
            </a:r>
            <a:endParaRPr lang="uk-UA" sz="2400" dirty="0" smtClean="0">
              <a:solidFill>
                <a:schemeClr val="tx1"/>
              </a:solidFill>
              <a:latin typeface="Times New Roman" panose="02020603050405020304" pitchFamily="18" charset="0"/>
              <a:cs typeface="Times New Roman" panose="02020603050405020304" pitchFamily="18" charset="0"/>
            </a:endParaRPr>
          </a:p>
          <a:p>
            <a:pPr lvl="0"/>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3" name="Прямая со стрелкой 2"/>
          <p:cNvCxnSpPr/>
          <p:nvPr/>
        </p:nvCxnSpPr>
        <p:spPr>
          <a:xfrm flipH="1">
            <a:off x="3972909" y="1570383"/>
            <a:ext cx="709450" cy="444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3831021" y="1570382"/>
            <a:ext cx="1206063" cy="1587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1"/>
          </p:cNvCxnSpPr>
          <p:nvPr/>
        </p:nvCxnSpPr>
        <p:spPr>
          <a:xfrm>
            <a:off x="5738648" y="1570382"/>
            <a:ext cx="1099508" cy="44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264660" y="1570381"/>
            <a:ext cx="831340" cy="108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скругленные углы 6">
            <a:extLst>
              <a:ext uri="{FF2B5EF4-FFF2-40B4-BE49-F238E27FC236}">
                <a16:creationId xmlns:a16="http://schemas.microsoft.com/office/drawing/2014/main" id="{375C8311-7464-4E5F-9CF5-AE0F2AF4C9A5}"/>
              </a:ext>
            </a:extLst>
          </p:cNvPr>
          <p:cNvSpPr/>
          <p:nvPr/>
        </p:nvSpPr>
        <p:spPr>
          <a:xfrm>
            <a:off x="496612" y="4132788"/>
            <a:ext cx="3405352" cy="2346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3200" dirty="0" smtClean="0">
                <a:solidFill>
                  <a:schemeClr val="tx1"/>
                </a:solidFill>
                <a:latin typeface="Times New Roman" panose="02020603050405020304" pitchFamily="18" charset="0"/>
                <a:cs typeface="Times New Roman" panose="02020603050405020304" pitchFamily="18" charset="0"/>
              </a:rPr>
              <a:t>Суб’єкт забезпечення проведення перевірки</a:t>
            </a:r>
            <a:endParaRPr lang="uk-UA" sz="2400" dirty="0" smtClean="0">
              <a:solidFill>
                <a:schemeClr val="tx1"/>
              </a:solidFill>
              <a:latin typeface="Times New Roman" panose="02020603050405020304" pitchFamily="18" charset="0"/>
              <a:cs typeface="Times New Roman" panose="02020603050405020304" pitchFamily="18" charset="0"/>
            </a:endParaRPr>
          </a:p>
          <a:p>
            <a:pPr lvl="0"/>
            <a:endParaRPr lang="x-none" sz="2000"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p:cNvCxnSpPr/>
          <p:nvPr/>
        </p:nvCxnSpPr>
        <p:spPr>
          <a:xfrm flipH="1">
            <a:off x="3901964" y="1570381"/>
            <a:ext cx="1135120" cy="2702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213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atin typeface="Times New Roman" panose="02020603050405020304" pitchFamily="18" charset="0"/>
                <a:cs typeface="Times New Roman" panose="02020603050405020304" pitchFamily="18" charset="0"/>
              </a:rPr>
              <a:t>Право на державну службу</a:t>
            </a:r>
            <a:br>
              <a:rPr lang="uk-UA" b="1" i="1" dirty="0" smtClean="0">
                <a:latin typeface="Times New Roman" panose="02020603050405020304" pitchFamily="18" charset="0"/>
                <a:cs typeface="Times New Roman" panose="02020603050405020304" pitchFamily="18" charset="0"/>
              </a:rPr>
            </a:br>
            <a:r>
              <a:rPr lang="uk-UA" sz="2400" b="1" i="1" dirty="0" smtClean="0">
                <a:latin typeface="Times New Roman" panose="02020603050405020304" pitchFamily="18" charset="0"/>
                <a:cs typeface="Times New Roman" panose="02020603050405020304" pitchFamily="18" charset="0"/>
              </a:rPr>
              <a:t>(різновид конституційних прав громадян (ст. 38 Конституції України)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00550" y="2028825"/>
            <a:ext cx="6953250" cy="4148138"/>
          </a:xfrm>
        </p:spPr>
        <p:txBody>
          <a:bodyPr/>
          <a:lstStyle/>
          <a:p>
            <a:r>
              <a:rPr lang="uk-UA" dirty="0" smtClean="0">
                <a:latin typeface="Times New Roman" panose="02020603050405020304" pitchFamily="18" charset="0"/>
                <a:cs typeface="Times New Roman" panose="02020603050405020304" pitchFamily="18" charset="0"/>
              </a:rPr>
              <a:t>Досягнення особою </a:t>
            </a:r>
            <a:r>
              <a:rPr lang="uk-UA" dirty="0" smtClean="0">
                <a:solidFill>
                  <a:srgbClr val="FF0000"/>
                </a:solidFill>
                <a:latin typeface="Times New Roman" panose="02020603050405020304" pitchFamily="18" charset="0"/>
                <a:cs typeface="Times New Roman" panose="02020603050405020304" pitchFamily="18" charset="0"/>
              </a:rPr>
              <a:t>повноліття</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Наявність </a:t>
            </a:r>
            <a:r>
              <a:rPr lang="uk-UA" dirty="0" smtClean="0">
                <a:solidFill>
                  <a:srgbClr val="FF0000"/>
                </a:solidFill>
                <a:latin typeface="Times New Roman" panose="02020603050405020304" pitchFamily="18" charset="0"/>
                <a:cs typeface="Times New Roman" panose="02020603050405020304" pitchFamily="18" charset="0"/>
              </a:rPr>
              <a:t>громадянства</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Вільне володіння </a:t>
            </a:r>
            <a:r>
              <a:rPr lang="uk-UA" dirty="0" smtClean="0">
                <a:solidFill>
                  <a:srgbClr val="FF0000"/>
                </a:solidFill>
                <a:latin typeface="Times New Roman" panose="02020603050405020304" pitchFamily="18" charset="0"/>
                <a:cs typeface="Times New Roman" panose="02020603050405020304" pitchFamily="18" charset="0"/>
              </a:rPr>
              <a:t>державною мовою</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Наявність відповідного </a:t>
            </a:r>
            <a:r>
              <a:rPr lang="uk-UA" dirty="0" smtClean="0">
                <a:solidFill>
                  <a:srgbClr val="FF0000"/>
                </a:solidFill>
                <a:latin typeface="Times New Roman" panose="02020603050405020304" pitchFamily="18" charset="0"/>
                <a:cs typeface="Times New Roman" panose="02020603050405020304" pitchFamily="18" charset="0"/>
              </a:rPr>
              <a:t>рівня вищої освіти </a:t>
            </a:r>
            <a:r>
              <a:rPr lang="uk-UA" dirty="0" smtClean="0">
                <a:latin typeface="Times New Roman" panose="02020603050405020304" pitchFamily="18" charset="0"/>
                <a:cs typeface="Times New Roman" panose="02020603050405020304" pitchFamily="18" charset="0"/>
              </a:rPr>
              <a:t>(посади категорії «А», «Б» - магістр; посади категорії «В» - бакалавр, молодший бакалавр)</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90550" y="1924735"/>
            <a:ext cx="3629025" cy="1815882"/>
          </a:xfrm>
          <a:prstGeom prst="rect">
            <a:avLst/>
          </a:prstGeom>
        </p:spPr>
        <p:txBody>
          <a:bodyPr wrap="square">
            <a:spAutoFit/>
          </a:bodyPr>
          <a:lstStyle/>
          <a:p>
            <a:r>
              <a:rPr lang="uk-UA" sz="2800" b="1" i="1" dirty="0">
                <a:solidFill>
                  <a:srgbClr val="FF0000"/>
                </a:solidFill>
                <a:latin typeface="Times New Roman" panose="02020603050405020304" pitchFamily="18" charset="0"/>
                <a:cs typeface="Times New Roman" panose="02020603050405020304" pitchFamily="18" charset="0"/>
              </a:rPr>
              <a:t>Основні вимоги, наявність яких </a:t>
            </a:r>
            <a:endParaRPr lang="uk-UA" sz="2800" b="1" i="1" dirty="0" smtClean="0">
              <a:solidFill>
                <a:srgbClr val="FF0000"/>
              </a:solidFill>
              <a:latin typeface="Times New Roman" panose="02020603050405020304" pitchFamily="18" charset="0"/>
              <a:cs typeface="Times New Roman" panose="02020603050405020304" pitchFamily="18" charset="0"/>
            </a:endParaRPr>
          </a:p>
          <a:p>
            <a:r>
              <a:rPr lang="uk-UA" sz="2800" b="1" i="1" dirty="0" smtClean="0">
                <a:solidFill>
                  <a:srgbClr val="FF0000"/>
                </a:solidFill>
                <a:latin typeface="Times New Roman" panose="02020603050405020304" pitchFamily="18" charset="0"/>
                <a:cs typeface="Times New Roman" panose="02020603050405020304" pitchFamily="18" charset="0"/>
              </a:rPr>
              <a:t>дозволяє </a:t>
            </a:r>
            <a:r>
              <a:rPr lang="uk-UA" sz="2800" b="1" i="1" dirty="0">
                <a:solidFill>
                  <a:srgbClr val="FF0000"/>
                </a:solidFill>
                <a:latin typeface="Times New Roman" panose="02020603050405020304" pitchFamily="18" charset="0"/>
                <a:cs typeface="Times New Roman" panose="02020603050405020304" pitchFamily="18" charset="0"/>
              </a:rPr>
              <a:t>реалізувати це право:</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 Скачать картинки Человечки для презентации, стоковые фото Человечки для  презентации в хорошем качестве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740617"/>
            <a:ext cx="2268311" cy="29361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ACDA13AC-1177-4061-B77A-096E00FA052B}"/>
              </a:ext>
            </a:extLst>
          </p:cNvPr>
          <p:cNvSpPr/>
          <p:nvPr/>
        </p:nvSpPr>
        <p:spPr>
          <a:xfrm>
            <a:off x="258417" y="427383"/>
            <a:ext cx="11675166" cy="1143000"/>
          </a:xfrm>
          <a:prstGeom prst="roundRect">
            <a:avLst/>
          </a:prstGeom>
          <a:solidFill>
            <a:schemeClr val="accent1">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3200" b="1" i="1" kern="0" dirty="0" smtClean="0">
                <a:solidFill>
                  <a:schemeClr val="tx1"/>
                </a:solidFill>
                <a:latin typeface="Times New Roman" panose="02020603050405020304" pitchFamily="18" charset="0"/>
                <a:cs typeface="Times New Roman" panose="02020603050405020304" pitchFamily="18" charset="0"/>
              </a:rPr>
              <a:t>Призначення на посаду державної служби</a:t>
            </a:r>
            <a:endParaRPr lang="x-none" sz="4800" b="1" i="1" kern="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6">
            <a:extLst>
              <a:ext uri="{FF2B5EF4-FFF2-40B4-BE49-F238E27FC236}">
                <a16:creationId xmlns:a16="http://schemas.microsoft.com/office/drawing/2014/main" id="{375C8311-7464-4E5F-9CF5-AE0F2AF4C9A5}"/>
              </a:ext>
            </a:extLst>
          </p:cNvPr>
          <p:cNvSpPr/>
          <p:nvPr/>
        </p:nvSpPr>
        <p:spPr>
          <a:xfrm>
            <a:off x="2301767" y="1720664"/>
            <a:ext cx="9647582" cy="1479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uk-UA" sz="2800" dirty="0" smtClean="0">
                <a:solidFill>
                  <a:schemeClr val="tx1"/>
                </a:solidFill>
                <a:latin typeface="Times New Roman" panose="02020603050405020304" pitchFamily="18" charset="0"/>
                <a:cs typeface="Times New Roman" panose="02020603050405020304" pitchFamily="18" charset="0"/>
              </a:rPr>
              <a:t>На посаду: - категорії «А» - рішення приймає </a:t>
            </a:r>
            <a:r>
              <a:rPr lang="uk-UA" sz="2800" b="1" dirty="0" smtClean="0">
                <a:solidFill>
                  <a:srgbClr val="FF0000"/>
                </a:solidFill>
                <a:latin typeface="Times New Roman" panose="02020603050405020304" pitchFamily="18" charset="0"/>
                <a:cs typeface="Times New Roman" panose="02020603050405020304" pitchFamily="18" charset="0"/>
              </a:rPr>
              <a:t>суб’єкт призначення</a:t>
            </a:r>
            <a:r>
              <a:rPr lang="uk-UA" sz="2800" dirty="0" smtClean="0">
                <a:solidFill>
                  <a:schemeClr val="tx1"/>
                </a:solidFill>
                <a:latin typeface="Times New Roman" panose="02020603050405020304" pitchFamily="18" charset="0"/>
                <a:cs typeface="Times New Roman" panose="02020603050405020304" pitchFamily="18" charset="0"/>
              </a:rPr>
              <a:t>, визначений Конституцією або Законами України; - категорії «Б», «В» - </a:t>
            </a:r>
            <a:r>
              <a:rPr lang="uk-UA" sz="2800" b="1" dirty="0" smtClean="0">
                <a:solidFill>
                  <a:srgbClr val="FF0000"/>
                </a:solidFill>
                <a:latin typeface="Times New Roman" panose="02020603050405020304" pitchFamily="18" charset="0"/>
                <a:cs typeface="Times New Roman" panose="02020603050405020304" pitchFamily="18" charset="0"/>
              </a:rPr>
              <a:t>керівник державної служби</a:t>
            </a:r>
          </a:p>
          <a:p>
            <a:pPr lvl="0" algn="just"/>
            <a:endParaRPr lang="x-none" sz="2000"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скругленные углы 6">
            <a:extLst>
              <a:ext uri="{FF2B5EF4-FFF2-40B4-BE49-F238E27FC236}">
                <a16:creationId xmlns:a16="http://schemas.microsoft.com/office/drawing/2014/main" id="{375C8311-7464-4E5F-9CF5-AE0F2AF4C9A5}"/>
              </a:ext>
            </a:extLst>
          </p:cNvPr>
          <p:cNvSpPr/>
          <p:nvPr/>
        </p:nvSpPr>
        <p:spPr>
          <a:xfrm>
            <a:off x="2301767" y="3350680"/>
            <a:ext cx="9647582" cy="16627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400" b="1" dirty="0" smtClean="0">
                <a:solidFill>
                  <a:srgbClr val="FF0000"/>
                </a:solidFill>
                <a:latin typeface="Times New Roman" panose="02020603050405020304" pitchFamily="18" charset="0"/>
                <a:cs typeface="Times New Roman" panose="02020603050405020304" pitchFamily="18" charset="0"/>
              </a:rPr>
              <a:t>Строк: </a:t>
            </a:r>
            <a:r>
              <a:rPr lang="uk-UA" sz="2400" dirty="0" smtClean="0">
                <a:solidFill>
                  <a:schemeClr val="tx1"/>
                </a:solidFill>
                <a:latin typeface="Times New Roman" panose="02020603050405020304" pitchFamily="18" charset="0"/>
                <a:cs typeface="Times New Roman" panose="02020603050405020304" pitchFamily="18" charset="0"/>
              </a:rPr>
              <a:t>- після закінчення строку оскарження результатів конкурсу;</a:t>
            </a:r>
            <a:r>
              <a:rPr lang="uk-UA" sz="2400" dirty="0">
                <a:solidFill>
                  <a:schemeClr val="tx1"/>
                </a:solidFill>
                <a:latin typeface="Times New Roman" panose="02020603050405020304" pitchFamily="18" charset="0"/>
                <a:cs typeface="Times New Roman" panose="02020603050405020304" pitchFamily="18" charset="0"/>
              </a:rPr>
              <a:t> </a:t>
            </a:r>
            <a:r>
              <a:rPr lang="uk-UA" sz="2400" dirty="0" smtClean="0">
                <a:solidFill>
                  <a:schemeClr val="tx1"/>
                </a:solidFill>
                <a:latin typeface="Times New Roman" panose="02020603050405020304" pitchFamily="18" charset="0"/>
                <a:cs typeface="Times New Roman" panose="02020603050405020304" pitchFamily="18" charset="0"/>
              </a:rPr>
              <a:t>а у разі оскарження – після рішення по скарзі; АЛЕ не пізніше 30 календарних днів з дня оголошення інформації про переможця конкурсу</a:t>
            </a:r>
          </a:p>
        </p:txBody>
      </p:sp>
      <p:sp>
        <p:nvSpPr>
          <p:cNvPr id="19" name="Прямоугольник: скругленные углы 6">
            <a:extLst>
              <a:ext uri="{FF2B5EF4-FFF2-40B4-BE49-F238E27FC236}">
                <a16:creationId xmlns:a16="http://schemas.microsoft.com/office/drawing/2014/main" id="{375C8311-7464-4E5F-9CF5-AE0F2AF4C9A5}"/>
              </a:ext>
            </a:extLst>
          </p:cNvPr>
          <p:cNvSpPr/>
          <p:nvPr/>
        </p:nvSpPr>
        <p:spPr>
          <a:xfrm>
            <a:off x="2301767" y="5163713"/>
            <a:ext cx="9647582" cy="8313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400" dirty="0" smtClean="0">
                <a:solidFill>
                  <a:schemeClr val="tx1"/>
                </a:solidFill>
                <a:latin typeface="Times New Roman" panose="02020603050405020304" pitchFamily="18" charset="0"/>
                <a:cs typeface="Times New Roman" panose="02020603050405020304" pitchFamily="18" charset="0"/>
              </a:rPr>
              <a:t>Оформлюються</a:t>
            </a:r>
            <a:r>
              <a:rPr lang="uk-UA" sz="2400" b="1" dirty="0" smtClean="0">
                <a:solidFill>
                  <a:srgbClr val="FF0000"/>
                </a:solidFill>
                <a:latin typeface="Times New Roman" panose="02020603050405020304" pitchFamily="18" charset="0"/>
                <a:cs typeface="Times New Roman" panose="02020603050405020304" pitchFamily="18" charset="0"/>
              </a:rPr>
              <a:t> акти про призначення</a:t>
            </a:r>
          </a:p>
          <a:p>
            <a:pPr lvl="0" algn="just"/>
            <a:r>
              <a:rPr lang="uk-UA" sz="2400" dirty="0" smtClean="0">
                <a:solidFill>
                  <a:schemeClr val="tx1"/>
                </a:solidFill>
                <a:latin typeface="Times New Roman" panose="02020603050405020304" pitchFamily="18" charset="0"/>
                <a:cs typeface="Times New Roman" panose="02020603050405020304" pitchFamily="18" charset="0"/>
              </a:rPr>
              <a:t>У день призначення особа складає </a:t>
            </a:r>
            <a:r>
              <a:rPr lang="uk-UA" sz="2400" b="1" dirty="0" smtClean="0">
                <a:solidFill>
                  <a:srgbClr val="FF0000"/>
                </a:solidFill>
                <a:latin typeface="Times New Roman" panose="02020603050405020304" pitchFamily="18" charset="0"/>
                <a:cs typeface="Times New Roman" panose="02020603050405020304" pitchFamily="18" charset="0"/>
              </a:rPr>
              <a:t>Присягу</a:t>
            </a:r>
            <a:endParaRPr lang="uk-UA" sz="2400" dirty="0" smtClean="0">
              <a:solidFill>
                <a:schemeClr val="tx1"/>
              </a:solidFill>
              <a:latin typeface="Times New Roman" panose="02020603050405020304" pitchFamily="18" charset="0"/>
              <a:cs typeface="Times New Roman" panose="02020603050405020304" pitchFamily="18" charset="0"/>
            </a:endParaRPr>
          </a:p>
        </p:txBody>
      </p:sp>
      <p:pic>
        <p:nvPicPr>
          <p:cNvPr id="18434" name="Picture 2" descr="3d Businessman and Client Shaking Hands. Stock Illustration - Illustration  of person, shaking: 106883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64" y="2244952"/>
            <a:ext cx="2929762" cy="31325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88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Випробування при призначенні на посаду державної служби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43200" y="1690688"/>
            <a:ext cx="9222827" cy="1273229"/>
          </a:xfrm>
        </p:spPr>
        <p:txBody>
          <a:bodyPr/>
          <a:lstStyle/>
          <a:p>
            <a:pPr marL="0" indent="0">
              <a:buNone/>
            </a:pPr>
            <a:r>
              <a:rPr lang="uk-UA" dirty="0" smtClean="0">
                <a:latin typeface="Times New Roman" panose="02020603050405020304" pitchFamily="18" charset="0"/>
                <a:cs typeface="Times New Roman" panose="02020603050405020304" pitchFamily="18" charset="0"/>
              </a:rPr>
              <a:t>Сприяння </a:t>
            </a:r>
            <a:r>
              <a:rPr lang="uk-UA" b="1" dirty="0" smtClean="0">
                <a:solidFill>
                  <a:srgbClr val="FF0000"/>
                </a:solidFill>
                <a:latin typeface="Times New Roman" panose="02020603050405020304" pitchFamily="18" charset="0"/>
                <a:cs typeface="Times New Roman" panose="02020603050405020304" pitchFamily="18" charset="0"/>
              </a:rPr>
              <a:t>комплектуванню органів </a:t>
            </a:r>
            <a:r>
              <a:rPr lang="uk-UA" dirty="0" smtClean="0">
                <a:latin typeface="Times New Roman" panose="02020603050405020304" pitchFamily="18" charset="0"/>
                <a:cs typeface="Times New Roman" panose="02020603050405020304" pitchFamily="18" charset="0"/>
              </a:rPr>
              <a:t>влади кваліфікованими кадрами завдяки перевірці відповідності компетентності особи посаді</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41995" y="2037584"/>
            <a:ext cx="2777067" cy="646331"/>
          </a:xfrm>
          <a:prstGeom prst="rect">
            <a:avLst/>
          </a:prstGeom>
        </p:spPr>
        <p:txBody>
          <a:bodyPr wrap="square">
            <a:spAutoFit/>
          </a:bodyPr>
          <a:lstStyle/>
          <a:p>
            <a:r>
              <a:rPr lang="uk-UA" sz="3600" b="1" i="1" dirty="0" smtClean="0">
                <a:solidFill>
                  <a:srgbClr val="FF0000"/>
                </a:solidFill>
                <a:latin typeface="Times New Roman" panose="02020603050405020304" pitchFamily="18" charset="0"/>
                <a:cs typeface="Times New Roman" panose="02020603050405020304" pitchFamily="18" charset="0"/>
              </a:rPr>
              <a:t>Мета</a:t>
            </a:r>
            <a:endParaRPr lang="ru-RU" sz="3600" b="1" i="1" dirty="0">
              <a:solidFill>
                <a:srgbClr val="FF0000"/>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2743200" y="3016251"/>
            <a:ext cx="9222827" cy="3668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2000" b="1" dirty="0" smtClean="0">
                <a:solidFill>
                  <a:srgbClr val="FF0000"/>
                </a:solidFill>
                <a:latin typeface="Times New Roman" panose="02020603050405020304" pitchFamily="18" charset="0"/>
                <a:cs typeface="Times New Roman" panose="02020603050405020304" pitchFamily="18" charset="0"/>
              </a:rPr>
              <a:t>- необов’язковий </a:t>
            </a:r>
            <a:r>
              <a:rPr lang="uk-UA" sz="2000" dirty="0" smtClean="0">
                <a:latin typeface="Times New Roman" panose="02020603050405020304" pitchFamily="18" charset="0"/>
                <a:cs typeface="Times New Roman" panose="02020603050405020304" pitchFamily="18" charset="0"/>
              </a:rPr>
              <a:t>характер; </a:t>
            </a:r>
            <a:r>
              <a:rPr lang="uk-UA" sz="2000" b="1" dirty="0" smtClean="0">
                <a:solidFill>
                  <a:srgbClr val="FF0000"/>
                </a:solidFill>
                <a:latin typeface="Times New Roman" panose="02020603050405020304" pitchFamily="18" charset="0"/>
                <a:cs typeface="Times New Roman" panose="02020603050405020304" pitchFamily="18" charset="0"/>
              </a:rPr>
              <a:t>Виняток</a:t>
            </a:r>
            <a:r>
              <a:rPr lang="uk-UA" sz="2000" dirty="0" smtClean="0">
                <a:latin typeface="Times New Roman" panose="02020603050405020304" pitchFamily="18" charset="0"/>
                <a:cs typeface="Times New Roman" panose="02020603050405020304" pitchFamily="18" charset="0"/>
              </a:rPr>
              <a:t> – обов’язковий характер у разі призначення особи на посаду державної служби вперше;</a:t>
            </a:r>
          </a:p>
          <a:p>
            <a:pPr>
              <a:buFontTx/>
              <a:buChar char="-"/>
            </a:pPr>
            <a:r>
              <a:rPr lang="uk-UA" sz="2000" b="1" dirty="0" smtClean="0">
                <a:solidFill>
                  <a:srgbClr val="FF0000"/>
                </a:solidFill>
                <a:latin typeface="Times New Roman" panose="02020603050405020304" pitchFamily="18" charset="0"/>
                <a:cs typeface="Times New Roman" panose="02020603050405020304" pitchFamily="18" charset="0"/>
              </a:rPr>
              <a:t>Згода особи є обов’язковою </a:t>
            </a:r>
            <a:r>
              <a:rPr lang="uk-UA" sz="2000" dirty="0" smtClean="0">
                <a:latin typeface="Times New Roman" panose="02020603050405020304" pitchFamily="18" charset="0"/>
                <a:cs typeface="Times New Roman" panose="02020603050405020304" pitchFamily="18" charset="0"/>
              </a:rPr>
              <a:t>(немає згоди – особа така, що відмовилася від зайняття посади)</a:t>
            </a:r>
          </a:p>
          <a:p>
            <a:pPr>
              <a:buFontTx/>
              <a:buChar char="-"/>
            </a:pPr>
            <a:r>
              <a:rPr lang="uk-UA" sz="2000" b="1" dirty="0" smtClean="0">
                <a:solidFill>
                  <a:srgbClr val="FF0000"/>
                </a:solidFill>
                <a:latin typeface="Times New Roman" panose="02020603050405020304" pitchFamily="18" charset="0"/>
                <a:cs typeface="Times New Roman" panose="02020603050405020304" pitchFamily="18" charset="0"/>
              </a:rPr>
              <a:t>Строковий</a:t>
            </a:r>
            <a:r>
              <a:rPr lang="uk-UA" sz="2000" dirty="0" smtClean="0">
                <a:latin typeface="Times New Roman" panose="02020603050405020304" pitchFamily="18" charset="0"/>
                <a:cs typeface="Times New Roman" panose="02020603050405020304" pitchFamily="18" charset="0"/>
              </a:rPr>
              <a:t> характер (до 6 місяців)</a:t>
            </a:r>
          </a:p>
          <a:p>
            <a:pPr>
              <a:buFontTx/>
              <a:buChar char="-"/>
            </a:pPr>
            <a:r>
              <a:rPr lang="uk-UA" sz="2000" dirty="0" smtClean="0">
                <a:latin typeface="Times New Roman" panose="02020603050405020304" pitchFamily="18" charset="0"/>
                <a:cs typeface="Times New Roman" panose="02020603050405020304" pitchFamily="18" charset="0"/>
              </a:rPr>
              <a:t> </a:t>
            </a:r>
            <a:r>
              <a:rPr lang="uk-UA" sz="2000" b="1" dirty="0" smtClean="0">
                <a:solidFill>
                  <a:srgbClr val="FF0000"/>
                </a:solidFill>
                <a:latin typeface="Times New Roman" panose="02020603050405020304" pitchFamily="18" charset="0"/>
                <a:cs typeface="Times New Roman" panose="02020603050405020304" pitchFamily="18" charset="0"/>
              </a:rPr>
              <a:t>Правовий статус службовця </a:t>
            </a:r>
            <a:r>
              <a:rPr lang="uk-UA" sz="2000" dirty="0" smtClean="0">
                <a:latin typeface="Times New Roman" panose="02020603050405020304" pitchFamily="18" charset="0"/>
                <a:cs typeface="Times New Roman" panose="02020603050405020304" pitchFamily="18" charset="0"/>
              </a:rPr>
              <a:t>(статус як і для державних службовців, із деякими винятками – ранг присвоюється лише після закінчення строку випробування)</a:t>
            </a:r>
          </a:p>
          <a:p>
            <a:pPr>
              <a:buFontTx/>
              <a:buChar char="-"/>
            </a:pPr>
            <a:r>
              <a:rPr lang="uk-UA" sz="2000" b="1" dirty="0" smtClean="0">
                <a:solidFill>
                  <a:srgbClr val="FF0000"/>
                </a:solidFill>
                <a:latin typeface="Times New Roman" panose="02020603050405020304" pitchFamily="18" charset="0"/>
                <a:cs typeface="Times New Roman" panose="02020603050405020304" pitchFamily="18" charset="0"/>
              </a:rPr>
              <a:t>Можливість звільнення особи в період випробування </a:t>
            </a:r>
            <a:r>
              <a:rPr lang="uk-UA" sz="2000" dirty="0" smtClean="0">
                <a:latin typeface="Times New Roman" panose="02020603050405020304" pitchFamily="18" charset="0"/>
                <a:cs typeface="Times New Roman" panose="02020603050405020304" pitchFamily="18" charset="0"/>
              </a:rPr>
              <a:t>– як особу, що не відповідає зайнятій посаді</a:t>
            </a:r>
          </a:p>
          <a:p>
            <a:pPr>
              <a:buFontTx/>
              <a:buChar char="-"/>
            </a:pPr>
            <a:r>
              <a:rPr lang="uk-UA" sz="2000" b="1" dirty="0" smtClean="0">
                <a:solidFill>
                  <a:srgbClr val="FF0000"/>
                </a:solidFill>
                <a:latin typeface="Times New Roman" panose="02020603050405020304" pitchFamily="18" charset="0"/>
                <a:cs typeface="Times New Roman" panose="02020603050405020304" pitchFamily="18" charset="0"/>
              </a:rPr>
              <a:t>АЛЕ! </a:t>
            </a:r>
            <a:r>
              <a:rPr lang="uk-UA" sz="2000" dirty="0" smtClean="0">
                <a:latin typeface="Times New Roman" panose="02020603050405020304" pitchFamily="18" charset="0"/>
                <a:cs typeface="Times New Roman" panose="02020603050405020304" pitchFamily="18" charset="0"/>
              </a:rPr>
              <a:t>Якщо строк випробування закінчився, а особа не ознайомилася із наказом про звільнення, особа вважається такою, що </a:t>
            </a:r>
            <a:r>
              <a:rPr lang="uk-UA" sz="2000" b="1" dirty="0" smtClean="0">
                <a:solidFill>
                  <a:srgbClr val="FF0000"/>
                </a:solidFill>
                <a:latin typeface="Times New Roman" panose="02020603050405020304" pitchFamily="18" charset="0"/>
                <a:cs typeface="Times New Roman" panose="02020603050405020304" pitchFamily="18" charset="0"/>
              </a:rPr>
              <a:t>випробування пройшла</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9458" name="Picture 2" descr="190 человечков для презентации на прозрачном ф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6" y="3016251"/>
            <a:ext cx="2963017" cy="356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0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Человечки для презентаций powerpoint картинки -подбор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37" y="1431597"/>
            <a:ext cx="4286250" cy="25622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Службова кар’єра державного службовця</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49213" y="1690688"/>
            <a:ext cx="7816814" cy="1273229"/>
          </a:xfrm>
        </p:spPr>
        <p:txBody>
          <a:bodyPr>
            <a:normAutofit fontScale="77500" lnSpcReduction="20000"/>
          </a:bodyPr>
          <a:lstStyle/>
          <a:p>
            <a:pPr marL="0" indent="0">
              <a:buNone/>
            </a:pPr>
            <a:r>
              <a:rPr lang="uk-UA" b="1" dirty="0" smtClean="0">
                <a:solidFill>
                  <a:srgbClr val="FF0000"/>
                </a:solidFill>
                <a:latin typeface="Times New Roman" panose="02020603050405020304" pitchFamily="18" charset="0"/>
                <a:cs typeface="Times New Roman" panose="02020603050405020304" pitchFamily="18" charset="0"/>
              </a:rPr>
              <a:t>Основний етап проходження державної служби</a:t>
            </a:r>
            <a:r>
              <a:rPr lang="uk-UA" dirty="0" smtClean="0">
                <a:latin typeface="Times New Roman" panose="02020603050405020304" pitchFamily="18" charset="0"/>
                <a:cs typeface="Times New Roman" panose="02020603050405020304" pitchFamily="18" charset="0"/>
              </a:rPr>
              <a:t>, зміст якого формує </a:t>
            </a:r>
            <a:r>
              <a:rPr lang="uk-UA" b="1" dirty="0" smtClean="0">
                <a:solidFill>
                  <a:srgbClr val="FF0000"/>
                </a:solidFill>
                <a:latin typeface="Times New Roman" panose="02020603050405020304" pitchFamily="18" charset="0"/>
                <a:cs typeface="Times New Roman" panose="02020603050405020304" pitchFamily="18" charset="0"/>
              </a:rPr>
              <a:t>просування по службі</a:t>
            </a:r>
            <a:r>
              <a:rPr lang="uk-UA" dirty="0" smtClean="0">
                <a:latin typeface="Times New Roman" panose="02020603050405020304" pitchFamily="18" charset="0"/>
                <a:cs typeface="Times New Roman" panose="02020603050405020304" pitchFamily="18" charset="0"/>
              </a:rPr>
              <a:t>, зміна становища службовця у його просуванні  по кар’єрних сходинах, а також проходження інших процедур, пов’язаних із реалізацією правового статусу державного службовця.</a:t>
            </a:r>
            <a:endParaRPr lang="ru-RU"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3559277" y="3274141"/>
            <a:ext cx="8406750" cy="3410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uk-UA" sz="2000" dirty="0" smtClean="0">
                <a:latin typeface="Times New Roman" panose="02020603050405020304" pitchFamily="18" charset="0"/>
                <a:cs typeface="Times New Roman" panose="02020603050405020304" pitchFamily="18" charset="0"/>
              </a:rPr>
              <a:t>Процедура просування по службі </a:t>
            </a:r>
            <a:r>
              <a:rPr lang="uk-UA" sz="2000" b="1" dirty="0" smtClean="0">
                <a:solidFill>
                  <a:srgbClr val="FF0000"/>
                </a:solidFill>
                <a:latin typeface="Times New Roman" panose="02020603050405020304" pitchFamily="18" charset="0"/>
                <a:cs typeface="Times New Roman" panose="02020603050405020304" pitchFamily="18" charset="0"/>
              </a:rPr>
              <a:t>шляхом зайняття вищої посади</a:t>
            </a:r>
            <a:r>
              <a:rPr lang="uk-UA" sz="2000" dirty="0" smtClean="0">
                <a:latin typeface="Times New Roman" panose="02020603050405020304" pitchFamily="18" charset="0"/>
                <a:cs typeface="Times New Roman" panose="02020603050405020304" pitchFamily="18" charset="0"/>
              </a:rPr>
              <a:t> за результатами конкурсу;</a:t>
            </a:r>
          </a:p>
          <a:p>
            <a:pPr marL="457200" indent="-457200">
              <a:buFont typeface="Arial" panose="020B0604020202020204" pitchFamily="34" charset="0"/>
              <a:buAutoNum type="arabicPeriod"/>
            </a:pPr>
            <a:r>
              <a:rPr lang="uk-UA" sz="2000" dirty="0" smtClean="0">
                <a:latin typeface="Times New Roman" panose="02020603050405020304" pitchFamily="18" charset="0"/>
                <a:cs typeface="Times New Roman" panose="02020603050405020304" pitchFamily="18" charset="0"/>
              </a:rPr>
              <a:t>Процедури, що створюють передумови для просування по службі або ж є результатом такого просування (</a:t>
            </a:r>
            <a:r>
              <a:rPr lang="uk-UA" sz="2000" b="1" dirty="0" smtClean="0">
                <a:solidFill>
                  <a:srgbClr val="FF0000"/>
                </a:solidFill>
                <a:latin typeface="Times New Roman" panose="02020603050405020304" pitchFamily="18" charset="0"/>
                <a:cs typeface="Times New Roman" panose="02020603050405020304" pitchFamily="18" charset="0"/>
              </a:rPr>
              <a:t>стажування, присвоєння чергового рангу</a:t>
            </a:r>
            <a:r>
              <a:rPr lang="uk-UA" sz="20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AutoNum type="arabicPeriod"/>
            </a:pPr>
            <a:r>
              <a:rPr lang="uk-UA" sz="2000" b="1" dirty="0" smtClean="0">
                <a:solidFill>
                  <a:srgbClr val="FF0000"/>
                </a:solidFill>
                <a:latin typeface="Times New Roman" panose="02020603050405020304" pitchFamily="18" charset="0"/>
                <a:cs typeface="Times New Roman" panose="02020603050405020304" pitchFamily="18" charset="0"/>
              </a:rPr>
              <a:t>Інші процедури </a:t>
            </a:r>
            <a:r>
              <a:rPr lang="uk-UA" sz="2000" dirty="0" smtClean="0">
                <a:latin typeface="Times New Roman" panose="02020603050405020304" pitchFamily="18" charset="0"/>
                <a:cs typeface="Times New Roman" panose="02020603050405020304" pitchFamily="18" charset="0"/>
              </a:rPr>
              <a:t>службової кар’єри (службове відрядження, переведення службовців)</a:t>
            </a:r>
          </a:p>
        </p:txBody>
      </p:sp>
      <p:sp>
        <p:nvSpPr>
          <p:cNvPr id="6" name="Прямоугольник 5"/>
          <p:cNvSpPr/>
          <p:nvPr/>
        </p:nvSpPr>
        <p:spPr>
          <a:xfrm>
            <a:off x="838200" y="3994203"/>
            <a:ext cx="2777067" cy="646331"/>
          </a:xfrm>
          <a:prstGeom prst="rect">
            <a:avLst/>
          </a:prstGeom>
        </p:spPr>
        <p:txBody>
          <a:bodyPr wrap="square">
            <a:spAutoFit/>
          </a:bodyPr>
          <a:lstStyle/>
          <a:p>
            <a:r>
              <a:rPr lang="uk-UA" sz="3600" b="1" i="1" dirty="0" smtClean="0">
                <a:solidFill>
                  <a:srgbClr val="FF0000"/>
                </a:solidFill>
                <a:latin typeface="Times New Roman" panose="02020603050405020304" pitchFamily="18" charset="0"/>
                <a:cs typeface="Times New Roman" panose="02020603050405020304" pitchFamily="18" charset="0"/>
              </a:rPr>
              <a:t>Зміст</a:t>
            </a:r>
            <a:endParaRPr lang="ru-RU"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94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Ранги державних службовців</a:t>
            </a:r>
            <a:endParaRPr lang="ru-RU" b="1" i="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984528891"/>
              </p:ext>
            </p:extLst>
          </p:nvPr>
        </p:nvGraphicFramePr>
        <p:xfrm>
          <a:off x="4195917" y="2930014"/>
          <a:ext cx="7157883" cy="3362631"/>
        </p:xfrm>
        <a:graphic>
          <a:graphicData uri="http://schemas.openxmlformats.org/drawingml/2006/table">
            <a:tbl>
              <a:tblPr firstRow="1" firstCol="1" bandRow="1">
                <a:tableStyleId>{5C22544A-7EE6-4342-B048-85BDC9FD1C3A}</a:tableStyleId>
              </a:tblPr>
              <a:tblGrid>
                <a:gridCol w="3578558">
                  <a:extLst>
                    <a:ext uri="{9D8B030D-6E8A-4147-A177-3AD203B41FA5}">
                      <a16:colId xmlns:a16="http://schemas.microsoft.com/office/drawing/2014/main" val="2012415898"/>
                    </a:ext>
                  </a:extLst>
                </a:gridCol>
                <a:gridCol w="3579325">
                  <a:extLst>
                    <a:ext uri="{9D8B030D-6E8A-4147-A177-3AD203B41FA5}">
                      <a16:colId xmlns:a16="http://schemas.microsoft.com/office/drawing/2014/main" val="4120950157"/>
                    </a:ext>
                  </a:extLst>
                </a:gridCol>
              </a:tblGrid>
              <a:tr h="1363554">
                <a:tc gridSpan="2">
                  <a:txBody>
                    <a:bodyPr/>
                    <a:lstStyle/>
                    <a:p>
                      <a:pPr algn="ctr">
                        <a:lnSpc>
                          <a:spcPct val="107000"/>
                        </a:lnSpc>
                        <a:spcAft>
                          <a:spcPts val="0"/>
                        </a:spcAft>
                      </a:pPr>
                      <a:r>
                        <a:rPr lang="uk-UA" sz="2800" dirty="0">
                          <a:effectLst/>
                          <a:latin typeface="Times New Roman" panose="02020603050405020304" pitchFamily="18" charset="0"/>
                          <a:cs typeface="Times New Roman" panose="02020603050405020304" pitchFamily="18" charset="0"/>
                        </a:rPr>
                        <a:t>Співвідношення категорій посад державної служби та рангів державних службовців</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380398020"/>
                  </a:ext>
                </a:extLst>
              </a:tr>
              <a:tr h="666359">
                <a:tc>
                  <a:txBody>
                    <a:bodyPr/>
                    <a:lstStyle/>
                    <a:p>
                      <a:pPr algn="just">
                        <a:lnSpc>
                          <a:spcPct val="107000"/>
                        </a:lnSpc>
                        <a:spcAft>
                          <a:spcPts val="0"/>
                        </a:spcAft>
                      </a:pPr>
                      <a:r>
                        <a:rPr lang="uk-UA" sz="2800" dirty="0">
                          <a:effectLst/>
                          <a:latin typeface="Times New Roman" panose="02020603050405020304" pitchFamily="18" charset="0"/>
                          <a:cs typeface="Times New Roman" panose="02020603050405020304" pitchFamily="18" charset="0"/>
                        </a:rPr>
                        <a:t>Категорія «А»</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2800">
                          <a:effectLst/>
                          <a:latin typeface="Times New Roman" panose="02020603050405020304" pitchFamily="18" charset="0"/>
                          <a:cs typeface="Times New Roman" panose="02020603050405020304" pitchFamily="18" charset="0"/>
                        </a:rPr>
                        <a:t>1, 2, 3 ранги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673347"/>
                  </a:ext>
                </a:extLst>
              </a:tr>
              <a:tr h="666359">
                <a:tc>
                  <a:txBody>
                    <a:bodyPr/>
                    <a:lstStyle/>
                    <a:p>
                      <a:pPr algn="just">
                        <a:lnSpc>
                          <a:spcPct val="107000"/>
                        </a:lnSpc>
                        <a:spcAft>
                          <a:spcPts val="0"/>
                        </a:spcAft>
                      </a:pPr>
                      <a:r>
                        <a:rPr lang="uk-UA" sz="2800">
                          <a:effectLst/>
                          <a:latin typeface="Times New Roman" panose="02020603050405020304" pitchFamily="18" charset="0"/>
                          <a:cs typeface="Times New Roman" panose="02020603050405020304" pitchFamily="18" charset="0"/>
                        </a:rPr>
                        <a:t>Категорія «Б»</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2800">
                          <a:effectLst/>
                          <a:latin typeface="Times New Roman" panose="02020603050405020304" pitchFamily="18" charset="0"/>
                          <a:cs typeface="Times New Roman" panose="02020603050405020304" pitchFamily="18" charset="0"/>
                        </a:rPr>
                        <a:t>3, 4, 5, 6 ранги</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721907"/>
                  </a:ext>
                </a:extLst>
              </a:tr>
              <a:tr h="666359">
                <a:tc>
                  <a:txBody>
                    <a:bodyPr/>
                    <a:lstStyle/>
                    <a:p>
                      <a:pPr algn="just">
                        <a:lnSpc>
                          <a:spcPct val="107000"/>
                        </a:lnSpc>
                        <a:spcAft>
                          <a:spcPts val="0"/>
                        </a:spcAft>
                      </a:pPr>
                      <a:r>
                        <a:rPr lang="uk-UA" sz="2800">
                          <a:effectLst/>
                          <a:latin typeface="Times New Roman" panose="02020603050405020304" pitchFamily="18" charset="0"/>
                          <a:cs typeface="Times New Roman" panose="02020603050405020304" pitchFamily="18" charset="0"/>
                        </a:rPr>
                        <a:t>Категорія «В»</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k-UA" sz="2800" dirty="0">
                          <a:effectLst/>
                          <a:latin typeface="Times New Roman" panose="02020603050405020304" pitchFamily="18" charset="0"/>
                          <a:cs typeface="Times New Roman" panose="02020603050405020304" pitchFamily="18" charset="0"/>
                        </a:rPr>
                        <a:t>6, 7, 8, 9 ранги</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2376326"/>
                  </a:ext>
                </a:extLst>
              </a:tr>
            </a:tbl>
          </a:graphicData>
        </a:graphic>
      </p:graphicFrame>
      <p:sp>
        <p:nvSpPr>
          <p:cNvPr id="6" name="Прямоугольник: скругленные углы 6">
            <a:extLst>
              <a:ext uri="{FF2B5EF4-FFF2-40B4-BE49-F238E27FC236}">
                <a16:creationId xmlns:a16="http://schemas.microsoft.com/office/drawing/2014/main" id="{375C8311-7464-4E5F-9CF5-AE0F2AF4C9A5}"/>
              </a:ext>
            </a:extLst>
          </p:cNvPr>
          <p:cNvSpPr/>
          <p:nvPr/>
        </p:nvSpPr>
        <p:spPr>
          <a:xfrm>
            <a:off x="7372056" y="1690688"/>
            <a:ext cx="4357827" cy="8313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just"/>
            <a:r>
              <a:rPr lang="uk-UA" sz="2400" dirty="0" smtClean="0">
                <a:solidFill>
                  <a:schemeClr val="tx1"/>
                </a:solidFill>
                <a:latin typeface="Times New Roman" panose="02020603050405020304" pitchFamily="18" charset="0"/>
                <a:cs typeface="Times New Roman" panose="02020603050405020304" pitchFamily="18" charset="0"/>
              </a:rPr>
              <a:t>Ранг – вид спеціальних звань</a:t>
            </a:r>
            <a:endParaRPr lang="uk-UA" sz="2400" b="1" dirty="0" smtClean="0">
              <a:solidFill>
                <a:srgbClr val="FF0000"/>
              </a:solidFill>
              <a:latin typeface="Times New Roman" panose="02020603050405020304" pitchFamily="18" charset="0"/>
              <a:cs typeface="Times New Roman" panose="02020603050405020304" pitchFamily="18" charset="0"/>
            </a:endParaRPr>
          </a:p>
        </p:txBody>
      </p:sp>
      <p:pic>
        <p:nvPicPr>
          <p:cNvPr id="1026" name="Picture 2" descr="Есть вопрос? Спросите в ча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1" y="1790246"/>
            <a:ext cx="3676650" cy="4267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9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Особливості рангів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85419" y="1394425"/>
            <a:ext cx="7568381" cy="4782539"/>
          </a:xfrm>
        </p:spPr>
        <p:txBody>
          <a:bodyPr>
            <a:normAutofit fontScale="92500"/>
          </a:bodyPr>
          <a:lstStyle/>
          <a:p>
            <a:r>
              <a:rPr lang="uk-UA" dirty="0" smtClean="0">
                <a:latin typeface="Times New Roman" panose="02020603050405020304" pitchFamily="18" charset="0"/>
                <a:cs typeface="Times New Roman" panose="02020603050405020304" pitchFamily="18" charset="0"/>
              </a:rPr>
              <a:t>Суб’єкт призначення</a:t>
            </a:r>
            <a:endParaRPr lang="ru-RU"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Одночасно з призначенням на посади, а у разі випробування – після закінчення його строку;</a:t>
            </a:r>
          </a:p>
          <a:p>
            <a:pPr marL="0" indent="0">
              <a:buNone/>
            </a:pPr>
            <a:r>
              <a:rPr lang="uk-UA" b="1" i="1" dirty="0" smtClean="0">
                <a:solidFill>
                  <a:srgbClr val="FF0000"/>
                </a:solidFill>
                <a:latin typeface="Times New Roman" panose="02020603050405020304" pitchFamily="18" charset="0"/>
                <a:cs typeface="Times New Roman" panose="02020603050405020304" pitchFamily="18" charset="0"/>
              </a:rPr>
              <a:t>Призначення вперше</a:t>
            </a:r>
            <a:r>
              <a:rPr lang="uk-UA" dirty="0" smtClean="0">
                <a:latin typeface="Times New Roman" panose="02020603050405020304" pitchFamily="18" charset="0"/>
                <a:cs typeface="Times New Roman" panose="02020603050405020304" pitchFamily="18" charset="0"/>
              </a:rPr>
              <a:t> – найнижчий у межах категорії</a:t>
            </a:r>
          </a:p>
          <a:p>
            <a:pPr marL="0" indent="0">
              <a:buNone/>
            </a:pPr>
            <a:r>
              <a:rPr lang="uk-UA" b="1" i="1" dirty="0" smtClean="0">
                <a:solidFill>
                  <a:srgbClr val="FF0000"/>
                </a:solidFill>
                <a:latin typeface="Times New Roman" panose="02020603050405020304" pitchFamily="18" charset="0"/>
                <a:cs typeface="Times New Roman" panose="02020603050405020304" pitchFamily="18" charset="0"/>
              </a:rPr>
              <a:t>Вступ вдруге </a:t>
            </a:r>
            <a:r>
              <a:rPr lang="uk-UA" dirty="0" smtClean="0">
                <a:latin typeface="Times New Roman" panose="02020603050405020304" pitchFamily="18" charset="0"/>
                <a:cs typeface="Times New Roman" panose="02020603050405020304" pitchFamily="18" charset="0"/>
              </a:rPr>
              <a:t>– зберігається наявний</a:t>
            </a:r>
          </a:p>
          <a:p>
            <a:pPr marL="0" indent="0">
              <a:buNone/>
            </a:pPr>
            <a:r>
              <a:rPr lang="uk-UA" b="1" i="1" dirty="0" smtClean="0">
                <a:solidFill>
                  <a:srgbClr val="FF0000"/>
                </a:solidFill>
                <a:latin typeface="Times New Roman" panose="02020603050405020304" pitchFamily="18" charset="0"/>
                <a:cs typeface="Times New Roman" panose="02020603050405020304" pitchFamily="18" charset="0"/>
              </a:rPr>
              <a:t>Якщо перехід на посаду нижчої категорії, у разі звільнення</a:t>
            </a:r>
            <a:r>
              <a:rPr lang="uk-UA" b="1" i="1"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ранг зберігається</a:t>
            </a:r>
          </a:p>
          <a:p>
            <a:pPr marL="0" indent="0">
              <a:buNone/>
            </a:pPr>
            <a:r>
              <a:rPr lang="uk-UA" b="1" i="1" dirty="0" smtClean="0">
                <a:solidFill>
                  <a:srgbClr val="FF0000"/>
                </a:solidFill>
                <a:latin typeface="Times New Roman" panose="02020603050405020304" pitchFamily="18" charset="0"/>
                <a:cs typeface="Times New Roman" panose="02020603050405020304" pitchFamily="18" charset="0"/>
              </a:rPr>
              <a:t>Якщо було військове або спеціальне звання </a:t>
            </a:r>
            <a:r>
              <a:rPr lang="uk-UA" dirty="0" smtClean="0">
                <a:latin typeface="Times New Roman" panose="02020603050405020304" pitchFamily="18" charset="0"/>
                <a:cs typeface="Times New Roman" panose="02020603050405020304" pitchFamily="18" charset="0"/>
              </a:rPr>
              <a:t>– ранг згідно співвідношенню (за умови, якщо наявне звання вище за ранги у межах категорії посад)</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8377" y="1394425"/>
            <a:ext cx="3457951"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Суб’єкт присвоєння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8377" y="1822142"/>
            <a:ext cx="3617042"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Момент присвоєння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8377" y="2821659"/>
            <a:ext cx="277706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Вид рангу</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20482" name="Picture 2" descr="Человечек за Стол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0" y="3038681"/>
            <a:ext cx="3162179" cy="38193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8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878" y="349676"/>
            <a:ext cx="10515600" cy="1325563"/>
          </a:xfrm>
        </p:spPr>
        <p:txBody>
          <a:bodyPr/>
          <a:lstStyle/>
          <a:p>
            <a:pPr algn="ctr"/>
            <a:r>
              <a:rPr lang="uk-UA" b="1" i="1" dirty="0" smtClean="0">
                <a:latin typeface="Times New Roman" panose="02020603050405020304" pitchFamily="18" charset="0"/>
                <a:cs typeface="Times New Roman" panose="02020603050405020304" pitchFamily="18" charset="0"/>
              </a:rPr>
              <a:t>Особливості рангів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85419" y="1394425"/>
            <a:ext cx="7568381" cy="4782539"/>
          </a:xfrm>
        </p:spPr>
        <p:txBody>
          <a:bodyPr>
            <a:normAutofit/>
          </a:bodyPr>
          <a:lstStyle/>
          <a:p>
            <a:pPr algn="just"/>
            <a:r>
              <a:rPr lang="ru-RU" sz="2000" dirty="0">
                <a:latin typeface="Times New Roman" panose="02020603050405020304" pitchFamily="18" charset="0"/>
                <a:cs typeface="Times New Roman" panose="02020603050405020304" pitchFamily="18" charset="0"/>
              </a:rPr>
              <a:t>ранг у межах </a:t>
            </a:r>
            <a:r>
              <a:rPr lang="ru-RU" sz="2000" dirty="0" err="1">
                <a:latin typeface="Times New Roman" panose="02020603050405020304" pitchFamily="18" charset="0"/>
                <a:cs typeface="Times New Roman" panose="02020603050405020304" pitchFamily="18" charset="0"/>
              </a:rPr>
              <a:t>відповідної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категорії</a:t>
            </a:r>
            <a:r>
              <a:rPr lang="ru-RU" sz="2000" dirty="0">
                <a:latin typeface="Times New Roman" panose="02020603050405020304" pitchFamily="18" charset="0"/>
                <a:cs typeface="Times New Roman" panose="02020603050405020304" pitchFamily="18" charset="0"/>
              </a:rPr>
              <a:t> посад </a:t>
            </a:r>
            <a:r>
              <a:rPr lang="ru-RU" sz="2000" dirty="0" err="1">
                <a:latin typeface="Times New Roman" panose="02020603050405020304" pitchFamily="18" charset="0"/>
                <a:cs typeface="Times New Roman" panose="02020603050405020304" pitchFamily="18" charset="0"/>
              </a:rPr>
              <a:t>присвоюється</a:t>
            </a:r>
            <a:r>
              <a:rPr lang="ru-RU" sz="2000" dirty="0">
                <a:latin typeface="Times New Roman" panose="02020603050405020304" pitchFamily="18" charset="0"/>
                <a:cs typeface="Times New Roman" panose="02020603050405020304" pitchFamily="18" charset="0"/>
              </a:rPr>
              <a:t> державному </a:t>
            </a:r>
            <a:r>
              <a:rPr lang="ru-RU" sz="2000" dirty="0" err="1">
                <a:latin typeface="Times New Roman" panose="02020603050405020304" pitchFamily="18" charset="0"/>
                <a:cs typeface="Times New Roman" panose="02020603050405020304" pitchFamily="18" charset="0"/>
              </a:rPr>
              <a:t>службовцю</a:t>
            </a:r>
            <a:r>
              <a:rPr lang="ru-RU" sz="2000" dirty="0">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через </a:t>
            </a:r>
            <a:r>
              <a:rPr lang="ru-RU" sz="2000" b="1" dirty="0" err="1">
                <a:solidFill>
                  <a:srgbClr val="FF0000"/>
                </a:solidFill>
                <a:latin typeface="Times New Roman" panose="02020603050405020304" pitchFamily="18" charset="0"/>
                <a:cs typeface="Times New Roman" panose="02020603050405020304" pitchFamily="18" charset="0"/>
              </a:rPr>
              <a:t>кожні</a:t>
            </a:r>
            <a:r>
              <a:rPr lang="ru-RU" sz="2000" b="1" dirty="0">
                <a:solidFill>
                  <a:srgbClr val="FF0000"/>
                </a:solidFill>
                <a:latin typeface="Times New Roman" panose="02020603050405020304" pitchFamily="18" charset="0"/>
                <a:cs typeface="Times New Roman" panose="02020603050405020304" pitchFamily="18" charset="0"/>
              </a:rPr>
              <a:t> три роки </a:t>
            </a:r>
            <a:r>
              <a:rPr lang="ru-RU" sz="2000" dirty="0">
                <a:latin typeface="Times New Roman" panose="02020603050405020304" pitchFamily="18" charset="0"/>
                <a:cs typeface="Times New Roman" panose="02020603050405020304" pitchFamily="18" charset="0"/>
              </a:rPr>
              <a:t>з </a:t>
            </a:r>
            <a:r>
              <a:rPr lang="ru-RU" sz="2000" dirty="0" err="1">
                <a:latin typeface="Times New Roman" panose="02020603050405020304" pitchFamily="18" charset="0"/>
                <a:cs typeface="Times New Roman" panose="02020603050405020304" pitchFamily="18" charset="0"/>
              </a:rPr>
              <a:t>урахуванням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оцінювання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службової</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діяльності</a:t>
            </a:r>
            <a:endParaRPr lang="ru-RU"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у</a:t>
            </a:r>
            <a:r>
              <a:rPr lang="uk-UA" sz="2000" dirty="0" smtClean="0">
                <a:latin typeface="Times New Roman" panose="02020603050405020304" pitchFamily="18" charset="0"/>
                <a:cs typeface="Times New Roman" panose="02020603050405020304" pitchFamily="18" charset="0"/>
              </a:rPr>
              <a:t> разі призначення </a:t>
            </a:r>
            <a:r>
              <a:rPr lang="uk-UA" sz="2000" b="1" dirty="0" smtClean="0">
                <a:solidFill>
                  <a:srgbClr val="FF0000"/>
                </a:solidFill>
                <a:latin typeface="Times New Roman" panose="02020603050405020304" pitchFamily="18" charset="0"/>
                <a:cs typeface="Times New Roman" panose="02020603050405020304" pitchFamily="18" charset="0"/>
              </a:rPr>
              <a:t>на вищу посаду</a:t>
            </a:r>
            <a:r>
              <a:rPr lang="uk-UA" sz="2000" dirty="0" smtClean="0">
                <a:latin typeface="Times New Roman" panose="02020603050405020304" pitchFamily="18" charset="0"/>
                <a:cs typeface="Times New Roman" panose="02020603050405020304" pitchFamily="18" charset="0"/>
              </a:rPr>
              <a:t>, якщо у особи нижчий ранг ніж передбачено для відповідної категорії посад (однак з урахуванням часу присвоєння попереднього рангу)</a:t>
            </a:r>
          </a:p>
          <a:p>
            <a:pPr algn="just"/>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buFontTx/>
              <a:buChar char="-"/>
            </a:pPr>
            <a:r>
              <a:rPr lang="ru-RU" sz="2000" dirty="0" err="1" smtClean="0">
                <a:latin typeface="Times New Roman" panose="02020603050405020304" pitchFamily="18" charset="0"/>
                <a:cs typeface="Times New Roman" panose="02020603050405020304" pitchFamily="18" charset="0"/>
              </a:rPr>
              <a:t>протягом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строку </a:t>
            </a:r>
            <a:r>
              <a:rPr lang="ru-RU" sz="2000" dirty="0" err="1">
                <a:latin typeface="Times New Roman" panose="02020603050405020304" pitchFamily="18" charset="0"/>
                <a:cs typeface="Times New Roman" panose="02020603050405020304" pitchFamily="18" charset="0"/>
              </a:rPr>
              <a:t>застосування</a:t>
            </a:r>
            <a:r>
              <a:rPr lang="ru-RU" sz="2000" dirty="0">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дисциплінарного</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стягнення</a:t>
            </a:r>
            <a:r>
              <a:rPr lang="ru-RU" sz="2000" dirty="0" smtClean="0">
                <a:latin typeface="Times New Roman" panose="02020603050405020304" pitchFamily="18" charset="0"/>
                <a:cs typeface="Times New Roman" panose="02020603050405020304" pitchFamily="18" charset="0"/>
              </a:rPr>
              <a:t>, </a:t>
            </a:r>
          </a:p>
          <a:p>
            <a:pPr algn="just">
              <a:buFontTx/>
              <a:buChar char="-"/>
            </a:pP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протягом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шести </a:t>
            </a:r>
            <a:r>
              <a:rPr lang="ru-RU" sz="2000" dirty="0" err="1">
                <a:latin typeface="Times New Roman" panose="02020603050405020304" pitchFamily="18" charset="0"/>
                <a:cs typeface="Times New Roman" panose="02020603050405020304" pitchFamily="18" charset="0"/>
              </a:rPr>
              <a:t>місяців</a:t>
            </a:r>
            <a:r>
              <a:rPr lang="ru-RU" sz="2000" dirty="0">
                <a:latin typeface="Times New Roman" panose="02020603050405020304" pitchFamily="18" charset="0"/>
                <a:cs typeface="Times New Roman" panose="02020603050405020304" pitchFamily="18" charset="0"/>
              </a:rPr>
              <a:t> з дня </a:t>
            </a:r>
            <a:r>
              <a:rPr lang="ru-RU" sz="2000" dirty="0" err="1">
                <a:latin typeface="Times New Roman" panose="02020603050405020304" pitchFamily="18" charset="0"/>
                <a:cs typeface="Times New Roman" panose="02020603050405020304" pitchFamily="18" charset="0"/>
              </a:rPr>
              <a:t>отримання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службовцем</a:t>
            </a:r>
            <a:r>
              <a:rPr lang="ru-RU" sz="2000" dirty="0">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негативної</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оцінки</a:t>
            </a:r>
            <a:r>
              <a:rPr lang="ru-RU" sz="2000" dirty="0">
                <a:latin typeface="Times New Roman" panose="02020603050405020304" pitchFamily="18" charset="0"/>
                <a:cs typeface="Times New Roman" panose="02020603050405020304" pitchFamily="18" charset="0"/>
              </a:rPr>
              <a:t> за результатами </a:t>
            </a:r>
            <a:r>
              <a:rPr lang="ru-RU" sz="2000" dirty="0" err="1">
                <a:latin typeface="Times New Roman" panose="02020603050405020304" pitchFamily="18" charset="0"/>
                <a:cs typeface="Times New Roman" panose="02020603050405020304" pitchFamily="18" charset="0"/>
              </a:rPr>
              <a:t>оцінювання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службової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діяльності</a:t>
            </a:r>
            <a:r>
              <a:rPr lang="ru-RU" sz="2000"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168377" y="1394425"/>
            <a:ext cx="3457951" cy="954107"/>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Підстави для присвоєння </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868" y="3973384"/>
            <a:ext cx="3676036" cy="1815882"/>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Обставини, що унеможливлюють присвоєння чергового рану</a:t>
            </a:r>
            <a:endParaRPr lang="ru-RU"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97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878" y="349676"/>
            <a:ext cx="10515600" cy="1325563"/>
          </a:xfrm>
        </p:spPr>
        <p:txBody>
          <a:bodyPr/>
          <a:lstStyle/>
          <a:p>
            <a:pPr algn="ctr"/>
            <a:r>
              <a:rPr lang="uk-UA" b="1" i="1" dirty="0" smtClean="0">
                <a:latin typeface="Times New Roman" panose="02020603050405020304" pitchFamily="18" charset="0"/>
                <a:cs typeface="Times New Roman" panose="02020603050405020304" pitchFamily="18" charset="0"/>
              </a:rPr>
              <a:t>Особливості рангів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85419" y="1394425"/>
            <a:ext cx="7568381" cy="4782539"/>
          </a:xfrm>
        </p:spPr>
        <p:txBody>
          <a:bodyPr>
            <a:normAutofit/>
          </a:bodyPr>
          <a:lstStyle/>
          <a:p>
            <a:pPr algn="just"/>
            <a:r>
              <a:rPr lang="uk-UA" sz="2000" b="1" dirty="0" smtClean="0">
                <a:solidFill>
                  <a:srgbClr val="FF0000"/>
                </a:solidFill>
                <a:latin typeface="Times New Roman" panose="02020603050405020304" pitchFamily="18" charset="0"/>
                <a:cs typeface="Times New Roman" panose="02020603050405020304" pitchFamily="18" charset="0"/>
              </a:rPr>
              <a:t>за особливі досягнення</a:t>
            </a:r>
            <a:r>
              <a:rPr lang="uk-UA" sz="2000" dirty="0" smtClean="0">
                <a:latin typeface="Times New Roman" panose="02020603050405020304" pitchFamily="18" charset="0"/>
                <a:cs typeface="Times New Roman" panose="02020603050405020304" pitchFamily="18" charset="0"/>
              </a:rPr>
              <a:t>, виконання особливо відповідального завдання;</a:t>
            </a:r>
          </a:p>
          <a:p>
            <a:pPr algn="just"/>
            <a:r>
              <a:rPr lang="uk-UA" sz="2000" b="1" dirty="0" smtClean="0">
                <a:solidFill>
                  <a:srgbClr val="FF0000"/>
                </a:solidFill>
                <a:latin typeface="Times New Roman" panose="02020603050405020304" pitchFamily="18" charset="0"/>
                <a:cs typeface="Times New Roman" panose="02020603050405020304" pitchFamily="18" charset="0"/>
              </a:rPr>
              <a:t>не раніше 1 року </a:t>
            </a:r>
            <a:r>
              <a:rPr lang="uk-UA" sz="2000" dirty="0" smtClean="0">
                <a:latin typeface="Times New Roman" panose="02020603050405020304" pitchFamily="18" charset="0"/>
                <a:cs typeface="Times New Roman" panose="02020603050405020304" pitchFamily="18" charset="0"/>
              </a:rPr>
              <a:t>після присвоєння попереднього рангу</a:t>
            </a:r>
          </a:p>
          <a:p>
            <a:pPr algn="just"/>
            <a:r>
              <a:rPr lang="uk-UA" sz="2000" dirty="0" smtClean="0">
                <a:latin typeface="Times New Roman" panose="02020603050405020304" pitchFamily="18" charset="0"/>
                <a:cs typeface="Times New Roman" panose="02020603050405020304" pitchFamily="18" charset="0"/>
              </a:rPr>
              <a:t>у зв’язку із </a:t>
            </a:r>
            <a:r>
              <a:rPr lang="uk-UA" sz="2000" b="1" dirty="0" smtClean="0">
                <a:solidFill>
                  <a:srgbClr val="FF0000"/>
                </a:solidFill>
                <a:latin typeface="Times New Roman" panose="02020603050405020304" pitchFamily="18" charset="0"/>
                <a:cs typeface="Times New Roman" panose="02020603050405020304" pitchFamily="18" charset="0"/>
              </a:rPr>
              <a:t>виходом на пенсію </a:t>
            </a:r>
            <a:r>
              <a:rPr lang="uk-UA" sz="2000" dirty="0" smtClean="0">
                <a:latin typeface="Times New Roman" panose="02020603050405020304" pitchFamily="18" charset="0"/>
                <a:cs typeface="Times New Roman" panose="02020603050405020304" pitchFamily="18" charset="0"/>
              </a:rPr>
              <a:t>поза межами категорії посад</a:t>
            </a:r>
          </a:p>
          <a:p>
            <a:pPr marL="0" indent="0" algn="just">
              <a:buNone/>
            </a:pPr>
            <a:endParaRPr lang="uk-UA" sz="2000" dirty="0">
              <a:latin typeface="Times New Roman" panose="02020603050405020304" pitchFamily="18" charset="0"/>
              <a:cs typeface="Times New Roman" panose="02020603050405020304" pitchFamily="18" charset="0"/>
            </a:endParaRPr>
          </a:p>
          <a:p>
            <a:pPr marL="0" indent="0" algn="just">
              <a:buNone/>
            </a:pPr>
            <a:r>
              <a:rPr lang="uk-UA" sz="2000" dirty="0" smtClean="0">
                <a:latin typeface="Times New Roman" panose="02020603050405020304" pitchFamily="18" charset="0"/>
                <a:cs typeface="Times New Roman" panose="02020603050405020304" pitchFamily="18" charset="0"/>
              </a:rPr>
              <a:t>Лише за </a:t>
            </a:r>
            <a:r>
              <a:rPr lang="uk-UA" sz="2000" b="1" dirty="0" smtClean="0">
                <a:solidFill>
                  <a:srgbClr val="FF0000"/>
                </a:solidFill>
                <a:latin typeface="Times New Roman" panose="02020603050405020304" pitchFamily="18" charset="0"/>
                <a:cs typeface="Times New Roman" panose="02020603050405020304" pitchFamily="18" charset="0"/>
              </a:rPr>
              <a:t>рішенням суду</a:t>
            </a:r>
          </a:p>
          <a:p>
            <a:pPr marL="0" indent="0" algn="just">
              <a:buNone/>
            </a:pPr>
            <a:endParaRPr lang="uk-UA"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uk-UA" sz="2000" b="1" dirty="0" smtClean="0">
                <a:solidFill>
                  <a:srgbClr val="FF0000"/>
                </a:solidFill>
                <a:latin typeface="Times New Roman" panose="02020603050405020304" pitchFamily="18" charset="0"/>
                <a:cs typeface="Times New Roman" panose="02020603050405020304" pitchFamily="18" charset="0"/>
              </a:rPr>
              <a:t>Про присвоєння (зміну, позбавлення) рангу робиться запис в особовій справі та трудовій книжці особи</a:t>
            </a:r>
          </a:p>
        </p:txBody>
      </p:sp>
      <p:sp>
        <p:nvSpPr>
          <p:cNvPr id="4" name="Прямоугольник 3"/>
          <p:cNvSpPr/>
          <p:nvPr/>
        </p:nvSpPr>
        <p:spPr>
          <a:xfrm>
            <a:off x="168377" y="1394425"/>
            <a:ext cx="3457951" cy="954107"/>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Дострокове присвоєння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8377" y="3131671"/>
            <a:ext cx="3676036"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Позбавлення рангу</a:t>
            </a:r>
            <a:endParaRPr lang="ru-RU" sz="2800" b="1" i="1" dirty="0">
              <a:solidFill>
                <a:srgbClr val="FF0000"/>
              </a:solidFill>
              <a:latin typeface="Times New Roman" panose="02020603050405020304" pitchFamily="18" charset="0"/>
              <a:cs typeface="Times New Roman" panose="02020603050405020304" pitchFamily="18" charset="0"/>
            </a:endParaRPr>
          </a:p>
        </p:txBody>
      </p:sp>
      <p:pic>
        <p:nvPicPr>
          <p:cNvPr id="21506" name="Picture 2" descr="грустный - Поиск - Larastock Стоковые фотографии, royalty-free изобра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30" y="3754685"/>
            <a:ext cx="2713275" cy="2713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0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Оцінювання результатів службової діяльності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uk-UA" dirty="0" smtClean="0">
                <a:latin typeface="Times New Roman" panose="02020603050405020304" pitchFamily="18" charset="0"/>
                <a:cs typeface="Times New Roman" panose="02020603050405020304" pitchFamily="18" charset="0"/>
              </a:rPr>
              <a:t>- </a:t>
            </a:r>
            <a:r>
              <a:rPr lang="uk-UA" b="1" i="1" dirty="0" smtClean="0">
                <a:solidFill>
                  <a:srgbClr val="FF0000"/>
                </a:solidFill>
                <a:latin typeface="Times New Roman" panose="02020603050405020304" pitchFamily="18" charset="0"/>
                <a:cs typeface="Times New Roman" panose="02020603050405020304" pitchFamily="18" charset="0"/>
              </a:rPr>
              <a:t>Визначення </a:t>
            </a:r>
            <a:r>
              <a:rPr lang="uk-UA" dirty="0" smtClean="0">
                <a:latin typeface="Times New Roman" panose="02020603050405020304" pitchFamily="18" charset="0"/>
                <a:cs typeface="Times New Roman" panose="02020603050405020304" pitchFamily="18" charset="0"/>
              </a:rPr>
              <a:t>ефективності, результативності діяльності державних службовців, </a:t>
            </a:r>
            <a:r>
              <a:rPr lang="uk-UA" b="1" i="1" dirty="0" smtClean="0">
                <a:solidFill>
                  <a:srgbClr val="FF0000"/>
                </a:solidFill>
                <a:latin typeface="Times New Roman" panose="02020603050405020304" pitchFamily="18" charset="0"/>
                <a:cs typeface="Times New Roman" panose="02020603050405020304" pitchFamily="18" charset="0"/>
              </a:rPr>
              <a:t>реагування</a:t>
            </a:r>
            <a:r>
              <a:rPr lang="uk-UA" dirty="0" smtClean="0">
                <a:latin typeface="Times New Roman" panose="02020603050405020304" pitchFamily="18" charset="0"/>
                <a:cs typeface="Times New Roman" panose="02020603050405020304" pitchFamily="18" charset="0"/>
              </a:rPr>
              <a:t> на можливі відхилення та порушення при реалізації повноважень, </a:t>
            </a:r>
            <a:r>
              <a:rPr lang="uk-UA" b="1" i="1" dirty="0" smtClean="0">
                <a:solidFill>
                  <a:srgbClr val="FF0000"/>
                </a:solidFill>
                <a:latin typeface="Times New Roman" panose="02020603050405020304" pitchFamily="18" charset="0"/>
                <a:cs typeface="Times New Roman" panose="02020603050405020304" pitchFamily="18" charset="0"/>
              </a:rPr>
              <a:t>створення умов </a:t>
            </a:r>
            <a:r>
              <a:rPr lang="uk-UA" dirty="0" smtClean="0">
                <a:latin typeface="Times New Roman" panose="02020603050405020304" pitchFamily="18" charset="0"/>
                <a:cs typeface="Times New Roman" panose="02020603050405020304" pitchFamily="18" charset="0"/>
              </a:rPr>
              <a:t>для просування особи по службі, заохочення, преміювання</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853906" y="3400206"/>
            <a:ext cx="3457951"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Ознаки:</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43943" y="3400206"/>
            <a:ext cx="8948057" cy="3970318"/>
          </a:xfrm>
          <a:prstGeom prst="rect">
            <a:avLst/>
          </a:prstGeom>
        </p:spPr>
        <p:txBody>
          <a:bodyPr wrap="square">
            <a:spAutoFit/>
          </a:bodyPr>
          <a:lstStyle/>
          <a:p>
            <a:pPr marL="457200" indent="-457200">
              <a:buFont typeface="Wingdings" panose="05000000000000000000" pitchFamily="2" charset="2"/>
              <a:buChar char="Ø"/>
            </a:pPr>
            <a:r>
              <a:rPr lang="uk-UA" sz="2800" dirty="0" smtClean="0">
                <a:solidFill>
                  <a:srgbClr val="FF0000"/>
                </a:solidFill>
                <a:latin typeface="Times New Roman" panose="02020603050405020304" pitchFamily="18" charset="0"/>
                <a:cs typeface="Times New Roman" panose="02020603050405020304" pitchFamily="18" charset="0"/>
              </a:rPr>
              <a:t>Періодичність</a:t>
            </a:r>
            <a:r>
              <a:rPr lang="uk-UA" sz="2800" dirty="0" smtClean="0">
                <a:latin typeface="Times New Roman" panose="02020603050405020304" pitchFamily="18" charset="0"/>
                <a:cs typeface="Times New Roman" panose="02020603050405020304" pitchFamily="18" charset="0"/>
              </a:rPr>
              <a:t> – щороку;</a:t>
            </a:r>
          </a:p>
          <a:p>
            <a:pPr marL="457200" indent="-457200">
              <a:buFont typeface="Wingdings" panose="05000000000000000000" pitchFamily="2" charset="2"/>
              <a:buChar char="Ø"/>
            </a:pPr>
            <a:r>
              <a:rPr lang="uk-UA" sz="2800" dirty="0" smtClean="0">
                <a:solidFill>
                  <a:srgbClr val="FF0000"/>
                </a:solidFill>
                <a:latin typeface="Times New Roman" panose="02020603050405020304" pitchFamily="18" charset="0"/>
                <a:cs typeface="Times New Roman" panose="02020603050405020304" pitchFamily="18" charset="0"/>
              </a:rPr>
              <a:t>Цілеспрямованість </a:t>
            </a:r>
            <a:r>
              <a:rPr lang="uk-UA" sz="2800" dirty="0" smtClean="0">
                <a:latin typeface="Times New Roman" panose="02020603050405020304" pitchFamily="18" charset="0"/>
                <a:cs typeface="Times New Roman" panose="02020603050405020304" pitchFamily="18" charset="0"/>
              </a:rPr>
              <a:t>– визначення якості виконання службових завдань, прийняття рішень щодо заохочення, планування кар’єри..</a:t>
            </a:r>
          </a:p>
          <a:p>
            <a:pPr marL="457200" indent="-457200">
              <a:buFont typeface="Wingdings" panose="05000000000000000000" pitchFamily="2" charset="2"/>
              <a:buChar char="Ø"/>
            </a:pPr>
            <a:r>
              <a:rPr lang="uk-UA" sz="2800" dirty="0" smtClean="0">
                <a:solidFill>
                  <a:srgbClr val="FF0000"/>
                </a:solidFill>
                <a:latin typeface="Times New Roman" panose="02020603050405020304" pitchFamily="18" charset="0"/>
                <a:cs typeface="Times New Roman" panose="02020603050405020304" pitchFamily="18" charset="0"/>
              </a:rPr>
              <a:t>Предмет</a:t>
            </a:r>
            <a:r>
              <a:rPr lang="uk-UA" sz="2800" dirty="0" smtClean="0">
                <a:latin typeface="Times New Roman" panose="02020603050405020304" pitchFamily="18" charset="0"/>
                <a:cs typeface="Times New Roman" panose="02020603050405020304" pitchFamily="18" charset="0"/>
              </a:rPr>
              <a:t> – результати службової діяльності на підставі показників результативності, ефективності і якості, дотримання норм етичної поведінки й вимог антикорупційного законодавства</a:t>
            </a:r>
            <a:endParaRPr lang="uk-UA" sz="28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22530" name="Picture 2" descr="Оптимизация работы с заявками | F3 RAP — Retail Assortment Pla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3631436"/>
            <a:ext cx="2215847" cy="31423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2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Оцінювання результатів службової діяльності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2611" y="1690688"/>
            <a:ext cx="3457951"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Ознаки:</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438400" y="1690688"/>
            <a:ext cx="9655277" cy="4154984"/>
          </a:xfrm>
          <a:prstGeom prst="rect">
            <a:avLst/>
          </a:prstGeom>
        </p:spPr>
        <p:txBody>
          <a:bodyPr wrap="square">
            <a:spAutoFit/>
          </a:bodyPr>
          <a:lstStyle/>
          <a:p>
            <a:pPr marL="457200" indent="-457200">
              <a:buFont typeface="Wingdings" panose="05000000000000000000" pitchFamily="2" charset="2"/>
              <a:buChar char="Ø"/>
            </a:pPr>
            <a:r>
              <a:rPr lang="uk-UA" sz="2400" dirty="0" smtClean="0">
                <a:solidFill>
                  <a:srgbClr val="FF0000"/>
                </a:solidFill>
                <a:latin typeface="Times New Roman" panose="02020603050405020304" pitchFamily="18" charset="0"/>
                <a:cs typeface="Times New Roman" panose="02020603050405020304" pitchFamily="18" charset="0"/>
              </a:rPr>
              <a:t>Суб’єкт, що здійснює</a:t>
            </a:r>
            <a:r>
              <a:rPr lang="uk-UA" sz="2400" dirty="0" smtClean="0">
                <a:latin typeface="Times New Roman" panose="02020603050405020304" pitchFamily="18" charset="0"/>
                <a:cs typeface="Times New Roman" panose="02020603050405020304" pitchFamily="18" charset="0"/>
              </a:rPr>
              <a:t> – «Б», «В» - безпосередній керівник, керівник самостійного підрозділу; «А» - суб’єкт призначення</a:t>
            </a:r>
          </a:p>
          <a:p>
            <a:pPr marL="457200" indent="-457200">
              <a:buFont typeface="Wingdings" panose="05000000000000000000" pitchFamily="2" charset="2"/>
              <a:buChar char="Ø"/>
            </a:pPr>
            <a:r>
              <a:rPr lang="uk-UA" sz="2400" dirty="0" smtClean="0">
                <a:solidFill>
                  <a:srgbClr val="FF0000"/>
                </a:solidFill>
                <a:latin typeface="Times New Roman" panose="02020603050405020304" pitchFamily="18" charset="0"/>
                <a:cs typeface="Times New Roman" panose="02020603050405020304" pitchFamily="18" charset="0"/>
              </a:rPr>
              <a:t> Результати </a:t>
            </a:r>
            <a:r>
              <a:rPr lang="uk-UA" sz="2400" dirty="0" smtClean="0">
                <a:latin typeface="Times New Roman" panose="02020603050405020304" pitchFamily="18" charset="0"/>
                <a:cs typeface="Times New Roman" panose="02020603050405020304" pitchFamily="18" charset="0"/>
              </a:rPr>
              <a:t>– негативна, позитивна, відмінна ознака</a:t>
            </a:r>
          </a:p>
          <a:p>
            <a:pPr marL="457200" indent="-457200">
              <a:buFont typeface="Wingdings" panose="05000000000000000000" pitchFamily="2" charset="2"/>
              <a:buChar char="Ø"/>
            </a:pPr>
            <a:r>
              <a:rPr lang="uk-UA" sz="2400" dirty="0" smtClean="0">
                <a:solidFill>
                  <a:srgbClr val="FF0000"/>
                </a:solidFill>
                <a:latin typeface="Times New Roman" panose="02020603050405020304" pitchFamily="18" charset="0"/>
                <a:cs typeface="Times New Roman" panose="02020603050405020304" pitchFamily="18" charset="0"/>
              </a:rPr>
              <a:t>Терміни – </a:t>
            </a:r>
            <a:r>
              <a:rPr lang="uk-UA" sz="2400" dirty="0" smtClean="0">
                <a:latin typeface="Times New Roman" panose="02020603050405020304" pitchFamily="18" charset="0"/>
                <a:cs typeface="Times New Roman" panose="02020603050405020304" pitchFamily="18" charset="0"/>
              </a:rPr>
              <a:t>жовтень-грудень за період з 01.01 поточного року і до дати проведення оцінювання</a:t>
            </a:r>
          </a:p>
          <a:p>
            <a:pPr marL="457200" indent="-457200">
              <a:buFont typeface="Wingdings" panose="05000000000000000000" pitchFamily="2" charset="2"/>
              <a:buChar char="Ø"/>
            </a:pPr>
            <a:r>
              <a:rPr lang="uk-UA" sz="2400" dirty="0" smtClean="0">
                <a:solidFill>
                  <a:srgbClr val="FF0000"/>
                </a:solidFill>
                <a:latin typeface="Times New Roman" panose="02020603050405020304" pitchFamily="18" charset="0"/>
                <a:cs typeface="Times New Roman" panose="02020603050405020304" pitchFamily="18" charset="0"/>
              </a:rPr>
              <a:t>Алгоритм-</a:t>
            </a:r>
            <a:r>
              <a:rPr lang="uk-UA" sz="2400" dirty="0" smtClean="0">
                <a:latin typeface="Times New Roman" panose="02020603050405020304" pitchFamily="18" charset="0"/>
                <a:cs typeface="Times New Roman" panose="02020603050405020304" pitchFamily="18" charset="0"/>
              </a:rPr>
              <a:t> визначення та перегляд завдань та ключових показників;</a:t>
            </a:r>
          </a:p>
          <a:p>
            <a:r>
              <a:rPr lang="uk-UA" sz="2400" dirty="0">
                <a:latin typeface="Times New Roman" panose="02020603050405020304" pitchFamily="18" charset="0"/>
                <a:cs typeface="Times New Roman" panose="02020603050405020304" pitchFamily="18" charset="0"/>
              </a:rPr>
              <a:t>о</a:t>
            </a:r>
            <a:r>
              <a:rPr lang="uk-UA" sz="2400" dirty="0" smtClean="0">
                <a:latin typeface="Times New Roman" panose="02020603050405020304" pitchFamily="18" charset="0"/>
                <a:cs typeface="Times New Roman" panose="02020603050405020304" pitchFamily="18" charset="0"/>
              </a:rPr>
              <a:t>ціночна співбесіда; визначення результатів та їх затвердження</a:t>
            </a:r>
          </a:p>
          <a:p>
            <a:pPr marL="457200" indent="-457200">
              <a:buFont typeface="Wingdings" panose="05000000000000000000" pitchFamily="2" charset="2"/>
              <a:buChar char="Ø"/>
            </a:pPr>
            <a:r>
              <a:rPr lang="uk-UA" sz="2400" dirty="0" smtClean="0">
                <a:solidFill>
                  <a:srgbClr val="FF0000"/>
                </a:solidFill>
                <a:latin typeface="Times New Roman" panose="02020603050405020304" pitchFamily="18" charset="0"/>
                <a:cs typeface="Times New Roman" panose="02020603050405020304" pitchFamily="18" charset="0"/>
              </a:rPr>
              <a:t>Оскарження –</a:t>
            </a:r>
            <a:r>
              <a:rPr lang="uk-UA" sz="2400" dirty="0" smtClean="0">
                <a:latin typeface="Times New Roman" panose="02020603050405020304" pitchFamily="18" charset="0"/>
                <a:cs typeface="Times New Roman" panose="02020603050405020304" pitchFamily="18" charset="0"/>
              </a:rPr>
              <a:t> адміністративний або судовий порядок; висновок про результати скасовується суб’єктом призначення або судом</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разі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скасування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висновку</a:t>
            </a:r>
            <a:r>
              <a:rPr lang="ru-RU" sz="2400" dirty="0" smtClean="0">
                <a:latin typeface="Times New Roman" panose="02020603050405020304" pitchFamily="18" charset="0"/>
                <a:cs typeface="Times New Roman" panose="02020603050405020304" pitchFamily="18" charset="0"/>
              </a:rPr>
              <a:t> проводиться </a:t>
            </a:r>
            <a:r>
              <a:rPr lang="ru-RU" sz="2400" dirty="0" err="1" smtClean="0">
                <a:latin typeface="Times New Roman" panose="02020603050405020304" pitchFamily="18" charset="0"/>
                <a:cs typeface="Times New Roman" panose="02020603050405020304" pitchFamily="18" charset="0"/>
              </a:rPr>
              <a:t>повторне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оцінювання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співбесіда</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результатів</a:t>
            </a:r>
            <a:r>
              <a:rPr lang="ru-RU" sz="2400" dirty="0" smtClean="0">
                <a:latin typeface="Times New Roman" panose="02020603050405020304" pitchFamily="18" charset="0"/>
                <a:cs typeface="Times New Roman" panose="02020603050405020304" pitchFamily="18" charset="0"/>
              </a:rPr>
              <a:t>)</a:t>
            </a:r>
            <a:endParaRPr lang="uk-UA" sz="2400" dirty="0" smtClean="0">
              <a:latin typeface="Times New Roman" panose="02020603050405020304" pitchFamily="18" charset="0"/>
              <a:cs typeface="Times New Roman" panose="02020603050405020304" pitchFamily="18" charset="0"/>
            </a:endParaRPr>
          </a:p>
        </p:txBody>
      </p:sp>
      <p:pic>
        <p:nvPicPr>
          <p:cNvPr id="23554" name="Picture 2" descr="Информация из других органов исполнительной вла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7" y="2569937"/>
            <a:ext cx="3081969" cy="31886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Методическая служб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543" y="4290556"/>
            <a:ext cx="3311713" cy="248058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Підвищення рівня професійної компетентності </a:t>
            </a:r>
            <a:endParaRPr lang="ru-RU" b="1"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93114" y="1690688"/>
            <a:ext cx="4078886"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Професійне навчання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93113" y="3016251"/>
            <a:ext cx="443284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Підвищення кваліфікації</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8612" y="4400074"/>
            <a:ext cx="443284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Стажування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17806" y="1690688"/>
            <a:ext cx="7246374" cy="1323439"/>
          </a:xfrm>
          <a:prstGeom prst="rect">
            <a:avLst/>
          </a:prstGeom>
        </p:spPr>
        <p:txBody>
          <a:bodyPr wrap="square">
            <a:spAutoFit/>
          </a:bodyPr>
          <a:lstStyle/>
          <a:p>
            <a:pPr marL="342900" indent="-342900">
              <a:buFontTx/>
              <a:buChar char="-"/>
            </a:pPr>
            <a:r>
              <a:rPr lang="uk-UA" sz="2000" dirty="0" smtClean="0">
                <a:latin typeface="Times New Roman" panose="02020603050405020304" pitchFamily="18" charset="0"/>
                <a:cs typeface="Times New Roman" panose="02020603050405020304" pitchFamily="18" charset="0"/>
              </a:rPr>
              <a:t>Постійно</a:t>
            </a:r>
          </a:p>
          <a:p>
            <a:pPr marL="342900" indent="-342900">
              <a:buFontTx/>
              <a:buChar char="-"/>
            </a:pPr>
            <a:r>
              <a:rPr lang="uk-UA" sz="2000" dirty="0" smtClean="0">
                <a:latin typeface="Times New Roman" panose="02020603050405020304" pitchFamily="18" charset="0"/>
                <a:cs typeface="Times New Roman" panose="02020603050405020304" pitchFamily="18" charset="0"/>
              </a:rPr>
              <a:t>За рахунок бюджету й інших незаборонених джерел</a:t>
            </a:r>
          </a:p>
          <a:p>
            <a:pPr marL="342900" indent="-342900">
              <a:buFontTx/>
              <a:buChar char="-"/>
            </a:pPr>
            <a:r>
              <a:rPr lang="uk-UA" sz="2000" dirty="0" smtClean="0">
                <a:latin typeface="Times New Roman" panose="02020603050405020304" pitchFamily="18" charset="0"/>
                <a:cs typeface="Times New Roman" panose="02020603050405020304" pitchFamily="18" charset="0"/>
              </a:rPr>
              <a:t>Через підготовку, перепідготовку, спеціалізацію, підвищення кваліфікації</a:t>
            </a:r>
          </a:p>
        </p:txBody>
      </p:sp>
      <p:sp>
        <p:nvSpPr>
          <p:cNvPr id="8" name="Прямоугольник 7"/>
          <p:cNvSpPr/>
          <p:nvPr/>
        </p:nvSpPr>
        <p:spPr>
          <a:xfrm>
            <a:off x="4871882" y="3148118"/>
            <a:ext cx="7246374" cy="1015663"/>
          </a:xfrm>
          <a:prstGeom prst="rect">
            <a:avLst/>
          </a:prstGeom>
        </p:spPr>
        <p:txBody>
          <a:bodyPr wrap="square">
            <a:spAutoFit/>
          </a:bodyPr>
          <a:lstStyle/>
          <a:p>
            <a:pPr marL="342900" indent="-342900">
              <a:buFontTx/>
              <a:buChar char="-"/>
            </a:pPr>
            <a:r>
              <a:rPr lang="uk-UA" sz="2000" dirty="0" smtClean="0">
                <a:latin typeface="Times New Roman" panose="02020603050405020304" pitchFamily="18" charset="0"/>
                <a:cs typeface="Times New Roman" panose="02020603050405020304" pitchFamily="18" charset="0"/>
              </a:rPr>
              <a:t>Не рідше одного разу на 3 роки</a:t>
            </a:r>
          </a:p>
          <a:p>
            <a:pPr marL="342900" indent="-342900">
              <a:buFontTx/>
              <a:buChar char="-"/>
            </a:pPr>
            <a:r>
              <a:rPr lang="uk-UA" sz="2000" dirty="0" smtClean="0">
                <a:latin typeface="Times New Roman" panose="02020603050405020304" pitchFamily="18" charset="0"/>
                <a:cs typeface="Times New Roman" panose="02020603050405020304" pitchFamily="18" charset="0"/>
              </a:rPr>
              <a:t>Особи, які вперше призначені на посаду, - протягом 1 року з дня призначення</a:t>
            </a:r>
          </a:p>
        </p:txBody>
      </p:sp>
      <p:sp>
        <p:nvSpPr>
          <p:cNvPr id="9" name="Прямоугольник 8"/>
          <p:cNvSpPr/>
          <p:nvPr/>
        </p:nvSpPr>
        <p:spPr>
          <a:xfrm>
            <a:off x="4817806" y="4323745"/>
            <a:ext cx="7246374" cy="1015663"/>
          </a:xfrm>
          <a:prstGeom prst="rect">
            <a:avLst/>
          </a:prstGeom>
        </p:spPr>
        <p:txBody>
          <a:bodyPr wrap="square">
            <a:spAutoFit/>
          </a:bodyPr>
          <a:lstStyle/>
          <a:p>
            <a:pPr marL="342900" indent="-342900">
              <a:buFontTx/>
              <a:buChar char="-"/>
            </a:pPr>
            <a:r>
              <a:rPr lang="uk-UA" sz="2000" dirty="0" smtClean="0">
                <a:latin typeface="Times New Roman" panose="02020603050405020304" pitchFamily="18" charset="0"/>
                <a:cs typeface="Times New Roman" panose="02020603050405020304" pitchFamily="18" charset="0"/>
              </a:rPr>
              <a:t>В іншому органі або за кордоном</a:t>
            </a:r>
          </a:p>
          <a:p>
            <a:pPr marL="342900" indent="-342900">
              <a:buFontTx/>
              <a:buChar char="-"/>
            </a:pPr>
            <a:r>
              <a:rPr lang="uk-UA" sz="2000" dirty="0" smtClean="0">
                <a:latin typeface="Times New Roman" panose="02020603050405020304" pitchFamily="18" charset="0"/>
                <a:cs typeface="Times New Roman" panose="02020603050405020304" pitchFamily="18" charset="0"/>
              </a:rPr>
              <a:t>1-6 місяців</a:t>
            </a:r>
          </a:p>
          <a:p>
            <a:pPr marL="342900" indent="-342900">
              <a:buFontTx/>
              <a:buChar char="-"/>
            </a:pPr>
            <a:r>
              <a:rPr lang="uk-UA" sz="2000" dirty="0" smtClean="0">
                <a:latin typeface="Times New Roman" panose="02020603050405020304" pitchFamily="18" charset="0"/>
                <a:cs typeface="Times New Roman" panose="02020603050405020304" pitchFamily="18" charset="0"/>
              </a:rPr>
              <a:t>Зберігається посада і заробітна платня</a:t>
            </a:r>
          </a:p>
        </p:txBody>
      </p:sp>
    </p:spTree>
    <p:extLst>
      <p:ext uri="{BB962C8B-B14F-4D97-AF65-F5344CB8AC3E}">
        <p14:creationId xmlns:p14="http://schemas.microsoft.com/office/powerpoint/2010/main" val="264400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Обставини, що унеможливлюють </a:t>
            </a:r>
            <a:r>
              <a:rPr lang="uk-UA" sz="4000" b="1" i="1" dirty="0" smtClean="0">
                <a:latin typeface="Times New Roman" panose="02020603050405020304" pitchFamily="18" charset="0"/>
                <a:cs typeface="Times New Roman" panose="02020603050405020304" pitchFamily="18" charset="0"/>
              </a:rPr>
              <a:t>вступ на державну службу:</a:t>
            </a:r>
            <a:endParaRPr lang="ru-RU" sz="40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62250" y="1690688"/>
            <a:ext cx="8591550" cy="4966143"/>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установленому</a:t>
            </a:r>
            <a:r>
              <a:rPr lang="ru-RU" dirty="0">
                <a:latin typeface="Times New Roman" panose="02020603050405020304" pitchFamily="18" charset="0"/>
                <a:cs typeface="Times New Roman" panose="02020603050405020304" pitchFamily="18" charset="0"/>
              </a:rPr>
              <a:t> законом порядку </a:t>
            </a:r>
            <a:r>
              <a:rPr lang="ru-RU" dirty="0" err="1">
                <a:latin typeface="Times New Roman" panose="02020603050405020304" pitchFamily="18" charset="0"/>
                <a:cs typeface="Times New Roman" panose="02020603050405020304" pitchFamily="18" charset="0"/>
              </a:rPr>
              <a:t>визнана</a:t>
            </a:r>
            <a:r>
              <a:rPr lang="ru-RU" dirty="0">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недієздатною</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або</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дієздатність</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якої</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обмежена</a:t>
            </a:r>
            <a:r>
              <a:rPr lang="ru-RU" i="1" dirty="0">
                <a:solidFill>
                  <a:srgbClr val="FF0000"/>
                </a:solidFill>
                <a:latin typeface="Times New Roman" panose="02020603050405020304" pitchFamily="18" charset="0"/>
                <a:cs typeface="Times New Roman" panose="02020603050405020304" pitchFamily="18" charset="0"/>
              </a:rPr>
              <a:t>;</a:t>
            </a:r>
          </a:p>
          <a:p>
            <a:r>
              <a:rPr lang="ru-RU" i="1" dirty="0" err="1" smtClean="0">
                <a:solidFill>
                  <a:srgbClr val="FF0000"/>
                </a:solidFill>
                <a:latin typeface="Times New Roman" panose="02020603050405020304" pitchFamily="18" charset="0"/>
                <a:cs typeface="Times New Roman" panose="02020603050405020304" pitchFamily="18" charset="0"/>
              </a:rPr>
              <a:t>має</a:t>
            </a:r>
            <a:r>
              <a:rPr lang="ru-RU" i="1" dirty="0" smtClean="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судимість</a:t>
            </a:r>
            <a:r>
              <a:rPr lang="ru-RU" i="1" dirty="0">
                <a:solidFill>
                  <a:srgbClr val="FF0000"/>
                </a:solidFill>
                <a:latin typeface="Times New Roman" panose="02020603050405020304" pitchFamily="18" charset="0"/>
                <a:cs typeface="Times New Roman" panose="02020603050405020304" pitchFamily="18" charset="0"/>
              </a:rPr>
              <a:t> за </a:t>
            </a:r>
            <a:r>
              <a:rPr lang="ru-RU" i="1" dirty="0" err="1">
                <a:solidFill>
                  <a:srgbClr val="FF0000"/>
                </a:solidFill>
                <a:latin typeface="Times New Roman" panose="02020603050405020304" pitchFamily="18" charset="0"/>
                <a:cs typeface="Times New Roman" panose="02020603050405020304" pitchFamily="18" charset="0"/>
              </a:rPr>
              <a:t>вчинення</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умисного</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кримінального</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правопорушення</a:t>
            </a:r>
            <a:r>
              <a:rPr lang="ru-RU" i="1" dirty="0">
                <a:solidFill>
                  <a:srgbClr val="FF0000"/>
                </a:solidFill>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судимість</a:t>
            </a:r>
            <a:r>
              <a:rPr lang="ru-RU" dirty="0">
                <a:latin typeface="Times New Roman" panose="02020603050405020304" pitchFamily="18" charset="0"/>
                <a:cs typeface="Times New Roman" panose="02020603050405020304" pitchFamily="18" charset="0"/>
              </a:rPr>
              <a:t> не погашена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знята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установленому</a:t>
            </a:r>
            <a:r>
              <a:rPr lang="ru-RU" dirty="0">
                <a:latin typeface="Times New Roman" panose="02020603050405020304" pitchFamily="18" charset="0"/>
                <a:cs typeface="Times New Roman" panose="02020603050405020304" pitchFamily="18" charset="0"/>
              </a:rPr>
              <a:t> законом порядку;</a:t>
            </a:r>
          </a:p>
          <a:p>
            <a:r>
              <a:rPr lang="ru-RU" dirty="0" err="1" smtClean="0">
                <a:latin typeface="Times New Roman" panose="02020603050405020304" pitchFamily="18" charset="0"/>
                <a:cs typeface="Times New Roman" panose="02020603050405020304" pitchFamily="18" charset="0"/>
              </a:rPr>
              <a:t>відповідно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 </a:t>
            </a:r>
            <a:r>
              <a:rPr lang="ru-RU" dirty="0" err="1">
                <a:latin typeface="Times New Roman" panose="02020603050405020304" pitchFamily="18" charset="0"/>
                <a:cs typeface="Times New Roman" panose="02020603050405020304" pitchFamily="18" charset="0"/>
              </a:rPr>
              <a:t>рішення</a:t>
            </a:r>
            <a:r>
              <a:rPr lang="ru-RU" dirty="0">
                <a:latin typeface="Times New Roman" panose="02020603050405020304" pitchFamily="18" charset="0"/>
                <a:cs typeface="Times New Roman" panose="02020603050405020304" pitchFamily="18" charset="0"/>
              </a:rPr>
              <a:t> суду </a:t>
            </a:r>
            <a:r>
              <a:rPr lang="ru-RU" i="1" dirty="0" err="1">
                <a:solidFill>
                  <a:srgbClr val="FF0000"/>
                </a:solidFill>
                <a:latin typeface="Times New Roman" panose="02020603050405020304" pitchFamily="18" charset="0"/>
                <a:cs typeface="Times New Roman" panose="02020603050405020304" pitchFamily="18" charset="0"/>
              </a:rPr>
              <a:t>позбавлена</a:t>
            </a:r>
            <a:r>
              <a:rPr lang="ru-RU" i="1" dirty="0">
                <a:solidFill>
                  <a:srgbClr val="FF0000"/>
                </a:solidFill>
                <a:latin typeface="Times New Roman" panose="02020603050405020304" pitchFamily="18" charset="0"/>
                <a:cs typeface="Times New Roman" panose="02020603050405020304" pitchFamily="18" charset="0"/>
              </a:rPr>
              <a:t> права </a:t>
            </a:r>
            <a:r>
              <a:rPr lang="ru-RU" i="1" dirty="0" err="1">
                <a:solidFill>
                  <a:srgbClr val="FF0000"/>
                </a:solidFill>
                <a:latin typeface="Times New Roman" panose="02020603050405020304" pitchFamily="18" charset="0"/>
                <a:cs typeface="Times New Roman" panose="02020603050405020304" pitchFamily="18" charset="0"/>
              </a:rPr>
              <a:t>займатися</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діяльністю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пов’язаною</a:t>
            </a:r>
            <a:r>
              <a:rPr lang="ru-RU" dirty="0">
                <a:latin typeface="Times New Roman" panose="02020603050405020304" pitchFamily="18" charset="0"/>
                <a:cs typeface="Times New Roman" panose="02020603050405020304" pitchFamily="18" charset="0"/>
              </a:rPr>
              <a:t> з </a:t>
            </a:r>
            <a:r>
              <a:rPr lang="ru-RU" i="1" dirty="0" err="1">
                <a:solidFill>
                  <a:srgbClr val="FF0000"/>
                </a:solidFill>
                <a:latin typeface="Times New Roman" panose="02020603050405020304" pitchFamily="18" charset="0"/>
                <a:cs typeface="Times New Roman" panose="02020603050405020304" pitchFamily="18" charset="0"/>
              </a:rPr>
              <a:t>виконанням</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функцій</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держави</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або</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займати</a:t>
            </a:r>
            <a:r>
              <a:rPr lang="ru-RU" i="1" dirty="0">
                <a:solidFill>
                  <a:srgbClr val="FF0000"/>
                </a:solidFill>
                <a:latin typeface="Times New Roman" panose="02020603050405020304" pitchFamily="18" charset="0"/>
                <a:cs typeface="Times New Roman" panose="02020603050405020304" pitchFamily="18" charset="0"/>
              </a:rPr>
              <a:t> </a:t>
            </a:r>
            <a:r>
              <a:rPr lang="ru-RU" i="1" dirty="0" err="1">
                <a:solidFill>
                  <a:srgbClr val="FF0000"/>
                </a:solidFill>
                <a:latin typeface="Times New Roman" panose="02020603050405020304" pitchFamily="18" charset="0"/>
                <a:cs typeface="Times New Roman" panose="02020603050405020304" pitchFamily="18" charset="0"/>
              </a:rPr>
              <a:t>відповідні</a:t>
            </a:r>
            <a:r>
              <a:rPr lang="ru-RU" i="1" dirty="0">
                <a:solidFill>
                  <a:srgbClr val="FF0000"/>
                </a:solidFill>
                <a:latin typeface="Times New Roman" panose="02020603050405020304" pitchFamily="18" charset="0"/>
                <a:cs typeface="Times New Roman" panose="02020603050405020304" pitchFamily="18" charset="0"/>
              </a:rPr>
              <a:t> посади;</a:t>
            </a:r>
          </a:p>
          <a:p>
            <a:r>
              <a:rPr lang="ru-RU" b="1" dirty="0" err="1" smtClean="0">
                <a:solidFill>
                  <a:srgbClr val="FF0000"/>
                </a:solidFill>
                <a:latin typeface="Times New Roman" panose="02020603050405020304" pitchFamily="18" charset="0"/>
                <a:cs typeface="Times New Roman" panose="02020603050405020304" pitchFamily="18" charset="0"/>
              </a:rPr>
              <a:t>піддавалася</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адміністративному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стягненню</a:t>
            </a:r>
            <a:r>
              <a:rPr lang="ru-RU" b="1" dirty="0">
                <a:solidFill>
                  <a:srgbClr val="FF0000"/>
                </a:solidFill>
                <a:latin typeface="Times New Roman" panose="02020603050405020304" pitchFamily="18" charset="0"/>
                <a:cs typeface="Times New Roman" panose="02020603050405020304" pitchFamily="18" charset="0"/>
              </a:rPr>
              <a:t> за </a:t>
            </a:r>
            <a:r>
              <a:rPr lang="ru-RU" b="1" dirty="0" err="1">
                <a:solidFill>
                  <a:srgbClr val="FF0000"/>
                </a:solidFill>
                <a:latin typeface="Times New Roman" panose="02020603050405020304" pitchFamily="18" charset="0"/>
                <a:cs typeface="Times New Roman" panose="02020603050405020304" pitchFamily="18" charset="0"/>
              </a:rPr>
              <a:t>правопорушення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пов’язане</a:t>
            </a:r>
            <a:r>
              <a:rPr lang="ru-RU" b="1" dirty="0">
                <a:solidFill>
                  <a:srgbClr val="FF0000"/>
                </a:solidFill>
                <a:latin typeface="Times New Roman" panose="02020603050405020304" pitchFamily="18" charset="0"/>
                <a:cs typeface="Times New Roman" panose="02020603050405020304" pitchFamily="18" charset="0"/>
              </a:rPr>
              <a:t> з </a:t>
            </a:r>
            <a:r>
              <a:rPr lang="ru-RU" b="1" dirty="0" err="1">
                <a:solidFill>
                  <a:srgbClr val="FF0000"/>
                </a:solidFill>
                <a:latin typeface="Times New Roman" panose="02020603050405020304" pitchFamily="18" charset="0"/>
                <a:cs typeface="Times New Roman" panose="02020603050405020304" pitchFamily="18" charset="0"/>
              </a:rPr>
              <a:t>корупцією</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протягом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трьох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років</a:t>
            </a:r>
            <a:r>
              <a:rPr lang="ru-RU" dirty="0">
                <a:latin typeface="Times New Roman" panose="02020603050405020304" pitchFamily="18" charset="0"/>
                <a:cs typeface="Times New Roman" panose="02020603050405020304" pitchFamily="18" charset="0"/>
              </a:rPr>
              <a:t> з дня </a:t>
            </a:r>
            <a:r>
              <a:rPr lang="ru-RU" dirty="0" err="1">
                <a:latin typeface="Times New Roman" panose="02020603050405020304" pitchFamily="18" charset="0"/>
                <a:cs typeface="Times New Roman" panose="02020603050405020304" pitchFamily="18" charset="0"/>
              </a:rPr>
              <a:t>набрання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рішенням</a:t>
            </a:r>
            <a:r>
              <a:rPr lang="ru-RU" dirty="0">
                <a:latin typeface="Times New Roman" panose="02020603050405020304" pitchFamily="18" charset="0"/>
                <a:cs typeface="Times New Roman" panose="02020603050405020304" pitchFamily="18" charset="0"/>
              </a:rPr>
              <a:t> суду </a:t>
            </a:r>
            <a:r>
              <a:rPr lang="ru-RU" dirty="0" err="1">
                <a:latin typeface="Times New Roman" panose="02020603050405020304" pitchFamily="18" charset="0"/>
                <a:cs typeface="Times New Roman" panose="02020603050405020304" pitchFamily="18" charset="0"/>
              </a:rPr>
              <a:t>законної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сили</a:t>
            </a:r>
            <a:r>
              <a:rPr lang="ru-RU" dirty="0" smtClean="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громадянство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іншої</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a:t>
            </a:r>
          </a:p>
          <a:p>
            <a:r>
              <a:rPr lang="ru-RU" b="1" dirty="0" smtClean="0">
                <a:solidFill>
                  <a:srgbClr val="FF0000"/>
                </a:solidFill>
                <a:latin typeface="Times New Roman" panose="02020603050405020304" pitchFamily="18" charset="0"/>
                <a:cs typeface="Times New Roman" panose="02020603050405020304" pitchFamily="18" charset="0"/>
              </a:rPr>
              <a:t>не </a:t>
            </a:r>
            <a:r>
              <a:rPr lang="ru-RU" b="1" dirty="0" err="1">
                <a:solidFill>
                  <a:srgbClr val="FF0000"/>
                </a:solidFill>
                <a:latin typeface="Times New Roman" panose="02020603050405020304" pitchFamily="18" charset="0"/>
                <a:cs typeface="Times New Roman" panose="02020603050405020304" pitchFamily="18" charset="0"/>
              </a:rPr>
              <a:t>пройшла</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спеціальну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перевірку</a:t>
            </a:r>
            <a:r>
              <a:rPr lang="ru-RU" b="1" dirty="0">
                <a:solidFill>
                  <a:srgbClr val="FF0000"/>
                </a:solidFill>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надала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згоду</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п</a:t>
            </a:r>
            <a:r>
              <a:rPr lang="ru-RU" dirty="0" err="1" smtClean="0">
                <a:latin typeface="Times New Roman" panose="02020603050405020304" pitchFamily="18" charset="0"/>
                <a:cs typeface="Times New Roman" panose="02020603050405020304" pitchFamily="18" charset="0"/>
              </a:rPr>
              <a:t>ідпадає</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заборону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встановлену</a:t>
            </a:r>
            <a:r>
              <a:rPr lang="ru-RU" dirty="0">
                <a:latin typeface="Times New Roman" panose="02020603050405020304" pitchFamily="18" charset="0"/>
                <a:cs typeface="Times New Roman" panose="02020603050405020304" pitchFamily="18" charset="0"/>
              </a:rPr>
              <a:t> </a:t>
            </a:r>
            <a:r>
              <a:rPr lang="ru-RU" i="1" u="sng" dirty="0">
                <a:solidFill>
                  <a:srgbClr val="FF0000"/>
                </a:solidFill>
                <a:latin typeface="Times New Roman" panose="02020603050405020304" pitchFamily="18" charset="0"/>
                <a:cs typeface="Times New Roman" panose="02020603050405020304" pitchFamily="18" charset="0"/>
              </a:rPr>
              <a:t>Законом </a:t>
            </a:r>
            <a:r>
              <a:rPr lang="ru-RU" i="1" u="sng" dirty="0" err="1">
                <a:solidFill>
                  <a:srgbClr val="FF0000"/>
                </a:solidFill>
                <a:latin typeface="Times New Roman" panose="02020603050405020304" pitchFamily="18" charset="0"/>
                <a:cs typeface="Times New Roman" panose="02020603050405020304" pitchFamily="18" charset="0"/>
              </a:rPr>
              <a:t>України</a:t>
            </a:r>
            <a:r>
              <a:rPr lang="ru-RU" i="1" u="sng" dirty="0">
                <a:solidFill>
                  <a:srgbClr val="FF0000"/>
                </a:solidFill>
                <a:latin typeface="Times New Roman" panose="02020603050405020304" pitchFamily="18" charset="0"/>
                <a:cs typeface="Times New Roman" panose="02020603050405020304" pitchFamily="18" charset="0"/>
              </a:rPr>
              <a:t> "Про </a:t>
            </a:r>
            <a:r>
              <a:rPr lang="ru-RU" i="1" u="sng" dirty="0" err="1">
                <a:solidFill>
                  <a:srgbClr val="FF0000"/>
                </a:solidFill>
                <a:latin typeface="Times New Roman" panose="02020603050405020304" pitchFamily="18" charset="0"/>
                <a:cs typeface="Times New Roman" panose="02020603050405020304" pitchFamily="18" charset="0"/>
              </a:rPr>
              <a:t>очищення</a:t>
            </a:r>
            <a:r>
              <a:rPr lang="ru-RU" i="1" u="sng" dirty="0">
                <a:solidFill>
                  <a:srgbClr val="FF0000"/>
                </a:solidFill>
                <a:latin typeface="Times New Roman" panose="02020603050405020304" pitchFamily="18" charset="0"/>
                <a:cs typeface="Times New Roman" panose="02020603050405020304" pitchFamily="18" charset="0"/>
              </a:rPr>
              <a:t> </a:t>
            </a:r>
            <a:r>
              <a:rPr lang="ru-RU" i="1" u="sng" dirty="0" err="1">
                <a:solidFill>
                  <a:srgbClr val="FF0000"/>
                </a:solidFill>
                <a:latin typeface="Times New Roman" panose="02020603050405020304" pitchFamily="18" charset="0"/>
                <a:cs typeface="Times New Roman" panose="02020603050405020304" pitchFamily="18" charset="0"/>
              </a:rPr>
              <a:t>влади</a:t>
            </a:r>
            <a:r>
              <a:rPr lang="ru-RU" i="1" u="sng" dirty="0">
                <a:solidFill>
                  <a:srgbClr val="FF0000"/>
                </a:solidFill>
                <a:latin typeface="Times New Roman" panose="02020603050405020304" pitchFamily="18" charset="0"/>
                <a:cs typeface="Times New Roman" panose="02020603050405020304" pitchFamily="18" charset="0"/>
              </a:rPr>
              <a:t>"</a:t>
            </a:r>
          </a:p>
          <a:p>
            <a:endParaRPr lang="ru-RU" dirty="0"/>
          </a:p>
        </p:txBody>
      </p:sp>
      <p:pic>
        <p:nvPicPr>
          <p:cNvPr id="4098" name="Picture 2" descr="Нов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9" y="1864860"/>
            <a:ext cx="2697601" cy="411139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5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Заохочення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42309" y="1690688"/>
            <a:ext cx="10049691" cy="966736"/>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 </a:t>
            </a:r>
            <a:r>
              <a:rPr lang="uk-UA" b="1" i="1" dirty="0" smtClean="0">
                <a:solidFill>
                  <a:srgbClr val="FF0000"/>
                </a:solidFill>
                <a:latin typeface="Times New Roman" panose="02020603050405020304" pitchFamily="18" charset="0"/>
                <a:cs typeface="Times New Roman" panose="02020603050405020304" pitchFamily="18" charset="0"/>
              </a:rPr>
              <a:t>Спосіб впливу </a:t>
            </a:r>
            <a:r>
              <a:rPr lang="uk-UA" dirty="0" smtClean="0">
                <a:latin typeface="Times New Roman" panose="02020603050405020304" pitchFamily="18" charset="0"/>
                <a:cs typeface="Times New Roman" panose="02020603050405020304" pitchFamily="18" charset="0"/>
              </a:rPr>
              <a:t>через інтереси, свідомість, спрямування волі особи на здійснення нових корисних дій</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6096" y="2895738"/>
            <a:ext cx="443284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Види:</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3487782" y="2895738"/>
            <a:ext cx="8704217" cy="34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uk-UA" sz="2400" dirty="0" smtClean="0">
                <a:latin typeface="Times New Roman" panose="02020603050405020304" pitchFamily="18" charset="0"/>
                <a:cs typeface="Times New Roman" panose="02020603050405020304" pitchFamily="18" charset="0"/>
              </a:rPr>
              <a:t>Оголошення подяки</a:t>
            </a:r>
          </a:p>
          <a:p>
            <a:pPr>
              <a:buFontTx/>
              <a:buChar char="-"/>
            </a:pPr>
            <a:r>
              <a:rPr lang="uk-UA" sz="2400" dirty="0" smtClean="0">
                <a:latin typeface="Times New Roman" panose="02020603050405020304" pitchFamily="18" charset="0"/>
                <a:cs typeface="Times New Roman" panose="02020603050405020304" pitchFamily="18" charset="0"/>
              </a:rPr>
              <a:t>Нагородження грамотою, почесною грамотою, іншими відомчими відзнаками</a:t>
            </a:r>
          </a:p>
          <a:p>
            <a:pPr>
              <a:buFontTx/>
              <a:buChar char="-"/>
            </a:pPr>
            <a:r>
              <a:rPr lang="uk-UA" sz="2400" dirty="0" smtClean="0">
                <a:latin typeface="Times New Roman" panose="02020603050405020304" pitchFamily="18" charset="0"/>
                <a:cs typeface="Times New Roman" panose="02020603050405020304" pitchFamily="18" charset="0"/>
              </a:rPr>
              <a:t>Дострокове присвоєння рангу</a:t>
            </a:r>
          </a:p>
          <a:p>
            <a:pPr>
              <a:buFontTx/>
              <a:buChar char="-"/>
            </a:pPr>
            <a:r>
              <a:rPr lang="uk-UA" sz="2400" dirty="0" smtClean="0">
                <a:latin typeface="Times New Roman" panose="02020603050405020304" pitchFamily="18" charset="0"/>
                <a:cs typeface="Times New Roman" panose="02020603050405020304" pitchFamily="18" charset="0"/>
              </a:rPr>
              <a:t>Представлення до нагородження урядовими відзнаками і відзначення урядовими нагородами</a:t>
            </a:r>
          </a:p>
          <a:p>
            <a:pPr>
              <a:buFontTx/>
              <a:buChar char="-"/>
            </a:pPr>
            <a:r>
              <a:rPr lang="uk-UA" sz="2400" dirty="0" smtClean="0">
                <a:latin typeface="Times New Roman" panose="02020603050405020304" pitchFamily="18" charset="0"/>
                <a:cs typeface="Times New Roman" panose="02020603050405020304" pitchFamily="18" charset="0"/>
              </a:rPr>
              <a:t>Представлення до відзначення державними нагородами</a:t>
            </a:r>
            <a:endParaRPr lang="ru-RU" sz="2400" dirty="0">
              <a:latin typeface="Times New Roman" panose="02020603050405020304" pitchFamily="18" charset="0"/>
              <a:cs typeface="Times New Roman" panose="02020603050405020304" pitchFamily="18" charset="0"/>
            </a:endParaRPr>
          </a:p>
        </p:txBody>
      </p:sp>
      <p:pic>
        <p:nvPicPr>
          <p:cNvPr id="25602" name="Picture 2" descr="Муниципальное бюджетное учреждение «Сухоложская централизованная  библиотечная система» - Вирт. выстав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16" y="3157348"/>
            <a:ext cx="3567341" cy="356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0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С 27.09.2021 образовательный процесс в ГПОУ «Донецкий Медицинский Колледж»  организован с использованием электронного обучения и дистанционных  образовательных технологий. — &quot;Донецкий медицинский колледж&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530" y="3467564"/>
            <a:ext cx="1946275" cy="32956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Заохочення державних службовців</a:t>
            </a:r>
            <a:endParaRPr lang="ru-RU" b="1"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4245" y="1560059"/>
            <a:ext cx="443284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Суб’єкт нагородження: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4271554" y="1560059"/>
            <a:ext cx="7920445" cy="4771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400" dirty="0" smtClean="0">
                <a:latin typeface="Times New Roman" panose="02020603050405020304" pitchFamily="18" charset="0"/>
                <a:cs typeface="Times New Roman" panose="02020603050405020304" pitchFamily="18" charset="0"/>
              </a:rPr>
              <a:t>«Б», «В» - керівник державної служби;</a:t>
            </a:r>
          </a:p>
          <a:p>
            <a:pPr marL="0" indent="0">
              <a:buNone/>
            </a:pPr>
            <a:r>
              <a:rPr lang="uk-UA" sz="2400" dirty="0" smtClean="0">
                <a:latin typeface="Times New Roman" panose="02020603050405020304" pitchFamily="18" charset="0"/>
                <a:cs typeface="Times New Roman" panose="02020603050405020304" pitchFamily="18" charset="0"/>
              </a:rPr>
              <a:t>«А» - суб’єкт призначення</a:t>
            </a:r>
          </a:p>
          <a:p>
            <a:pPr marL="0" indent="0">
              <a:buNone/>
            </a:pPr>
            <a:endParaRPr lang="uk-UA" sz="2400" dirty="0">
              <a:latin typeface="Times New Roman" panose="02020603050405020304" pitchFamily="18" charset="0"/>
              <a:cs typeface="Times New Roman" panose="02020603050405020304" pitchFamily="18" charset="0"/>
            </a:endParaRPr>
          </a:p>
          <a:p>
            <a:pPr marL="0" indent="0">
              <a:buNone/>
            </a:pPr>
            <a:r>
              <a:rPr lang="uk-UA" sz="2400" dirty="0" smtClean="0">
                <a:latin typeface="Times New Roman" panose="02020603050405020304" pitchFamily="18" charset="0"/>
                <a:cs typeface="Times New Roman" panose="02020603050405020304" pitchFamily="18" charset="0"/>
              </a:rPr>
              <a:t>Не застосовується заохочення до службовців </a:t>
            </a:r>
            <a:r>
              <a:rPr lang="uk-UA" sz="2400" b="1" dirty="0" smtClean="0">
                <a:solidFill>
                  <a:srgbClr val="FF0000"/>
                </a:solidFill>
                <a:latin typeface="Times New Roman" panose="02020603050405020304" pitchFamily="18" charset="0"/>
                <a:cs typeface="Times New Roman" panose="02020603050405020304" pitchFamily="18" charset="0"/>
              </a:rPr>
              <a:t>впродовж застосування до них дисциплінарних стягнень</a:t>
            </a:r>
          </a:p>
          <a:p>
            <a:pPr marL="0" indent="0">
              <a:buNone/>
            </a:pPr>
            <a:endParaRPr lang="uk-UA" sz="2400" dirty="0">
              <a:latin typeface="Times New Roman" panose="02020603050405020304" pitchFamily="18" charset="0"/>
              <a:cs typeface="Times New Roman" panose="02020603050405020304" pitchFamily="18" charset="0"/>
            </a:endParaRPr>
          </a:p>
          <a:p>
            <a:pPr marL="0" indent="0">
              <a:buNone/>
            </a:pPr>
            <a:r>
              <a:rPr lang="uk-UA" sz="2400" dirty="0" smtClean="0">
                <a:latin typeface="Times New Roman" panose="02020603050405020304" pitchFamily="18" charset="0"/>
                <a:cs typeface="Times New Roman" panose="02020603050405020304" pitchFamily="18" charset="0"/>
              </a:rPr>
              <a:t>Наявність заохочень – обставина, що </a:t>
            </a:r>
            <a:r>
              <a:rPr lang="uk-UA" sz="2400" b="1" dirty="0" smtClean="0">
                <a:solidFill>
                  <a:srgbClr val="FF0000"/>
                </a:solidFill>
                <a:latin typeface="Times New Roman" panose="02020603050405020304" pitchFamily="18" charset="0"/>
                <a:cs typeface="Times New Roman" panose="02020603050405020304" pitchFamily="18" charset="0"/>
              </a:rPr>
              <a:t>пом’якшує дисциплінарну відповідальність службовців</a:t>
            </a:r>
          </a:p>
          <a:p>
            <a:pPr marL="0" indent="0">
              <a:buNone/>
            </a:pPr>
            <a:endParaRPr lang="uk-UA"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uk-UA" sz="2400" dirty="0" smtClean="0">
                <a:latin typeface="Times New Roman" panose="02020603050405020304" pitchFamily="18" charset="0"/>
                <a:cs typeface="Times New Roman" panose="02020603050405020304" pitchFamily="18" charset="0"/>
              </a:rPr>
              <a:t>Відомості про заохочення з</a:t>
            </a:r>
            <a:r>
              <a:rPr lang="uk-UA" sz="2400" b="1" dirty="0" smtClean="0">
                <a:solidFill>
                  <a:srgbClr val="FF0000"/>
                </a:solidFill>
                <a:latin typeface="Times New Roman" panose="02020603050405020304" pitchFamily="18" charset="0"/>
                <a:cs typeface="Times New Roman" panose="02020603050405020304" pitchFamily="18" charset="0"/>
              </a:rPr>
              <a:t>аносяться до особової справи службовця.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4245" y="2944344"/>
            <a:ext cx="4432847" cy="523220"/>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Обмеження:</a:t>
            </a:r>
            <a:endParaRPr lang="ru-RU"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28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Презентации школь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2822096"/>
            <a:ext cx="3810000" cy="381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Переведення державного службовця</a:t>
            </a:r>
            <a:br>
              <a:rPr lang="uk-UA" b="1" i="1" dirty="0" smtClean="0">
                <a:latin typeface="Times New Roman" panose="02020603050405020304" pitchFamily="18" charset="0"/>
                <a:cs typeface="Times New Roman" panose="02020603050405020304" pitchFamily="18" charset="0"/>
              </a:rPr>
            </a:br>
            <a:r>
              <a:rPr lang="uk-UA" sz="3600" b="1" i="1" dirty="0" smtClean="0">
                <a:latin typeface="Times New Roman" panose="02020603050405020304" pitchFamily="18" charset="0"/>
                <a:cs typeface="Times New Roman" panose="02020603050405020304" pitchFamily="18" charset="0"/>
              </a:rPr>
              <a:t>(для оперативного вирішення кадрових проблем, заповнення вакантних посад)</a:t>
            </a:r>
            <a:endParaRPr lang="ru-RU" sz="36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78331" y="1867989"/>
            <a:ext cx="9052559" cy="4308974"/>
          </a:xfrm>
        </p:spPr>
        <p:txBody>
          <a:bodyPr>
            <a:normAutofit fontScale="92500" lnSpcReduction="10000"/>
          </a:bodyPr>
          <a:lstStyle/>
          <a:p>
            <a:r>
              <a:rPr lang="ru-RU" b="1" dirty="0">
                <a:solidFill>
                  <a:srgbClr val="FF0000"/>
                </a:solidFill>
                <a:latin typeface="Times New Roman" panose="02020603050405020304" pitchFamily="18" charset="0"/>
                <a:cs typeface="Times New Roman" panose="02020603050405020304" pitchFamily="18" charset="0"/>
              </a:rPr>
              <a:t>на </a:t>
            </a:r>
            <a:r>
              <a:rPr lang="ru-RU" b="1" dirty="0" err="1">
                <a:solidFill>
                  <a:srgbClr val="FF0000"/>
                </a:solidFill>
                <a:latin typeface="Times New Roman" panose="02020603050405020304" pitchFamily="18" charset="0"/>
                <a:cs typeface="Times New Roman" panose="02020603050405020304" pitchFamily="18" charset="0"/>
              </a:rPr>
              <a:t>іншу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рівнозначну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або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нижчу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вакантну</a:t>
            </a:r>
            <a:r>
              <a:rPr lang="ru-RU" b="1" dirty="0">
                <a:solidFill>
                  <a:srgbClr val="FF0000"/>
                </a:solidFill>
                <a:latin typeface="Times New Roman" panose="02020603050405020304" pitchFamily="18" charset="0"/>
                <a:cs typeface="Times New Roman" panose="02020603050405020304" pitchFamily="18" charset="0"/>
              </a:rPr>
              <a:t> посаду в тому самому державному </a:t>
            </a:r>
            <a:r>
              <a:rPr lang="ru-RU" b="1" dirty="0" err="1">
                <a:solidFill>
                  <a:srgbClr val="FF0000"/>
                </a:solidFill>
                <a:latin typeface="Times New Roman" panose="02020603050405020304" pitchFamily="18" charset="0"/>
                <a:cs typeface="Times New Roman" panose="02020603050405020304" pitchFamily="18" charset="0"/>
              </a:rPr>
              <a:t>органі</a:t>
            </a:r>
            <a:r>
              <a:rPr lang="ru-RU" dirty="0">
                <a:latin typeface="Times New Roman" panose="02020603050405020304" pitchFamily="18" charset="0"/>
                <a:cs typeface="Times New Roman" panose="02020603050405020304" pitchFamily="18" charset="0"/>
              </a:rPr>
              <a:t>, у тому </a:t>
            </a:r>
            <a:r>
              <a:rPr lang="ru-RU" dirty="0" err="1">
                <a:latin typeface="Times New Roman" panose="02020603050405020304" pitchFamily="18" charset="0"/>
                <a:cs typeface="Times New Roman" panose="02020603050405020304" pitchFamily="18" charset="0"/>
              </a:rPr>
              <a:t>числі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місцевості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пункті</a:t>
            </a: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 за </a:t>
            </a:r>
            <a:r>
              <a:rPr lang="ru-RU" u="sng" dirty="0" err="1">
                <a:latin typeface="Times New Roman" panose="02020603050405020304" pitchFamily="18" charset="0"/>
                <a:cs typeface="Times New Roman" panose="02020603050405020304" pitchFamily="18" charset="0"/>
              </a:rPr>
              <a:t>рішенням</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керівника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державної</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служби</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або</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суб’єкта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призначення</a:t>
            </a:r>
            <a:r>
              <a:rPr lang="ru-RU" u="sng" dirty="0" smtClean="0">
                <a:latin typeface="Times New Roman" panose="02020603050405020304" pitchFamily="18" charset="0"/>
                <a:cs typeface="Times New Roman" panose="02020603050405020304" pitchFamily="18" charset="0"/>
              </a:rPr>
              <a:t>;</a:t>
            </a:r>
          </a:p>
          <a:p>
            <a:r>
              <a:rPr lang="ru-RU" b="1" dirty="0">
                <a:solidFill>
                  <a:srgbClr val="FF0000"/>
                </a:solidFill>
                <a:latin typeface="Times New Roman" panose="02020603050405020304" pitchFamily="18" charset="0"/>
                <a:cs typeface="Times New Roman" panose="02020603050405020304" pitchFamily="18" charset="0"/>
              </a:rPr>
              <a:t>на </a:t>
            </a:r>
            <a:r>
              <a:rPr lang="ru-RU" b="1" dirty="0" err="1">
                <a:solidFill>
                  <a:srgbClr val="FF0000"/>
                </a:solidFill>
                <a:latin typeface="Times New Roman" panose="02020603050405020304" pitchFamily="18" charset="0"/>
                <a:cs typeface="Times New Roman" panose="02020603050405020304" pitchFamily="18" charset="0"/>
              </a:rPr>
              <a:t>рівнозначну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або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нижчу</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вакантну</a:t>
            </a:r>
            <a:r>
              <a:rPr lang="ru-RU" b="1" dirty="0">
                <a:solidFill>
                  <a:srgbClr val="FF0000"/>
                </a:solidFill>
                <a:latin typeface="Times New Roman" panose="02020603050405020304" pitchFamily="18" charset="0"/>
                <a:cs typeface="Times New Roman" panose="02020603050405020304" pitchFamily="18" charset="0"/>
              </a:rPr>
              <a:t> посаду в </a:t>
            </a:r>
            <a:r>
              <a:rPr lang="ru-RU" b="1" dirty="0" err="1">
                <a:solidFill>
                  <a:srgbClr val="FF0000"/>
                </a:solidFill>
                <a:latin typeface="Times New Roman" panose="02020603050405020304" pitchFamily="18" charset="0"/>
                <a:cs typeface="Times New Roman" panose="02020603050405020304" pitchFamily="18" charset="0"/>
              </a:rPr>
              <a:t>іншому</a:t>
            </a:r>
            <a:r>
              <a:rPr lang="ru-RU" b="1" dirty="0">
                <a:solidFill>
                  <a:srgbClr val="FF0000"/>
                </a:solidFill>
                <a:latin typeface="Times New Roman" panose="02020603050405020304" pitchFamily="18" charset="0"/>
                <a:cs typeface="Times New Roman" panose="02020603050405020304" pitchFamily="18" charset="0"/>
              </a:rPr>
              <a:t> державному </a:t>
            </a:r>
            <a:r>
              <a:rPr lang="ru-RU" b="1" dirty="0" err="1">
                <a:solidFill>
                  <a:srgbClr val="FF0000"/>
                </a:solidFill>
                <a:latin typeface="Times New Roman" panose="02020603050405020304" pitchFamily="18" charset="0"/>
                <a:cs typeface="Times New Roman" panose="02020603050405020304" pitchFamily="18" charset="0"/>
              </a:rPr>
              <a:t>органі</a:t>
            </a:r>
            <a:r>
              <a:rPr lang="ru-RU" dirty="0">
                <a:latin typeface="Times New Roman" panose="02020603050405020304" pitchFamily="18" charset="0"/>
                <a:cs typeface="Times New Roman" panose="02020603050405020304" pitchFamily="18" charset="0"/>
              </a:rPr>
              <a:t>, у тому </a:t>
            </a:r>
            <a:r>
              <a:rPr lang="ru-RU" dirty="0" err="1">
                <a:latin typeface="Times New Roman" panose="02020603050405020304" pitchFamily="18" charset="0"/>
                <a:cs typeface="Times New Roman" panose="02020603050405020304" pitchFamily="18" charset="0"/>
              </a:rPr>
              <a:t>числі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місцевості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пункті</a:t>
            </a:r>
            <a:r>
              <a:rPr lang="ru-RU" dirty="0">
                <a:latin typeface="Times New Roman" panose="02020603050405020304" pitchFamily="18" charset="0"/>
                <a:cs typeface="Times New Roman" panose="02020603050405020304" pitchFamily="18" charset="0"/>
              </a:rPr>
              <a:t>), - </a:t>
            </a:r>
            <a:r>
              <a:rPr lang="ru-RU" u="sng" dirty="0">
                <a:latin typeface="Times New Roman" panose="02020603050405020304" pitchFamily="18" charset="0"/>
                <a:cs typeface="Times New Roman" panose="02020603050405020304" pitchFamily="18" charset="0"/>
              </a:rPr>
              <a:t>за </a:t>
            </a:r>
            <a:r>
              <a:rPr lang="ru-RU" u="sng" dirty="0" err="1">
                <a:latin typeface="Times New Roman" panose="02020603050405020304" pitchFamily="18" charset="0"/>
                <a:cs typeface="Times New Roman" panose="02020603050405020304" pitchFamily="18" charset="0"/>
              </a:rPr>
              <a:t>рішенням</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суб’єкта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призначення</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або</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керівника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державної</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служби</a:t>
            </a:r>
            <a:r>
              <a:rPr lang="ru-RU" u="sng" dirty="0">
                <a:latin typeface="Times New Roman" panose="02020603050405020304" pitchFamily="18" charset="0"/>
                <a:cs typeface="Times New Roman" panose="02020603050405020304" pitchFamily="18" charset="0"/>
              </a:rPr>
              <a:t> в державному </a:t>
            </a:r>
            <a:r>
              <a:rPr lang="ru-RU" u="sng" dirty="0" err="1">
                <a:latin typeface="Times New Roman" panose="02020603050405020304" pitchFamily="18" charset="0"/>
                <a:cs typeface="Times New Roman" panose="02020603050405020304" pitchFamily="18" charset="0"/>
              </a:rPr>
              <a:t>органі</a:t>
            </a:r>
            <a:r>
              <a:rPr lang="ru-RU" u="sng" dirty="0">
                <a:latin typeface="Times New Roman" panose="02020603050405020304" pitchFamily="18" charset="0"/>
                <a:cs typeface="Times New Roman" panose="02020603050405020304" pitchFamily="18" charset="0"/>
              </a:rPr>
              <a:t>, з </a:t>
            </a:r>
            <a:r>
              <a:rPr lang="ru-RU" u="sng" dirty="0" err="1">
                <a:latin typeface="Times New Roman" panose="02020603050405020304" pitchFamily="18" charset="0"/>
                <a:cs typeface="Times New Roman" panose="02020603050405020304" pitchFamily="18" charset="0"/>
              </a:rPr>
              <a:t>якого</a:t>
            </a:r>
            <a:r>
              <a:rPr lang="ru-RU" u="sng" dirty="0">
                <a:latin typeface="Times New Roman" panose="02020603050405020304" pitchFamily="18" charset="0"/>
                <a:cs typeface="Times New Roman" panose="02020603050405020304" pitchFamily="18" charset="0"/>
              </a:rPr>
              <a:t> переводиться </a:t>
            </a:r>
            <a:r>
              <a:rPr lang="ru-RU" u="sng" dirty="0" err="1">
                <a:latin typeface="Times New Roman" panose="02020603050405020304" pitchFamily="18" charset="0"/>
                <a:cs typeface="Times New Roman" panose="02020603050405020304" pitchFamily="18" charset="0"/>
              </a:rPr>
              <a:t>державний</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службовець</a:t>
            </a:r>
            <a:r>
              <a:rPr lang="ru-RU" u="sng" dirty="0">
                <a:latin typeface="Times New Roman" panose="02020603050405020304" pitchFamily="18" charset="0"/>
                <a:cs typeface="Times New Roman" panose="02020603050405020304" pitchFamily="18" charset="0"/>
              </a:rPr>
              <a:t>, та </a:t>
            </a:r>
            <a:r>
              <a:rPr lang="ru-RU" u="sng" dirty="0" err="1">
                <a:latin typeface="Times New Roman" panose="02020603050405020304" pitchFamily="18" charset="0"/>
                <a:cs typeface="Times New Roman" panose="02020603050405020304" pitchFamily="18" charset="0"/>
              </a:rPr>
              <a:t>суб’єкта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призначення</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або</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керівника</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державної</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служби</a:t>
            </a:r>
            <a:r>
              <a:rPr lang="ru-RU" u="sng" dirty="0">
                <a:latin typeface="Times New Roman" panose="02020603050405020304" pitchFamily="18" charset="0"/>
                <a:cs typeface="Times New Roman" panose="02020603050405020304" pitchFamily="18" charset="0"/>
              </a:rPr>
              <a:t> в державному </a:t>
            </a:r>
            <a:r>
              <a:rPr lang="ru-RU" u="sng" dirty="0" err="1">
                <a:latin typeface="Times New Roman" panose="02020603050405020304" pitchFamily="18" charset="0"/>
                <a:cs typeface="Times New Roman" panose="02020603050405020304" pitchFamily="18" charset="0"/>
              </a:rPr>
              <a:t>органі</a:t>
            </a:r>
            <a:r>
              <a:rPr lang="ru-RU" u="sng" dirty="0">
                <a:latin typeface="Times New Roman" panose="02020603050405020304" pitchFamily="18" charset="0"/>
                <a:cs typeface="Times New Roman" panose="02020603050405020304" pitchFamily="18" charset="0"/>
              </a:rPr>
              <a:t>, до </a:t>
            </a:r>
            <a:r>
              <a:rPr lang="ru-RU" u="sng" dirty="0" err="1">
                <a:latin typeface="Times New Roman" panose="02020603050405020304" pitchFamily="18" charset="0"/>
                <a:cs typeface="Times New Roman" panose="02020603050405020304" pitchFamily="18" charset="0"/>
              </a:rPr>
              <a:t>якого</a:t>
            </a:r>
            <a:r>
              <a:rPr lang="ru-RU" u="sng" dirty="0">
                <a:latin typeface="Times New Roman" panose="02020603050405020304" pitchFamily="18" charset="0"/>
                <a:cs typeface="Times New Roman" panose="02020603050405020304" pitchFamily="18" charset="0"/>
              </a:rPr>
              <a:t> переводиться </a:t>
            </a:r>
            <a:r>
              <a:rPr lang="ru-RU" u="sng" dirty="0" err="1">
                <a:latin typeface="Times New Roman" panose="02020603050405020304" pitchFamily="18" charset="0"/>
                <a:cs typeface="Times New Roman" panose="02020603050405020304" pitchFamily="18" charset="0"/>
              </a:rPr>
              <a:t>державний</a:t>
            </a:r>
            <a:r>
              <a:rPr lang="ru-RU" u="sng"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службовець</a:t>
            </a:r>
            <a:r>
              <a:rPr lang="ru-RU" u="sng"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394062" y="1867989"/>
            <a:ext cx="2910841" cy="954107"/>
          </a:xfrm>
          <a:prstGeom prst="rect">
            <a:avLst/>
          </a:prstGeom>
        </p:spPr>
        <p:txBody>
          <a:bodyPr wrap="square">
            <a:spAutoFit/>
          </a:bodyPr>
          <a:lstStyle/>
          <a:p>
            <a:r>
              <a:rPr lang="uk-UA" sz="2800" b="1" i="1" dirty="0" smtClean="0">
                <a:solidFill>
                  <a:srgbClr val="FF0000"/>
                </a:solidFill>
                <a:latin typeface="Times New Roman" panose="02020603050405020304" pitchFamily="18" charset="0"/>
                <a:cs typeface="Times New Roman" panose="02020603050405020304" pitchFamily="18" charset="0"/>
              </a:rPr>
              <a:t>Без проведення конкурсу</a:t>
            </a:r>
            <a:endParaRPr lang="ru-RU"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60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В США хотят запретить самостоятельную установку Linux и Android | KV.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5338"/>
            <a:ext cx="2988129" cy="3984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Переведення державного службовця</a:t>
            </a:r>
            <a:br>
              <a:rPr lang="uk-UA" b="1" i="1" dirty="0" smtClean="0">
                <a:latin typeface="Times New Roman" panose="02020603050405020304" pitchFamily="18" charset="0"/>
                <a:cs typeface="Times New Roman" panose="02020603050405020304" pitchFamily="18" charset="0"/>
              </a:rPr>
            </a:br>
            <a:r>
              <a:rPr lang="uk-UA" sz="3600" b="1" i="1" dirty="0" smtClean="0">
                <a:latin typeface="Times New Roman" panose="02020603050405020304" pitchFamily="18" charset="0"/>
                <a:cs typeface="Times New Roman" panose="02020603050405020304" pitchFamily="18" charset="0"/>
              </a:rPr>
              <a:t>(для оперативного вирішення кадрових проблем, заповнення вакантних посад)</a:t>
            </a:r>
            <a:endParaRPr lang="ru-RU" sz="36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429691" y="1867988"/>
            <a:ext cx="9601199" cy="4830985"/>
          </a:xfrm>
        </p:spPr>
        <p:txBody>
          <a:bodyPr>
            <a:normAutofit lnSpcReduction="10000"/>
          </a:bodyPr>
          <a:lstStyle/>
          <a:p>
            <a:r>
              <a:rPr lang="ru-RU" b="1" dirty="0" smtClean="0">
                <a:solidFill>
                  <a:srgbClr val="FF0000"/>
                </a:solidFill>
                <a:latin typeface="Times New Roman" panose="02020603050405020304" pitchFamily="18" charset="0"/>
                <a:cs typeface="Times New Roman" panose="02020603050405020304" pitchFamily="18" charset="0"/>
              </a:rPr>
              <a:t>Не </a:t>
            </a:r>
            <a:r>
              <a:rPr lang="ru-RU" b="1" dirty="0" err="1" smtClean="0">
                <a:solidFill>
                  <a:srgbClr val="FF0000"/>
                </a:solidFill>
                <a:latin typeface="Times New Roman" panose="02020603050405020304" pitchFamily="18" charset="0"/>
                <a:cs typeface="Times New Roman" panose="02020603050405020304" pitchFamily="18" charset="0"/>
              </a:rPr>
              <a:t>може</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бути </a:t>
            </a:r>
            <a:r>
              <a:rPr lang="ru-RU" dirty="0" err="1" smtClean="0">
                <a:latin typeface="Times New Roman" panose="02020603050405020304" pitchFamily="18" charset="0"/>
                <a:cs typeface="Times New Roman" panose="02020603050405020304" pitchFamily="18" charset="0"/>
              </a:rPr>
              <a:t>переведеним</a:t>
            </a:r>
            <a:r>
              <a:rPr lang="ru-RU" dirty="0" smtClean="0">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без конкурсу </a:t>
            </a:r>
            <a:r>
              <a:rPr lang="ru-RU" dirty="0" smtClean="0">
                <a:latin typeface="Times New Roman" panose="02020603050405020304" pitchFamily="18" charset="0"/>
                <a:cs typeface="Times New Roman" panose="02020603050405020304" pitchFamily="18" charset="0"/>
              </a:rPr>
              <a:t>на </a:t>
            </a:r>
            <a:r>
              <a:rPr lang="ru-RU" dirty="0" err="1" smtClean="0">
                <a:latin typeface="Times New Roman" panose="02020603050405020304" pitchFamily="18" charset="0"/>
                <a:cs typeface="Times New Roman" panose="02020603050405020304" pitchFamily="18" charset="0"/>
              </a:rPr>
              <a:t>вищу</a:t>
            </a:r>
            <a:r>
              <a:rPr lang="ru-RU" dirty="0" smtClean="0">
                <a:latin typeface="Times New Roman" panose="02020603050405020304" pitchFamily="18" charset="0"/>
                <a:cs typeface="Times New Roman" panose="02020603050405020304" pitchFamily="18" charset="0"/>
              </a:rPr>
              <a:t> посаду</a:t>
            </a:r>
          </a:p>
          <a:p>
            <a:r>
              <a:rPr lang="uk-UA" dirty="0" smtClean="0">
                <a:latin typeface="Times New Roman" panose="02020603050405020304" pitchFamily="18" charset="0"/>
                <a:cs typeface="Times New Roman" panose="02020603050405020304" pitchFamily="18" charset="0"/>
              </a:rPr>
              <a:t>Переведення лише </a:t>
            </a:r>
            <a:r>
              <a:rPr lang="uk-UA" b="1" dirty="0" smtClean="0">
                <a:solidFill>
                  <a:srgbClr val="FF0000"/>
                </a:solidFill>
                <a:latin typeface="Times New Roman" panose="02020603050405020304" pitchFamily="18" charset="0"/>
                <a:cs typeface="Times New Roman" panose="02020603050405020304" pitchFamily="18" charset="0"/>
              </a:rPr>
              <a:t>за згодою </a:t>
            </a:r>
            <a:r>
              <a:rPr lang="uk-UA" dirty="0" smtClean="0">
                <a:latin typeface="Times New Roman" panose="02020603050405020304" pitchFamily="18" charset="0"/>
                <a:cs typeface="Times New Roman" panose="02020603050405020304" pitchFamily="18" charset="0"/>
              </a:rPr>
              <a:t>державного службовця</a:t>
            </a:r>
          </a:p>
          <a:p>
            <a:r>
              <a:rPr lang="uk-UA" dirty="0" smtClean="0">
                <a:latin typeface="Times New Roman" panose="02020603050405020304" pitchFamily="18" charset="0"/>
                <a:cs typeface="Times New Roman" panose="02020603050405020304" pitchFamily="18" charset="0"/>
              </a:rPr>
              <a:t>Переведення </a:t>
            </a:r>
            <a:r>
              <a:rPr lang="uk-UA" b="1" dirty="0" smtClean="0">
                <a:solidFill>
                  <a:srgbClr val="FF0000"/>
                </a:solidFill>
                <a:latin typeface="Times New Roman" panose="02020603050405020304" pitchFamily="18" charset="0"/>
                <a:cs typeface="Times New Roman" panose="02020603050405020304" pitchFamily="18" charset="0"/>
              </a:rPr>
              <a:t>не повинно бути прихованим покаранням</a:t>
            </a:r>
          </a:p>
          <a:p>
            <a:r>
              <a:rPr lang="uk-UA" dirty="0" smtClean="0">
                <a:latin typeface="Times New Roman" panose="02020603050405020304" pitchFamily="18" charset="0"/>
                <a:cs typeface="Times New Roman" panose="02020603050405020304" pitchFamily="18" charset="0"/>
              </a:rPr>
              <a:t>Не може бути переведеним </a:t>
            </a:r>
            <a:r>
              <a:rPr lang="uk-UA" b="1" dirty="0" smtClean="0">
                <a:solidFill>
                  <a:srgbClr val="FF0000"/>
                </a:solidFill>
                <a:latin typeface="Times New Roman" panose="02020603050405020304" pitchFamily="18" charset="0"/>
                <a:cs typeface="Times New Roman" panose="02020603050405020304" pitchFamily="18" charset="0"/>
              </a:rPr>
              <a:t>у разі виникнення особливо важливих особистих або сімейних обставин </a:t>
            </a:r>
            <a:r>
              <a:rPr lang="uk-UA" dirty="0" smtClean="0">
                <a:latin typeface="Times New Roman" panose="02020603050405020304" pitchFamily="18" charset="0"/>
                <a:cs typeface="Times New Roman" panose="02020603050405020304" pitchFamily="18" charset="0"/>
              </a:rPr>
              <a:t>у особи;</a:t>
            </a:r>
          </a:p>
          <a:p>
            <a:r>
              <a:rPr lang="uk-UA" b="1" dirty="0" smtClean="0">
                <a:solidFill>
                  <a:srgbClr val="FF0000"/>
                </a:solidFill>
                <a:latin typeface="Times New Roman" panose="02020603050405020304" pitchFamily="18" charset="0"/>
                <a:cs typeface="Times New Roman" panose="02020603050405020304" pitchFamily="18" charset="0"/>
              </a:rPr>
              <a:t>Неможливе переведення в іншу місцевість</a:t>
            </a:r>
            <a:r>
              <a:rPr lang="uk-UA" dirty="0" smtClean="0">
                <a:latin typeface="Times New Roman" panose="02020603050405020304" pitchFamily="18" charset="0"/>
                <a:cs typeface="Times New Roman" panose="02020603050405020304" pitchFamily="18" charset="0"/>
              </a:rPr>
              <a:t>: вагітних жінок; осіб, які є опікунами дитини до 14 років; осіб з інвалідністю.</a:t>
            </a:r>
          </a:p>
          <a:p>
            <a:pPr marL="0" indent="0">
              <a:buNone/>
            </a:pPr>
            <a:r>
              <a:rPr lang="uk-UA" dirty="0" smtClean="0">
                <a:latin typeface="Times New Roman" panose="02020603050405020304" pitchFamily="18" charset="0"/>
                <a:cs typeface="Times New Roman" panose="02020603050405020304" pitchFamily="18" charset="0"/>
              </a:rPr>
              <a:t>Пропозиції про переведення службовців категорії «А» суб’єкту призначення вносить </a:t>
            </a:r>
            <a:r>
              <a:rPr lang="uk-UA" b="1" dirty="0" smtClean="0">
                <a:solidFill>
                  <a:srgbClr val="FF0000"/>
                </a:solidFill>
                <a:latin typeface="Times New Roman" panose="02020603050405020304" pitchFamily="18" charset="0"/>
                <a:cs typeface="Times New Roman" panose="02020603050405020304" pitchFamily="18" charset="0"/>
              </a:rPr>
              <a:t>Комісія з питань вищого корпусу державної служби</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4062" y="1867989"/>
            <a:ext cx="2910841"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Умови:</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AutoShape 2" descr="Почему не нужно использовать белых человечков в презентац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243355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Проблема картинки человечки | hockeytape.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648" y="1690688"/>
            <a:ext cx="4554352" cy="33904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Зміна істотних умов державної служби</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9332" y="1690688"/>
            <a:ext cx="6176555" cy="5058455"/>
          </a:xfrm>
        </p:spPr>
        <p:txBody>
          <a:bodyPr>
            <a:normAutofit fontScale="92500" lnSpcReduction="20000"/>
          </a:bodyPr>
          <a:lstStyle/>
          <a:p>
            <a:r>
              <a:rPr lang="uk-UA" dirty="0" smtClean="0">
                <a:latin typeface="Times New Roman" panose="02020603050405020304" pitchFamily="18" charset="0"/>
                <a:cs typeface="Times New Roman" panose="02020603050405020304" pitchFamily="18" charset="0"/>
              </a:rPr>
              <a:t>Ліквідація, реорганізація органу;</a:t>
            </a:r>
          </a:p>
          <a:p>
            <a:r>
              <a:rPr lang="uk-UA" dirty="0" smtClean="0">
                <a:latin typeface="Times New Roman" panose="02020603050405020304" pitchFamily="18" charset="0"/>
                <a:cs typeface="Times New Roman" panose="02020603050405020304" pitchFamily="18" charset="0"/>
              </a:rPr>
              <a:t>Зменшення ФОП органу</a:t>
            </a:r>
          </a:p>
          <a:p>
            <a:r>
              <a:rPr lang="uk-UA" dirty="0" smtClean="0">
                <a:latin typeface="Times New Roman" panose="02020603050405020304" pitchFamily="18" charset="0"/>
                <a:cs typeface="Times New Roman" panose="02020603050405020304" pitchFamily="18" charset="0"/>
              </a:rPr>
              <a:t>Скорочення чисельності або штату у зв’язку із оптимізацією</a:t>
            </a:r>
          </a:p>
          <a:p>
            <a:endParaRPr lang="uk-UA" dirty="0">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Належність посади до певної категорії посад;</a:t>
            </a:r>
          </a:p>
          <a:p>
            <a:r>
              <a:rPr lang="uk-UA" dirty="0" smtClean="0">
                <a:latin typeface="Times New Roman" panose="02020603050405020304" pitchFamily="18" charset="0"/>
                <a:cs typeface="Times New Roman" panose="02020603050405020304" pitchFamily="18" charset="0"/>
              </a:rPr>
              <a:t>Основні посадові обов’язки</a:t>
            </a:r>
          </a:p>
          <a:p>
            <a:r>
              <a:rPr lang="uk-UA" dirty="0" smtClean="0">
                <a:latin typeface="Times New Roman" panose="02020603050405020304" pitchFamily="18" charset="0"/>
                <a:cs typeface="Times New Roman" panose="02020603050405020304" pitchFamily="18" charset="0"/>
              </a:rPr>
              <a:t>Умови оплати праці або </a:t>
            </a:r>
            <a:r>
              <a:rPr lang="uk-UA" dirty="0" err="1" smtClean="0">
                <a:latin typeface="Times New Roman" panose="02020603050405020304" pitchFamily="18" charset="0"/>
                <a:cs typeface="Times New Roman" panose="02020603050405020304" pitchFamily="18" charset="0"/>
              </a:rPr>
              <a:t>соц</a:t>
            </a:r>
            <a:r>
              <a:rPr lang="uk-UA" dirty="0" smtClean="0">
                <a:latin typeface="Times New Roman" panose="02020603050405020304" pitchFamily="18" charset="0"/>
                <a:cs typeface="Times New Roman" panose="02020603050405020304" pitchFamily="18" charset="0"/>
              </a:rPr>
              <a:t>.-побутового забезпечення;</a:t>
            </a:r>
          </a:p>
          <a:p>
            <a:r>
              <a:rPr lang="uk-UA" dirty="0" smtClean="0">
                <a:latin typeface="Times New Roman" panose="02020603050405020304" pitchFamily="18" charset="0"/>
                <a:cs typeface="Times New Roman" panose="02020603050405020304" pitchFamily="18" charset="0"/>
              </a:rPr>
              <a:t>Режим служби; неповний робочий час;</a:t>
            </a:r>
          </a:p>
          <a:p>
            <a:r>
              <a:rPr lang="uk-UA" dirty="0" smtClean="0">
                <a:latin typeface="Times New Roman" panose="02020603050405020304" pitchFamily="18" charset="0"/>
                <a:cs typeface="Times New Roman" panose="02020603050405020304" pitchFamily="18" charset="0"/>
              </a:rPr>
              <a:t>Місце розташування органу</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57347" y="3933825"/>
            <a:ext cx="2910841"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Види:</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7882" y="1493231"/>
            <a:ext cx="2910841"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Підстави:</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6" name="AutoShape 2" descr="Почему не нужно использовать иллюстрацию «белые человечки» в презентац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0517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3Д человечки - MegaObz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2869" y="2941898"/>
            <a:ext cx="5626370" cy="42248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Зміна істотних умов державної служби</a:t>
            </a:r>
            <a:endParaRPr lang="ru-RU" b="1" i="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46314" y="1578429"/>
            <a:ext cx="2525486" cy="9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Письмове попередження службовця</a:t>
            </a:r>
            <a:endParaRPr lang="ru-RU" dirty="0"/>
          </a:p>
        </p:txBody>
      </p:sp>
      <p:cxnSp>
        <p:nvCxnSpPr>
          <p:cNvPr id="9" name="Прямая со стрелкой 8"/>
          <p:cNvCxnSpPr/>
          <p:nvPr/>
        </p:nvCxnSpPr>
        <p:spPr>
          <a:xfrm flipV="1">
            <a:off x="2971800" y="1839516"/>
            <a:ext cx="1676400" cy="11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775858" y="2086315"/>
            <a:ext cx="1872342" cy="544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4691743" y="1444058"/>
            <a:ext cx="1937657" cy="63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Згода</a:t>
            </a:r>
            <a:endParaRPr lang="ru-RU" dirty="0"/>
          </a:p>
        </p:txBody>
      </p:sp>
      <p:sp>
        <p:nvSpPr>
          <p:cNvPr id="15" name="Скругленный прямоугольник 14"/>
          <p:cNvSpPr/>
          <p:nvPr/>
        </p:nvSpPr>
        <p:spPr>
          <a:xfrm>
            <a:off x="4691743" y="2358543"/>
            <a:ext cx="1937657" cy="63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Незгода</a:t>
            </a:r>
            <a:endParaRPr lang="ru-RU" dirty="0"/>
          </a:p>
        </p:txBody>
      </p:sp>
      <p:cxnSp>
        <p:nvCxnSpPr>
          <p:cNvPr id="16" name="Прямая со стрелкой 15"/>
          <p:cNvCxnSpPr/>
          <p:nvPr/>
        </p:nvCxnSpPr>
        <p:spPr>
          <a:xfrm flipV="1">
            <a:off x="6629400" y="1748519"/>
            <a:ext cx="1676400" cy="11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8305800" y="1451371"/>
            <a:ext cx="1937657" cy="63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Переведення</a:t>
            </a:r>
            <a:endParaRPr lang="ru-RU" dirty="0"/>
          </a:p>
        </p:txBody>
      </p:sp>
      <p:cxnSp>
        <p:nvCxnSpPr>
          <p:cNvPr id="18" name="Прямая со стрелкой 17"/>
          <p:cNvCxnSpPr/>
          <p:nvPr/>
        </p:nvCxnSpPr>
        <p:spPr>
          <a:xfrm>
            <a:off x="5524500" y="2853631"/>
            <a:ext cx="272142" cy="60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629400" y="2630771"/>
            <a:ext cx="729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498772" y="2961085"/>
            <a:ext cx="859971" cy="46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7358743" y="2313299"/>
            <a:ext cx="1937657" cy="63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Заява про звільнення</a:t>
            </a:r>
            <a:endParaRPr lang="ru-RU" dirty="0"/>
          </a:p>
        </p:txBody>
      </p:sp>
      <p:sp>
        <p:nvSpPr>
          <p:cNvPr id="26" name="Скругленный прямоугольник 25"/>
          <p:cNvSpPr/>
          <p:nvPr/>
        </p:nvSpPr>
        <p:spPr>
          <a:xfrm>
            <a:off x="7358743" y="3195460"/>
            <a:ext cx="1937657" cy="63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Оскарження рішення</a:t>
            </a:r>
            <a:endParaRPr lang="ru-RU" dirty="0"/>
          </a:p>
        </p:txBody>
      </p:sp>
      <p:sp>
        <p:nvSpPr>
          <p:cNvPr id="27" name="Скругленный прямоугольник 26"/>
          <p:cNvSpPr/>
          <p:nvPr/>
        </p:nvSpPr>
        <p:spPr>
          <a:xfrm>
            <a:off x="4580164" y="3442678"/>
            <a:ext cx="2432956" cy="1022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Заява на переведення на іншу запропоновану посаду</a:t>
            </a:r>
            <a:endParaRPr lang="ru-RU" dirty="0"/>
          </a:p>
        </p:txBody>
      </p:sp>
      <p:sp>
        <p:nvSpPr>
          <p:cNvPr id="28" name="Скругленный прямоугольник 27"/>
          <p:cNvSpPr/>
          <p:nvPr/>
        </p:nvSpPr>
        <p:spPr>
          <a:xfrm>
            <a:off x="3837213" y="5054345"/>
            <a:ext cx="7745187" cy="1379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Якщо така заява не надійшла від особи, вона вважається такою, що погодилася на продовження проходження державної служби</a:t>
            </a:r>
            <a:endParaRPr lang="ru-RU" dirty="0"/>
          </a:p>
        </p:txBody>
      </p:sp>
    </p:spTree>
    <p:extLst>
      <p:ext uri="{BB962C8B-B14F-4D97-AF65-F5344CB8AC3E}">
        <p14:creationId xmlns:p14="http://schemas.microsoft.com/office/powerpoint/2010/main" val="456445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questions above head - Поиск - Larastock Стоковые фотографии, royalty-free  изобра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 y="2156419"/>
            <a:ext cx="3077656" cy="3077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4" name="Picture 2" descr="Почему не нужно использовать белых человечков в презентации? | PRESIUM |  Яндекс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563" y="4734598"/>
            <a:ext cx="3213437" cy="15513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Припинення державної служби</a:t>
            </a:r>
            <a:endParaRPr lang="ru-RU" b="1" i="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46314" y="1578429"/>
            <a:ext cx="2525486" cy="9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втрати права на державну службу</a:t>
            </a:r>
            <a:endParaRPr lang="ru-RU" dirty="0"/>
          </a:p>
        </p:txBody>
      </p:sp>
      <p:sp>
        <p:nvSpPr>
          <p:cNvPr id="14" name="Скругленный прямоугольник 13"/>
          <p:cNvSpPr/>
          <p:nvPr/>
        </p:nvSpPr>
        <p:spPr>
          <a:xfrm>
            <a:off x="4634506" y="1512821"/>
            <a:ext cx="2547258" cy="9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 ініціативою держслужбовця або за згодою сторін</a:t>
            </a:r>
            <a:endParaRPr lang="ru-RU" dirty="0"/>
          </a:p>
        </p:txBody>
      </p:sp>
      <p:sp>
        <p:nvSpPr>
          <p:cNvPr id="15" name="Скругленный прямоугольник 14"/>
          <p:cNvSpPr/>
          <p:nvPr/>
        </p:nvSpPr>
        <p:spPr>
          <a:xfrm>
            <a:off x="1257859" y="5186933"/>
            <a:ext cx="2662328" cy="1246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досягнення собою граничного віку </a:t>
            </a:r>
            <a:endParaRPr lang="ru-RU" dirty="0"/>
          </a:p>
        </p:txBody>
      </p:sp>
      <p:sp>
        <p:nvSpPr>
          <p:cNvPr id="17" name="Скругленный прямоугольник 16"/>
          <p:cNvSpPr/>
          <p:nvPr/>
        </p:nvSpPr>
        <p:spPr>
          <a:xfrm>
            <a:off x="8844470" y="1398665"/>
            <a:ext cx="2751364" cy="120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настання обставин, що склалися незалежно від волі сторін</a:t>
            </a:r>
            <a:endParaRPr lang="ru-RU" dirty="0"/>
          </a:p>
        </p:txBody>
      </p:sp>
      <p:sp>
        <p:nvSpPr>
          <p:cNvPr id="25" name="Скругленный прямоугольник 24"/>
          <p:cNvSpPr/>
          <p:nvPr/>
        </p:nvSpPr>
        <p:spPr>
          <a:xfrm>
            <a:off x="5520681" y="4642915"/>
            <a:ext cx="2665538" cy="1478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незгоди службовця на проходження служби у зв’язку зі зміною істотних умов</a:t>
            </a:r>
            <a:endParaRPr lang="ru-RU" dirty="0"/>
          </a:p>
        </p:txBody>
      </p:sp>
      <p:sp>
        <p:nvSpPr>
          <p:cNvPr id="26" name="Скругленный прямоугольник 25"/>
          <p:cNvSpPr/>
          <p:nvPr/>
        </p:nvSpPr>
        <p:spPr>
          <a:xfrm>
            <a:off x="8582533" y="3589688"/>
            <a:ext cx="3275239" cy="1252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застосування заборон ЗУ «Про очищення влади»</a:t>
            </a:r>
            <a:endParaRPr lang="ru-RU" dirty="0"/>
          </a:p>
        </p:txBody>
      </p:sp>
      <p:sp>
        <p:nvSpPr>
          <p:cNvPr id="27" name="Скругленный прямоугольник 26"/>
          <p:cNvSpPr/>
          <p:nvPr/>
        </p:nvSpPr>
        <p:spPr>
          <a:xfrm>
            <a:off x="1709057" y="3089134"/>
            <a:ext cx="2432956" cy="1022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разі закінчення строку призначення на посаду</a:t>
            </a:r>
            <a:endParaRPr lang="ru-RU" dirty="0"/>
          </a:p>
        </p:txBody>
      </p:sp>
      <p:sp>
        <p:nvSpPr>
          <p:cNvPr id="19" name="Скругленный прямоугольник 18"/>
          <p:cNvSpPr/>
          <p:nvPr/>
        </p:nvSpPr>
        <p:spPr>
          <a:xfrm>
            <a:off x="5033911" y="3089841"/>
            <a:ext cx="2547258" cy="9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 ініціативою суб’єкта призначення</a:t>
            </a:r>
            <a:endParaRPr lang="ru-RU" dirty="0"/>
          </a:p>
        </p:txBody>
      </p:sp>
      <p:cxnSp>
        <p:nvCxnSpPr>
          <p:cNvPr id="8" name="Прямая со стрелкой 7"/>
          <p:cNvCxnSpPr/>
          <p:nvPr/>
        </p:nvCxnSpPr>
        <p:spPr>
          <a:xfrm flipH="1">
            <a:off x="3084394" y="1288364"/>
            <a:ext cx="1296537" cy="72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506334" y="1434906"/>
            <a:ext cx="916675" cy="1496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4006081" y="1440764"/>
            <a:ext cx="527251" cy="4069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7973285" y="1276974"/>
            <a:ext cx="760862" cy="827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7289886" y="1278865"/>
            <a:ext cx="304073" cy="438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7181764" y="1331164"/>
            <a:ext cx="549487" cy="161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841574" y="1250904"/>
            <a:ext cx="1134607" cy="213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744357" y="1331164"/>
            <a:ext cx="522010" cy="3149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445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Правила етичної поведінки службовців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40239" y="1416191"/>
            <a:ext cx="7259470" cy="1954805"/>
          </a:xfrm>
        </p:spPr>
        <p:txBody>
          <a:bodyPr>
            <a:normAutofit fontScale="92500" lnSpcReduction="20000"/>
          </a:bodyPr>
          <a:lstStyle/>
          <a:p>
            <a:pPr marL="0" indent="0" algn="r">
              <a:buNone/>
            </a:pPr>
            <a:r>
              <a:rPr lang="uk-UA" b="1" i="1" dirty="0" smtClean="0">
                <a:latin typeface="Times New Roman" panose="02020603050405020304" pitchFamily="18" charset="0"/>
                <a:cs typeface="Times New Roman" panose="02020603050405020304" pitchFamily="18" charset="0"/>
              </a:rPr>
              <a:t>Це </a:t>
            </a:r>
            <a:r>
              <a:rPr lang="uk-UA" b="1" i="1" dirty="0" smtClean="0">
                <a:solidFill>
                  <a:srgbClr val="FF0000"/>
                </a:solidFill>
                <a:latin typeface="Times New Roman" panose="02020603050405020304" pitchFamily="18" charset="0"/>
                <a:cs typeface="Times New Roman" panose="02020603050405020304" pitchFamily="18" charset="0"/>
              </a:rPr>
              <a:t>вимоги до поведінки </a:t>
            </a:r>
            <a:r>
              <a:rPr lang="uk-UA" b="1" i="1" dirty="0" smtClean="0">
                <a:latin typeface="Times New Roman" panose="02020603050405020304" pitchFamily="18" charset="0"/>
                <a:cs typeface="Times New Roman" panose="02020603050405020304" pitchFamily="18" charset="0"/>
              </a:rPr>
              <a:t>державних </a:t>
            </a:r>
            <a:r>
              <a:rPr lang="uk-UA" b="1" i="1" dirty="0" smtClean="0">
                <a:solidFill>
                  <a:srgbClr val="FF0000"/>
                </a:solidFill>
                <a:latin typeface="Times New Roman" panose="02020603050405020304" pitchFamily="18" charset="0"/>
                <a:cs typeface="Times New Roman" panose="02020603050405020304" pitchFamily="18" charset="0"/>
              </a:rPr>
              <a:t>службовців при виконанні</a:t>
            </a:r>
            <a:r>
              <a:rPr lang="uk-UA" b="1" i="1" dirty="0" smtClean="0">
                <a:latin typeface="Times New Roman" panose="02020603050405020304" pitchFamily="18" charset="0"/>
                <a:cs typeface="Times New Roman" panose="02020603050405020304" pitchFamily="18" charset="0"/>
              </a:rPr>
              <a:t> службових повноважень, а також і </a:t>
            </a:r>
            <a:r>
              <a:rPr lang="uk-UA" b="1" i="1" dirty="0" smtClean="0">
                <a:solidFill>
                  <a:srgbClr val="FF0000"/>
                </a:solidFill>
                <a:latin typeface="Times New Roman" panose="02020603050405020304" pitchFamily="18" charset="0"/>
                <a:cs typeface="Times New Roman" panose="02020603050405020304" pitchFamily="18" charset="0"/>
              </a:rPr>
              <a:t>поза службою</a:t>
            </a:r>
            <a:r>
              <a:rPr lang="uk-UA" b="1" i="1" dirty="0" smtClean="0">
                <a:latin typeface="Times New Roman" panose="02020603050405020304" pitchFamily="18" charset="0"/>
                <a:cs typeface="Times New Roman" panose="02020603050405020304" pitchFamily="18" charset="0"/>
              </a:rPr>
              <a:t>, з метою підвищення ефективності служби, </a:t>
            </a:r>
            <a:r>
              <a:rPr lang="uk-UA" b="1" i="1" dirty="0" smtClean="0">
                <a:solidFill>
                  <a:srgbClr val="FF0000"/>
                </a:solidFill>
                <a:latin typeface="Times New Roman" panose="02020603050405020304" pitchFamily="18" charset="0"/>
                <a:cs typeface="Times New Roman" panose="02020603050405020304" pitchFamily="18" charset="0"/>
              </a:rPr>
              <a:t>забезпечення</a:t>
            </a:r>
            <a:r>
              <a:rPr lang="uk-UA" b="1" i="1" dirty="0" smtClean="0">
                <a:latin typeface="Times New Roman" panose="02020603050405020304" pitchFamily="18" charset="0"/>
                <a:cs typeface="Times New Roman" panose="02020603050405020304" pitchFamily="18" charset="0"/>
              </a:rPr>
              <a:t> службової дисципліни, </a:t>
            </a:r>
            <a:r>
              <a:rPr lang="uk-UA" b="1" i="1" dirty="0" smtClean="0">
                <a:solidFill>
                  <a:srgbClr val="FF0000"/>
                </a:solidFill>
                <a:latin typeface="Times New Roman" panose="02020603050405020304" pitchFamily="18" charset="0"/>
                <a:cs typeface="Times New Roman" panose="02020603050405020304" pitchFamily="18" charset="0"/>
              </a:rPr>
              <a:t>протидії</a:t>
            </a:r>
            <a:r>
              <a:rPr lang="uk-UA" b="1" i="1" dirty="0" smtClean="0">
                <a:latin typeface="Times New Roman" panose="02020603050405020304" pitchFamily="18" charset="0"/>
                <a:cs typeface="Times New Roman" panose="02020603050405020304" pitchFamily="18" charset="0"/>
              </a:rPr>
              <a:t> корупції та </a:t>
            </a:r>
            <a:r>
              <a:rPr lang="uk-UA" b="1" i="1" dirty="0" smtClean="0">
                <a:solidFill>
                  <a:srgbClr val="FF0000"/>
                </a:solidFill>
                <a:latin typeface="Times New Roman" panose="02020603050405020304" pitchFamily="18" charset="0"/>
                <a:cs typeface="Times New Roman" panose="02020603050405020304" pitchFamily="18" charset="0"/>
              </a:rPr>
              <a:t>підвищення</a:t>
            </a:r>
            <a:r>
              <a:rPr lang="uk-UA" b="1" i="1" dirty="0" smtClean="0">
                <a:latin typeface="Times New Roman" panose="02020603050405020304" pitchFamily="18" charset="0"/>
                <a:cs typeface="Times New Roman" panose="02020603050405020304" pitchFamily="18" charset="0"/>
              </a:rPr>
              <a:t> довіри населення до служби</a:t>
            </a:r>
            <a:endParaRPr lang="ru-RU" b="1" i="1"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507241" y="3587961"/>
            <a:ext cx="7286767" cy="1668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i="1" dirty="0" smtClean="0">
                <a:solidFill>
                  <a:srgbClr val="FF0000"/>
                </a:solidFill>
                <a:latin typeface="Times New Roman" panose="02020603050405020304" pitchFamily="18" charset="0"/>
                <a:cs typeface="Times New Roman" panose="02020603050405020304" pitchFamily="18" charset="0"/>
              </a:rPr>
              <a:t>Дотримання </a:t>
            </a:r>
            <a:r>
              <a:rPr lang="uk-UA" i="1" dirty="0" smtClean="0">
                <a:latin typeface="Times New Roman" panose="02020603050405020304" pitchFamily="18" charset="0"/>
                <a:cs typeface="Times New Roman" panose="02020603050405020304" pitchFamily="18" charset="0"/>
              </a:rPr>
              <a:t>правил етичної поведінки – це </a:t>
            </a:r>
            <a:r>
              <a:rPr lang="uk-UA" i="1" dirty="0" smtClean="0">
                <a:solidFill>
                  <a:srgbClr val="FF0000"/>
                </a:solidFill>
                <a:latin typeface="Times New Roman" panose="02020603050405020304" pitchFamily="18" charset="0"/>
                <a:cs typeface="Times New Roman" panose="02020603050405020304" pitchFamily="18" charset="0"/>
              </a:rPr>
              <a:t>складова предмету </a:t>
            </a:r>
            <a:r>
              <a:rPr lang="uk-UA" i="1" dirty="0" smtClean="0">
                <a:latin typeface="Times New Roman" panose="02020603050405020304" pitchFamily="18" charset="0"/>
                <a:cs typeface="Times New Roman" panose="02020603050405020304" pitchFamily="18" charset="0"/>
              </a:rPr>
              <a:t>щорічного </a:t>
            </a:r>
            <a:r>
              <a:rPr lang="uk-UA" i="1" dirty="0" smtClean="0">
                <a:solidFill>
                  <a:srgbClr val="FF0000"/>
                </a:solidFill>
                <a:latin typeface="Times New Roman" panose="02020603050405020304" pitchFamily="18" charset="0"/>
                <a:cs typeface="Times New Roman" panose="02020603050405020304" pitchFamily="18" charset="0"/>
              </a:rPr>
              <a:t>оцінювання </a:t>
            </a:r>
            <a:r>
              <a:rPr lang="uk-UA" i="1" dirty="0" smtClean="0">
                <a:latin typeface="Times New Roman" panose="02020603050405020304" pitchFamily="18" charset="0"/>
                <a:cs typeface="Times New Roman" panose="02020603050405020304" pitchFamily="18" charset="0"/>
              </a:rPr>
              <a:t>результатів службової діяльності</a:t>
            </a:r>
            <a:endParaRPr lang="ru-RU" i="1" dirty="0">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507241" y="5188161"/>
            <a:ext cx="7286767" cy="1668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i="1" dirty="0" smtClean="0">
                <a:solidFill>
                  <a:srgbClr val="FF0000"/>
                </a:solidFill>
                <a:latin typeface="Times New Roman" panose="02020603050405020304" pitchFamily="18" charset="0"/>
                <a:cs typeface="Times New Roman" panose="02020603050405020304" pitchFamily="18" charset="0"/>
              </a:rPr>
              <a:t>Порушення </a:t>
            </a:r>
            <a:r>
              <a:rPr lang="uk-UA" i="1" dirty="0" smtClean="0">
                <a:latin typeface="Times New Roman" panose="02020603050405020304" pitchFamily="18" charset="0"/>
                <a:cs typeface="Times New Roman" panose="02020603050405020304" pitchFamily="18" charset="0"/>
              </a:rPr>
              <a:t>правил етичної поведінки – </a:t>
            </a:r>
            <a:r>
              <a:rPr lang="uk-UA" i="1" dirty="0" smtClean="0">
                <a:solidFill>
                  <a:srgbClr val="FF0000"/>
                </a:solidFill>
                <a:latin typeface="Times New Roman" panose="02020603050405020304" pitchFamily="18" charset="0"/>
                <a:cs typeface="Times New Roman" panose="02020603050405020304" pitchFamily="18" charset="0"/>
              </a:rPr>
              <a:t>дисциплінарний проступок</a:t>
            </a:r>
            <a:endParaRPr lang="ru-RU" i="1" dirty="0">
              <a:latin typeface="Times New Roman" panose="02020603050405020304" pitchFamily="18" charset="0"/>
              <a:cs typeface="Times New Roman" panose="02020603050405020304" pitchFamily="18" charset="0"/>
            </a:endParaRPr>
          </a:p>
        </p:txBody>
      </p:sp>
      <p:pic>
        <p:nvPicPr>
          <p:cNvPr id="4098" name="Picture 2" descr="Идеи на тему «Человечки» (100) в 2022 г | презентация, смайлики, эмодз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16248" y="3332302"/>
            <a:ext cx="2049331" cy="26899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Открытки картинки гиф смайлики: Картинки для презентаций.Человечки.Деловой  с кейсом. Анимации для презентаций. Человечки скач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149" y="1183210"/>
            <a:ext cx="1913196" cy="251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08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человек 3d с портфелем иллюстрация штока. иллюстрации насчитывающей уздечек  - 32590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08" y="1555886"/>
            <a:ext cx="5352090" cy="45225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Правила етичної поведінки службовців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40239" y="1416191"/>
            <a:ext cx="7259470" cy="4527409"/>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 </a:t>
            </a:r>
            <a:r>
              <a:rPr lang="uk-UA" dirty="0" smtClean="0">
                <a:solidFill>
                  <a:srgbClr val="FF0000"/>
                </a:solidFill>
                <a:latin typeface="Times New Roman" panose="02020603050405020304" pitchFamily="18" charset="0"/>
                <a:cs typeface="Times New Roman" panose="02020603050405020304" pitchFamily="18" charset="0"/>
              </a:rPr>
              <a:t>Додержання вимог </a:t>
            </a:r>
            <a:r>
              <a:rPr lang="uk-UA" dirty="0" smtClean="0">
                <a:latin typeface="Times New Roman" panose="02020603050405020304" pitchFamily="18" charset="0"/>
                <a:cs typeface="Times New Roman" panose="02020603050405020304" pitchFamily="18" charset="0"/>
              </a:rPr>
              <a:t>закону та етичних норм поведінки;</a:t>
            </a:r>
          </a:p>
          <a:p>
            <a:pPr>
              <a:buFontTx/>
              <a:buChar char="-"/>
            </a:pPr>
            <a:r>
              <a:rPr lang="uk-UA" dirty="0" smtClean="0">
                <a:solidFill>
                  <a:srgbClr val="FF0000"/>
                </a:solidFill>
                <a:latin typeface="Times New Roman" panose="02020603050405020304" pitchFamily="18" charset="0"/>
                <a:cs typeface="Times New Roman" panose="02020603050405020304" pitchFamily="18" charset="0"/>
              </a:rPr>
              <a:t>Пріоритет</a:t>
            </a:r>
            <a:r>
              <a:rPr lang="uk-UA" dirty="0" smtClean="0">
                <a:latin typeface="Times New Roman" panose="02020603050405020304" pitchFamily="18" charset="0"/>
                <a:cs typeface="Times New Roman" panose="02020603050405020304" pitchFamily="18" charset="0"/>
              </a:rPr>
              <a:t> публічних інтересів;</a:t>
            </a:r>
          </a:p>
          <a:p>
            <a:pPr>
              <a:buFontTx/>
              <a:buChar char="-"/>
            </a:pPr>
            <a:r>
              <a:rPr lang="uk-UA" dirty="0" smtClean="0">
                <a:latin typeface="Times New Roman" panose="02020603050405020304" pitchFamily="18" charset="0"/>
                <a:cs typeface="Times New Roman" panose="02020603050405020304" pitchFamily="18" charset="0"/>
              </a:rPr>
              <a:t>Політична </a:t>
            </a:r>
            <a:r>
              <a:rPr lang="uk-UA" dirty="0" smtClean="0">
                <a:solidFill>
                  <a:srgbClr val="FF0000"/>
                </a:solidFill>
                <a:latin typeface="Times New Roman" panose="02020603050405020304" pitchFamily="18" charset="0"/>
                <a:cs typeface="Times New Roman" panose="02020603050405020304" pitchFamily="18" charset="0"/>
              </a:rPr>
              <a:t>нейтральність</a:t>
            </a:r>
            <a:r>
              <a:rPr lang="uk-UA" dirty="0" smtClean="0">
                <a:latin typeface="Times New Roman" panose="02020603050405020304" pitchFamily="18" charset="0"/>
                <a:cs typeface="Times New Roman" panose="02020603050405020304" pitchFamily="18" charset="0"/>
              </a:rPr>
              <a:t>;</a:t>
            </a:r>
          </a:p>
          <a:p>
            <a:pPr>
              <a:buFontTx/>
              <a:buChar char="-"/>
            </a:pPr>
            <a:r>
              <a:rPr lang="uk-UA" dirty="0" smtClean="0">
                <a:solidFill>
                  <a:srgbClr val="FF0000"/>
                </a:solidFill>
                <a:latin typeface="Times New Roman" panose="02020603050405020304" pitchFamily="18" charset="0"/>
                <a:cs typeface="Times New Roman" panose="02020603050405020304" pitchFamily="18" charset="0"/>
              </a:rPr>
              <a:t>Неупередженіст</a:t>
            </a:r>
            <a:r>
              <a:rPr lang="uk-UA" dirty="0" smtClean="0">
                <a:latin typeface="Times New Roman" panose="02020603050405020304" pitchFamily="18" charset="0"/>
                <a:cs typeface="Times New Roman" panose="02020603050405020304" pitchFamily="18" charset="0"/>
              </a:rPr>
              <a:t>ь;</a:t>
            </a:r>
          </a:p>
          <a:p>
            <a:pPr>
              <a:buFontTx/>
              <a:buChar char="-"/>
            </a:pPr>
            <a:r>
              <a:rPr lang="uk-UA" dirty="0" smtClean="0">
                <a:solidFill>
                  <a:srgbClr val="FF0000"/>
                </a:solidFill>
                <a:latin typeface="Times New Roman" panose="02020603050405020304" pitchFamily="18" charset="0"/>
                <a:cs typeface="Times New Roman" panose="02020603050405020304" pitchFamily="18" charset="0"/>
              </a:rPr>
              <a:t>Компетентність та ефективність</a:t>
            </a:r>
            <a:r>
              <a:rPr lang="uk-UA" dirty="0" smtClean="0">
                <a:latin typeface="Times New Roman" panose="02020603050405020304" pitchFamily="18" charset="0"/>
                <a:cs typeface="Times New Roman" panose="02020603050405020304" pitchFamily="18" charset="0"/>
              </a:rPr>
              <a:t>;</a:t>
            </a:r>
          </a:p>
          <a:p>
            <a:pPr>
              <a:buFontTx/>
              <a:buChar char="-"/>
            </a:pPr>
            <a:r>
              <a:rPr lang="uk-UA" dirty="0" smtClean="0">
                <a:solidFill>
                  <a:srgbClr val="FF0000"/>
                </a:solidFill>
                <a:latin typeface="Times New Roman" panose="02020603050405020304" pitchFamily="18" charset="0"/>
                <a:cs typeface="Times New Roman" panose="02020603050405020304" pitchFamily="18" charset="0"/>
              </a:rPr>
              <a:t>Нерозголошення</a:t>
            </a:r>
            <a:r>
              <a:rPr lang="uk-UA" dirty="0" smtClean="0">
                <a:latin typeface="Times New Roman" panose="02020603050405020304" pitchFamily="18" charset="0"/>
                <a:cs typeface="Times New Roman" panose="02020603050405020304" pitchFamily="18" charset="0"/>
              </a:rPr>
              <a:t> інформації;</a:t>
            </a:r>
          </a:p>
          <a:p>
            <a:pPr>
              <a:buFontTx/>
              <a:buChar char="-"/>
            </a:pPr>
            <a:r>
              <a:rPr lang="uk-UA" dirty="0" smtClean="0">
                <a:solidFill>
                  <a:srgbClr val="FF0000"/>
                </a:solidFill>
                <a:latin typeface="Times New Roman" panose="02020603050405020304" pitchFamily="18" charset="0"/>
                <a:cs typeface="Times New Roman" panose="02020603050405020304" pitchFamily="18" charset="0"/>
              </a:rPr>
              <a:t>Утримання</a:t>
            </a:r>
            <a:r>
              <a:rPr lang="uk-UA" dirty="0" smtClean="0">
                <a:latin typeface="Times New Roman" panose="02020603050405020304" pitchFamily="18" charset="0"/>
                <a:cs typeface="Times New Roman" panose="02020603050405020304" pitchFamily="18" charset="0"/>
              </a:rPr>
              <a:t> від незаконних рішень та дій</a:t>
            </a:r>
          </a:p>
          <a:p>
            <a:pPr>
              <a:buFontTx/>
              <a:buChar char="-"/>
            </a:pP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55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ockfotos Человечки для презентации Bilder, Stockfotografie Человечки для  презентации - lizenzfreie Fotos | Deposit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572" y="3588832"/>
            <a:ext cx="3810680" cy="32636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17419" y="239831"/>
            <a:ext cx="10515600" cy="1325563"/>
          </a:xfrm>
        </p:spPr>
        <p:txBody>
          <a:bodyPr/>
          <a:lstStyle/>
          <a:p>
            <a:pPr algn="ctr"/>
            <a:r>
              <a:rPr lang="uk-UA" b="1" i="1" dirty="0" smtClean="0">
                <a:latin typeface="Times New Roman" panose="02020603050405020304" pitchFamily="18" charset="0"/>
                <a:cs typeface="Times New Roman" panose="02020603050405020304" pitchFamily="18" charset="0"/>
              </a:rPr>
              <a:t>Фінансовий контроль щодо публічних службовців</a:t>
            </a:r>
            <a:endParaRPr lang="ru-RU" b="1" i="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75439" y="1207250"/>
            <a:ext cx="2849953" cy="1809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Подання декларації осіб, уповноважених на виконання функцій держави або місцевого самоврядування</a:t>
            </a:r>
            <a:endParaRPr lang="ru-RU" dirty="0"/>
          </a:p>
        </p:txBody>
      </p:sp>
      <p:sp>
        <p:nvSpPr>
          <p:cNvPr id="14" name="Скругленный прямоугольник 13"/>
          <p:cNvSpPr/>
          <p:nvPr/>
        </p:nvSpPr>
        <p:spPr>
          <a:xfrm>
            <a:off x="5449290" y="2213246"/>
            <a:ext cx="2547258" cy="126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Моніторинг способу життя суб’єктів декларування та членів їх сімей</a:t>
            </a:r>
            <a:endParaRPr lang="ru-RU" dirty="0"/>
          </a:p>
        </p:txBody>
      </p:sp>
      <p:sp>
        <p:nvSpPr>
          <p:cNvPr id="17" name="Скругленный прямоугольник 16"/>
          <p:cNvSpPr/>
          <p:nvPr/>
        </p:nvSpPr>
        <p:spPr>
          <a:xfrm>
            <a:off x="8844470" y="1398665"/>
            <a:ext cx="2751364" cy="120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Інформування про суттєву зміну у майновому стані</a:t>
            </a:r>
            <a:endParaRPr lang="ru-RU" dirty="0"/>
          </a:p>
        </p:txBody>
      </p:sp>
      <p:sp>
        <p:nvSpPr>
          <p:cNvPr id="25" name="Скругленный прямоугольник 24"/>
          <p:cNvSpPr/>
          <p:nvPr/>
        </p:nvSpPr>
        <p:spPr>
          <a:xfrm>
            <a:off x="8168618" y="3460879"/>
            <a:ext cx="2665538" cy="203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Інформування </a:t>
            </a:r>
            <a:r>
              <a:rPr lang="uk-UA" dirty="0" err="1" smtClean="0"/>
              <a:t>шодо</a:t>
            </a:r>
            <a:r>
              <a:rPr lang="uk-UA" dirty="0" smtClean="0"/>
              <a:t> відкриття службовцем або членом його сім’ї валютного рахунку в установі банку-нерезидента</a:t>
            </a:r>
            <a:endParaRPr lang="ru-RU" dirty="0"/>
          </a:p>
        </p:txBody>
      </p:sp>
      <p:sp>
        <p:nvSpPr>
          <p:cNvPr id="27" name="Скругленный прямоугольник 26"/>
          <p:cNvSpPr/>
          <p:nvPr/>
        </p:nvSpPr>
        <p:spPr>
          <a:xfrm>
            <a:off x="232840" y="3318692"/>
            <a:ext cx="1782996" cy="665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Кандидата на посаду</a:t>
            </a:r>
            <a:endParaRPr lang="ru-RU" dirty="0"/>
          </a:p>
        </p:txBody>
      </p:sp>
      <p:cxnSp>
        <p:nvCxnSpPr>
          <p:cNvPr id="8" name="Прямая со стрелкой 7"/>
          <p:cNvCxnSpPr/>
          <p:nvPr/>
        </p:nvCxnSpPr>
        <p:spPr>
          <a:xfrm flipH="1">
            <a:off x="3153136" y="1472074"/>
            <a:ext cx="1296537" cy="72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7973285" y="1276974"/>
            <a:ext cx="760862" cy="827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7511669" y="1331164"/>
            <a:ext cx="219583" cy="77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841574" y="1250904"/>
            <a:ext cx="1134607" cy="213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2235610" y="3292665"/>
            <a:ext cx="1782996" cy="665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щорічна</a:t>
            </a:r>
            <a:endParaRPr lang="ru-RU" dirty="0"/>
          </a:p>
        </p:txBody>
      </p:sp>
      <p:sp>
        <p:nvSpPr>
          <p:cNvPr id="21" name="Скругленный прямоугольник 20"/>
          <p:cNvSpPr/>
          <p:nvPr/>
        </p:nvSpPr>
        <p:spPr>
          <a:xfrm>
            <a:off x="232840" y="4232988"/>
            <a:ext cx="1782996" cy="665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Перед звільненням</a:t>
            </a:r>
            <a:endParaRPr lang="ru-RU" dirty="0"/>
          </a:p>
        </p:txBody>
      </p:sp>
      <p:sp>
        <p:nvSpPr>
          <p:cNvPr id="22" name="Скругленный прямоугольник 21"/>
          <p:cNvSpPr/>
          <p:nvPr/>
        </p:nvSpPr>
        <p:spPr>
          <a:xfrm>
            <a:off x="242828" y="5381992"/>
            <a:ext cx="1782996" cy="665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Після звільнення</a:t>
            </a:r>
            <a:endParaRPr lang="ru-RU" dirty="0"/>
          </a:p>
        </p:txBody>
      </p:sp>
      <p:cxnSp>
        <p:nvCxnSpPr>
          <p:cNvPr id="23" name="Прямая со стрелкой 22"/>
          <p:cNvCxnSpPr/>
          <p:nvPr/>
        </p:nvCxnSpPr>
        <p:spPr>
          <a:xfrm flipH="1">
            <a:off x="1382539" y="2779561"/>
            <a:ext cx="85693" cy="485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729780" y="2300883"/>
            <a:ext cx="306088" cy="1790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1180114" y="2410550"/>
            <a:ext cx="856464" cy="2991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2895550" y="2213246"/>
            <a:ext cx="259683" cy="890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03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оздать комикс мем &quot;бизнес, для презентаций человечки, 3д человечки для  презентации неудача&quot; - Комиксы - Meme-arsen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45" y="2789674"/>
            <a:ext cx="4083359" cy="38791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b="1" i="1" dirty="0" smtClean="0">
                <a:solidFill>
                  <a:srgbClr val="FF0000"/>
                </a:solidFill>
                <a:latin typeface="Times New Roman" panose="02020603050405020304" pitchFamily="18" charset="0"/>
                <a:cs typeface="Times New Roman" panose="02020603050405020304" pitchFamily="18" charset="0"/>
              </a:rPr>
              <a:t>Вимоги до осіб, які претендують на вступ на державну службу</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694176" y="1825625"/>
            <a:ext cx="7659624" cy="1612519"/>
          </a:xfrm>
        </p:spPr>
        <p:txBody>
          <a:bodyPr>
            <a:normAutofit fontScale="775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cs typeface="Times New Roman" panose="02020603050405020304" pitchFamily="18" charset="0"/>
              </a:rPr>
              <a:t>с</a:t>
            </a:r>
            <a:r>
              <a:rPr lang="uk-UA" b="1" dirty="0" smtClean="0">
                <a:solidFill>
                  <a:srgbClr val="FF0000"/>
                </a:solidFill>
                <a:latin typeface="Times New Roman" panose="02020603050405020304" pitchFamily="18" charset="0"/>
                <a:cs typeface="Times New Roman" panose="02020603050405020304" pitchFamily="18" charset="0"/>
              </a:rPr>
              <a:t>проможності особи</a:t>
            </a:r>
            <a:r>
              <a:rPr lang="uk-UA" dirty="0" smtClean="0">
                <a:latin typeface="Times New Roman" panose="02020603050405020304" pitchFamily="18" charset="0"/>
                <a:cs typeface="Times New Roman" panose="02020603050405020304" pitchFamily="18" charset="0"/>
              </a:rPr>
              <a:t> </a:t>
            </a:r>
            <a:r>
              <a:rPr lang="uk-UA" b="1" dirty="0" smtClean="0">
                <a:solidFill>
                  <a:srgbClr val="FF0000"/>
                </a:solidFill>
                <a:latin typeface="Times New Roman" panose="02020603050405020304" pitchFamily="18" charset="0"/>
                <a:cs typeface="Times New Roman" panose="02020603050405020304" pitchFamily="18" charset="0"/>
              </a:rPr>
              <a:t>в межах визначених за посадою повноважень </a:t>
            </a:r>
            <a:r>
              <a:rPr lang="uk-UA" dirty="0" smtClean="0">
                <a:latin typeface="Times New Roman" panose="02020603050405020304" pitchFamily="18" charset="0"/>
                <a:cs typeface="Times New Roman" panose="02020603050405020304" pitchFamily="18" charset="0"/>
              </a:rPr>
              <a:t>застосовувати спеціальні знання, вміння, компетентності, виявляти відповідні моральні та ділові якості для належного виконання встановлених завдань та обов’язків, навчання, професійного та особистісного розвитку</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27126" y="4375327"/>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Вимоги</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94963" y="4175272"/>
            <a:ext cx="3629025" cy="954107"/>
          </a:xfrm>
          <a:prstGeom prst="rect">
            <a:avLst/>
          </a:prstGeom>
        </p:spPr>
        <p:txBody>
          <a:bodyPr wrap="square">
            <a:spAutoFit/>
          </a:bodyPr>
          <a:lstStyle/>
          <a:p>
            <a:pPr marL="457200" indent="-457200">
              <a:buFontTx/>
              <a:buChar char="-"/>
            </a:pPr>
            <a:r>
              <a:rPr lang="uk-UA" sz="2800" b="1" i="1" dirty="0" smtClean="0">
                <a:latin typeface="Times New Roman" panose="02020603050405020304" pitchFamily="18" charset="0"/>
                <a:cs typeface="Times New Roman" panose="02020603050405020304" pitchFamily="18" charset="0"/>
              </a:rPr>
              <a:t>Загальні</a:t>
            </a:r>
          </a:p>
          <a:p>
            <a:pPr marL="457200" indent="-457200">
              <a:buFontTx/>
              <a:buChar char="-"/>
            </a:pPr>
            <a:r>
              <a:rPr lang="uk-UA" sz="2800" b="1" i="1" dirty="0" smtClean="0">
                <a:latin typeface="Times New Roman" panose="02020603050405020304" pitchFamily="18" charset="0"/>
                <a:cs typeface="Times New Roman" panose="02020603050405020304" pitchFamily="18" charset="0"/>
              </a:rPr>
              <a:t>Спеціальні </a:t>
            </a:r>
            <a:endParaRPr lang="ru-RU"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859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Почему не нужно использовать белых человечков в презентации?"/>
          <p:cNvSpPr>
            <a:spLocks noChangeAspect="1" noChangeArrowheads="1"/>
          </p:cNvSpPr>
          <p:nvPr/>
        </p:nvSpPr>
        <p:spPr bwMode="auto">
          <a:xfrm>
            <a:off x="1357054" y="2212192"/>
            <a:ext cx="419432" cy="4194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2" name="Picture 4" descr="3D человечек за большим красным крестом — Картинки на ав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054" y="1327955"/>
            <a:ext cx="2949132" cy="29491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620982" y="436418"/>
            <a:ext cx="9081654" cy="997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i="1" dirty="0" smtClean="0">
                <a:latin typeface="Times New Roman" panose="02020603050405020304" pitchFamily="18" charset="0"/>
                <a:cs typeface="Times New Roman" panose="02020603050405020304" pitchFamily="18" charset="0"/>
              </a:rPr>
              <a:t>Конфлікт інтересів у державній службі</a:t>
            </a:r>
            <a:endParaRPr lang="ru-RU" sz="3600" b="1" i="1" dirty="0">
              <a:latin typeface="Times New Roman" panose="02020603050405020304" pitchFamily="18" charset="0"/>
              <a:cs typeface="Times New Roman" panose="02020603050405020304" pitchFamily="18" charset="0"/>
            </a:endParaRPr>
          </a:p>
        </p:txBody>
      </p:sp>
      <p:sp>
        <p:nvSpPr>
          <p:cNvPr id="5" name="Объект 2"/>
          <p:cNvSpPr>
            <a:spLocks noGrp="1"/>
          </p:cNvSpPr>
          <p:nvPr>
            <p:ph idx="1"/>
          </p:nvPr>
        </p:nvSpPr>
        <p:spPr>
          <a:xfrm>
            <a:off x="4785712" y="1644791"/>
            <a:ext cx="7259470" cy="1954805"/>
          </a:xfrm>
        </p:spPr>
        <p:txBody>
          <a:bodyPr>
            <a:normAutofit lnSpcReduction="10000"/>
          </a:bodyPr>
          <a:lstStyle/>
          <a:p>
            <a:pPr marL="0" indent="0" algn="r">
              <a:buNone/>
            </a:pPr>
            <a:r>
              <a:rPr lang="uk-UA" b="1" i="1" dirty="0" smtClean="0">
                <a:latin typeface="Times New Roman" panose="02020603050405020304" pitchFamily="18" charset="0"/>
                <a:cs typeface="Times New Roman" panose="02020603050405020304" pitchFamily="18" charset="0"/>
              </a:rPr>
              <a:t>Це потенційна або реальна </a:t>
            </a:r>
            <a:r>
              <a:rPr lang="uk-UA" b="1" i="1" dirty="0" smtClean="0">
                <a:solidFill>
                  <a:srgbClr val="FF0000"/>
                </a:solidFill>
                <a:latin typeface="Times New Roman" panose="02020603050405020304" pitchFamily="18" charset="0"/>
                <a:cs typeface="Times New Roman" panose="02020603050405020304" pitchFamily="18" charset="0"/>
              </a:rPr>
              <a:t>суперечливість </a:t>
            </a:r>
            <a:r>
              <a:rPr lang="uk-UA" b="1" i="1" dirty="0" smtClean="0">
                <a:latin typeface="Times New Roman" panose="02020603050405020304" pitchFamily="18" charset="0"/>
                <a:cs typeface="Times New Roman" panose="02020603050405020304" pitchFamily="18" charset="0"/>
              </a:rPr>
              <a:t>інтересів особи </a:t>
            </a:r>
            <a:r>
              <a:rPr lang="uk-UA" b="1" i="1" dirty="0" smtClean="0">
                <a:solidFill>
                  <a:srgbClr val="FF0000"/>
                </a:solidFill>
                <a:latin typeface="Times New Roman" panose="02020603050405020304" pitchFamily="18" charset="0"/>
                <a:cs typeface="Times New Roman" panose="02020603050405020304" pitchFamily="18" charset="0"/>
              </a:rPr>
              <a:t>(приватні інтереси) та інтересу публічного, </a:t>
            </a:r>
            <a:r>
              <a:rPr lang="uk-UA" b="1" i="1" dirty="0" smtClean="0">
                <a:latin typeface="Times New Roman" panose="02020603050405020304" pitchFamily="18" charset="0"/>
                <a:cs typeface="Times New Roman" panose="02020603050405020304" pitchFamily="18" charset="0"/>
              </a:rPr>
              <a:t>служінню якого й присвячена професійна діяльність особи на посаді публічної служби</a:t>
            </a:r>
            <a:endParaRPr lang="ru-RU" b="1" i="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816885" y="3256696"/>
            <a:ext cx="221776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Times New Roman" panose="02020603050405020304" pitchFamily="18" charset="0"/>
                <a:cs typeface="Times New Roman" panose="02020603050405020304" pitchFamily="18" charset="0"/>
              </a:rPr>
              <a:t>Види</a:t>
            </a:r>
            <a:endParaRPr lang="ru-RU" sz="2400"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36416" y="4171096"/>
            <a:ext cx="4821383" cy="2416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0000"/>
                </a:solidFill>
              </a:rPr>
              <a:t>потенційний конфлікт інтересів </a:t>
            </a:r>
            <a:r>
              <a:rPr lang="uk-UA" dirty="0" smtClean="0"/>
              <a:t>- наявність у особи приватного інтересу у сфері, в якій вона виконує свої службові чи представницькі повноваження, що може вплинути на об’єктивність чи неупередженість прийняття нею рішень, або на вчинення чи невчинення дій під час виконання зазначених повноважень;</a:t>
            </a:r>
            <a:endParaRPr lang="uk-UA" dirty="0"/>
          </a:p>
        </p:txBody>
      </p:sp>
      <p:sp>
        <p:nvSpPr>
          <p:cNvPr id="9" name="Скругленный прямоугольник 8"/>
          <p:cNvSpPr/>
          <p:nvPr/>
        </p:nvSpPr>
        <p:spPr>
          <a:xfrm>
            <a:off x="6802579" y="4171096"/>
            <a:ext cx="4821383" cy="2416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0000"/>
                </a:solidFill>
              </a:rPr>
              <a:t>реальний конфлікт інтересів </a:t>
            </a:r>
            <a:r>
              <a:rPr lang="uk-UA" dirty="0" smtClean="0"/>
              <a:t>- суперечність між приватним інтересом особи та її службовими чи представницькими повноваженнями, що впливає на об’єктивність або неупередженість прийняття рішень, або на вчинення чи невчинення дій під час виконання зазначених повноважень;</a:t>
            </a:r>
            <a:endParaRPr lang="uk-UA" dirty="0"/>
          </a:p>
        </p:txBody>
      </p:sp>
    </p:spTree>
    <p:extLst>
      <p:ext uri="{BB962C8B-B14F-4D97-AF65-F5344CB8AC3E}">
        <p14:creationId xmlns:p14="http://schemas.microsoft.com/office/powerpoint/2010/main" val="1428608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Службовці </a:t>
            </a:r>
            <a:r>
              <a:rPr lang="uk-UA" b="1" i="1" dirty="0" smtClean="0">
                <a:solidFill>
                  <a:srgbClr val="FF0000"/>
                </a:solidFill>
                <a:latin typeface="Times New Roman" panose="02020603050405020304" pitchFamily="18" charset="0"/>
                <a:cs typeface="Times New Roman" panose="02020603050405020304" pitchFamily="18" charset="0"/>
              </a:rPr>
              <a:t>зобов’язані:</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9490" y="1825624"/>
            <a:ext cx="7114309" cy="4803775"/>
          </a:xfrm>
        </p:spPr>
        <p:txBody>
          <a:bodyPr>
            <a:normAutofit lnSpcReduction="10000"/>
          </a:bodyPr>
          <a:lstStyle/>
          <a:p>
            <a:pPr algn="just"/>
            <a:r>
              <a:rPr lang="ru-RU" b="1" dirty="0" err="1">
                <a:solidFill>
                  <a:srgbClr val="FF0000"/>
                </a:solidFill>
                <a:latin typeface="Times New Roman" panose="02020603050405020304" pitchFamily="18" charset="0"/>
                <a:cs typeface="Times New Roman" panose="02020603050405020304" pitchFamily="18" charset="0"/>
              </a:rPr>
              <a:t>вживати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заходів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недопущення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конфлікту</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інтересів</a:t>
            </a:r>
            <a:r>
              <a:rPr lang="ru-RU" dirty="0">
                <a:latin typeface="Times New Roman" panose="02020603050405020304" pitchFamily="18" charset="0"/>
                <a:cs typeface="Times New Roman" panose="02020603050405020304" pitchFamily="18" charset="0"/>
              </a:rPr>
              <a:t>;</a:t>
            </a:r>
          </a:p>
          <a:p>
            <a:pPr algn="just"/>
            <a:r>
              <a:rPr lang="ru-RU" b="1" dirty="0" err="1" smtClean="0">
                <a:solidFill>
                  <a:srgbClr val="FF0000"/>
                </a:solidFill>
                <a:latin typeface="Times New Roman" panose="02020603050405020304" pitchFamily="18" charset="0"/>
                <a:cs typeface="Times New Roman" panose="02020603050405020304" pitchFamily="18" charset="0"/>
              </a:rPr>
              <a:t>повідомляти</a:t>
            </a:r>
            <a:r>
              <a:rPr lang="ru-RU" b="1" dirty="0" smtClean="0">
                <a:solidFill>
                  <a:srgbClr val="FF0000"/>
                </a:solidFill>
                <a:latin typeface="Times New Roman" panose="02020603050405020304" pitchFamily="18" charset="0"/>
                <a:cs typeface="Times New Roman" panose="02020603050405020304" pitchFamily="18" charset="0"/>
              </a:rPr>
              <a:t> про </a:t>
            </a:r>
            <a:r>
              <a:rPr lang="ru-RU" b="1" dirty="0" err="1" smtClean="0">
                <a:solidFill>
                  <a:srgbClr val="FF0000"/>
                </a:solidFill>
                <a:latin typeface="Times New Roman" panose="02020603050405020304" pitchFamily="18" charset="0"/>
                <a:cs typeface="Times New Roman" panose="02020603050405020304" pitchFamily="18" charset="0"/>
              </a:rPr>
              <a:t>наявність</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конфлікту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інтересів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безпосереднього</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керівника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ж НАЗК</a:t>
            </a:r>
            <a:endParaRPr lang="ru-RU" dirty="0">
              <a:latin typeface="Times New Roman" panose="02020603050405020304" pitchFamily="18" charset="0"/>
              <a:cs typeface="Times New Roman" panose="02020603050405020304" pitchFamily="18" charset="0"/>
            </a:endParaRPr>
          </a:p>
          <a:p>
            <a:pPr algn="just"/>
            <a:r>
              <a:rPr lang="ru-RU" b="1" dirty="0" smtClean="0">
                <a:solidFill>
                  <a:srgbClr val="FF0000"/>
                </a:solidFill>
                <a:latin typeface="Times New Roman" panose="02020603050405020304" pitchFamily="18" charset="0"/>
                <a:cs typeface="Times New Roman" panose="02020603050405020304" pitchFamily="18" charset="0"/>
              </a:rPr>
              <a:t>не </a:t>
            </a:r>
            <a:r>
              <a:rPr lang="ru-RU" b="1" dirty="0" err="1">
                <a:solidFill>
                  <a:srgbClr val="FF0000"/>
                </a:solidFill>
                <a:latin typeface="Times New Roman" panose="02020603050405020304" pitchFamily="18" charset="0"/>
                <a:cs typeface="Times New Roman" panose="02020603050405020304" pitchFamily="18" charset="0"/>
              </a:rPr>
              <a:t>вчиняти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дій</a:t>
            </a:r>
            <a:r>
              <a:rPr lang="ru-RU" b="1" dirty="0">
                <a:solidFill>
                  <a:srgbClr val="FF0000"/>
                </a:solidFill>
                <a:latin typeface="Times New Roman" panose="02020603050405020304" pitchFamily="18" charset="0"/>
                <a:cs typeface="Times New Roman" panose="02020603050405020304" pitchFamily="18" charset="0"/>
              </a:rPr>
              <a:t> та не </a:t>
            </a:r>
            <a:r>
              <a:rPr lang="ru-RU" b="1" dirty="0" err="1">
                <a:solidFill>
                  <a:srgbClr val="FF0000"/>
                </a:solidFill>
                <a:latin typeface="Times New Roman" panose="02020603050405020304" pitchFamily="18" charset="0"/>
                <a:cs typeface="Times New Roman" panose="02020603050405020304" pitchFamily="18" charset="0"/>
              </a:rPr>
              <a:t>приймати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рішень</a:t>
            </a:r>
            <a:r>
              <a:rPr lang="ru-RU" b="1"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умовах</a:t>
            </a:r>
            <a:r>
              <a:rPr lang="ru-RU" dirty="0">
                <a:latin typeface="Times New Roman" panose="02020603050405020304" pitchFamily="18" charset="0"/>
                <a:cs typeface="Times New Roman" panose="02020603050405020304" pitchFamily="18" charset="0"/>
              </a:rPr>
              <a:t> реального </a:t>
            </a:r>
            <a:r>
              <a:rPr lang="ru-RU" dirty="0" err="1">
                <a:latin typeface="Times New Roman" panose="02020603050405020304" pitchFamily="18" charset="0"/>
                <a:cs typeface="Times New Roman" panose="02020603050405020304" pitchFamily="18" charset="0"/>
              </a:rPr>
              <a:t>конфлікту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інтересів</a:t>
            </a:r>
            <a:r>
              <a:rPr lang="ru-RU" dirty="0">
                <a:latin typeface="Times New Roman" panose="02020603050405020304" pitchFamily="18" charset="0"/>
                <a:cs typeface="Times New Roman" panose="02020603050405020304" pitchFamily="18" charset="0"/>
              </a:rPr>
              <a:t>;</a:t>
            </a:r>
          </a:p>
          <a:p>
            <a:pPr algn="just"/>
            <a:r>
              <a:rPr lang="ru-RU" b="1" dirty="0" err="1" smtClean="0">
                <a:solidFill>
                  <a:srgbClr val="FF0000"/>
                </a:solidFill>
                <a:latin typeface="Times New Roman" panose="02020603050405020304" pitchFamily="18" charset="0"/>
                <a:cs typeface="Times New Roman" panose="02020603050405020304" pitchFamily="18" charset="0"/>
              </a:rPr>
              <a:t>вжити</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заходів</a:t>
            </a:r>
            <a:r>
              <a:rPr lang="ru-RU" b="1" dirty="0">
                <a:solidFill>
                  <a:srgbClr val="FF0000"/>
                </a:solidFill>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врегулювання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конфлікту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інтересів</a:t>
            </a:r>
            <a:r>
              <a:rPr lang="ru-RU" dirty="0" smtClean="0">
                <a:latin typeface="Times New Roman" panose="02020603050405020304" pitchFamily="18" charset="0"/>
                <a:cs typeface="Times New Roman" panose="02020603050405020304" pitchFamily="18" charset="0"/>
              </a:rPr>
              <a:t>;</a:t>
            </a:r>
          </a:p>
          <a:p>
            <a:pPr algn="just"/>
            <a:r>
              <a:rPr lang="uk-UA" b="1" dirty="0" smtClean="0">
                <a:solidFill>
                  <a:srgbClr val="FF0000"/>
                </a:solidFill>
                <a:latin typeface="Times New Roman" panose="02020603050405020304" pitchFamily="18" charset="0"/>
                <a:cs typeface="Times New Roman" panose="02020603050405020304" pitchFamily="18" charset="0"/>
              </a:rPr>
              <a:t>у разі сумнівів </a:t>
            </a:r>
            <a:r>
              <a:rPr lang="uk-UA" dirty="0" smtClean="0">
                <a:latin typeface="Times New Roman" panose="02020603050405020304" pitchFamily="18" charset="0"/>
                <a:cs typeface="Times New Roman" panose="02020603050405020304" pitchFamily="18" charset="0"/>
              </a:rPr>
              <a:t>щодо конфлікту інтересів </a:t>
            </a:r>
            <a:r>
              <a:rPr lang="uk-UA" b="1" dirty="0" smtClean="0">
                <a:solidFill>
                  <a:srgbClr val="FF0000"/>
                </a:solidFill>
                <a:latin typeface="Times New Roman" panose="02020603050405020304" pitchFamily="18" charset="0"/>
                <a:cs typeface="Times New Roman" panose="02020603050405020304" pitchFamily="18" charset="0"/>
              </a:rPr>
              <a:t>звернутися</a:t>
            </a:r>
            <a:r>
              <a:rPr lang="uk-UA" dirty="0" smtClean="0">
                <a:latin typeface="Times New Roman" panose="02020603050405020304" pitchFamily="18" charset="0"/>
                <a:cs typeface="Times New Roman" panose="02020603050405020304" pitchFamily="18" charset="0"/>
              </a:rPr>
              <a:t> до НАЗК, регіональних представників</a:t>
            </a:r>
            <a:endParaRPr lang="ru-RU" dirty="0" smtClean="0">
              <a:latin typeface="Times New Roman" panose="02020603050405020304" pitchFamily="18" charset="0"/>
              <a:cs typeface="Times New Roman" panose="02020603050405020304" pitchFamily="18" charset="0"/>
            </a:endParaRPr>
          </a:p>
          <a:p>
            <a:endParaRPr lang="ru-RU" dirty="0"/>
          </a:p>
          <a:p>
            <a:endParaRPr lang="ru-RU" dirty="0"/>
          </a:p>
        </p:txBody>
      </p:sp>
      <p:pic>
        <p:nvPicPr>
          <p:cNvPr id="8194" name="Picture 2" descr="С 27.09.2021 образовательный процесс в ГПОУ «Донецкий Медицинский Колледж»  организован с использованием электронного обучения и дистанционных  образовательных технологий. — &quot;Донецкий медицинский колледж&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02" y="1478037"/>
            <a:ext cx="2857500" cy="48387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74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 Скачать картинки Человечек 3d учитель, стоковые фото Человечек 3d учитель  в хорошем качестве | Depositphotos"/>
          <p:cNvSpPr>
            <a:spLocks noChangeAspect="1" noChangeArrowheads="1"/>
          </p:cNvSpPr>
          <p:nvPr/>
        </p:nvSpPr>
        <p:spPr bwMode="auto">
          <a:xfrm>
            <a:off x="587838" y="3686769"/>
            <a:ext cx="170248" cy="1264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0" name="Picture 4" descr="Open boek stock illustratie. Illustration of opgeleid - 29885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901" y="4306186"/>
            <a:ext cx="4256198" cy="25518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Заходи врегулювання конфлікту інтересів</a:t>
            </a:r>
            <a:endParaRPr lang="ru-RU" b="1" i="1"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92727" y="1690687"/>
            <a:ext cx="4759037" cy="34839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0000"/>
                </a:solidFill>
                <a:latin typeface="Times New Roman" panose="02020603050405020304" pitchFamily="18" charset="0"/>
                <a:cs typeface="Times New Roman" panose="02020603050405020304" pitchFamily="18" charset="0"/>
              </a:rPr>
              <a:t>Самостійні</a:t>
            </a:r>
          </a:p>
          <a:p>
            <a:pPr algn="just"/>
            <a:r>
              <a:rPr lang="uk-UA" dirty="0" smtClean="0">
                <a:solidFill>
                  <a:schemeClr val="tx1"/>
                </a:solidFill>
                <a:latin typeface="Times New Roman" panose="02020603050405020304" pitchFamily="18" charset="0"/>
                <a:cs typeface="Times New Roman" panose="02020603050405020304" pitchFamily="18" charset="0"/>
              </a:rPr>
              <a:t>Це заходи, що вживаються самими особами, в яких наявний конфлікт інтересів, з метою врегулювання його шляхом позбавлення приватного інтересу з наданням підтвердження документів безпосередньому керівнику</a:t>
            </a:r>
          </a:p>
        </p:txBody>
      </p:sp>
      <p:sp>
        <p:nvSpPr>
          <p:cNvPr id="5" name="Скругленный прямоугольник 4"/>
          <p:cNvSpPr/>
          <p:nvPr/>
        </p:nvSpPr>
        <p:spPr>
          <a:xfrm>
            <a:off x="6740236" y="1690687"/>
            <a:ext cx="4759037" cy="34839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0000"/>
                </a:solidFill>
                <a:latin typeface="Times New Roman" panose="02020603050405020304" pitchFamily="18" charset="0"/>
                <a:cs typeface="Times New Roman" panose="02020603050405020304" pitchFamily="18" charset="0"/>
              </a:rPr>
              <a:t>Зовнішні</a:t>
            </a:r>
          </a:p>
          <a:p>
            <a:pPr algn="just"/>
            <a:r>
              <a:rPr lang="uk-UA" dirty="0" smtClean="0">
                <a:solidFill>
                  <a:schemeClr val="tx1"/>
                </a:solidFill>
                <a:latin typeface="Times New Roman" panose="02020603050405020304" pitchFamily="18" charset="0"/>
                <a:cs typeface="Times New Roman" panose="02020603050405020304" pitchFamily="18" charset="0"/>
              </a:rPr>
              <a:t>Це заходи, що вживаються по відношенню до особи й залежать від:</a:t>
            </a:r>
          </a:p>
          <a:p>
            <a:pPr algn="just"/>
            <a:r>
              <a:rPr lang="uk-UA" dirty="0" smtClean="0">
                <a:solidFill>
                  <a:schemeClr val="tx1"/>
                </a:solidFill>
                <a:latin typeface="Times New Roman" panose="02020603050405020304" pitchFamily="18" charset="0"/>
                <a:cs typeface="Times New Roman" panose="02020603050405020304" pitchFamily="18" charset="0"/>
              </a:rPr>
              <a:t>А) виду конфлікту (потенційний або реальний);</a:t>
            </a:r>
          </a:p>
          <a:p>
            <a:pPr algn="just"/>
            <a:r>
              <a:rPr lang="uk-UA" dirty="0" smtClean="0">
                <a:solidFill>
                  <a:schemeClr val="tx1"/>
                </a:solidFill>
                <a:latin typeface="Times New Roman" panose="02020603050405020304" pitchFamily="18" charset="0"/>
                <a:cs typeface="Times New Roman" panose="02020603050405020304" pitchFamily="18" charset="0"/>
              </a:rPr>
              <a:t>Б) характеру конфлікту (постійний або тимчасовий);</a:t>
            </a:r>
          </a:p>
          <a:p>
            <a:pPr algn="just"/>
            <a:r>
              <a:rPr lang="uk-UA" dirty="0" smtClean="0">
                <a:solidFill>
                  <a:schemeClr val="tx1"/>
                </a:solidFill>
                <a:latin typeface="Times New Roman" panose="02020603050405020304" pitchFamily="18" charset="0"/>
                <a:cs typeface="Times New Roman" panose="02020603050405020304" pitchFamily="18" charset="0"/>
              </a:rPr>
              <a:t>В) Суб’єкту прийняття рішення;</a:t>
            </a:r>
          </a:p>
          <a:p>
            <a:pPr algn="just"/>
            <a:r>
              <a:rPr lang="uk-UA" dirty="0" smtClean="0">
                <a:solidFill>
                  <a:schemeClr val="tx1"/>
                </a:solidFill>
                <a:latin typeface="Times New Roman" panose="02020603050405020304" pitchFamily="18" charset="0"/>
                <a:cs typeface="Times New Roman" panose="02020603050405020304" pitchFamily="18" charset="0"/>
              </a:rPr>
              <a:t>Г)  наявності альтернативних заходів;</a:t>
            </a:r>
          </a:p>
          <a:p>
            <a:pPr algn="just"/>
            <a:r>
              <a:rPr lang="uk-UA" dirty="0" smtClean="0">
                <a:solidFill>
                  <a:schemeClr val="tx1"/>
                </a:solidFill>
                <a:latin typeface="Times New Roman" panose="02020603050405020304" pitchFamily="18" charset="0"/>
                <a:cs typeface="Times New Roman" panose="02020603050405020304" pitchFamily="18" charset="0"/>
              </a:rPr>
              <a:t>Д) згоди особи на вжиття заходів</a:t>
            </a:r>
          </a:p>
          <a:p>
            <a:pPr algn="ctr"/>
            <a:endParaRPr lang="ru-RU" dirty="0">
              <a:solidFill>
                <a:schemeClr val="tx1"/>
              </a:solidFill>
            </a:endParaRPr>
          </a:p>
        </p:txBody>
      </p:sp>
    </p:spTree>
    <p:extLst>
      <p:ext uri="{BB962C8B-B14F-4D97-AF65-F5344CB8AC3E}">
        <p14:creationId xmlns:p14="http://schemas.microsoft.com/office/powerpoint/2010/main" val="2217795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Человечки для презентации - векторные изображения, Человечки для  презентации картинки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44" y="1020034"/>
            <a:ext cx="4300110" cy="4300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Зовнішні заходи врегулювання конфлікту інтересів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74672" y="1825625"/>
            <a:ext cx="6179127" cy="3494520"/>
          </a:xfrm>
        </p:spPr>
        <p:txBody>
          <a:bodyPr>
            <a:normAutofit fontScale="92500" lnSpcReduction="10000"/>
          </a:bodyPr>
          <a:lstStyle/>
          <a:p>
            <a:pPr marL="0" indent="0" algn="just">
              <a:buNone/>
            </a:pPr>
            <a:r>
              <a:rPr lang="ru-RU" b="1" dirty="0" smtClean="0">
                <a:latin typeface="Times New Roman" panose="02020603050405020304" pitchFamily="18" charset="0"/>
                <a:cs typeface="Times New Roman" panose="02020603050405020304" pitchFamily="18" charset="0"/>
              </a:rPr>
              <a:t>І</a:t>
            </a:r>
            <a:r>
              <a:rPr lang="ru-RU" b="1" dirty="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усунення</a:t>
            </a:r>
            <a:r>
              <a:rPr lang="ru-RU" b="1" dirty="0">
                <a:solidFill>
                  <a:srgbClr val="FF0000"/>
                </a:solidFill>
                <a:latin typeface="Times New Roman" panose="02020603050405020304" pitchFamily="18" charset="0"/>
                <a:cs typeface="Times New Roman" panose="02020603050405020304" pitchFamily="18" charset="0"/>
              </a:rPr>
              <a:t> особи </a:t>
            </a:r>
            <a:r>
              <a:rPr lang="ru-RU" b="1" dirty="0" err="1">
                <a:solidFill>
                  <a:srgbClr val="FF0000"/>
                </a:solidFill>
                <a:latin typeface="Times New Roman" panose="02020603050405020304" pitchFamily="18" charset="0"/>
                <a:cs typeface="Times New Roman" panose="02020603050405020304" pitchFamily="18" charset="0"/>
              </a:rPr>
              <a:t>від</a:t>
            </a:r>
            <a:r>
              <a:rPr lang="ru-RU" b="1" dirty="0">
                <a:solidFill>
                  <a:srgbClr val="FF0000"/>
                </a:solidFill>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вчинення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участі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прийнятті</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b="1" dirty="0" smtClean="0">
                <a:latin typeface="Times New Roman" panose="02020603050405020304" pitchFamily="18" charset="0"/>
                <a:cs typeface="Times New Roman" panose="02020603050405020304" pitchFamily="18" charset="0"/>
              </a:rPr>
              <a:t>ІІ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обмеження</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доступу </a:t>
            </a:r>
            <a:r>
              <a:rPr lang="ru-RU" dirty="0">
                <a:latin typeface="Times New Roman" panose="02020603050405020304" pitchFamily="18" charset="0"/>
                <a:cs typeface="Times New Roman" panose="02020603050405020304" pitchFamily="18" charset="0"/>
              </a:rPr>
              <a:t>особи до </a:t>
            </a:r>
            <a:r>
              <a:rPr lang="ru-RU" dirty="0" err="1">
                <a:latin typeface="Times New Roman" panose="02020603050405020304" pitchFamily="18" charset="0"/>
                <a:cs typeface="Times New Roman" panose="02020603050405020304" pitchFamily="18" charset="0"/>
              </a:rPr>
              <a:t>певної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a:t>
            </a:r>
          </a:p>
          <a:p>
            <a:pPr marL="0" indent="0" algn="just">
              <a:buNone/>
            </a:pPr>
            <a:r>
              <a:rPr lang="ru-RU" b="1" dirty="0" smtClean="0">
                <a:latin typeface="Times New Roman" panose="02020603050405020304" pitchFamily="18" charset="0"/>
                <a:cs typeface="Times New Roman" panose="02020603050405020304" pitchFamily="18" charset="0"/>
              </a:rPr>
              <a:t>ІІІ</a:t>
            </a:r>
            <a:r>
              <a:rPr lang="ru-RU" b="1" dirty="0" smtClean="0">
                <a:solidFill>
                  <a:srgbClr val="FF0000"/>
                </a:solidFill>
                <a:latin typeface="Times New Roman" panose="02020603050405020304" pitchFamily="18" charset="0"/>
                <a:cs typeface="Times New Roman" panose="02020603050405020304" pitchFamily="18" charset="0"/>
              </a:rPr>
              <a:t> перегляд</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повноважень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особи;</a:t>
            </a:r>
          </a:p>
          <a:p>
            <a:pPr marL="0" indent="0" algn="just">
              <a:buNone/>
            </a:pPr>
            <a:r>
              <a:rPr lang="en-US" b="1" dirty="0" smtClean="0">
                <a:latin typeface="Times New Roman" panose="02020603050405020304" pitchFamily="18" charset="0"/>
                <a:cs typeface="Times New Roman" panose="02020603050405020304" pitchFamily="18" charset="0"/>
              </a:rPr>
              <a:t>IV</a:t>
            </a:r>
            <a:r>
              <a:rPr lang="uk-UA" dirty="0" smtClean="0">
                <a:latin typeface="Times New Roman" panose="02020603050405020304" pitchFamily="18" charset="0"/>
                <a:cs typeface="Times New Roman" panose="02020603050405020304" pitchFamily="18" charset="0"/>
              </a:rPr>
              <a:t> здійснення повноважень </a:t>
            </a:r>
            <a:r>
              <a:rPr lang="uk-UA" b="1" dirty="0" smtClean="0">
                <a:solidFill>
                  <a:srgbClr val="FF0000"/>
                </a:solidFill>
                <a:latin typeface="Times New Roman" panose="02020603050405020304" pitchFamily="18" charset="0"/>
                <a:cs typeface="Times New Roman" panose="02020603050405020304" pitchFamily="18" charset="0"/>
              </a:rPr>
              <a:t>під зовнішнім контролем</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71600" y="5164137"/>
            <a:ext cx="9982199" cy="923330"/>
          </a:xfrm>
          <a:prstGeom prst="rect">
            <a:avLst/>
          </a:prstGeom>
        </p:spPr>
        <p:txBody>
          <a:bodyPr wrap="square">
            <a:spAutoFit/>
          </a:bodyPr>
          <a:lstStyle/>
          <a:p>
            <a:pPr algn="just"/>
            <a:r>
              <a:rPr lang="uk-UA" b="1" i="1" dirty="0" smtClean="0">
                <a:solidFill>
                  <a:srgbClr val="333333"/>
                </a:solidFill>
                <a:effectLst/>
                <a:latin typeface="Times New Roman" panose="02020603050405020304" pitchFamily="18" charset="0"/>
              </a:rPr>
              <a:t>Перевірка результатів діяльності особи визначеним співробітником; виконання дій (рішень) особою у присутності визначеного керівника; участь особи НАЗК у роботі органу в статусі спостерігача без права голосу</a:t>
            </a:r>
            <a:endParaRPr lang="ru-RU" b="1" i="1" dirty="0">
              <a:solidFill>
                <a:srgbClr val="333333"/>
              </a:solidFill>
              <a:effectLst/>
              <a:latin typeface="Times New Roman" panose="02020603050405020304" pitchFamily="18" charset="0"/>
            </a:endParaRPr>
          </a:p>
        </p:txBody>
      </p:sp>
    </p:spTree>
    <p:extLst>
      <p:ext uri="{BB962C8B-B14F-4D97-AF65-F5344CB8AC3E}">
        <p14:creationId xmlns:p14="http://schemas.microsoft.com/office/powerpoint/2010/main" val="2407436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Зовнішні заходи врегулювання конфлікту інтересів</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74672" y="1825625"/>
            <a:ext cx="6179127" cy="3494520"/>
          </a:xfrm>
        </p:spPr>
        <p:txBody>
          <a:bodyPr>
            <a:normAutofit fontScale="85000" lnSpcReduction="10000"/>
          </a:bodyPr>
          <a:lstStyle/>
          <a:p>
            <a:pPr marL="0" indent="0" algn="just">
              <a:buNone/>
            </a:pPr>
            <a:r>
              <a:rPr lang="en-US" b="1" dirty="0" smtClean="0">
                <a:latin typeface="Times New Roman" panose="02020603050405020304" pitchFamily="18" charset="0"/>
                <a:cs typeface="Times New Roman" panose="02020603050405020304" pitchFamily="18" charset="0"/>
              </a:rPr>
              <a:t>V</a:t>
            </a:r>
            <a:r>
              <a:rPr lang="uk-UA" dirty="0" smtClean="0">
                <a:latin typeface="Times New Roman" panose="02020603050405020304" pitchFamily="18" charset="0"/>
                <a:cs typeface="Times New Roman" panose="02020603050405020304" pitchFamily="18" charset="0"/>
              </a:rPr>
              <a:t> </a:t>
            </a:r>
            <a:r>
              <a:rPr lang="uk-UA" b="1" dirty="0" smtClean="0">
                <a:solidFill>
                  <a:srgbClr val="FF0000"/>
                </a:solidFill>
                <a:latin typeface="Times New Roman" panose="02020603050405020304" pitchFamily="18" charset="0"/>
                <a:cs typeface="Times New Roman" panose="02020603050405020304" pitchFamily="18" charset="0"/>
              </a:rPr>
              <a:t>переведення особи </a:t>
            </a:r>
            <a:r>
              <a:rPr lang="uk-UA" dirty="0" smtClean="0">
                <a:latin typeface="Times New Roman" panose="02020603050405020304" pitchFamily="18" charset="0"/>
                <a:cs typeface="Times New Roman" panose="02020603050405020304" pitchFamily="18" charset="0"/>
              </a:rPr>
              <a:t>у зв’язку з наявністю конфлікту інтересів (якщо конфлікт є постійним і вирішити його не можна іншими заходами; </a:t>
            </a:r>
            <a:r>
              <a:rPr lang="uk-UA" b="1" dirty="0" smtClean="0">
                <a:solidFill>
                  <a:srgbClr val="FF0000"/>
                </a:solidFill>
                <a:latin typeface="Times New Roman" panose="02020603050405020304" pitchFamily="18" charset="0"/>
                <a:cs typeface="Times New Roman" panose="02020603050405020304" pitchFamily="18" charset="0"/>
              </a:rPr>
              <a:t>лише за згодою особи</a:t>
            </a:r>
            <a:r>
              <a:rPr lang="uk-UA" dirty="0" smtClean="0">
                <a:latin typeface="Times New Roman" panose="02020603050405020304" pitchFamily="18" charset="0"/>
                <a:cs typeface="Times New Roman" panose="02020603050405020304" pitchFamily="18" charset="0"/>
              </a:rPr>
              <a:t>)</a:t>
            </a:r>
          </a:p>
          <a:p>
            <a:pPr marL="0" indent="0" algn="just">
              <a:buNone/>
            </a:pPr>
            <a:r>
              <a:rPr lang="en-US" b="1" dirty="0" smtClean="0">
                <a:latin typeface="Times New Roman" panose="02020603050405020304" pitchFamily="18" charset="0"/>
                <a:cs typeface="Times New Roman" panose="02020603050405020304" pitchFamily="18" charset="0"/>
              </a:rPr>
              <a:t>V</a:t>
            </a:r>
            <a:r>
              <a:rPr lang="uk-UA" b="1" dirty="0" smtClean="0">
                <a:latin typeface="Times New Roman" panose="02020603050405020304" pitchFamily="18" charset="0"/>
                <a:cs typeface="Times New Roman" panose="02020603050405020304" pitchFamily="18" charset="0"/>
              </a:rPr>
              <a:t>І </a:t>
            </a:r>
            <a:r>
              <a:rPr lang="uk-UA" b="1" dirty="0" smtClean="0">
                <a:solidFill>
                  <a:srgbClr val="FF0000"/>
                </a:solidFill>
                <a:latin typeface="Times New Roman" panose="02020603050405020304" pitchFamily="18" charset="0"/>
                <a:cs typeface="Times New Roman" panose="02020603050405020304" pitchFamily="18" charset="0"/>
              </a:rPr>
              <a:t>звільнення</a:t>
            </a:r>
            <a:r>
              <a:rPr lang="uk-UA" dirty="0" smtClean="0">
                <a:latin typeface="Times New Roman" panose="02020603050405020304" pitchFamily="18" charset="0"/>
                <a:cs typeface="Times New Roman" panose="02020603050405020304" pitchFamily="18" charset="0"/>
              </a:rPr>
              <a:t> особи у зв’язку з наявністю конфлікту інтересів (найбільш суворий захід, конфлікт є постійним, не можна його врегулювати за допомогою інших заходів; особа </a:t>
            </a:r>
            <a:r>
              <a:rPr lang="uk-UA" b="1" dirty="0" smtClean="0">
                <a:solidFill>
                  <a:srgbClr val="FF0000"/>
                </a:solidFill>
                <a:latin typeface="Times New Roman" panose="02020603050405020304" pitchFamily="18" charset="0"/>
                <a:cs typeface="Times New Roman" panose="02020603050405020304" pitchFamily="18" charset="0"/>
              </a:rPr>
              <a:t>не згодна </a:t>
            </a:r>
            <a:r>
              <a:rPr lang="uk-UA" dirty="0" smtClean="0">
                <a:latin typeface="Times New Roman" panose="02020603050405020304" pitchFamily="18" charset="0"/>
                <a:cs typeface="Times New Roman" panose="02020603050405020304" pitchFamily="18" charset="0"/>
              </a:rPr>
              <a:t>на переведення або ж позбавлення приватного інтересу)</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12290" name="Picture 2" descr="Человечек с указкой - фото и картинки abrakadabra.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95" y="1321338"/>
            <a:ext cx="3806455" cy="55366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20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Службова дисципліна</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694814" y="1389690"/>
            <a:ext cx="7924800" cy="1229302"/>
          </a:xfrm>
        </p:spPr>
        <p:txBody>
          <a:bodyPr>
            <a:normAutofit fontScale="77500" lnSpcReduction="20000"/>
          </a:bodyPr>
          <a:lstStyle/>
          <a:p>
            <a:pPr>
              <a:buFont typeface="Wingdings" panose="05000000000000000000" pitchFamily="2" charset="2"/>
              <a:buChar char="q"/>
            </a:pPr>
            <a:r>
              <a:rPr lang="uk-UA" dirty="0" smtClean="0"/>
              <a:t> </a:t>
            </a:r>
            <a:r>
              <a:rPr lang="uk-UA" b="1" dirty="0" smtClean="0">
                <a:solidFill>
                  <a:srgbClr val="FF0000"/>
                </a:solidFill>
              </a:rPr>
              <a:t>неухильне дотримання Присяги державного службовця</a:t>
            </a:r>
            <a:r>
              <a:rPr lang="uk-UA" dirty="0" smtClean="0"/>
              <a:t>, сумлінне ставлення до виконання службових обов’язків та правил внутрішнього службового розпорядку;</a:t>
            </a:r>
          </a:p>
          <a:p>
            <a:pPr>
              <a:buFont typeface="Wingdings" panose="05000000000000000000" pitchFamily="2" charset="2"/>
              <a:buChar char="q"/>
            </a:pPr>
            <a:r>
              <a:rPr lang="uk-UA" b="1" dirty="0" smtClean="0">
                <a:solidFill>
                  <a:srgbClr val="FF0000"/>
                </a:solidFill>
              </a:rPr>
              <a:t>Дотримання вимог службового законодавства</a:t>
            </a:r>
            <a:endParaRPr lang="ru-RU" b="1" dirty="0">
              <a:solidFill>
                <a:srgbClr val="FF0000"/>
              </a:solidFill>
            </a:endParaRPr>
          </a:p>
        </p:txBody>
      </p:sp>
      <p:sp>
        <p:nvSpPr>
          <p:cNvPr id="4" name="Скругленный прямоугольник 3"/>
          <p:cNvSpPr/>
          <p:nvPr/>
        </p:nvSpPr>
        <p:spPr>
          <a:xfrm>
            <a:off x="838200" y="3054927"/>
            <a:ext cx="6643255" cy="36160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i="1" dirty="0" smtClean="0">
                <a:solidFill>
                  <a:srgbClr val="FF0000"/>
                </a:solidFill>
                <a:latin typeface="Times New Roman" panose="02020603050405020304" pitchFamily="18" charset="0"/>
                <a:cs typeface="Times New Roman" panose="02020603050405020304" pitchFamily="18" charset="0"/>
              </a:rPr>
              <a:t>Забезпечується:</a:t>
            </a:r>
          </a:p>
          <a:p>
            <a:pPr marL="285750" indent="-28575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Формування високих професійних якостей, сумлінного ставлення до виконання своїх службових обов’язків; поваги до прав людини, держави, державних службовців;</a:t>
            </a:r>
          </a:p>
          <a:p>
            <a:pPr marL="285750" indent="-28575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Поєднання методів переконання, виховання, заохочення та дисциплінарної відповідальності;</a:t>
            </a:r>
          </a:p>
          <a:p>
            <a:pPr marL="285750" indent="-28575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Поєднання повсякденної вимогливості із турботою, повагою до підлеглих</a:t>
            </a:r>
          </a:p>
          <a:p>
            <a:pPr marL="285750" indent="-285750" algn="ctr">
              <a:buFontTx/>
              <a:buChar char="-"/>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Информационное обеспечение бизнеса заказать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540" y="2618992"/>
            <a:ext cx="2960577" cy="394743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69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Идеи на тему «Человечки» (100) в 2022 г | презентация, смайлики, эмод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229" y="4029525"/>
            <a:ext cx="3624645" cy="29151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340" name="Picture 4" descr="человек 3d с портфелем иллюстрация штока. иллюстрации насчитывающей уздечек  - 325902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3" y="4184877"/>
            <a:ext cx="3082174" cy="260443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Додержання службової дисципліни</a:t>
            </a:r>
            <a:endParaRPr lang="ru-RU" b="1" i="1" dirty="0">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flipH="1">
            <a:off x="2232837" y="1517073"/>
            <a:ext cx="468800" cy="363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8164838" y="1256687"/>
            <a:ext cx="703118" cy="623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134840" y="1936575"/>
            <a:ext cx="5723699" cy="22483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smtClean="0">
                <a:solidFill>
                  <a:srgbClr val="FF0000"/>
                </a:solidFill>
                <a:latin typeface="Times New Roman" panose="02020603050405020304" pitchFamily="18" charset="0"/>
                <a:cs typeface="Times New Roman" panose="02020603050405020304" pitchFamily="18" charset="0"/>
              </a:rPr>
              <a:t>Обов’язки службовця</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Не допускати вчинків, не сумісних із статусом службовця;</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Виявляти високий рівень культури, професіоналізму, поваги;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Дбайливо ставитися до майна, ресурсів</a:t>
            </a:r>
          </a:p>
          <a:p>
            <a:pPr marL="342900" indent="-342900" algn="ctr">
              <a:buFontTx/>
              <a:buChar char="-"/>
            </a:pP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96000" y="1936575"/>
            <a:ext cx="5865628" cy="30351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Організовувати роботу осіб;</a:t>
            </a:r>
          </a:p>
          <a:p>
            <a:pPr algn="just"/>
            <a:r>
              <a:rPr lang="uk-UA" sz="2000" b="1" dirty="0" smtClean="0">
                <a:solidFill>
                  <a:srgbClr val="FF0000"/>
                </a:solidFill>
                <a:latin typeface="Times New Roman" panose="02020603050405020304" pitchFamily="18" charset="0"/>
                <a:cs typeface="Times New Roman" panose="02020603050405020304" pitchFamily="18" charset="0"/>
              </a:rPr>
              <a:t>Обов’язки керівника державної служби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Створювати умови для служби й вимагати </a:t>
            </a:r>
            <a:r>
              <a:rPr lang="uk-UA" sz="2000" dirty="0" err="1" smtClean="0">
                <a:solidFill>
                  <a:schemeClr val="tx1"/>
                </a:solidFill>
                <a:latin typeface="Times New Roman" panose="02020603050405020304" pitchFamily="18" charset="0"/>
                <a:cs typeface="Times New Roman" panose="02020603050405020304" pitchFamily="18" charset="0"/>
              </a:rPr>
              <a:t>нележного</a:t>
            </a:r>
            <a:r>
              <a:rPr lang="uk-UA" sz="2000" dirty="0" smtClean="0">
                <a:solidFill>
                  <a:schemeClr val="tx1"/>
                </a:solidFill>
                <a:latin typeface="Times New Roman" panose="02020603050405020304" pitchFamily="18" charset="0"/>
                <a:cs typeface="Times New Roman" panose="02020603050405020304" pitchFamily="18" charset="0"/>
              </a:rPr>
              <a:t> виконання;</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Контроль за виконанням обов’язків;</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Керуватися публічними інтересами;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Забезпечувати виконання обов’язків особами;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Виховувати сумлінне ставлення до служби;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Вживати профілактичних заходів;</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Забезпечувати ефективне оцінювання</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428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Службове розслідування</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70563" y="1462088"/>
            <a:ext cx="8478982" cy="1364239"/>
          </a:xfrm>
        </p:spPr>
        <p:txBody>
          <a:bodyPr>
            <a:normAutofit fontScale="77500" lnSpcReduction="20000"/>
          </a:bodyPr>
          <a:lstStyle/>
          <a:p>
            <a:pPr>
              <a:buFont typeface="Wingdings" panose="05000000000000000000" pitchFamily="2" charset="2"/>
              <a:buChar char="q"/>
            </a:pPr>
            <a:r>
              <a:rPr lang="uk-UA" b="1" i="1" dirty="0" smtClean="0">
                <a:solidFill>
                  <a:srgbClr val="FF0000"/>
                </a:solidFill>
                <a:latin typeface="Times New Roman" panose="02020603050405020304" pitchFamily="18" charset="0"/>
                <a:cs typeface="Times New Roman" panose="02020603050405020304" pitchFamily="18" charset="0"/>
              </a:rPr>
              <a:t> процедура </a:t>
            </a:r>
            <a:r>
              <a:rPr lang="uk-UA" i="1" dirty="0" smtClean="0">
                <a:latin typeface="Times New Roman" panose="02020603050405020304" pitchFamily="18" charset="0"/>
                <a:cs typeface="Times New Roman" panose="02020603050405020304" pitchFamily="18" charset="0"/>
              </a:rPr>
              <a:t>щодо осіб, уповноважених на виконання функцій держави або місцевого самоврядування або ж прирівняних до них з метою </a:t>
            </a:r>
            <a:r>
              <a:rPr lang="uk-UA" b="1" i="1" dirty="0" smtClean="0">
                <a:solidFill>
                  <a:srgbClr val="FF0000"/>
                </a:solidFill>
                <a:latin typeface="Times New Roman" panose="02020603050405020304" pitchFamily="18" charset="0"/>
                <a:cs typeface="Times New Roman" panose="02020603050405020304" pitchFamily="18" charset="0"/>
              </a:rPr>
              <a:t>визначення </a:t>
            </a:r>
            <a:r>
              <a:rPr lang="uk-UA" i="1" dirty="0" smtClean="0">
                <a:latin typeface="Times New Roman" panose="02020603050405020304" pitchFamily="18" charset="0"/>
                <a:cs typeface="Times New Roman" panose="02020603050405020304" pitchFamily="18" charset="0"/>
              </a:rPr>
              <a:t>вини, характеру і тяжкості дисциплінарного проступку</a:t>
            </a:r>
            <a:r>
              <a:rPr lang="uk-UA" b="1" i="1" dirty="0" smtClean="0">
                <a:solidFill>
                  <a:srgbClr val="FF0000"/>
                </a:solidFill>
                <a:latin typeface="Times New Roman" panose="02020603050405020304" pitchFamily="18" charset="0"/>
                <a:cs typeface="Times New Roman" panose="02020603050405020304" pitchFamily="18" charset="0"/>
              </a:rPr>
              <a:t>, встановлення </a:t>
            </a:r>
            <a:r>
              <a:rPr lang="uk-UA" i="1" dirty="0" smtClean="0">
                <a:latin typeface="Times New Roman" panose="02020603050405020304" pitchFamily="18" charset="0"/>
                <a:cs typeface="Times New Roman" panose="02020603050405020304" pitchFamily="18" charset="0"/>
              </a:rPr>
              <a:t>причин та умов невиконання або неналежного виконання службових обов’язків</a:t>
            </a:r>
            <a:endParaRPr lang="ru-RU" i="1"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838200" y="3189864"/>
            <a:ext cx="6352309" cy="3481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uk-UA" sz="2000" b="1" i="1" dirty="0" smtClean="0">
                <a:solidFill>
                  <a:schemeClr val="tx1"/>
                </a:solidFill>
                <a:latin typeface="Times New Roman" panose="02020603050405020304" pitchFamily="18" charset="0"/>
                <a:cs typeface="Times New Roman" panose="02020603050405020304" pitchFamily="18" charset="0"/>
              </a:rPr>
              <a:t>Ініціювання та прийняття рішення про проведення службового розслідування;</a:t>
            </a:r>
          </a:p>
          <a:p>
            <a:pPr marL="342900" indent="-342900" algn="just">
              <a:buFontTx/>
              <a:buChar char="-"/>
            </a:pPr>
            <a:r>
              <a:rPr lang="uk-UA" sz="2000" b="1" i="1" dirty="0" smtClean="0">
                <a:solidFill>
                  <a:schemeClr val="tx1"/>
                </a:solidFill>
                <a:latin typeface="Times New Roman" panose="02020603050405020304" pitchFamily="18" charset="0"/>
                <a:cs typeface="Times New Roman" panose="02020603050405020304" pitchFamily="18" charset="0"/>
              </a:rPr>
              <a:t>Збір інформації про обставини, які встановлюються під час розслідування, її дослідження, оцінка;</a:t>
            </a:r>
          </a:p>
          <a:p>
            <a:pPr marL="342900" indent="-342900" algn="just">
              <a:buFontTx/>
              <a:buChar char="-"/>
            </a:pPr>
            <a:r>
              <a:rPr lang="uk-UA" sz="2000" b="1" i="1" dirty="0" smtClean="0">
                <a:solidFill>
                  <a:schemeClr val="tx1"/>
                </a:solidFill>
                <a:latin typeface="Times New Roman" panose="02020603050405020304" pitchFamily="18" charset="0"/>
                <a:cs typeface="Times New Roman" panose="02020603050405020304" pitchFamily="18" charset="0"/>
              </a:rPr>
              <a:t>Оформлення результатів розслідування (висновок про наявність (відсутність) у діях службовця дисциплінарного проступку та підстав для дисциплінарної відповідальності)</a:t>
            </a:r>
          </a:p>
          <a:p>
            <a:pPr marL="342900" indent="-342900" algn="just">
              <a:buFontTx/>
              <a:buChar char="-"/>
            </a:pPr>
            <a:endParaRPr lang="uk-UA" sz="2000" dirty="0"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242" name="Picture 2" descr="3д человечки для презентации картинки и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479" y="2891265"/>
            <a:ext cx="3890066" cy="38900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173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Відсторонення службовця від виконання посадових обов’язків</a:t>
            </a:r>
            <a:endParaRPr lang="ru-RU" b="1" i="1" dirty="0">
              <a:latin typeface="Times New Roman" panose="02020603050405020304" pitchFamily="18" charset="0"/>
              <a:cs typeface="Times New Roman" panose="02020603050405020304" pitchFamily="18" charset="0"/>
            </a:endParaRPr>
          </a:p>
        </p:txBody>
      </p:sp>
      <p:sp>
        <p:nvSpPr>
          <p:cNvPr id="4" name="Объект 2"/>
          <p:cNvSpPr>
            <a:spLocks noGrp="1"/>
          </p:cNvSpPr>
          <p:nvPr>
            <p:ph idx="1"/>
          </p:nvPr>
        </p:nvSpPr>
        <p:spPr>
          <a:xfrm>
            <a:off x="3713018" y="1690688"/>
            <a:ext cx="8478982" cy="1364239"/>
          </a:xfrm>
        </p:spPr>
        <p:txBody>
          <a:bodyPr>
            <a:normAutofit/>
          </a:bodyPr>
          <a:lstStyle/>
          <a:p>
            <a:pPr>
              <a:buFont typeface="Wingdings" panose="05000000000000000000" pitchFamily="2" charset="2"/>
              <a:buChar char="q"/>
            </a:pPr>
            <a:r>
              <a:rPr lang="uk-UA" b="1" i="1" dirty="0" smtClean="0">
                <a:solidFill>
                  <a:srgbClr val="FF0000"/>
                </a:solidFill>
                <a:latin typeface="Times New Roman" panose="02020603050405020304" pitchFamily="18" charset="0"/>
                <a:cs typeface="Times New Roman" panose="02020603050405020304" pitchFamily="18" charset="0"/>
              </a:rPr>
              <a:t> </a:t>
            </a:r>
            <a:r>
              <a:rPr lang="uk-UA" b="1" i="1" dirty="0" smtClean="0">
                <a:latin typeface="Times New Roman" panose="02020603050405020304" pitchFamily="18" charset="0"/>
                <a:cs typeface="Times New Roman" panose="02020603050405020304" pitchFamily="18" charset="0"/>
              </a:rPr>
              <a:t>захід, який полягає у </a:t>
            </a:r>
            <a:r>
              <a:rPr lang="uk-UA" b="1" i="1" dirty="0" smtClean="0">
                <a:solidFill>
                  <a:srgbClr val="FF0000"/>
                </a:solidFill>
                <a:latin typeface="Times New Roman" panose="02020603050405020304" pitchFamily="18" charset="0"/>
                <a:cs typeface="Times New Roman" panose="02020603050405020304" pitchFamily="18" charset="0"/>
              </a:rPr>
              <a:t>тимчасовій (на час дисциплінарного розслідування) забороні </a:t>
            </a:r>
            <a:r>
              <a:rPr lang="uk-UA" b="1" i="1" dirty="0" smtClean="0">
                <a:latin typeface="Times New Roman" panose="02020603050405020304" pitchFamily="18" charset="0"/>
                <a:cs typeface="Times New Roman" panose="02020603050405020304" pitchFamily="18" charset="0"/>
              </a:rPr>
              <a:t>особі здійснювати свої посадові обов’язки</a:t>
            </a:r>
            <a:endParaRPr lang="ru-RU" i="1"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059873" y="3054927"/>
            <a:ext cx="2431473" cy="1085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000" i="1" dirty="0" smtClean="0">
                <a:solidFill>
                  <a:srgbClr val="FF0000"/>
                </a:solidFill>
                <a:latin typeface="Times New Roman" panose="02020603050405020304" pitchFamily="18" charset="0"/>
                <a:cs typeface="Times New Roman" panose="02020603050405020304" pitchFamily="18" charset="0"/>
              </a:rPr>
              <a:t>Мета</a:t>
            </a:r>
            <a:endParaRPr lang="ru-RU" sz="4000" i="1" dirty="0">
              <a:solidFill>
                <a:srgbClr val="FF0000"/>
              </a:solidFill>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2888673" y="2971799"/>
            <a:ext cx="9324109" cy="1364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i="1" dirty="0" smtClean="0">
                <a:latin typeface="Times New Roman" panose="02020603050405020304" pitchFamily="18" charset="0"/>
                <a:cs typeface="Times New Roman" panose="02020603050405020304" pitchFamily="18" charset="0"/>
              </a:rPr>
              <a:t>Оперативне реагування шляхом припинення виконання обов’язків на строк службовцем-порушником, які становлять небезпеку для інтересів служби</a:t>
            </a:r>
            <a:endParaRPr lang="ru-RU" i="1" dirty="0">
              <a:latin typeface="Times New Roman" panose="02020603050405020304" pitchFamily="18" charset="0"/>
              <a:cs typeface="Times New Roman" panose="02020603050405020304" pitchFamily="18" charset="0"/>
            </a:endParaRPr>
          </a:p>
        </p:txBody>
      </p:sp>
      <p:sp>
        <p:nvSpPr>
          <p:cNvPr id="7" name="Прямоугольник: скругленные углы 11">
            <a:extLst>
              <a:ext uri="{FF2B5EF4-FFF2-40B4-BE49-F238E27FC236}">
                <a16:creationId xmlns:a16="http://schemas.microsoft.com/office/drawing/2014/main" id="{B2AE15B4-EAA3-4D44-B984-37AC69FC1A0D}"/>
              </a:ext>
            </a:extLst>
          </p:cNvPr>
          <p:cNvSpPr/>
          <p:nvPr/>
        </p:nvSpPr>
        <p:spPr>
          <a:xfrm>
            <a:off x="1553535" y="4294414"/>
            <a:ext cx="3020995" cy="1054808"/>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smtClean="0">
                <a:solidFill>
                  <a:schemeClr val="tx1"/>
                </a:solidFill>
                <a:latin typeface="Times New Roman" panose="02020603050405020304" pitchFamily="18" charset="0"/>
                <a:cs typeface="Times New Roman" panose="02020603050405020304" pitchFamily="18" charset="0"/>
              </a:rPr>
              <a:t>Відсторонення</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12">
            <a:extLst>
              <a:ext uri="{FF2B5EF4-FFF2-40B4-BE49-F238E27FC236}">
                <a16:creationId xmlns:a16="http://schemas.microsoft.com/office/drawing/2014/main" id="{231ADB74-C04E-420E-B10D-E1CC1A494A88}"/>
              </a:ext>
            </a:extLst>
          </p:cNvPr>
          <p:cNvSpPr/>
          <p:nvPr/>
        </p:nvSpPr>
        <p:spPr>
          <a:xfrm>
            <a:off x="6173425" y="4300551"/>
            <a:ext cx="2754604" cy="1048671"/>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a:solidFill>
                  <a:schemeClr val="tx1"/>
                </a:solidFill>
                <a:latin typeface="Times New Roman" panose="02020603050405020304" pitchFamily="18" charset="0"/>
                <a:cs typeface="Times New Roman" panose="02020603050405020304" pitchFamily="18" charset="0"/>
              </a:rPr>
              <a:t>З</a:t>
            </a:r>
            <a:r>
              <a:rPr lang="uk-UA" sz="2400" dirty="0" smtClean="0">
                <a:solidFill>
                  <a:schemeClr val="tx1"/>
                </a:solidFill>
                <a:latin typeface="Times New Roman" panose="02020603050405020304" pitchFamily="18" charset="0"/>
                <a:cs typeface="Times New Roman" panose="02020603050405020304" pitchFamily="18" charset="0"/>
              </a:rPr>
              <a:t>вільнення</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11">
            <a:extLst>
              <a:ext uri="{FF2B5EF4-FFF2-40B4-BE49-F238E27FC236}">
                <a16:creationId xmlns:a16="http://schemas.microsoft.com/office/drawing/2014/main" id="{B2AE15B4-EAA3-4D44-B984-37AC69FC1A0D}"/>
              </a:ext>
            </a:extLst>
          </p:cNvPr>
          <p:cNvSpPr/>
          <p:nvPr/>
        </p:nvSpPr>
        <p:spPr>
          <a:xfrm>
            <a:off x="1651140" y="5575524"/>
            <a:ext cx="2923390" cy="983093"/>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smtClean="0">
                <a:solidFill>
                  <a:schemeClr val="tx1"/>
                </a:solidFill>
                <a:latin typeface="Times New Roman" panose="02020603050405020304" pitchFamily="18" charset="0"/>
                <a:cs typeface="Times New Roman" panose="02020603050405020304" pitchFamily="18" charset="0"/>
              </a:rPr>
              <a:t>Відсторонення</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51B04D5-6367-41A4-A666-E201F26F8E86}"/>
              </a:ext>
            </a:extLst>
          </p:cNvPr>
          <p:cNvSpPr txBox="1"/>
          <p:nvPr/>
        </p:nvSpPr>
        <p:spPr>
          <a:xfrm>
            <a:off x="4953669" y="4140055"/>
            <a:ext cx="667579" cy="1323439"/>
          </a:xfrm>
          <a:prstGeom prst="rect">
            <a:avLst/>
          </a:prstGeom>
          <a:noFill/>
        </p:spPr>
        <p:txBody>
          <a:bodyPr wrap="square" rtlCol="0">
            <a:noAutofit/>
          </a:bodyPr>
          <a:lstStyle/>
          <a:p>
            <a:r>
              <a:rPr lang="uk-UA" sz="8000" b="1" dirty="0"/>
              <a:t>=</a:t>
            </a:r>
            <a:endParaRPr lang="x-none" sz="8000" b="1" dirty="0"/>
          </a:p>
        </p:txBody>
      </p:sp>
      <p:cxnSp>
        <p:nvCxnSpPr>
          <p:cNvPr id="13" name="Прямая соединительная линия 12">
            <a:extLst>
              <a:ext uri="{FF2B5EF4-FFF2-40B4-BE49-F238E27FC236}">
                <a16:creationId xmlns:a16="http://schemas.microsoft.com/office/drawing/2014/main" id="{024B3BE4-C1C7-40BF-B2D7-2C5B4E233DA3}"/>
              </a:ext>
            </a:extLst>
          </p:cNvPr>
          <p:cNvCxnSpPr/>
          <p:nvPr/>
        </p:nvCxnSpPr>
        <p:spPr>
          <a:xfrm flipH="1">
            <a:off x="5075416" y="4350828"/>
            <a:ext cx="417443" cy="978951"/>
          </a:xfrm>
          <a:prstGeom prst="line">
            <a:avLst/>
          </a:prstGeom>
          <a:ln w="76200"/>
        </p:spPr>
        <p:style>
          <a:lnRef idx="3">
            <a:schemeClr val="dk1"/>
          </a:lnRef>
          <a:fillRef idx="0">
            <a:schemeClr val="dk1"/>
          </a:fillRef>
          <a:effectRef idx="2">
            <a:schemeClr val="dk1"/>
          </a:effectRef>
          <a:fontRef idx="minor">
            <a:schemeClr val="tx1"/>
          </a:fontRef>
        </p:style>
      </p:cxnSp>
      <p:sp>
        <p:nvSpPr>
          <p:cNvPr id="14" name="Прямоугольник: скругленные углы 12">
            <a:extLst>
              <a:ext uri="{FF2B5EF4-FFF2-40B4-BE49-F238E27FC236}">
                <a16:creationId xmlns:a16="http://schemas.microsoft.com/office/drawing/2014/main" id="{231ADB74-C04E-420E-B10D-E1CC1A494A88}"/>
              </a:ext>
            </a:extLst>
          </p:cNvPr>
          <p:cNvSpPr/>
          <p:nvPr/>
        </p:nvSpPr>
        <p:spPr>
          <a:xfrm>
            <a:off x="6096000" y="5548683"/>
            <a:ext cx="2754604" cy="1048671"/>
          </a:xfrm>
          <a:prstGeom prst="roundRect">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smtClean="0">
                <a:solidFill>
                  <a:schemeClr val="tx1"/>
                </a:solidFill>
                <a:latin typeface="Times New Roman" panose="02020603050405020304" pitchFamily="18" charset="0"/>
                <a:cs typeface="Times New Roman" panose="02020603050405020304" pitchFamily="18" charset="0"/>
              </a:rPr>
              <a:t>Санкція</a:t>
            </a: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51B04D5-6367-41A4-A666-E201F26F8E86}"/>
              </a:ext>
            </a:extLst>
          </p:cNvPr>
          <p:cNvSpPr txBox="1"/>
          <p:nvPr/>
        </p:nvSpPr>
        <p:spPr>
          <a:xfrm>
            <a:off x="4960882" y="5225183"/>
            <a:ext cx="667579" cy="1323439"/>
          </a:xfrm>
          <a:prstGeom prst="rect">
            <a:avLst/>
          </a:prstGeom>
          <a:noFill/>
        </p:spPr>
        <p:txBody>
          <a:bodyPr wrap="square" rtlCol="0">
            <a:noAutofit/>
          </a:bodyPr>
          <a:lstStyle/>
          <a:p>
            <a:r>
              <a:rPr lang="uk-UA" sz="8000" b="1" dirty="0"/>
              <a:t>=</a:t>
            </a:r>
            <a:endParaRPr lang="x-none" sz="8000" b="1" dirty="0"/>
          </a:p>
        </p:txBody>
      </p:sp>
      <p:cxnSp>
        <p:nvCxnSpPr>
          <p:cNvPr id="16" name="Прямая соединительная линия 15">
            <a:extLst>
              <a:ext uri="{FF2B5EF4-FFF2-40B4-BE49-F238E27FC236}">
                <a16:creationId xmlns:a16="http://schemas.microsoft.com/office/drawing/2014/main" id="{024B3BE4-C1C7-40BF-B2D7-2C5B4E233DA3}"/>
              </a:ext>
            </a:extLst>
          </p:cNvPr>
          <p:cNvCxnSpPr/>
          <p:nvPr/>
        </p:nvCxnSpPr>
        <p:spPr>
          <a:xfrm flipH="1">
            <a:off x="5082629" y="5435956"/>
            <a:ext cx="417443" cy="978951"/>
          </a:xfrm>
          <a:prstGeom prst="line">
            <a:avLst/>
          </a:prstGeom>
          <a:ln w="76200"/>
        </p:spPr>
        <p:style>
          <a:lnRef idx="3">
            <a:schemeClr val="dk1"/>
          </a:lnRef>
          <a:fillRef idx="0">
            <a:schemeClr val="dk1"/>
          </a:fillRef>
          <a:effectRef idx="2">
            <a:schemeClr val="dk1"/>
          </a:effectRef>
          <a:fontRef idx="minor">
            <a:schemeClr val="tx1"/>
          </a:fontRef>
        </p:style>
      </p:cxnSp>
      <p:pic>
        <p:nvPicPr>
          <p:cNvPr id="15362" name="Picture 2" descr="БЕСПЛАТНЫЕ СТИКЕРЫ ВКонтакте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143" y="4168860"/>
            <a:ext cx="2431652" cy="24316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80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latin typeface="Times New Roman" panose="02020603050405020304" pitchFamily="18" charset="0"/>
                <a:cs typeface="Times New Roman" panose="02020603050405020304" pitchFamily="18" charset="0"/>
              </a:rPr>
              <a:t>О</a:t>
            </a:r>
            <a:r>
              <a:rPr lang="uk-UA" b="1" i="1" dirty="0" smtClean="0">
                <a:latin typeface="Times New Roman" panose="02020603050405020304" pitchFamily="18" charset="0"/>
                <a:cs typeface="Times New Roman" panose="02020603050405020304" pitchFamily="18" charset="0"/>
              </a:rPr>
              <a:t>собливості</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5691" y="1887971"/>
            <a:ext cx="7225145" cy="4351338"/>
          </a:xfrm>
        </p:spPr>
        <p:txBody>
          <a:bodyPr>
            <a:normAutofit fontScale="92500" lnSpcReduction="10000"/>
          </a:bodyPr>
          <a:lstStyle/>
          <a:p>
            <a:r>
              <a:rPr lang="uk-UA" dirty="0" smtClean="0">
                <a:latin typeface="Times New Roman" panose="02020603050405020304" pitchFamily="18" charset="0"/>
                <a:cs typeface="Times New Roman" panose="02020603050405020304" pitchFamily="18" charset="0"/>
              </a:rPr>
              <a:t>Рішення керівника про відсторонення (його </a:t>
            </a:r>
            <a:r>
              <a:rPr lang="uk-UA" b="1" dirty="0" smtClean="0">
                <a:solidFill>
                  <a:srgbClr val="FF0000"/>
                </a:solidFill>
                <a:latin typeface="Times New Roman" panose="02020603050405020304" pitchFamily="18" charset="0"/>
                <a:cs typeface="Times New Roman" panose="02020603050405020304" pitchFamily="18" charset="0"/>
              </a:rPr>
              <a:t>право</a:t>
            </a:r>
            <a:r>
              <a:rPr lang="uk-UA" dirty="0" smtClean="0">
                <a:latin typeface="Times New Roman" panose="02020603050405020304" pitchFamily="18" charset="0"/>
                <a:cs typeface="Times New Roman" panose="02020603050405020304" pitchFamily="18" charset="0"/>
              </a:rPr>
              <a:t>, а не обов’язок);</a:t>
            </a:r>
          </a:p>
          <a:p>
            <a:r>
              <a:rPr lang="uk-UA" b="1" dirty="0" smtClean="0">
                <a:solidFill>
                  <a:srgbClr val="FF0000"/>
                </a:solidFill>
                <a:latin typeface="Times New Roman" panose="02020603050405020304" pitchFamily="18" charset="0"/>
                <a:cs typeface="Times New Roman" panose="02020603050405020304" pitchFamily="18" charset="0"/>
              </a:rPr>
              <a:t>Підстава</a:t>
            </a:r>
            <a:r>
              <a:rPr lang="uk-UA" dirty="0" smtClean="0">
                <a:latin typeface="Times New Roman" panose="02020603050405020304" pitchFamily="18" charset="0"/>
                <a:cs typeface="Times New Roman" panose="02020603050405020304" pitchFamily="18" charset="0"/>
              </a:rPr>
              <a:t> – невиконання або неналежне виконання особою службових повноважень;</a:t>
            </a:r>
          </a:p>
          <a:p>
            <a:r>
              <a:rPr lang="uk-UA" b="1" dirty="0" smtClean="0">
                <a:solidFill>
                  <a:srgbClr val="FF0000"/>
                </a:solidFill>
                <a:latin typeface="Times New Roman" panose="02020603050405020304" pitchFamily="18" charset="0"/>
                <a:cs typeface="Times New Roman" panose="02020603050405020304" pitchFamily="18" charset="0"/>
              </a:rPr>
              <a:t>Тривалість</a:t>
            </a:r>
            <a:r>
              <a:rPr lang="uk-UA" dirty="0" smtClean="0">
                <a:latin typeface="Times New Roman" panose="02020603050405020304" pitchFamily="18" charset="0"/>
                <a:cs typeface="Times New Roman" panose="02020603050405020304" pitchFamily="18" charset="0"/>
              </a:rPr>
              <a:t> – не більше ніж час дисциплінарного провадження;</a:t>
            </a:r>
          </a:p>
          <a:p>
            <a:r>
              <a:rPr lang="uk-UA" b="1" dirty="0" smtClean="0">
                <a:solidFill>
                  <a:srgbClr val="FF0000"/>
                </a:solidFill>
                <a:latin typeface="Times New Roman" panose="02020603050405020304" pitchFamily="18" charset="0"/>
                <a:cs typeface="Times New Roman" panose="02020603050405020304" pitchFamily="18" charset="0"/>
              </a:rPr>
              <a:t>Обов’язок службовця </a:t>
            </a:r>
            <a:r>
              <a:rPr lang="uk-UA" dirty="0" smtClean="0">
                <a:latin typeface="Times New Roman" panose="02020603050405020304" pitchFamily="18" charset="0"/>
                <a:cs typeface="Times New Roman" panose="02020603050405020304" pitchFamily="18" charset="0"/>
              </a:rPr>
              <a:t>– перебувати на робочому місці – сприяти дисциплінарного провадженню</a:t>
            </a:r>
          </a:p>
          <a:p>
            <a:r>
              <a:rPr lang="uk-UA" b="1" dirty="0" smtClean="0">
                <a:solidFill>
                  <a:srgbClr val="FF0000"/>
                </a:solidFill>
                <a:latin typeface="Times New Roman" panose="02020603050405020304" pitchFamily="18" charset="0"/>
                <a:cs typeface="Times New Roman" panose="02020603050405020304" pitchFamily="18" charset="0"/>
              </a:rPr>
              <a:t>У разі закриття </a:t>
            </a:r>
            <a:r>
              <a:rPr lang="uk-UA" dirty="0" smtClean="0">
                <a:latin typeface="Times New Roman" panose="02020603050405020304" pitchFamily="18" charset="0"/>
                <a:cs typeface="Times New Roman" panose="02020603050405020304" pitchFamily="18" charset="0"/>
              </a:rPr>
              <a:t>дисциплінарного провадження – середня зарплата</a:t>
            </a:r>
          </a:p>
          <a:p>
            <a:endParaRPr lang="ru-RU" dirty="0"/>
          </a:p>
        </p:txBody>
      </p:sp>
      <p:pic>
        <p:nvPicPr>
          <p:cNvPr id="16386" name="Picture 2" descr="Человечки 3d » Прикольные картинки: скачать бесплатно на рабочий ст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836" y="947970"/>
            <a:ext cx="4139462" cy="55192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5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Вимоги до осіб, які претендують на заняття посад категорії «А»</a:t>
            </a:r>
            <a:endParaRPr lang="ru-RU" b="1"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02948" y="1948216"/>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Загальні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0058" y="4711878"/>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Спеціальні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025207" y="4631498"/>
            <a:ext cx="8059676" cy="2308324"/>
          </a:xfrm>
          <a:prstGeom prst="rect">
            <a:avLst/>
          </a:prstGeom>
        </p:spPr>
        <p:txBody>
          <a:bodyPr wrap="square">
            <a:spAutoFit/>
          </a:bodyPr>
          <a:lstStyle/>
          <a:p>
            <a:pPr marL="571500" indent="-571500">
              <a:buFontTx/>
              <a:buChar char="-"/>
            </a:pPr>
            <a:r>
              <a:rPr lang="uk-UA" sz="2400" dirty="0" smtClean="0">
                <a:latin typeface="Times New Roman" panose="02020603050405020304" pitchFamily="18" charset="0"/>
                <a:cs typeface="Times New Roman" panose="02020603050405020304" pitchFamily="18" charset="0"/>
              </a:rPr>
              <a:t>Знання законодавства</a:t>
            </a:r>
          </a:p>
          <a:p>
            <a:pPr marL="571500" indent="-571500">
              <a:buFontTx/>
              <a:buChar char="-"/>
            </a:pPr>
            <a:r>
              <a:rPr lang="uk-UA" sz="2400" dirty="0" smtClean="0">
                <a:latin typeface="Times New Roman" panose="02020603050405020304" pitchFamily="18" charset="0"/>
                <a:cs typeface="Times New Roman" panose="02020603050405020304" pitchFamily="18" charset="0"/>
              </a:rPr>
              <a:t>Професійні знання</a:t>
            </a:r>
          </a:p>
          <a:p>
            <a:pPr marL="571500" indent="-571500">
              <a:buFontTx/>
              <a:buChar char="-"/>
            </a:pPr>
            <a:r>
              <a:rPr lang="uk-UA" sz="2400" dirty="0">
                <a:latin typeface="Times New Roman" panose="02020603050405020304" pitchFamily="18" charset="0"/>
                <a:cs typeface="Times New Roman" panose="02020603050405020304" pitchFamily="18" charset="0"/>
              </a:rPr>
              <a:t>Н</a:t>
            </a:r>
            <a:r>
              <a:rPr lang="uk-UA" sz="2400" dirty="0" smtClean="0">
                <a:latin typeface="Times New Roman" panose="02020603050405020304" pitchFamily="18" charset="0"/>
                <a:cs typeface="Times New Roman" panose="02020603050405020304" pitchFamily="18" charset="0"/>
              </a:rPr>
              <a:t>аявність лідерських навичок</a:t>
            </a:r>
          </a:p>
          <a:p>
            <a:pPr marL="571500" indent="-571500">
              <a:buFontTx/>
              <a:buChar char="-"/>
            </a:pPr>
            <a:r>
              <a:rPr lang="uk-UA" sz="2400" dirty="0" smtClean="0">
                <a:latin typeface="Times New Roman" panose="02020603050405020304" pitchFamily="18" charset="0"/>
                <a:cs typeface="Times New Roman" panose="02020603050405020304" pitchFamily="18" charset="0"/>
              </a:rPr>
              <a:t>Вміння приймати ефективні рішення</a:t>
            </a:r>
          </a:p>
          <a:p>
            <a:pPr marL="571500" indent="-571500">
              <a:buFontTx/>
              <a:buChar char="-"/>
            </a:pPr>
            <a:r>
              <a:rPr lang="uk-UA" sz="2400" dirty="0" smtClean="0">
                <a:latin typeface="Times New Roman" panose="02020603050405020304" pitchFamily="18" charset="0"/>
                <a:cs typeface="Times New Roman" panose="02020603050405020304" pitchFamily="18" charset="0"/>
              </a:rPr>
              <a:t>Комунікація та взаємодія</a:t>
            </a:r>
          </a:p>
          <a:p>
            <a:pPr marL="571500" indent="-571500">
              <a:buFontTx/>
              <a:buChar char="-"/>
            </a:pPr>
            <a:r>
              <a:rPr lang="uk-UA" sz="2400" dirty="0" smtClean="0">
                <a:latin typeface="Times New Roman" panose="02020603050405020304" pitchFamily="18" charset="0"/>
                <a:cs typeface="Times New Roman" panose="02020603050405020304" pitchFamily="18" charset="0"/>
              </a:rPr>
              <a:t>Управління змінами</a:t>
            </a:r>
            <a:endParaRPr lang="ru-RU"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935111" y="1707621"/>
            <a:ext cx="9031111" cy="2923877"/>
          </a:xfrm>
          <a:prstGeom prst="rect">
            <a:avLst/>
          </a:prstGeom>
        </p:spPr>
        <p:txBody>
          <a:bodyPr wrap="square">
            <a:spAutoFit/>
          </a:bodyPr>
          <a:lstStyle/>
          <a:p>
            <a:pPr marL="571500" indent="-571500">
              <a:buFontTx/>
              <a:buChar char="-"/>
            </a:pPr>
            <a:r>
              <a:rPr lang="uk-UA" sz="2300" dirty="0" smtClean="0">
                <a:latin typeface="Times New Roman" panose="02020603050405020304" pitchFamily="18" charset="0"/>
                <a:cs typeface="Times New Roman" panose="02020603050405020304" pitchFamily="18" charset="0"/>
              </a:rPr>
              <a:t>Загальний стаж роботи </a:t>
            </a:r>
            <a:r>
              <a:rPr lang="uk-UA" sz="2300" b="1" dirty="0" smtClean="0">
                <a:solidFill>
                  <a:srgbClr val="FF0000"/>
                </a:solidFill>
                <a:latin typeface="Times New Roman" panose="02020603050405020304" pitchFamily="18" charset="0"/>
                <a:cs typeface="Times New Roman" panose="02020603050405020304" pitchFamily="18" charset="0"/>
              </a:rPr>
              <a:t>не менше 7 років</a:t>
            </a:r>
          </a:p>
          <a:p>
            <a:pPr marL="571500" indent="-571500">
              <a:buFontTx/>
              <a:buChar char="-"/>
            </a:pPr>
            <a:r>
              <a:rPr lang="uk-UA" sz="2300" dirty="0" smtClean="0">
                <a:latin typeface="Times New Roman" panose="02020603050405020304" pitchFamily="18" charset="0"/>
                <a:cs typeface="Times New Roman" panose="02020603050405020304" pitchFamily="18" charset="0"/>
              </a:rPr>
              <a:t>Досвід </a:t>
            </a:r>
            <a:r>
              <a:rPr lang="uk-UA" sz="2300" dirty="0">
                <a:latin typeface="Times New Roman" panose="02020603050405020304" pitchFamily="18" charset="0"/>
                <a:cs typeface="Times New Roman" panose="02020603050405020304" pitchFamily="18" charset="0"/>
              </a:rPr>
              <a:t>роботи на посадах державної служби категорій "А" чи "Б" або на посадах не нижче керівників структурних підрозділів в органах місцевого самоврядування, або досвід роботи на керівних посадах у відповідній сфері не менш </a:t>
            </a:r>
            <a:r>
              <a:rPr lang="uk-UA" sz="2300" b="1" dirty="0">
                <a:solidFill>
                  <a:srgbClr val="FF0000"/>
                </a:solidFill>
                <a:latin typeface="Times New Roman" panose="02020603050405020304" pitchFamily="18" charset="0"/>
                <a:cs typeface="Times New Roman" panose="02020603050405020304" pitchFamily="18" charset="0"/>
              </a:rPr>
              <a:t>як три роки; </a:t>
            </a:r>
            <a:endParaRPr lang="uk-UA" sz="2300" b="1" dirty="0" smtClean="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uk-UA" sz="2300" b="1" dirty="0" smtClean="0">
                <a:solidFill>
                  <a:srgbClr val="FF0000"/>
                </a:solidFill>
                <a:latin typeface="Times New Roman" panose="02020603050405020304" pitchFamily="18" charset="0"/>
                <a:cs typeface="Times New Roman" panose="02020603050405020304" pitchFamily="18" charset="0"/>
              </a:rPr>
              <a:t>Вільне</a:t>
            </a:r>
            <a:r>
              <a:rPr lang="uk-UA" sz="2300" dirty="0" smtClean="0">
                <a:latin typeface="Times New Roman" panose="02020603050405020304" pitchFamily="18" charset="0"/>
                <a:cs typeface="Times New Roman" panose="02020603050405020304" pitchFamily="18" charset="0"/>
              </a:rPr>
              <a:t> </a:t>
            </a:r>
            <a:r>
              <a:rPr lang="uk-UA" sz="2300" dirty="0">
                <a:latin typeface="Times New Roman" panose="02020603050405020304" pitchFamily="18" charset="0"/>
                <a:cs typeface="Times New Roman" panose="02020603050405020304" pitchFamily="18" charset="0"/>
              </a:rPr>
              <a:t>володіння </a:t>
            </a:r>
            <a:r>
              <a:rPr lang="uk-UA" sz="2300" b="1" dirty="0">
                <a:solidFill>
                  <a:srgbClr val="FF0000"/>
                </a:solidFill>
                <a:latin typeface="Times New Roman" panose="02020603050405020304" pitchFamily="18" charset="0"/>
                <a:cs typeface="Times New Roman" panose="02020603050405020304" pitchFamily="18" charset="0"/>
              </a:rPr>
              <a:t>державною мовою</a:t>
            </a:r>
            <a:r>
              <a:rPr lang="uk-UA" sz="2300" dirty="0">
                <a:latin typeface="Times New Roman" panose="02020603050405020304" pitchFamily="18" charset="0"/>
                <a:cs typeface="Times New Roman" panose="02020603050405020304" pitchFamily="18" charset="0"/>
              </a:rPr>
              <a:t>, </a:t>
            </a:r>
            <a:endParaRPr lang="uk-UA" sz="2300" dirty="0" smtClean="0">
              <a:latin typeface="Times New Roman" panose="02020603050405020304" pitchFamily="18" charset="0"/>
              <a:cs typeface="Times New Roman" panose="02020603050405020304" pitchFamily="18" charset="0"/>
            </a:endParaRPr>
          </a:p>
          <a:p>
            <a:pPr marL="571500" indent="-571500">
              <a:buFontTx/>
              <a:buChar char="-"/>
            </a:pPr>
            <a:r>
              <a:rPr lang="uk-UA" sz="2300" b="1" dirty="0" smtClean="0">
                <a:solidFill>
                  <a:srgbClr val="FF0000"/>
                </a:solidFill>
                <a:latin typeface="Times New Roman" panose="02020603050405020304" pitchFamily="18" charset="0"/>
                <a:cs typeface="Times New Roman" panose="02020603050405020304" pitchFamily="18" charset="0"/>
              </a:rPr>
              <a:t>Володіння </a:t>
            </a:r>
            <a:r>
              <a:rPr lang="uk-UA" sz="2300" b="1" dirty="0">
                <a:solidFill>
                  <a:srgbClr val="FF0000"/>
                </a:solidFill>
                <a:latin typeface="Times New Roman" panose="02020603050405020304" pitchFamily="18" charset="0"/>
                <a:cs typeface="Times New Roman" panose="02020603050405020304" pitchFamily="18" charset="0"/>
              </a:rPr>
              <a:t>іноземною мовою</a:t>
            </a:r>
            <a:r>
              <a:rPr lang="uk-UA" sz="2300" dirty="0">
                <a:latin typeface="Times New Roman" panose="02020603050405020304" pitchFamily="18" charset="0"/>
                <a:cs typeface="Times New Roman" panose="02020603050405020304" pitchFamily="18" charset="0"/>
              </a:rPr>
              <a:t>, яка є однією з офіційних мов Ради Європи;</a:t>
            </a:r>
            <a:endParaRPr lang="uk-UA" sz="23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611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Белый человек 3d носит красное слово текста ИНФОРМАЦИИ Иллюстрация штока -  иллюстрации насчитывающей элемент, гловально: 457863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434" y="1517057"/>
            <a:ext cx="3806245" cy="38062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302779"/>
            <a:ext cx="10515600" cy="1325563"/>
          </a:xfrm>
        </p:spPr>
        <p:txBody>
          <a:bodyPr/>
          <a:lstStyle/>
          <a:p>
            <a:pPr algn="ctr"/>
            <a:r>
              <a:rPr lang="uk-UA" b="1" i="1" dirty="0" smtClean="0">
                <a:latin typeface="Times New Roman" panose="02020603050405020304" pitchFamily="18" charset="0"/>
                <a:cs typeface="Times New Roman" panose="02020603050405020304" pitchFamily="18" charset="0"/>
              </a:rPr>
              <a:t>Відповідальність службовців</a:t>
            </a:r>
            <a:endParaRPr lang="ru-RU" b="1" i="1"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16899" y="1873774"/>
            <a:ext cx="2547258" cy="126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Дисциплінарна </a:t>
            </a:r>
          </a:p>
          <a:p>
            <a:pPr algn="ctr"/>
            <a:r>
              <a:rPr lang="uk-UA" dirty="0" smtClean="0"/>
              <a:t>(за дисциплінарний проступок)</a:t>
            </a:r>
            <a:endParaRPr lang="ru-RU" dirty="0"/>
          </a:p>
        </p:txBody>
      </p:sp>
      <p:sp>
        <p:nvSpPr>
          <p:cNvPr id="5" name="Скругленный прямоугольник 4"/>
          <p:cNvSpPr/>
          <p:nvPr/>
        </p:nvSpPr>
        <p:spPr>
          <a:xfrm>
            <a:off x="1479790" y="3385947"/>
            <a:ext cx="2547258" cy="1643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Матеріальна </a:t>
            </a:r>
          </a:p>
          <a:p>
            <a:pPr algn="ctr"/>
            <a:r>
              <a:rPr lang="uk-UA" dirty="0" smtClean="0"/>
              <a:t>(відшкодування шкоди, завданої особою під час службової діяльності )</a:t>
            </a:r>
            <a:endParaRPr lang="ru-RU" dirty="0"/>
          </a:p>
        </p:txBody>
      </p:sp>
      <p:sp>
        <p:nvSpPr>
          <p:cNvPr id="6" name="Скругленный прямоугольник 5"/>
          <p:cNvSpPr/>
          <p:nvPr/>
        </p:nvSpPr>
        <p:spPr>
          <a:xfrm>
            <a:off x="206161" y="5274632"/>
            <a:ext cx="2547258" cy="126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Добровільне відшкодування</a:t>
            </a:r>
            <a:endParaRPr lang="ru-RU" dirty="0"/>
          </a:p>
        </p:txBody>
      </p:sp>
      <p:sp>
        <p:nvSpPr>
          <p:cNvPr id="7" name="Скругленный прямоугольник 6"/>
          <p:cNvSpPr/>
          <p:nvPr/>
        </p:nvSpPr>
        <p:spPr>
          <a:xfrm>
            <a:off x="3064157" y="5274631"/>
            <a:ext cx="2547258" cy="1266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Примусове відшкодування</a:t>
            </a:r>
            <a:endParaRPr lang="ru-RU" dirty="0"/>
          </a:p>
        </p:txBody>
      </p:sp>
      <p:cxnSp>
        <p:nvCxnSpPr>
          <p:cNvPr id="9" name="Прямая со стрелкой 8"/>
          <p:cNvCxnSpPr/>
          <p:nvPr/>
        </p:nvCxnSpPr>
        <p:spPr>
          <a:xfrm flipH="1">
            <a:off x="1479790" y="1205345"/>
            <a:ext cx="993246" cy="42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3304309" y="1205345"/>
            <a:ext cx="477983" cy="1958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838200" y="4384964"/>
            <a:ext cx="641591" cy="866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089393" y="4496043"/>
            <a:ext cx="711207" cy="77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7272487" y="1522593"/>
            <a:ext cx="3244266" cy="456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a:t>
            </a:r>
            <a:endParaRPr lang="ru-RU" dirty="0"/>
          </a:p>
        </p:txBody>
      </p:sp>
      <p:sp>
        <p:nvSpPr>
          <p:cNvPr id="24" name="Скругленный прямоугольник 23"/>
          <p:cNvSpPr/>
          <p:nvPr/>
        </p:nvSpPr>
        <p:spPr>
          <a:xfrm>
            <a:off x="6248402" y="2240567"/>
            <a:ext cx="2459180" cy="114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На загальних підставах як загальні суб’єкти</a:t>
            </a:r>
            <a:endParaRPr lang="ru-RU" dirty="0"/>
          </a:p>
        </p:txBody>
      </p:sp>
      <p:sp>
        <p:nvSpPr>
          <p:cNvPr id="25" name="Скругленный прямоугольник 24"/>
          <p:cNvSpPr/>
          <p:nvPr/>
        </p:nvSpPr>
        <p:spPr>
          <a:xfrm>
            <a:off x="8894620" y="2215916"/>
            <a:ext cx="2459180" cy="114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Як спеціальні суб’єкти, за правопорушення, пов’язані з корупцією</a:t>
            </a:r>
            <a:endParaRPr lang="ru-RU" dirty="0"/>
          </a:p>
        </p:txBody>
      </p:sp>
      <p:sp>
        <p:nvSpPr>
          <p:cNvPr id="26" name="Скругленный прямоугольник 25"/>
          <p:cNvSpPr/>
          <p:nvPr/>
        </p:nvSpPr>
        <p:spPr>
          <a:xfrm>
            <a:off x="7085449" y="4403674"/>
            <a:ext cx="3244266" cy="456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Кримінальна</a:t>
            </a:r>
            <a:endParaRPr lang="ru-RU" dirty="0"/>
          </a:p>
        </p:txBody>
      </p:sp>
      <p:sp>
        <p:nvSpPr>
          <p:cNvPr id="27" name="Скругленный прямоугольник 26"/>
          <p:cNvSpPr/>
          <p:nvPr/>
        </p:nvSpPr>
        <p:spPr>
          <a:xfrm>
            <a:off x="6039432" y="5397600"/>
            <a:ext cx="2466109" cy="82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як загальні суб’єкти</a:t>
            </a:r>
            <a:endParaRPr lang="ru-RU" dirty="0"/>
          </a:p>
        </p:txBody>
      </p:sp>
      <p:sp>
        <p:nvSpPr>
          <p:cNvPr id="28" name="Скругленный прямоугольник 27"/>
          <p:cNvSpPr/>
          <p:nvPr/>
        </p:nvSpPr>
        <p:spPr>
          <a:xfrm>
            <a:off x="8933558" y="5372949"/>
            <a:ext cx="2466109" cy="82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як спеціальні суб’єкти</a:t>
            </a:r>
            <a:endParaRPr lang="ru-RU" dirty="0"/>
          </a:p>
        </p:txBody>
      </p:sp>
      <p:cxnSp>
        <p:nvCxnSpPr>
          <p:cNvPr id="30" name="Прямая со стрелкой 29"/>
          <p:cNvCxnSpPr>
            <a:stCxn id="23" idx="3"/>
          </p:cNvCxnSpPr>
          <p:nvPr/>
        </p:nvCxnSpPr>
        <p:spPr>
          <a:xfrm>
            <a:off x="10516753" y="1751059"/>
            <a:ext cx="476829" cy="433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6795658" y="1689630"/>
            <a:ext cx="457197" cy="475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endCxn id="26" idx="1"/>
          </p:cNvCxnSpPr>
          <p:nvPr/>
        </p:nvCxnSpPr>
        <p:spPr>
          <a:xfrm>
            <a:off x="5257800" y="1205345"/>
            <a:ext cx="1827649" cy="3426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9798618" y="965560"/>
            <a:ext cx="114310" cy="383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0433624" y="4624400"/>
            <a:ext cx="559958" cy="748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6636650" y="4815569"/>
            <a:ext cx="448800" cy="58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AutoShape 2" descr="Fotos de Люди восклицательный знак, Imágenes de Люди восклицательный знак ⬇  Descargar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80675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Дисциплінарна відповідальність службовців</a:t>
            </a:r>
            <a:endParaRPr lang="ru-RU" b="1" i="1"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648200" y="1690688"/>
            <a:ext cx="7841673" cy="13642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uk-UA" b="1" i="1" dirty="0" smtClean="0">
                <a:solidFill>
                  <a:srgbClr val="FF0000"/>
                </a:solidFill>
                <a:latin typeface="Times New Roman" panose="02020603050405020304" pitchFamily="18" charset="0"/>
                <a:cs typeface="Times New Roman" panose="02020603050405020304" pitchFamily="18" charset="0"/>
              </a:rPr>
              <a:t> </a:t>
            </a:r>
            <a:r>
              <a:rPr lang="uk-UA" b="1" i="1" dirty="0" smtClean="0">
                <a:latin typeface="Times New Roman" panose="02020603050405020304" pitchFamily="18" charset="0"/>
                <a:cs typeface="Times New Roman" panose="02020603050405020304" pitchFamily="18" charset="0"/>
              </a:rPr>
              <a:t>це </a:t>
            </a:r>
            <a:r>
              <a:rPr lang="uk-UA" b="1" i="1" dirty="0" smtClean="0">
                <a:solidFill>
                  <a:srgbClr val="FF0000"/>
                </a:solidFill>
                <a:latin typeface="Times New Roman" panose="02020603050405020304" pitchFamily="18" charset="0"/>
                <a:cs typeface="Times New Roman" panose="02020603050405020304" pitchFamily="18" charset="0"/>
              </a:rPr>
              <a:t>вид</a:t>
            </a:r>
            <a:r>
              <a:rPr lang="uk-UA" b="1" i="1" dirty="0" smtClean="0">
                <a:latin typeface="Times New Roman" panose="02020603050405020304" pitchFamily="18" charset="0"/>
                <a:cs typeface="Times New Roman" panose="02020603050405020304" pitchFamily="18" charset="0"/>
              </a:rPr>
              <a:t> юридичної відповідальності за вчинення службовцями </a:t>
            </a:r>
            <a:r>
              <a:rPr lang="uk-UA" b="1" i="1" dirty="0" smtClean="0">
                <a:solidFill>
                  <a:srgbClr val="FF0000"/>
                </a:solidFill>
                <a:latin typeface="Times New Roman" panose="02020603050405020304" pitchFamily="18" charset="0"/>
                <a:cs typeface="Times New Roman" panose="02020603050405020304" pitchFamily="18" charset="0"/>
              </a:rPr>
              <a:t>дисциплінарних проступків </a:t>
            </a:r>
            <a:r>
              <a:rPr lang="uk-UA" b="1" i="1" dirty="0" smtClean="0">
                <a:latin typeface="Times New Roman" panose="02020603050405020304" pitchFamily="18" charset="0"/>
                <a:cs typeface="Times New Roman" panose="02020603050405020304" pitchFamily="18" charset="0"/>
              </a:rPr>
              <a:t>й накладення на них </a:t>
            </a:r>
            <a:r>
              <a:rPr lang="uk-UA" b="1" i="1" dirty="0" smtClean="0">
                <a:solidFill>
                  <a:srgbClr val="FF0000"/>
                </a:solidFill>
                <a:latin typeface="Times New Roman" panose="02020603050405020304" pitchFamily="18" charset="0"/>
                <a:cs typeface="Times New Roman" panose="02020603050405020304" pitchFamily="18" charset="0"/>
              </a:rPr>
              <a:t>дисциплінарних стягнень</a:t>
            </a:r>
            <a:endParaRPr lang="ru-RU" i="1"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838200" y="3189864"/>
            <a:ext cx="6352309" cy="3481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i="1" dirty="0" smtClean="0">
                <a:solidFill>
                  <a:srgbClr val="FF0000"/>
                </a:solidFill>
                <a:latin typeface="Times New Roman" panose="02020603050405020304" pitchFamily="18" charset="0"/>
                <a:cs typeface="Times New Roman" panose="02020603050405020304" pitchFamily="18" charset="0"/>
              </a:rPr>
              <a:t>Ознаки:</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Підстава – дисциплінарний проступок;</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Наслідок – дисциплінарне стягнення</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Застосовується суб’єктом призначення або самостійно або за пропозицією дисциплінарної комісії</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В порядку дисциплінарного провадження</a:t>
            </a:r>
          </a:p>
          <a:p>
            <a:pPr marL="342900" indent="-342900" algn="just">
              <a:buFontTx/>
              <a:buChar char="-"/>
            </a:pPr>
            <a:r>
              <a:rPr lang="uk-UA" sz="2000" dirty="0" smtClean="0">
                <a:solidFill>
                  <a:schemeClr val="tx1"/>
                </a:solidFill>
                <a:latin typeface="Times New Roman" panose="02020603050405020304" pitchFamily="18" charset="0"/>
                <a:cs typeface="Times New Roman" panose="02020603050405020304" pitchFamily="18" charset="0"/>
              </a:rPr>
              <a:t>- оскарження можливе судове і адміністративне (НАДС)</a:t>
            </a:r>
          </a:p>
          <a:p>
            <a:pPr marL="285750" indent="-285750" algn="ctr">
              <a:buFontTx/>
              <a:buChar char="-"/>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8434" name="Picture 2" descr="Картинки человечков для презентации на прозрачном ф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380" y="2930540"/>
            <a:ext cx="4307589" cy="37404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00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ниманию собственников МКД ул. Октябрьская, д.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759"/>
            <a:ext cx="3248025" cy="3810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i="1" dirty="0" smtClean="0">
                <a:latin typeface="Times New Roman" panose="02020603050405020304" pitchFamily="18" charset="0"/>
                <a:cs typeface="Times New Roman" panose="02020603050405020304" pitchFamily="18" charset="0"/>
              </a:rPr>
              <a:t>Дисциплінарні проступки і дисциплінарні стягнення</a:t>
            </a:r>
            <a:endParaRPr lang="ru-RU" b="1" i="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37094061"/>
              </p:ext>
            </p:extLst>
          </p:nvPr>
        </p:nvGraphicFramePr>
        <p:xfrm>
          <a:off x="2339162" y="1637044"/>
          <a:ext cx="9548038" cy="4976406"/>
        </p:xfrm>
        <a:graphic>
          <a:graphicData uri="http://schemas.openxmlformats.org/drawingml/2006/table">
            <a:tbl>
              <a:tblPr firstRow="1" firstCol="1" bandRow="1">
                <a:tableStyleId>{5C22544A-7EE6-4342-B048-85BDC9FD1C3A}</a:tableStyleId>
              </a:tblPr>
              <a:tblGrid>
                <a:gridCol w="5933168">
                  <a:extLst>
                    <a:ext uri="{9D8B030D-6E8A-4147-A177-3AD203B41FA5}">
                      <a16:colId xmlns:a16="http://schemas.microsoft.com/office/drawing/2014/main" val="2077889366"/>
                    </a:ext>
                  </a:extLst>
                </a:gridCol>
                <a:gridCol w="3614870">
                  <a:extLst>
                    <a:ext uri="{9D8B030D-6E8A-4147-A177-3AD203B41FA5}">
                      <a16:colId xmlns:a16="http://schemas.microsoft.com/office/drawing/2014/main" val="410722864"/>
                    </a:ext>
                  </a:extLst>
                </a:gridCol>
              </a:tblGrid>
              <a:tr h="314642">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Дисциплінарний проступок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Дисциплінарне стягнення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023972"/>
                  </a:ext>
                </a:extLst>
              </a:tr>
              <a:tr h="509898">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1) порушення Присяги державного службовця;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звільнення з посади державної служби.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330649"/>
                  </a:ext>
                </a:extLst>
              </a:tr>
              <a:tr h="524065">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2) порушення правил етичної поведінки державних службовців;</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попередження про неповну службову відповідність;</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49890"/>
                  </a:ext>
                </a:extLst>
              </a:tr>
              <a:tr h="524065">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3) вияв неповаги до держави, державних символів України, Українського народу;</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звільнення з посади державної служби.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537949"/>
                  </a:ext>
                </a:extLst>
              </a:tr>
              <a:tr h="262033">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4) дії, що шкодять авторитету державної служби;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доган</a:t>
                      </a:r>
                      <a:r>
                        <a:rPr lang="uk-UA" sz="1400">
                          <a:effectLst/>
                          <a:latin typeface="Times New Roman" panose="02020603050405020304" pitchFamily="18" charset="0"/>
                          <a:cs typeface="Times New Roman" panose="02020603050405020304" pitchFamily="18" charset="0"/>
                        </a:rPr>
                        <a:t>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361593"/>
                  </a:ext>
                </a:extLst>
              </a:tr>
              <a:tr h="1035193">
                <a:tc>
                  <a:txBody>
                    <a:bodyPr/>
                    <a:lstStyle/>
                    <a:p>
                      <a:pPr algn="just">
                        <a:lnSpc>
                          <a:spcPct val="115000"/>
                        </a:lnSpc>
                        <a:spcAft>
                          <a:spcPts val="0"/>
                        </a:spcAft>
                      </a:pPr>
                      <a:r>
                        <a:rPr lang="uk-UA" sz="1400">
                          <a:effectLst/>
                          <a:latin typeface="Times New Roman" panose="02020603050405020304" pitchFamily="18" charset="0"/>
                          <a:cs typeface="Times New Roman" panose="02020603050405020304" pitchFamily="18" charset="0"/>
                        </a:rPr>
                        <a:t>5) невиконання або неналежне виконання посадових обов’язків, актів органів державної влади, наказів (розпоряджень) та доручень керівників, прийнятих у межах їхніх повноважень;</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доган</a:t>
                      </a:r>
                      <a:r>
                        <a:rPr lang="uk-UA" sz="1400">
                          <a:effectLst/>
                          <a:latin typeface="Times New Roman" panose="02020603050405020304" pitchFamily="18" charset="0"/>
                          <a:cs typeface="Times New Roman" panose="02020603050405020304" pitchFamily="18" charset="0"/>
                        </a:rPr>
                        <a:t>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880447"/>
                  </a:ext>
                </a:extLst>
              </a:tr>
              <a:tr h="509898">
                <a:tc>
                  <a:txBody>
                    <a:bodyPr/>
                    <a:lstStyle/>
                    <a:p>
                      <a:pPr algn="just">
                        <a:lnSpc>
                          <a:spcPct val="115000"/>
                        </a:lnSpc>
                        <a:spcAft>
                          <a:spcPts val="0"/>
                        </a:spcAft>
                      </a:pPr>
                      <a:r>
                        <a:rPr lang="ru-RU" sz="1400" dirty="0">
                          <a:effectLst/>
                          <a:latin typeface="Times New Roman" panose="02020603050405020304" pitchFamily="18" charset="0"/>
                          <a:cs typeface="Times New Roman" panose="02020603050405020304" pitchFamily="18" charset="0"/>
                        </a:rPr>
                        <a:t>6) </a:t>
                      </a:r>
                      <a:r>
                        <a:rPr lang="ru-RU" sz="1400" dirty="0" err="1">
                          <a:effectLst/>
                          <a:latin typeface="Times New Roman" panose="02020603050405020304" pitchFamily="18" charset="0"/>
                          <a:cs typeface="Times New Roman" panose="02020603050405020304" pitchFamily="18" charset="0"/>
                        </a:rPr>
                        <a:t>недотримання</a:t>
                      </a:r>
                      <a:r>
                        <a:rPr lang="ru-RU" sz="1400" dirty="0">
                          <a:effectLst/>
                          <a:latin typeface="Times New Roman" panose="02020603050405020304" pitchFamily="18" charset="0"/>
                          <a:cs typeface="Times New Roman" panose="02020603050405020304" pitchFamily="18" charset="0"/>
                        </a:rPr>
                        <a:t> правил </a:t>
                      </a:r>
                      <a:r>
                        <a:rPr lang="ru-RU" sz="1400" dirty="0" err="1">
                          <a:effectLst/>
                          <a:latin typeface="Times New Roman" panose="02020603050405020304" pitchFamily="18" charset="0"/>
                          <a:cs typeface="Times New Roman" panose="02020603050405020304" pitchFamily="18" charset="0"/>
                        </a:rPr>
                        <a:t>внутрішнього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службового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розпорядку</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зауваження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597990"/>
                  </a:ext>
                </a:extLst>
              </a:tr>
              <a:tr h="772547">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7) перевищення службових повноважень, якщо воно не містить складу кримінального або адміністративного правопорушення;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звільнення</a:t>
                      </a:r>
                      <a:r>
                        <a:rPr lang="ru-RU" sz="1400" dirty="0">
                          <a:effectLst/>
                          <a:latin typeface="Times New Roman" panose="02020603050405020304" pitchFamily="18" charset="0"/>
                          <a:cs typeface="Times New Roman" panose="02020603050405020304" pitchFamily="18" charset="0"/>
                        </a:rPr>
                        <a:t> з посади </a:t>
                      </a:r>
                      <a:r>
                        <a:rPr lang="ru-RU" sz="1400" dirty="0" err="1">
                          <a:effectLst/>
                          <a:latin typeface="Times New Roman" panose="02020603050405020304" pitchFamily="18" charset="0"/>
                          <a:cs typeface="Times New Roman" panose="02020603050405020304" pitchFamily="18" charset="0"/>
                        </a:rPr>
                        <a:t>державної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служби</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7887102"/>
                  </a:ext>
                </a:extLst>
              </a:tr>
              <a:tr h="524065">
                <a:tc>
                  <a:txBody>
                    <a:bodyPr/>
                    <a:lstStyle/>
                    <a:p>
                      <a:pPr algn="just">
                        <a:lnSpc>
                          <a:spcPct val="115000"/>
                        </a:lnSpc>
                        <a:spcAft>
                          <a:spcPts val="0"/>
                        </a:spcAft>
                      </a:pPr>
                      <a:r>
                        <a:rPr lang="ru-RU" sz="1400">
                          <a:effectLst/>
                          <a:latin typeface="Times New Roman" panose="02020603050405020304" pitchFamily="18" charset="0"/>
                          <a:cs typeface="Times New Roman" panose="02020603050405020304" pitchFamily="18" charset="0"/>
                        </a:rPr>
                        <a:t>8) невиконання вимог щодо політичної неупередженості державного службовця;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попередження</a:t>
                      </a:r>
                      <a:r>
                        <a:rPr lang="ru-RU" sz="1400" dirty="0">
                          <a:effectLst/>
                          <a:latin typeface="Times New Roman" panose="02020603050405020304" pitchFamily="18" charset="0"/>
                          <a:cs typeface="Times New Roman" panose="02020603050405020304" pitchFamily="18" charset="0"/>
                        </a:rPr>
                        <a:t> про </a:t>
                      </a:r>
                      <a:r>
                        <a:rPr lang="ru-RU" sz="1400" dirty="0" err="1">
                          <a:effectLst/>
                          <a:latin typeface="Times New Roman" panose="02020603050405020304" pitchFamily="18" charset="0"/>
                          <a:cs typeface="Times New Roman" panose="02020603050405020304" pitchFamily="18" charset="0"/>
                        </a:rPr>
                        <a:t>неповну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службову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відповідність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2786004"/>
                  </a:ext>
                </a:extLst>
              </a:tr>
            </a:tbl>
          </a:graphicData>
        </a:graphic>
      </p:graphicFrame>
    </p:spTree>
    <p:extLst>
      <p:ext uri="{BB962C8B-B14F-4D97-AF65-F5344CB8AC3E}">
        <p14:creationId xmlns:p14="http://schemas.microsoft.com/office/powerpoint/2010/main" val="17882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577" y="78046"/>
            <a:ext cx="12025423" cy="1325563"/>
          </a:xfrm>
        </p:spPr>
        <p:txBody>
          <a:bodyPr>
            <a:normAutofit/>
          </a:bodyPr>
          <a:lstStyle/>
          <a:p>
            <a:pPr algn="ctr"/>
            <a:r>
              <a:rPr lang="uk-UA" sz="3600" b="1" i="1" dirty="0" smtClean="0">
                <a:latin typeface="Times New Roman" panose="02020603050405020304" pitchFamily="18" charset="0"/>
                <a:cs typeface="Times New Roman" panose="02020603050405020304" pitchFamily="18" charset="0"/>
              </a:rPr>
              <a:t>Дисциплінарні проступки і дисциплінарні стягнення</a:t>
            </a:r>
            <a:endParaRPr lang="ru-RU" sz="3600" b="1" i="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65428509"/>
              </p:ext>
            </p:extLst>
          </p:nvPr>
        </p:nvGraphicFramePr>
        <p:xfrm>
          <a:off x="382771" y="1031359"/>
          <a:ext cx="11568223" cy="5720315"/>
        </p:xfrm>
        <a:graphic>
          <a:graphicData uri="http://schemas.openxmlformats.org/drawingml/2006/table">
            <a:tbl>
              <a:tblPr firstRow="1" firstCol="1" bandRow="1">
                <a:tableStyleId>{5C22544A-7EE6-4342-B048-85BDC9FD1C3A}</a:tableStyleId>
              </a:tblPr>
              <a:tblGrid>
                <a:gridCol w="7890406">
                  <a:extLst>
                    <a:ext uri="{9D8B030D-6E8A-4147-A177-3AD203B41FA5}">
                      <a16:colId xmlns:a16="http://schemas.microsoft.com/office/drawing/2014/main" val="2399366046"/>
                    </a:ext>
                  </a:extLst>
                </a:gridCol>
                <a:gridCol w="3677817">
                  <a:extLst>
                    <a:ext uri="{9D8B030D-6E8A-4147-A177-3AD203B41FA5}">
                      <a16:colId xmlns:a16="http://schemas.microsoft.com/office/drawing/2014/main" val="260141955"/>
                    </a:ext>
                  </a:extLst>
                </a:gridCol>
              </a:tblGrid>
              <a:tr h="363150">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Дисциплінарний проступок</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0" marB="0"/>
                </a:tc>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Дисциплінарне стягнення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0" marB="0"/>
                </a:tc>
                <a:extLst>
                  <a:ext uri="{0D108BD9-81ED-4DB2-BD59-A6C34878D82A}">
                    <a16:rowId xmlns:a16="http://schemas.microsoft.com/office/drawing/2014/main" val="3032668938"/>
                  </a:ext>
                </a:extLst>
              </a:tr>
              <a:tr h="422019">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9) використання повноважень в особистих (приватних) інтересах або в неправомірних особистих інтересах інших осіб;</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звільнення з посади державної служби.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0" marB="0"/>
                </a:tc>
                <a:extLst>
                  <a:ext uri="{0D108BD9-81ED-4DB2-BD59-A6C34878D82A}">
                    <a16:rowId xmlns:a16="http://schemas.microsoft.com/office/drawing/2014/main" val="1021442491"/>
                  </a:ext>
                </a:extLst>
              </a:tr>
              <a:tr h="998663">
                <a:tc>
                  <a:txBody>
                    <a:bodyPr/>
                    <a:lstStyle/>
                    <a:p>
                      <a:pPr algn="just">
                        <a:lnSpc>
                          <a:spcPct val="115000"/>
                        </a:lnSpc>
                        <a:spcAft>
                          <a:spcPts val="0"/>
                        </a:spcAft>
                      </a:pPr>
                      <a:r>
                        <a:rPr lang="uk-UA" sz="1200" dirty="0">
                          <a:effectLst/>
                          <a:latin typeface="Times New Roman" panose="02020603050405020304" pitchFamily="18" charset="0"/>
                          <a:cs typeface="Times New Roman" panose="02020603050405020304" pitchFamily="18" charset="0"/>
                        </a:rPr>
                        <a:t>9</a:t>
                      </a:r>
                      <a:r>
                        <a:rPr lang="uk-UA" sz="1200" baseline="30000" dirty="0">
                          <a:effectLst/>
                          <a:latin typeface="Times New Roman" panose="02020603050405020304" pitchFamily="18" charset="0"/>
                          <a:cs typeface="Times New Roman" panose="02020603050405020304" pitchFamily="18" charset="0"/>
                        </a:rPr>
                        <a:t>-1</a:t>
                      </a:r>
                      <a:r>
                        <a:rPr lang="uk-UA" sz="1200" dirty="0">
                          <a:effectLst/>
                          <a:latin typeface="Times New Roman" panose="02020603050405020304" pitchFamily="18" charset="0"/>
                          <a:cs typeface="Times New Roman" panose="02020603050405020304" pitchFamily="18" charset="0"/>
                        </a:rPr>
                        <a:t>) порушення вимог </a:t>
                      </a:r>
                      <a:r>
                        <a:rPr lang="uk-UA" sz="1200" u="sng" dirty="0">
                          <a:effectLst/>
                          <a:latin typeface="Times New Roman" panose="02020603050405020304" pitchFamily="18" charset="0"/>
                          <a:cs typeface="Times New Roman" panose="02020603050405020304" pitchFamily="18" charset="0"/>
                        </a:rPr>
                        <a:t>Закону України</a:t>
                      </a:r>
                      <a:r>
                        <a:rPr lang="ru-RU" sz="1200" dirty="0">
                          <a:effectLst/>
                          <a:latin typeface="Times New Roman" panose="02020603050405020304" pitchFamily="18" charset="0"/>
                          <a:cs typeface="Times New Roman" panose="02020603050405020304" pitchFamily="18" charset="0"/>
                        </a:rPr>
                        <a:t> </a:t>
                      </a:r>
                      <a:r>
                        <a:rPr lang="uk-UA" sz="1200" dirty="0">
                          <a:effectLst/>
                          <a:latin typeface="Times New Roman" panose="02020603050405020304" pitchFamily="18" charset="0"/>
                          <a:cs typeface="Times New Roman" panose="02020603050405020304" pitchFamily="18" charset="0"/>
                        </a:rPr>
                        <a:t>"Про запобігання загрозам національній безпеці, пов’язаним із надмірним впливом осіб, які мають значну економічну та політичну вагу в суспільному житті (олігархів)" у частині подання, дотримання строків подання декларації про контакти державним службовцем, який займає посаду державної служби</a:t>
                      </a:r>
                      <a:r>
                        <a:rPr lang="ru-RU" sz="1200" dirty="0">
                          <a:effectLst/>
                          <a:latin typeface="Times New Roman" panose="02020603050405020304" pitchFamily="18" charset="0"/>
                          <a:cs typeface="Times New Roman" panose="02020603050405020304" pitchFamily="18" charset="0"/>
                        </a:rPr>
                        <a:t> </a:t>
                      </a:r>
                      <a:r>
                        <a:rPr lang="uk-UA" sz="1200" u="sng" dirty="0">
                          <a:effectLst/>
                          <a:latin typeface="Times New Roman" panose="02020603050405020304" pitchFamily="18" charset="0"/>
                          <a:cs typeface="Times New Roman" panose="02020603050405020304" pitchFamily="18" charset="0"/>
                          <a:hlinkClick r:id="rId2"/>
                        </a:rPr>
                        <a:t>категорії </a:t>
                      </a:r>
                      <a:r>
                        <a:rPr lang="uk-UA" sz="1200" u="sng" dirty="0" smtClean="0">
                          <a:effectLst/>
                          <a:latin typeface="Times New Roman" panose="02020603050405020304" pitchFamily="18" charset="0"/>
                          <a:cs typeface="Times New Roman" panose="02020603050405020304" pitchFamily="18" charset="0"/>
                          <a:hlinkClick r:id="rId2"/>
                        </a:rPr>
                        <a:t>"А"</a:t>
                      </a:r>
                      <a:r>
                        <a:rPr lang="ru-RU" sz="1200" u="sng" dirty="0">
                          <a:effectLst/>
                          <a:latin typeface="Times New Roman" panose="02020603050405020304" pitchFamily="18" charset="0"/>
                          <a:cs typeface="Times New Roman" panose="02020603050405020304" pitchFamily="18" charset="0"/>
                          <a:hlinkClick r:id="rId2"/>
                        </a:rPr>
                        <a:t> </a:t>
                      </a:r>
                      <a:r>
                        <a:rPr lang="uk-UA" sz="1200" dirty="0">
                          <a:effectLst/>
                          <a:latin typeface="Times New Roman" panose="02020603050405020304" pitchFamily="18" charset="0"/>
                          <a:cs typeface="Times New Roman" panose="02020603050405020304" pitchFamily="18" charset="0"/>
                        </a:rPr>
                        <a:t>або</a:t>
                      </a:r>
                      <a:r>
                        <a:rPr lang="ru-RU" sz="1200" u="sng" dirty="0">
                          <a:effectLst/>
                          <a:latin typeface="Times New Roman" panose="02020603050405020304" pitchFamily="18" charset="0"/>
                          <a:cs typeface="Times New Roman" panose="02020603050405020304" pitchFamily="18" charset="0"/>
                          <a:hlinkClick r:id="rId3"/>
                        </a:rPr>
                        <a:t> </a:t>
                      </a:r>
                      <a:r>
                        <a:rPr lang="uk-UA" sz="1200" u="sng" dirty="0">
                          <a:effectLst/>
                          <a:latin typeface="Times New Roman" panose="02020603050405020304" pitchFamily="18" charset="0"/>
                          <a:cs typeface="Times New Roman" panose="02020603050405020304" pitchFamily="18" charset="0"/>
                          <a:hlinkClick r:id="rId3"/>
                        </a:rPr>
                        <a:t>"Б"</a:t>
                      </a:r>
                      <a:r>
                        <a:rPr lang="uk-UA" sz="1200"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звільнення</a:t>
                      </a:r>
                      <a:r>
                        <a:rPr lang="ru-RU" sz="1200" dirty="0">
                          <a:effectLst/>
                          <a:latin typeface="Times New Roman" panose="02020603050405020304" pitchFamily="18" charset="0"/>
                          <a:cs typeface="Times New Roman" panose="02020603050405020304" pitchFamily="18" charset="0"/>
                        </a:rPr>
                        <a:t> з посади </a:t>
                      </a:r>
                      <a:r>
                        <a:rPr lang="ru-RU" sz="1200" dirty="0" err="1">
                          <a:effectLst/>
                          <a:latin typeface="Times New Roman" panose="02020603050405020304" pitchFamily="18" charset="0"/>
                          <a:cs typeface="Times New Roman" panose="02020603050405020304" pitchFamily="18" charset="0"/>
                        </a:rPr>
                        <a:t>державної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служби</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0" marB="0"/>
                </a:tc>
                <a:tc>
                  <a:txBody>
                    <a:bodyPr/>
                    <a:lstStyle/>
                    <a:p>
                      <a:endParaRPr lang="ru-RU" sz="1200">
                        <a:latin typeface="Times New Roman" panose="02020603050405020304" pitchFamily="18" charset="0"/>
                        <a:cs typeface="Times New Roman" panose="02020603050405020304" pitchFamily="18" charset="0"/>
                      </a:endParaRPr>
                    </a:p>
                  </a:txBody>
                  <a:tcPr marL="55197" marR="55197" marT="27598" marB="27598"/>
                </a:tc>
                <a:extLst>
                  <a:ext uri="{0D108BD9-81ED-4DB2-BD59-A6C34878D82A}">
                    <a16:rowId xmlns:a16="http://schemas.microsoft.com/office/drawing/2014/main" val="732324110"/>
                  </a:ext>
                </a:extLst>
              </a:tr>
              <a:tr h="699552">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10) </a:t>
                      </a:r>
                      <a:r>
                        <a:rPr lang="ru-RU" sz="1200" dirty="0" err="1">
                          <a:effectLst/>
                          <a:latin typeface="Times New Roman" panose="02020603050405020304" pitchFamily="18" charset="0"/>
                          <a:cs typeface="Times New Roman" panose="02020603050405020304" pitchFamily="18" charset="0"/>
                        </a:rPr>
                        <a:t>подання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під</a:t>
                      </a:r>
                      <a:r>
                        <a:rPr lang="ru-RU" sz="1200" dirty="0">
                          <a:effectLst/>
                          <a:latin typeface="Times New Roman" panose="02020603050405020304" pitchFamily="18" charset="0"/>
                          <a:cs typeface="Times New Roman" panose="02020603050405020304" pitchFamily="18" charset="0"/>
                        </a:rPr>
                        <a:t> час </a:t>
                      </a:r>
                      <a:r>
                        <a:rPr lang="ru-RU" sz="1200" dirty="0" err="1">
                          <a:effectLst/>
                          <a:latin typeface="Times New Roman" panose="02020603050405020304" pitchFamily="18" charset="0"/>
                          <a:cs typeface="Times New Roman" panose="02020603050405020304" pitchFamily="18" charset="0"/>
                        </a:rPr>
                        <a:t>вступу</a:t>
                      </a:r>
                      <a:r>
                        <a:rPr lang="ru-RU" sz="1200" dirty="0">
                          <a:effectLst/>
                          <a:latin typeface="Times New Roman" panose="02020603050405020304" pitchFamily="18" charset="0"/>
                          <a:cs typeface="Times New Roman" panose="02020603050405020304" pitchFamily="18" charset="0"/>
                        </a:rPr>
                        <a:t> на </a:t>
                      </a:r>
                      <a:r>
                        <a:rPr lang="ru-RU" sz="1200" dirty="0" err="1">
                          <a:effectLst/>
                          <a:latin typeface="Times New Roman" panose="02020603050405020304" pitchFamily="18" charset="0"/>
                          <a:cs typeface="Times New Roman" panose="02020603050405020304" pitchFamily="18" charset="0"/>
                        </a:rPr>
                        <a:t>державну</a:t>
                      </a:r>
                      <a:r>
                        <a:rPr lang="ru-RU" sz="1200" dirty="0">
                          <a:effectLst/>
                          <a:latin typeface="Times New Roman" panose="02020603050405020304" pitchFamily="18" charset="0"/>
                          <a:cs typeface="Times New Roman" panose="02020603050405020304" pitchFamily="18" charset="0"/>
                        </a:rPr>
                        <a:t> службу </a:t>
                      </a:r>
                      <a:r>
                        <a:rPr lang="ru-RU" sz="1200" dirty="0" err="1">
                          <a:effectLst/>
                          <a:latin typeface="Times New Roman" panose="02020603050405020304" pitchFamily="18" charset="0"/>
                          <a:cs typeface="Times New Roman" panose="02020603050405020304" pitchFamily="18" charset="0"/>
                        </a:rPr>
                        <a:t>недостовірної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про </a:t>
                      </a:r>
                      <a:r>
                        <a:rPr lang="ru-RU" sz="1200" dirty="0" err="1">
                          <a:effectLst/>
                          <a:latin typeface="Times New Roman" panose="02020603050405020304" pitchFamily="18" charset="0"/>
                          <a:cs typeface="Times New Roman" panose="02020603050405020304" pitchFamily="18" charset="0"/>
                        </a:rPr>
                        <a:t>обставини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перешкоджають</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реалізації</a:t>
                      </a:r>
                      <a:r>
                        <a:rPr lang="ru-RU" sz="1200" dirty="0">
                          <a:effectLst/>
                          <a:latin typeface="Times New Roman" panose="02020603050405020304" pitchFamily="18" charset="0"/>
                          <a:cs typeface="Times New Roman" panose="02020603050405020304" pitchFamily="18" charset="0"/>
                        </a:rPr>
                        <a:t> права на </a:t>
                      </a:r>
                      <a:r>
                        <a:rPr lang="ru-RU" sz="1200" dirty="0" err="1">
                          <a:effectLst/>
                          <a:latin typeface="Times New Roman" panose="02020603050405020304" pitchFamily="18" charset="0"/>
                          <a:cs typeface="Times New Roman" panose="02020603050405020304" pitchFamily="18" charset="0"/>
                        </a:rPr>
                        <a:t>державну</a:t>
                      </a:r>
                      <a:r>
                        <a:rPr lang="ru-RU" sz="1200" dirty="0">
                          <a:effectLst/>
                          <a:latin typeface="Times New Roman" panose="02020603050405020304" pitchFamily="18" charset="0"/>
                          <a:cs typeface="Times New Roman" panose="02020603050405020304" pitchFamily="18" charset="0"/>
                        </a:rPr>
                        <a:t> службу, а </a:t>
                      </a:r>
                      <a:r>
                        <a:rPr lang="ru-RU" sz="1200" dirty="0" err="1">
                          <a:effectLst/>
                          <a:latin typeface="Times New Roman" panose="02020603050405020304" pitchFamily="18" charset="0"/>
                          <a:cs typeface="Times New Roman" panose="02020603050405020304" pitchFamily="18" charset="0"/>
                        </a:rPr>
                        <a:t>також</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неподання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необхідної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про </a:t>
                      </a:r>
                      <a:r>
                        <a:rPr lang="ru-RU" sz="1200" dirty="0" err="1">
                          <a:effectLst/>
                          <a:latin typeface="Times New Roman" panose="02020603050405020304" pitchFamily="18" charset="0"/>
                          <a:cs typeface="Times New Roman" panose="02020603050405020304" pitchFamily="18" charset="0"/>
                        </a:rPr>
                        <a:t>такі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обставини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що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виникли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під</a:t>
                      </a:r>
                      <a:r>
                        <a:rPr lang="ru-RU" sz="1200" dirty="0">
                          <a:effectLst/>
                          <a:latin typeface="Times New Roman" panose="02020603050405020304" pitchFamily="18" charset="0"/>
                          <a:cs typeface="Times New Roman" panose="02020603050405020304" pitchFamily="18" charset="0"/>
                        </a:rPr>
                        <a:t> час </a:t>
                      </a:r>
                      <a:r>
                        <a:rPr lang="ru-RU" sz="1200" dirty="0" err="1">
                          <a:effectLst/>
                          <a:latin typeface="Times New Roman" panose="02020603050405020304" pitchFamily="18" charset="0"/>
                          <a:cs typeface="Times New Roman" panose="02020603050405020304" pitchFamily="18" charset="0"/>
                        </a:rPr>
                        <a:t>проходження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служби</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звільнення з посади державної служби.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2341590886"/>
                  </a:ext>
                </a:extLst>
              </a:tr>
              <a:tr h="638332">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11) неповідомлення керівнику державної служби про виникнення відносин прямої підпорядкованості між державним службовцем та близькими особами у 15-денний строк з дня їх виникнення;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звільнення з посади державної служби.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1598592918"/>
                  </a:ext>
                </a:extLst>
              </a:tr>
              <a:tr h="495667">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12) прогул державного службовця (у тому числі відсутність на службі більше трьох годин протягом робочого дня) без поважних причин;</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доган</a:t>
                      </a:r>
                      <a:r>
                        <a:rPr lang="uk-UA" sz="1200">
                          <a:effectLst/>
                          <a:latin typeface="Times New Roman" panose="02020603050405020304" pitchFamily="18" charset="0"/>
                          <a:cs typeface="Times New Roman" panose="02020603050405020304" pitchFamily="18" charset="0"/>
                        </a:rPr>
                        <a:t>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3763862304"/>
                  </a:ext>
                </a:extLst>
              </a:tr>
              <a:tr h="479715">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13) поява державного службовця на службі в нетверезому стані, у стані наркотичного або токсичного сп’яніння;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звільнення з посади державної служби.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2396213531"/>
                  </a:ext>
                </a:extLst>
              </a:tr>
              <a:tr h="923665">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14) прийняття державним службовцем необґрунтованого рішення, що спричинило порушення цілісності державного або комунального майна, незаконне їх використання або інше заподіяння шкоди державному чи комунальному майну, якщо такі дії не містять складу кримінального або адміністративного правопорушення;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звільнення</a:t>
                      </a:r>
                      <a:r>
                        <a:rPr lang="ru-RU" sz="1200" dirty="0">
                          <a:effectLst/>
                          <a:latin typeface="Times New Roman" panose="02020603050405020304" pitchFamily="18" charset="0"/>
                          <a:cs typeface="Times New Roman" panose="02020603050405020304" pitchFamily="18" charset="0"/>
                        </a:rPr>
                        <a:t> з посади </a:t>
                      </a:r>
                      <a:r>
                        <a:rPr lang="ru-RU" sz="1200" dirty="0" err="1">
                          <a:effectLst/>
                          <a:latin typeface="Times New Roman" panose="02020603050405020304" pitchFamily="18" charset="0"/>
                          <a:cs typeface="Times New Roman" panose="02020603050405020304" pitchFamily="18" charset="0"/>
                        </a:rPr>
                        <a:t>державної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служби</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3225477082"/>
                  </a:ext>
                </a:extLst>
              </a:tr>
              <a:tr h="699552">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15) прийняття державним службовцем рішення, що суперечить закону або висновкам щодо застосування відповідної норми права, викладеним у постановах Верховного Суду, щодо якого судом винесено окрему ухвалу.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tc>
                  <a:txBody>
                    <a:bodyPr/>
                    <a:lstStyle/>
                    <a:p>
                      <a:pPr algn="just">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догана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398" marR="41398" marT="27598" marB="27598"/>
                </a:tc>
                <a:extLst>
                  <a:ext uri="{0D108BD9-81ED-4DB2-BD59-A6C34878D82A}">
                    <a16:rowId xmlns:a16="http://schemas.microsoft.com/office/drawing/2014/main" val="682082288"/>
                  </a:ext>
                </a:extLst>
              </a:tr>
            </a:tbl>
          </a:graphicData>
        </a:graphic>
      </p:graphicFrame>
    </p:spTree>
    <p:extLst>
      <p:ext uri="{BB962C8B-B14F-4D97-AF65-F5344CB8AC3E}">
        <p14:creationId xmlns:p14="http://schemas.microsoft.com/office/powerpoint/2010/main" val="8220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067" y="703792"/>
            <a:ext cx="10515600" cy="1325563"/>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Вимоги до осіб, які претендують на заняття посад категорії «Б»</a:t>
            </a:r>
            <a:br>
              <a:rPr lang="uk-UA" b="1" i="1"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у державному </a:t>
            </a:r>
            <a:r>
              <a:rPr lang="ru-RU" sz="3600" dirty="0" err="1">
                <a:latin typeface="Times New Roman" panose="02020603050405020304" pitchFamily="18" charset="0"/>
                <a:cs typeface="Times New Roman" panose="02020603050405020304" pitchFamily="18" charset="0"/>
              </a:rPr>
              <a:t>органі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юрисдикція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поширюється</a:t>
            </a:r>
            <a:r>
              <a:rPr lang="ru-RU" sz="3600" dirty="0">
                <a:latin typeface="Times New Roman" panose="02020603050405020304" pitchFamily="18" charset="0"/>
                <a:cs typeface="Times New Roman" panose="02020603050405020304" pitchFamily="18" charset="0"/>
              </a:rPr>
              <a:t> на всю </a:t>
            </a:r>
            <a:r>
              <a:rPr lang="ru-RU" sz="3600" dirty="0" err="1">
                <a:latin typeface="Times New Roman" panose="02020603050405020304" pitchFamily="18" charset="0"/>
                <a:cs typeface="Times New Roman" panose="02020603050405020304" pitchFamily="18" charset="0"/>
              </a:rPr>
              <a:t>територію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України</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його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апараті</a:t>
            </a:r>
            <a:r>
              <a:rPr lang="uk-UA"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5215" y="2390386"/>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Загальні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56089" y="2475266"/>
            <a:ext cx="9031111" cy="2677656"/>
          </a:xfrm>
          <a:prstGeom prst="rect">
            <a:avLst/>
          </a:prstGeom>
        </p:spPr>
        <p:txBody>
          <a:bodyPr wrap="square">
            <a:spAutoFit/>
          </a:bodyPr>
          <a:lstStyle/>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Досвід </a:t>
            </a:r>
            <a:r>
              <a:rPr lang="uk-UA" sz="2800" b="1" dirty="0">
                <a:solidFill>
                  <a:srgbClr val="FF0000"/>
                </a:solidFill>
                <a:latin typeface="Times New Roman" panose="02020603050405020304" pitchFamily="18" charset="0"/>
                <a:cs typeface="Times New Roman" panose="02020603050405020304" pitchFamily="18" charset="0"/>
              </a:rPr>
              <a:t>роботи </a:t>
            </a:r>
            <a:r>
              <a:rPr lang="uk-UA" sz="2800" dirty="0">
                <a:latin typeface="Times New Roman" panose="02020603050405020304" pitchFamily="18" charset="0"/>
                <a:cs typeface="Times New Roman" panose="02020603050405020304" pitchFamily="18" charset="0"/>
              </a:rPr>
              <a:t>на посадах державної служби категорій "Б" чи "В" або досвід служби в органах місцевого самоврядування, або досвід роботи на керівних посадах підприємств, установ та організацій незалежно від форми власності </a:t>
            </a:r>
            <a:r>
              <a:rPr lang="uk-UA" sz="2800" b="1" dirty="0">
                <a:solidFill>
                  <a:srgbClr val="FF0000"/>
                </a:solidFill>
                <a:latin typeface="Times New Roman" panose="02020603050405020304" pitchFamily="18" charset="0"/>
                <a:cs typeface="Times New Roman" panose="02020603050405020304" pitchFamily="18" charset="0"/>
              </a:rPr>
              <a:t>не менше двох років</a:t>
            </a:r>
            <a:r>
              <a:rPr lang="uk-UA" sz="2800" dirty="0">
                <a:latin typeface="Times New Roman" panose="02020603050405020304" pitchFamily="18" charset="0"/>
                <a:cs typeface="Times New Roman" panose="02020603050405020304" pitchFamily="18" charset="0"/>
              </a:rPr>
              <a:t>, </a:t>
            </a:r>
            <a:endParaRPr lang="uk-UA" sz="2800" dirty="0" smtClean="0">
              <a:latin typeface="Times New Roman" panose="02020603050405020304" pitchFamily="18" charset="0"/>
              <a:cs typeface="Times New Roman" panose="02020603050405020304" pitchFamily="18" charset="0"/>
            </a:endParaRPr>
          </a:p>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Вільне</a:t>
            </a:r>
            <a:r>
              <a:rPr lang="uk-UA" sz="2800" dirty="0" smtClean="0">
                <a:latin typeface="Times New Roman" panose="02020603050405020304" pitchFamily="18" charset="0"/>
                <a:cs typeface="Times New Roman" panose="02020603050405020304" pitchFamily="18" charset="0"/>
              </a:rPr>
              <a:t> володіння </a:t>
            </a:r>
            <a:r>
              <a:rPr lang="uk-UA" sz="2800" b="1" dirty="0" smtClean="0">
                <a:solidFill>
                  <a:srgbClr val="FF0000"/>
                </a:solidFill>
                <a:latin typeface="Times New Roman" panose="02020603050405020304" pitchFamily="18" charset="0"/>
                <a:cs typeface="Times New Roman" panose="02020603050405020304" pitchFamily="18" charset="0"/>
              </a:rPr>
              <a:t>державною мовою</a:t>
            </a:r>
            <a:endParaRPr lang="uk-UA" sz="2800" dirty="0" smtClean="0">
              <a:latin typeface="Times New Roman" panose="02020603050405020304" pitchFamily="18" charset="0"/>
              <a:cs typeface="Times New Roman" panose="02020603050405020304" pitchFamily="18" charset="0"/>
            </a:endParaRPr>
          </a:p>
        </p:txBody>
      </p:sp>
      <p:pic>
        <p:nvPicPr>
          <p:cNvPr id="6146" name="Picture 2" descr="Гифка человечек с книгой на прозрачном фоне для презентаци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171" y="3098272"/>
            <a:ext cx="3179082" cy="353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0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223" y="906992"/>
            <a:ext cx="10515600" cy="1325563"/>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Вимоги до осіб, які претендують на заняття посад категорії «Б»</a:t>
            </a:r>
            <a:br>
              <a:rPr lang="uk-UA" b="1" i="1"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у державному </a:t>
            </a:r>
            <a:r>
              <a:rPr lang="ru-RU" sz="3600" dirty="0" err="1">
                <a:latin typeface="Times New Roman" panose="02020603050405020304" pitchFamily="18" charset="0"/>
                <a:cs typeface="Times New Roman" panose="02020603050405020304" pitchFamily="18" charset="0"/>
              </a:rPr>
              <a:t>органі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юрисдикція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поширюється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територію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однієї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кількох</a:t>
            </a:r>
            <a:r>
              <a:rPr lang="ru-RU" sz="3600" dirty="0">
                <a:latin typeface="Times New Roman" panose="02020603050405020304" pitchFamily="18" charset="0"/>
                <a:cs typeface="Times New Roman" panose="02020603050405020304" pitchFamily="18" charset="0"/>
              </a:rPr>
              <a:t> областей, </a:t>
            </a:r>
            <a:r>
              <a:rPr lang="ru-RU" sz="3600" dirty="0" err="1">
                <a:latin typeface="Times New Roman" panose="02020603050405020304" pitchFamily="18" charset="0"/>
                <a:cs typeface="Times New Roman" panose="02020603050405020304" pitchFamily="18" charset="0"/>
              </a:rPr>
              <a:t>міста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Києва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Севастополя, та </a:t>
            </a:r>
            <a:r>
              <a:rPr lang="ru-RU" sz="3600" dirty="0" err="1">
                <a:latin typeface="Times New Roman" panose="02020603050405020304" pitchFamily="18" charset="0"/>
                <a:cs typeface="Times New Roman" panose="02020603050405020304" pitchFamily="18" charset="0"/>
              </a:rPr>
              <a:t>його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апараті</a:t>
            </a:r>
            <a:r>
              <a:rPr lang="uk-UA"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2326" y="2981396"/>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Загальні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78667" y="2981396"/>
            <a:ext cx="9031111" cy="2677656"/>
          </a:xfrm>
          <a:prstGeom prst="rect">
            <a:avLst/>
          </a:prstGeom>
        </p:spPr>
        <p:txBody>
          <a:bodyPr wrap="square">
            <a:spAutoFit/>
          </a:bodyPr>
          <a:lstStyle/>
          <a:p>
            <a:pPr marL="571500" indent="-571500">
              <a:buFontTx/>
              <a:buChar char="-"/>
            </a:pPr>
            <a:r>
              <a:rPr lang="ru-RU" sz="2800" b="1" dirty="0" err="1" smtClean="0">
                <a:solidFill>
                  <a:srgbClr val="FF0000"/>
                </a:solidFill>
                <a:latin typeface="Times New Roman" panose="02020603050405020304" pitchFamily="18" charset="0"/>
                <a:cs typeface="Times New Roman" panose="02020603050405020304" pitchFamily="18" charset="0"/>
              </a:rPr>
              <a:t>Досвід</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роботи</a:t>
            </a:r>
            <a:r>
              <a:rPr lang="ru-RU" sz="2800" b="1" dirty="0">
                <a:solidFill>
                  <a:srgbClr val="FF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 посадах </a:t>
            </a:r>
            <a:r>
              <a:rPr lang="ru-RU" sz="2800" dirty="0" err="1">
                <a:latin typeface="Times New Roman" panose="02020603050405020304" pitchFamily="18" charset="0"/>
                <a:cs typeface="Times New Roman" panose="02020603050405020304" pitchFamily="18" charset="0"/>
              </a:rPr>
              <a:t>державної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"Б"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служби</a:t>
            </a:r>
            <a:r>
              <a:rPr lang="ru-RU" sz="2800" dirty="0">
                <a:latin typeface="Times New Roman" panose="02020603050405020304" pitchFamily="18" charset="0"/>
                <a:cs typeface="Times New Roman" panose="02020603050405020304" pitchFamily="18" charset="0"/>
              </a:rPr>
              <a:t> в органах </a:t>
            </a:r>
            <a:r>
              <a:rPr lang="ru-RU" sz="2800" dirty="0" err="1">
                <a:latin typeface="Times New Roman" panose="02020603050405020304" pitchFamily="18" charset="0"/>
                <a:cs typeface="Times New Roman" panose="02020603050405020304" pitchFamily="18" charset="0"/>
              </a:rPr>
              <a:t>місцевого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самоврядування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керівних</a:t>
            </a:r>
            <a:r>
              <a:rPr lang="ru-RU" sz="2800" dirty="0">
                <a:latin typeface="Times New Roman" panose="02020603050405020304" pitchFamily="18" charset="0"/>
                <a:cs typeface="Times New Roman" panose="02020603050405020304" pitchFamily="18" charset="0"/>
              </a:rPr>
              <a:t> посадах </a:t>
            </a:r>
            <a:r>
              <a:rPr lang="ru-RU" sz="2800" dirty="0" err="1">
                <a:latin typeface="Times New Roman" panose="02020603050405020304" pitchFamily="18" charset="0"/>
                <a:cs typeface="Times New Roman" panose="02020603050405020304" pitchFamily="18" charset="0"/>
              </a:rPr>
              <a:t>підприємств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установ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організацій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незалежно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власності</a:t>
            </a:r>
            <a:r>
              <a:rPr lang="ru-RU" sz="2800" dirty="0">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не </a:t>
            </a:r>
            <a:r>
              <a:rPr lang="ru-RU" sz="2800" b="1" dirty="0" err="1">
                <a:solidFill>
                  <a:srgbClr val="FF0000"/>
                </a:solidFill>
                <a:latin typeface="Times New Roman" panose="02020603050405020304" pitchFamily="18" charset="0"/>
                <a:cs typeface="Times New Roman" panose="02020603050405020304" pitchFamily="18" charset="0"/>
              </a:rPr>
              <a:t>менше</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двох</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років</a:t>
            </a:r>
            <a:endParaRPr lang="ru-RU" sz="2800" b="1" dirty="0" smtClean="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Вільне</a:t>
            </a:r>
            <a:r>
              <a:rPr lang="uk-UA" sz="2800" dirty="0" smtClean="0">
                <a:latin typeface="Times New Roman" panose="02020603050405020304" pitchFamily="18" charset="0"/>
                <a:cs typeface="Times New Roman" panose="02020603050405020304" pitchFamily="18" charset="0"/>
              </a:rPr>
              <a:t> володіння </a:t>
            </a:r>
            <a:r>
              <a:rPr lang="uk-UA" sz="2800" b="1" dirty="0" smtClean="0">
                <a:solidFill>
                  <a:srgbClr val="FF0000"/>
                </a:solidFill>
                <a:latin typeface="Times New Roman" panose="02020603050405020304" pitchFamily="18" charset="0"/>
                <a:cs typeface="Times New Roman" panose="02020603050405020304" pitchFamily="18" charset="0"/>
              </a:rPr>
              <a:t>державною мовою</a:t>
            </a:r>
            <a:endParaRPr lang="uk-UA" sz="2800" dirty="0" smtClean="0">
              <a:latin typeface="Times New Roman" panose="02020603050405020304" pitchFamily="18" charset="0"/>
              <a:cs typeface="Times New Roman" panose="02020603050405020304" pitchFamily="18" charset="0"/>
            </a:endParaRPr>
          </a:p>
        </p:txBody>
      </p:sp>
      <p:pic>
        <p:nvPicPr>
          <p:cNvPr id="7170" name="Picture 2" descr="Создать мем &quot;белый человечек учитель, картинки для презентации человечки,  наставник картинки человечки&quot; - Картинки - Meme-arsen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47" y="3689282"/>
            <a:ext cx="28575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7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223" y="906992"/>
            <a:ext cx="10515600" cy="1325563"/>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Вимоги до осіб, які претендують на заняття посад категорії «Б»</a:t>
            </a:r>
            <a:br>
              <a:rPr lang="uk-UA" b="1" i="1"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для посад </a:t>
            </a:r>
            <a:r>
              <a:rPr lang="ru-RU" sz="3600" dirty="0" err="1">
                <a:latin typeface="Times New Roman" panose="02020603050405020304" pitchFamily="18" charset="0"/>
                <a:cs typeface="Times New Roman" panose="02020603050405020304" pitchFamily="18" charset="0"/>
              </a:rPr>
              <a:t>категорії</a:t>
            </a:r>
            <a:r>
              <a:rPr lang="ru-RU" sz="3600" dirty="0">
                <a:latin typeface="Times New Roman" panose="02020603050405020304" pitchFamily="18" charset="0"/>
                <a:cs typeface="Times New Roman" panose="02020603050405020304" pitchFamily="18" charset="0"/>
              </a:rPr>
              <a:t> "Б" в </a:t>
            </a:r>
            <a:r>
              <a:rPr lang="ru-RU" sz="3600" dirty="0" err="1">
                <a:latin typeface="Times New Roman" panose="02020603050405020304" pitchFamily="18" charset="0"/>
                <a:cs typeface="Times New Roman" panose="02020603050405020304" pitchFamily="18" charset="0"/>
              </a:rPr>
              <a:t>іншому</a:t>
            </a:r>
            <a:r>
              <a:rPr lang="ru-RU" sz="3600" dirty="0">
                <a:latin typeface="Times New Roman" panose="02020603050405020304" pitchFamily="18" charset="0"/>
                <a:cs typeface="Times New Roman" panose="02020603050405020304" pitchFamily="18" charset="0"/>
              </a:rPr>
              <a:t> державному </a:t>
            </a:r>
            <a:r>
              <a:rPr lang="ru-RU" sz="3600" dirty="0" err="1">
                <a:latin typeface="Times New Roman" panose="02020603050405020304" pitchFamily="18" charset="0"/>
                <a:cs typeface="Times New Roman" panose="02020603050405020304" pitchFamily="18" charset="0"/>
              </a:rPr>
              <a:t>органі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крім</a:t>
            </a:r>
            <a:r>
              <a:rPr lang="ru-RU" sz="3600" dirty="0">
                <a:latin typeface="Times New Roman" panose="02020603050405020304" pitchFamily="18" charset="0"/>
                <a:cs typeface="Times New Roman" panose="02020603050405020304" pitchFamily="18" charset="0"/>
              </a:rPr>
              <a:t> тих, </a:t>
            </a:r>
            <a:r>
              <a:rPr lang="ru-RU" sz="3600" dirty="0" err="1">
                <a:latin typeface="Times New Roman" panose="02020603050405020304" pitchFamily="18" charset="0"/>
                <a:cs typeface="Times New Roman" panose="02020603050405020304" pitchFamily="18" charset="0"/>
              </a:rPr>
              <a:t>що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зазначені</a:t>
            </a:r>
            <a:r>
              <a:rPr lang="ru-RU" sz="3600" dirty="0">
                <a:latin typeface="Times New Roman" panose="02020603050405020304" pitchFamily="18" charset="0"/>
                <a:cs typeface="Times New Roman" panose="02020603050405020304" pitchFamily="18" charset="0"/>
              </a:rPr>
              <a:t> у пунктах 2 і 3 </a:t>
            </a:r>
            <a:r>
              <a:rPr lang="ru-RU" sz="3600" dirty="0" err="1">
                <a:latin typeface="Times New Roman" panose="02020603050405020304" pitchFamily="18" charset="0"/>
                <a:cs typeface="Times New Roman" panose="02020603050405020304" pitchFamily="18" charset="0"/>
              </a:rPr>
              <a:t>цієї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частини</a:t>
            </a:r>
            <a:r>
              <a:rPr lang="uk-UA"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2326" y="2981396"/>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Загальні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78667" y="2981396"/>
            <a:ext cx="9031111" cy="3108543"/>
          </a:xfrm>
          <a:prstGeom prst="rect">
            <a:avLst/>
          </a:prstGeom>
        </p:spPr>
        <p:txBody>
          <a:bodyPr wrap="square">
            <a:spAutoFit/>
          </a:bodyPr>
          <a:lstStyle/>
          <a:p>
            <a:pPr marL="571500" indent="-571500">
              <a:buFontTx/>
              <a:buChar char="-"/>
            </a:pPr>
            <a:r>
              <a:rPr lang="ru-RU" sz="2800" b="1" dirty="0" err="1" smtClean="0">
                <a:solidFill>
                  <a:srgbClr val="FF0000"/>
                </a:solidFill>
                <a:latin typeface="Times New Roman" panose="02020603050405020304" pitchFamily="18" charset="0"/>
                <a:cs typeface="Times New Roman" panose="02020603050405020304" pitchFamily="18" charset="0"/>
              </a:rPr>
              <a:t>Досвід</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роботи</a:t>
            </a:r>
            <a:r>
              <a:rPr lang="ru-RU" sz="2800" b="1" dirty="0">
                <a:solidFill>
                  <a:srgbClr val="FF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 посадах </a:t>
            </a:r>
            <a:r>
              <a:rPr lang="ru-RU" sz="2800" dirty="0" err="1">
                <a:latin typeface="Times New Roman" panose="02020603050405020304" pitchFamily="18" charset="0"/>
                <a:cs typeface="Times New Roman" panose="02020603050405020304" pitchFamily="18" charset="0"/>
              </a:rPr>
              <a:t>державної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"Б"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служби</a:t>
            </a:r>
            <a:r>
              <a:rPr lang="ru-RU" sz="2800" dirty="0">
                <a:latin typeface="Times New Roman" panose="02020603050405020304" pitchFamily="18" charset="0"/>
                <a:cs typeface="Times New Roman" panose="02020603050405020304" pitchFamily="18" charset="0"/>
              </a:rPr>
              <a:t> в органах </a:t>
            </a:r>
            <a:r>
              <a:rPr lang="ru-RU" sz="2800" dirty="0" err="1">
                <a:latin typeface="Times New Roman" panose="02020603050405020304" pitchFamily="18" charset="0"/>
                <a:cs typeface="Times New Roman" panose="02020603050405020304" pitchFamily="18" charset="0"/>
              </a:rPr>
              <a:t>місцевого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самоврядування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керівних</a:t>
            </a:r>
            <a:r>
              <a:rPr lang="ru-RU" sz="2800" dirty="0">
                <a:latin typeface="Times New Roman" panose="02020603050405020304" pitchFamily="18" charset="0"/>
                <a:cs typeface="Times New Roman" panose="02020603050405020304" pitchFamily="18" charset="0"/>
              </a:rPr>
              <a:t> посадах </a:t>
            </a:r>
            <a:r>
              <a:rPr lang="ru-RU" sz="2800" dirty="0" err="1">
                <a:latin typeface="Times New Roman" panose="02020603050405020304" pitchFamily="18" charset="0"/>
                <a:cs typeface="Times New Roman" panose="02020603050405020304" pitchFamily="18" charset="0"/>
              </a:rPr>
              <a:t>підприємств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установ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організацій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незалежно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власності</a:t>
            </a:r>
            <a:r>
              <a:rPr lang="ru-RU" sz="2800" dirty="0">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не </a:t>
            </a:r>
            <a:r>
              <a:rPr lang="ru-RU" sz="2800" b="1" dirty="0" err="1">
                <a:solidFill>
                  <a:srgbClr val="FF0000"/>
                </a:solidFill>
                <a:latin typeface="Times New Roman" panose="02020603050405020304" pitchFamily="18" charset="0"/>
                <a:cs typeface="Times New Roman" panose="02020603050405020304" pitchFamily="18" charset="0"/>
              </a:rPr>
              <a:t>менше</a:t>
            </a:r>
            <a:r>
              <a:rPr lang="ru-RU" sz="2800" b="1" dirty="0">
                <a:solidFill>
                  <a:srgbClr val="FF0000"/>
                </a:solidFill>
                <a:latin typeface="Times New Roman" panose="02020603050405020304" pitchFamily="18" charset="0"/>
                <a:cs typeface="Times New Roman" panose="02020603050405020304" pitchFamily="18" charset="0"/>
              </a:rPr>
              <a:t> одного </a:t>
            </a:r>
            <a:r>
              <a:rPr lang="ru-RU" sz="2800" b="1" dirty="0" smtClean="0">
                <a:solidFill>
                  <a:srgbClr val="FF0000"/>
                </a:solidFill>
                <a:latin typeface="Times New Roman" panose="02020603050405020304" pitchFamily="18" charset="0"/>
                <a:cs typeface="Times New Roman" panose="02020603050405020304" pitchFamily="18" charset="0"/>
              </a:rPr>
              <a:t>року</a:t>
            </a:r>
          </a:p>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Вільне</a:t>
            </a:r>
            <a:r>
              <a:rPr lang="uk-UA" sz="2800" dirty="0" smtClean="0">
                <a:latin typeface="Times New Roman" panose="02020603050405020304" pitchFamily="18" charset="0"/>
                <a:cs typeface="Times New Roman" panose="02020603050405020304" pitchFamily="18" charset="0"/>
              </a:rPr>
              <a:t> володіння </a:t>
            </a:r>
            <a:r>
              <a:rPr lang="uk-UA" sz="2800" b="1" dirty="0" smtClean="0">
                <a:solidFill>
                  <a:srgbClr val="FF0000"/>
                </a:solidFill>
                <a:latin typeface="Times New Roman" panose="02020603050405020304" pitchFamily="18" charset="0"/>
                <a:cs typeface="Times New Roman" panose="02020603050405020304" pitchFamily="18" charset="0"/>
              </a:rPr>
              <a:t>державною мовою</a:t>
            </a:r>
            <a:endParaRPr lang="uk-UA" sz="2800" dirty="0" smtClean="0">
              <a:latin typeface="Times New Roman" panose="02020603050405020304" pitchFamily="18" charset="0"/>
              <a:cs typeface="Times New Roman" panose="02020603050405020304" pitchFamily="18" charset="0"/>
            </a:endParaRPr>
          </a:p>
        </p:txBody>
      </p:sp>
      <p:pic>
        <p:nvPicPr>
          <p:cNvPr id="8194" name="Picture 2" descr="Человечек для оформления презентации - Всем учителя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74" y="3696919"/>
            <a:ext cx="2976045" cy="29760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334" y="534459"/>
            <a:ext cx="10515600" cy="1325563"/>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Вимоги до осіб, які претендують на заняття посад категорії «В»</a:t>
            </a:r>
            <a:br>
              <a:rPr lang="uk-UA" b="1" i="1"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1037" y="1686488"/>
            <a:ext cx="3629025" cy="707886"/>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Загальні</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923823" y="1686488"/>
            <a:ext cx="9031111" cy="1815882"/>
          </a:xfrm>
          <a:prstGeom prst="rect">
            <a:avLst/>
          </a:prstGeom>
        </p:spPr>
        <p:txBody>
          <a:bodyPr wrap="square">
            <a:spAutoFit/>
          </a:bodyPr>
          <a:lstStyle/>
          <a:p>
            <a:pPr marL="571500" indent="-571500">
              <a:buFontTx/>
              <a:buChar char="-"/>
            </a:pPr>
            <a:r>
              <a:rPr lang="ru-RU" sz="2800" dirty="0" err="1" smtClean="0">
                <a:latin typeface="Times New Roman" panose="02020603050405020304" pitchFamily="18" charset="0"/>
                <a:cs typeface="Times New Roman" panose="02020603050405020304" pitchFamily="18" charset="0"/>
              </a:rPr>
              <a:t>Наявність</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вищої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ступеня</a:t>
            </a:r>
            <a:r>
              <a:rPr lang="ru-RU" sz="2800" dirty="0">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не </a:t>
            </a:r>
            <a:r>
              <a:rPr lang="ru-RU" sz="2800" b="1" dirty="0" err="1">
                <a:solidFill>
                  <a:srgbClr val="FF0000"/>
                </a:solidFill>
                <a:latin typeface="Times New Roman" panose="02020603050405020304" pitchFamily="18" charset="0"/>
                <a:cs typeface="Times New Roman" panose="02020603050405020304" pitchFamily="18" charset="0"/>
              </a:rPr>
              <a:t>нижче</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молодшого</a:t>
            </a:r>
            <a:r>
              <a:rPr lang="ru-RU" sz="2800" b="1" dirty="0">
                <a:solidFill>
                  <a:srgbClr val="FF0000"/>
                </a:solidFill>
                <a:latin typeface="Times New Roman" panose="02020603050405020304" pitchFamily="18" charset="0"/>
                <a:cs typeface="Times New Roman" panose="02020603050405020304" pitchFamily="18" charset="0"/>
              </a:rPr>
              <a:t> бакалавра </a:t>
            </a:r>
            <a:r>
              <a:rPr lang="ru-RU" sz="2800" b="1" dirty="0" err="1">
                <a:solidFill>
                  <a:srgbClr val="FF0000"/>
                </a:solidFill>
                <a:latin typeface="Times New Roman" panose="02020603050405020304" pitchFamily="18" charset="0"/>
                <a:cs typeface="Times New Roman" panose="02020603050405020304" pitchFamily="18" charset="0"/>
              </a:rPr>
              <a:t>або</a:t>
            </a:r>
            <a:r>
              <a:rPr lang="ru-RU" sz="2800" b="1" dirty="0">
                <a:solidFill>
                  <a:srgbClr val="FF0000"/>
                </a:solidFill>
                <a:latin typeface="Times New Roman" panose="02020603050405020304" pitchFamily="18" charset="0"/>
                <a:cs typeface="Times New Roman" panose="02020603050405020304" pitchFamily="18" charset="0"/>
              </a:rPr>
              <a:t> бакалавра</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рішенням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суб’єкта</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призначення</a:t>
            </a:r>
            <a:endParaRPr lang="ru-RU" sz="2800" dirty="0" smtClean="0">
              <a:latin typeface="Times New Roman" panose="02020603050405020304" pitchFamily="18" charset="0"/>
              <a:cs typeface="Times New Roman" panose="02020603050405020304" pitchFamily="18" charset="0"/>
            </a:endParaRPr>
          </a:p>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Вільне</a:t>
            </a:r>
            <a:r>
              <a:rPr lang="uk-UA" sz="2800" dirty="0" smtClean="0">
                <a:latin typeface="Times New Roman" panose="02020603050405020304" pitchFamily="18" charset="0"/>
                <a:cs typeface="Times New Roman" panose="02020603050405020304" pitchFamily="18" charset="0"/>
              </a:rPr>
              <a:t> володіння </a:t>
            </a:r>
            <a:r>
              <a:rPr lang="uk-UA" sz="2800" b="1" dirty="0" smtClean="0">
                <a:solidFill>
                  <a:srgbClr val="FF0000"/>
                </a:solidFill>
                <a:latin typeface="Times New Roman" panose="02020603050405020304" pitchFamily="18" charset="0"/>
                <a:cs typeface="Times New Roman" panose="02020603050405020304" pitchFamily="18" charset="0"/>
              </a:rPr>
              <a:t>державною мовою</a:t>
            </a:r>
            <a:endParaRPr lang="uk-UA" sz="2800"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704" y="4096665"/>
            <a:ext cx="3629025" cy="2554545"/>
          </a:xfrm>
          <a:prstGeom prst="rect">
            <a:avLst/>
          </a:prstGeom>
        </p:spPr>
        <p:txBody>
          <a:bodyPr wrap="square">
            <a:spAutoFit/>
          </a:bodyPr>
          <a:lstStyle/>
          <a:p>
            <a:r>
              <a:rPr lang="uk-UA" sz="4000" b="1" i="1" dirty="0" smtClean="0">
                <a:solidFill>
                  <a:srgbClr val="FF0000"/>
                </a:solidFill>
                <a:latin typeface="Times New Roman" panose="02020603050405020304" pitchFamily="18" charset="0"/>
                <a:cs typeface="Times New Roman" panose="02020603050405020304" pitchFamily="18" charset="0"/>
              </a:rPr>
              <a:t>Спеціальні </a:t>
            </a:r>
          </a:p>
          <a:p>
            <a:r>
              <a:rPr lang="uk-UA" sz="4000" b="1" i="1" dirty="0" smtClean="0">
                <a:solidFill>
                  <a:srgbClr val="FF0000"/>
                </a:solidFill>
                <a:latin typeface="Times New Roman" panose="02020603050405020304" pitchFamily="18" charset="0"/>
                <a:cs typeface="Times New Roman" panose="02020603050405020304" pitchFamily="18" charset="0"/>
              </a:rPr>
              <a:t>(для посад категорії «Б» та «В»)</a:t>
            </a:r>
            <a:endParaRPr lang="ru-RU" sz="4000" b="1" i="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57600" y="4296720"/>
            <a:ext cx="8297333" cy="1384995"/>
          </a:xfrm>
          <a:prstGeom prst="rect">
            <a:avLst/>
          </a:prstGeom>
        </p:spPr>
        <p:txBody>
          <a:bodyPr wrap="square">
            <a:spAutoFit/>
          </a:bodyPr>
          <a:lstStyle/>
          <a:p>
            <a:pPr marL="571500" indent="-571500">
              <a:buFontTx/>
              <a:buChar char="-"/>
            </a:pPr>
            <a:r>
              <a:rPr lang="uk-UA" sz="2800" b="1" dirty="0" smtClean="0">
                <a:solidFill>
                  <a:srgbClr val="FF0000"/>
                </a:solidFill>
                <a:latin typeface="Times New Roman" panose="02020603050405020304" pitchFamily="18" charset="0"/>
                <a:cs typeface="Times New Roman" panose="02020603050405020304" pitchFamily="18" charset="0"/>
              </a:rPr>
              <a:t>Визначаються суб’єктом призначення </a:t>
            </a:r>
            <a:r>
              <a:rPr lang="uk-UA" sz="2800" dirty="0" smtClean="0">
                <a:latin typeface="Times New Roman" panose="02020603050405020304" pitchFamily="18" charset="0"/>
                <a:cs typeface="Times New Roman" panose="02020603050405020304" pitchFamily="18" charset="0"/>
              </a:rPr>
              <a:t>з урахуванням вимог спеціальних законів, що регулюють діяльність відповідного органу</a:t>
            </a:r>
          </a:p>
        </p:txBody>
      </p:sp>
    </p:spTree>
    <p:extLst>
      <p:ext uri="{BB962C8B-B14F-4D97-AF65-F5344CB8AC3E}">
        <p14:creationId xmlns:p14="http://schemas.microsoft.com/office/powerpoint/2010/main" val="10463598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3935</Words>
  <Application>Microsoft Office PowerPoint</Application>
  <PresentationFormat>Широкоэкранный</PresentationFormat>
  <Paragraphs>436</Paragraphs>
  <Slides>53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53</vt:i4>
      </vt:variant>
    </vt:vector>
  </HeadingPairs>
  <TitlesOfParts>
    <vt:vector size="59" baseType="lpstr">
      <vt:lpstr>Arial</vt:lpstr>
      <vt:lpstr>Calibri</vt:lpstr>
      <vt:lpstr>Calibri Light</vt:lpstr>
      <vt:lpstr>Times New Roman</vt:lpstr>
      <vt:lpstr>Wingdings</vt:lpstr>
      <vt:lpstr>Тема Office</vt:lpstr>
      <vt:lpstr>Проходження державної служби</vt:lpstr>
      <vt:lpstr>Право на державну службу (різновид конституційних прав громадян (ст. 38 Конституції України)</vt:lpstr>
      <vt:lpstr>Обставини, що унеможливлюють вступ на державну службу:</vt:lpstr>
      <vt:lpstr>Вимоги до осіб, які претендують на вступ на державну службу</vt:lpstr>
      <vt:lpstr>Вимоги до осіб, які претендують на заняття посад категорії «А»</vt:lpstr>
      <vt:lpstr>Вимоги до осіб, які претендують на заняття посад категорії «Б» (у державному органі, юрисдикція якого поширюється на всю територію України, та його апараті)</vt:lpstr>
      <vt:lpstr>Вимоги до осіб, які претендують на заняття посад категорії «Б» (у державному органі, юрисдикція якого поширюється на територію однієї або кількох областей, міста Києва або Севастополя, та його апараті)</vt:lpstr>
      <vt:lpstr>Вимоги до осіб, які претендують на заняття посад категорії «Б» (для посад категорії "Б" в іншому державному органі, крім тих, що зазначені у пунктах 2 і 3 цієї частини)</vt:lpstr>
      <vt:lpstr>Вимоги до осіб, які претендують на заняття посад категорії «В» </vt:lpstr>
      <vt:lpstr>Вступ на державну службу</vt:lpstr>
      <vt:lpstr>Конкурс на зайняття вакантної посади державної служби</vt:lpstr>
      <vt:lpstr>Конкурс на зайняття вакантної посади державної служби</vt:lpstr>
      <vt:lpstr>Конкурс на зайняття вакантної посади державної служби</vt:lpstr>
      <vt:lpstr>Конкурс на зайняття вакантної посади державної служби</vt:lpstr>
      <vt:lpstr>Конкурс на зайняття вакантної посади державної служби</vt:lpstr>
      <vt:lpstr>Конкурс на зайняття вакантної посади державної служби</vt:lpstr>
      <vt:lpstr>Конкурс на зайняття вакантної посади державної служби</vt:lpstr>
      <vt:lpstr>Презентация PowerPoint</vt:lpstr>
      <vt:lpstr>Презентация PowerPoint</vt:lpstr>
      <vt:lpstr>Презентация PowerPoint</vt:lpstr>
      <vt:lpstr>Випробування при призначенні на посаду державної служби</vt:lpstr>
      <vt:lpstr>Службова кар’єра державного службовця</vt:lpstr>
      <vt:lpstr>Ранги державних службовців</vt:lpstr>
      <vt:lpstr>Особливості рангів</vt:lpstr>
      <vt:lpstr>Особливості рангів</vt:lpstr>
      <vt:lpstr>Особливості рангів</vt:lpstr>
      <vt:lpstr>Оцінювання результатів службової діяльності державних службовців</vt:lpstr>
      <vt:lpstr>Оцінювання результатів службової діяльності державних службовців</vt:lpstr>
      <vt:lpstr>Підвищення рівня професійної компетентності </vt:lpstr>
      <vt:lpstr>Заохочення державних службовців</vt:lpstr>
      <vt:lpstr>Заохочення державних службовців</vt:lpstr>
      <vt:lpstr>Переведення державного службовця (для оперативного вирішення кадрових проблем, заповнення вакантних посад)</vt:lpstr>
      <vt:lpstr>Переведення державного службовця (для оперативного вирішення кадрових проблем, заповнення вакантних посад)</vt:lpstr>
      <vt:lpstr>Зміна істотних умов державної служби</vt:lpstr>
      <vt:lpstr>Зміна істотних умов державної служби</vt:lpstr>
      <vt:lpstr>Припинення державної служби</vt:lpstr>
      <vt:lpstr>Правила етичної поведінки службовців</vt:lpstr>
      <vt:lpstr>Правила етичної поведінки службовців</vt:lpstr>
      <vt:lpstr>Фінансовий контроль щодо публічних службовців</vt:lpstr>
      <vt:lpstr>Презентация PowerPoint</vt:lpstr>
      <vt:lpstr>Службовці зобов’язані:</vt:lpstr>
      <vt:lpstr>Заходи врегулювання конфлікту інтересів</vt:lpstr>
      <vt:lpstr>Зовнішні заходи врегулювання конфлікту інтересів</vt:lpstr>
      <vt:lpstr>Зовнішні заходи врегулювання конфлікту інтересів</vt:lpstr>
      <vt:lpstr>Службова дисципліна</vt:lpstr>
      <vt:lpstr>Додержання службової дисципліни</vt:lpstr>
      <vt:lpstr>Службове розслідування</vt:lpstr>
      <vt:lpstr>Відсторонення службовця від виконання посадових обов’язків</vt:lpstr>
      <vt:lpstr>Особливості</vt:lpstr>
      <vt:lpstr>Відповідальність службовців</vt:lpstr>
      <vt:lpstr>Дисциплінарна відповідальність службовців</vt:lpstr>
      <vt:lpstr>Дисциплінарні проступки і дисциплінарні стягнення</vt:lpstr>
      <vt:lpstr>Дисциплінарні проступки і дисциплінарні стягнення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 регулювання публічної служби</dc:title>
  <dc:creator>User</dc:creator>
  <cp:lastModifiedBy>User</cp:lastModifiedBy>
  <cp:revision>97</cp:revision>
  <dcterms:created xsi:type="dcterms:W3CDTF">2022-04-11T14:56:43Z</dcterms:created>
  <dcterms:modified xsi:type="dcterms:W3CDTF">2022-05-13T13:37:56Z</dcterms:modified>
</cp:coreProperties>
</file>