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5B56C-B897-47E6-A4A8-C619FF96B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31AED3-EE76-4194-B626-D4CD49DF0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AFBE81-917F-420E-88CE-02E63B8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4C2CA0-23C0-4618-8BFC-21AC4BBB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C1F4DB-72C7-48D6-8C6D-CBBF6046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88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BD485-4757-443E-8BA2-A576AA2E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ED68680-0AFC-4C7E-BEC9-48B21B11E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4474C5-FC4D-4363-A948-9E60284F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325BE3-202E-4D69-A62B-E0DA00FE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6078C-556D-4812-BF7C-20DD1770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21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131140-6282-454B-A711-A1801C528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386CA2-8C0E-4C2C-883B-5F7916DA3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9A6EF9-981D-440B-9232-463FBF25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41FC94-7E3A-472C-BF59-FF44F939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8465B6-F9C1-44E0-AD53-ACC8BB1C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19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6BD18-F98F-4DC6-8E74-AA5628F5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F66193-D687-47A2-B660-71334852B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9782D8-C1F5-440F-88DE-7F8D9CF0B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B5804E-555F-4975-89C6-A4C6C47A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A69A7C-71A7-400A-A4A7-4AAD59BA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38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194BC-F5CE-433B-A1AA-64E3C99D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06C6A9-30AD-47DE-997C-DF8126939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78E135-D60B-4EEA-B786-4874897E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65E35D-8F64-48DC-A77A-E15369B1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A1C5D6-9ECB-4E6D-B7E8-AD487A5E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6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0A7A3-131B-4A22-8946-E6247547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0302020-4CA0-4B80-98F3-5DDFCDF5A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F8D25DB-1D6D-47BC-87A0-D4B963077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B9AB7E-2581-4BD0-B24D-B3037931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6F4A7D-487A-4941-9FB2-74E24378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4BA25D4-5697-4C68-8112-E2C9AEAF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80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585D1-832A-439A-B443-E9126291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11382C9-7335-46CC-8451-F626F332B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BCCB57-1973-4846-9635-9AFDB3D41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F3960B4-74B6-467C-998B-47267EE42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72BF60-767C-4662-8E0B-203EFA128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28D1813-37D6-4724-BA56-CD341692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CF2BCCB-2336-44CE-858E-A80112EB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DC960ED-0206-4DC3-B9A1-3DAAB7A8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9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AF939-1C01-4962-9CCF-3887B593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C162C88-88C2-41A1-B255-6E6EBC68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62C80F6-59EE-45D1-AAB3-99D2F939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7D4EE30-641F-4D83-80B3-D05E2241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50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F246532-ED0F-4E64-8537-1F256C2C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BFB954-A1F2-4E5C-B294-E7EFAF3C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723073-7B32-47D4-88CE-A987257D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23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36435-80F8-476E-BB81-408EF8AD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E21E06-00A3-444D-8FF4-871079B8F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2FF64A8-D562-4E8F-A1E3-D05F0B312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1A1826-B722-4B4E-B395-DA721BD7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88CF6F-524A-44B9-9AEA-ED57FAAF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6C3D077-E17D-4D3D-A505-00983EED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52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F6FC8-FFA5-44A4-BEC0-8BF6653C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9D216E-BDA4-4C47-A667-599897CC4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850CE97-E25A-44C8-883C-9085A2925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354AB9-48E9-4B50-987E-6B8A3785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7FF447-2CA1-4D50-997D-E61592EF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97DDAC-4B9A-4ACE-80A8-1B4DACF1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24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F489A9A-61B7-4EBC-A418-8EC0CBE5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FF02863-3ED8-4D6A-9017-0B4726C4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B42BD0-CBD7-4A46-9A31-C3B155808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5BA88-F54D-4EDD-999F-7096E0AEC1CF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4E4187-B46C-4CD1-8357-7FF7E7682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521F55-B0DB-4225-A71B-642B89E5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3819-A922-4CE7-A456-874DD2C1DA4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7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8A871-F97F-4596-A4A2-F88990D58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err="1"/>
              <a:t>Рівні</a:t>
            </a:r>
            <a:r>
              <a:rPr lang="ru-RU" sz="4400" b="1" i="1" dirty="0"/>
              <a:t> </a:t>
            </a:r>
            <a:r>
              <a:rPr lang="ru-RU" sz="4400" b="1" i="1" dirty="0" err="1"/>
              <a:t>кіркової</a:t>
            </a:r>
            <a:r>
              <a:rPr lang="ru-RU" sz="4400" b="1" i="1" dirty="0"/>
              <a:t> </a:t>
            </a:r>
            <a:r>
              <a:rPr lang="ru-RU" sz="4400" b="1" i="1" dirty="0" err="1"/>
              <a:t>діяльності</a:t>
            </a:r>
            <a:r>
              <a:rPr lang="ru-RU" sz="4400" b="1" i="1" dirty="0"/>
              <a:t>, </a:t>
            </a:r>
            <a:r>
              <a:rPr lang="ru-RU" sz="4400" b="1" i="1" dirty="0" err="1"/>
              <a:t>їх</a:t>
            </a:r>
            <a:r>
              <a:rPr lang="ru-RU" sz="4400" b="1" i="1" dirty="0"/>
              <a:t> роль у </a:t>
            </a:r>
            <a:r>
              <a:rPr lang="ru-RU" sz="4400" b="1" i="1" dirty="0" err="1"/>
              <a:t>когнітивному</a:t>
            </a:r>
            <a:r>
              <a:rPr lang="ru-RU" sz="4400" b="1" i="1" dirty="0"/>
              <a:t> </a:t>
            </a:r>
            <a:r>
              <a:rPr lang="ru-RU" sz="4400" b="1" i="1" dirty="0" err="1"/>
              <a:t>розвитку</a:t>
            </a:r>
            <a:r>
              <a:rPr lang="ru-RU" sz="4400" b="1" i="1" dirty="0"/>
              <a:t> та </a:t>
            </a:r>
            <a:r>
              <a:rPr lang="ru-RU" sz="4400" b="1" i="1" dirty="0" err="1"/>
              <a:t>зв’язок</a:t>
            </a:r>
            <a:r>
              <a:rPr lang="ru-RU" sz="4400" b="1" i="1" dirty="0"/>
              <a:t> </a:t>
            </a:r>
            <a:r>
              <a:rPr lang="ru-RU" sz="4400" b="1" i="1" dirty="0" err="1"/>
              <a:t>із</a:t>
            </a:r>
            <a:r>
              <a:rPr lang="ru-RU" sz="4400" b="1" i="1" dirty="0"/>
              <a:t> </a:t>
            </a:r>
            <a:r>
              <a:rPr lang="ru-RU" sz="4400" b="1" i="1" dirty="0" err="1"/>
              <a:t>порушеннями</a:t>
            </a:r>
            <a:r>
              <a:rPr lang="ru-RU" sz="4400" b="1" i="1" dirty="0"/>
              <a:t> </a:t>
            </a:r>
            <a:r>
              <a:rPr lang="ru-RU" sz="4400" b="1" i="1" dirty="0" err="1"/>
              <a:t>інтелектуального</a:t>
            </a:r>
            <a:r>
              <a:rPr lang="ru-RU" sz="4400" b="1" i="1" dirty="0"/>
              <a:t> </a:t>
            </a:r>
            <a:r>
              <a:rPr lang="ru-RU" sz="4400" b="1" i="1" dirty="0" err="1"/>
              <a:t>розвитку</a:t>
            </a:r>
            <a:endParaRPr lang="uk-UA" sz="4400" b="1" i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EEEC24-E992-42D2-9AFB-4B510229A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  <a:p>
            <a:r>
              <a:rPr lang="uk-UA" dirty="0"/>
              <a:t>Тема 1.2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A4D125-D1D6-481D-A493-421072B93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6668"/>
            <a:ext cx="12192000" cy="21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i="1" dirty="0"/>
            </a:br>
            <a:r>
              <a:rPr lang="ru-RU" b="1" i="1" dirty="0"/>
              <a:t>2. </a:t>
            </a:r>
            <a:r>
              <a:rPr lang="ru-RU" b="1" i="1" dirty="0" err="1"/>
              <a:t>Сигнальні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ru-RU" b="1" i="1" dirty="0" err="1"/>
              <a:t>мозку</a:t>
            </a:r>
            <a:r>
              <a:rPr lang="ru-RU" b="1" i="1" dirty="0"/>
              <a:t> та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 в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інтелекту</a:t>
            </a:r>
            <a:br>
              <a:rPr lang="ru-RU" b="1" i="1" dirty="0"/>
            </a:b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Друга </a:t>
            </a:r>
            <a:r>
              <a:rPr lang="ru-RU" b="1" dirty="0" err="1"/>
              <a:t>сигнальна</a:t>
            </a:r>
            <a:r>
              <a:rPr lang="ru-RU" b="1" dirty="0"/>
              <a:t> система</a:t>
            </a:r>
          </a:p>
          <a:p>
            <a:pPr marL="0" indent="0">
              <a:buNone/>
            </a:pPr>
            <a:r>
              <a:rPr lang="ru-RU" dirty="0"/>
              <a:t>Друга </a:t>
            </a:r>
            <a:r>
              <a:rPr lang="ru-RU" dirty="0" err="1"/>
              <a:t>сигнальна</a:t>
            </a:r>
            <a:r>
              <a:rPr lang="ru-RU" dirty="0"/>
              <a:t> система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мовною</a:t>
            </a:r>
            <a:r>
              <a:rPr lang="ru-RU" dirty="0"/>
              <a:t> </a:t>
            </a:r>
            <a:r>
              <a:rPr lang="ru-RU" dirty="0" err="1"/>
              <a:t>функцією</a:t>
            </a:r>
            <a:r>
              <a:rPr lang="ru-RU" dirty="0"/>
              <a:t>. Вона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узагальнення</a:t>
            </a:r>
            <a:r>
              <a:rPr lang="ru-RU" dirty="0"/>
              <a:t> </a:t>
            </a:r>
            <a:r>
              <a:rPr lang="ru-RU" dirty="0" err="1"/>
              <a:t>сенсорних</a:t>
            </a:r>
            <a:r>
              <a:rPr lang="ru-RU" dirty="0"/>
              <a:t> </a:t>
            </a:r>
            <a:r>
              <a:rPr lang="ru-RU" dirty="0" err="1"/>
              <a:t>сигналів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оперувати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конкретними</a:t>
            </a:r>
            <a:r>
              <a:rPr lang="ru-RU" dirty="0"/>
              <a:t> предметами, але й </a:t>
            </a:r>
            <a:r>
              <a:rPr lang="ru-RU" dirty="0" err="1"/>
              <a:t>абстрактними</a:t>
            </a:r>
            <a:r>
              <a:rPr lang="ru-RU" dirty="0"/>
              <a:t> </a:t>
            </a:r>
            <a:r>
              <a:rPr lang="ru-RU" dirty="0" err="1"/>
              <a:t>поняттями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Фізіологічна</a:t>
            </a:r>
            <a:r>
              <a:rPr lang="ru-RU" dirty="0"/>
              <a:t> основа –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аналізаторів</a:t>
            </a:r>
            <a:r>
              <a:rPr lang="ru-RU" dirty="0"/>
              <a:t> через </a:t>
            </a:r>
            <a:r>
              <a:rPr lang="ru-RU" dirty="0" err="1"/>
              <a:t>мовну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(Брока і </a:t>
            </a:r>
            <a:r>
              <a:rPr lang="ru-RU" dirty="0" err="1"/>
              <a:t>Верніке</a:t>
            </a:r>
            <a:r>
              <a:rPr lang="ru-RU" dirty="0"/>
              <a:t> –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,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мовленням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err="1"/>
              <a:t>Функції</a:t>
            </a:r>
            <a:r>
              <a:rPr lang="ru-RU" dirty="0"/>
              <a:t> –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сигналів</a:t>
            </a:r>
            <a:r>
              <a:rPr lang="ru-RU" dirty="0"/>
              <a:t> у слова,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Приклад. </a:t>
            </a:r>
            <a:r>
              <a:rPr lang="ru-RU" dirty="0" err="1"/>
              <a:t>Назва</a:t>
            </a:r>
            <a:r>
              <a:rPr lang="ru-RU" dirty="0"/>
              <a:t> предмету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образ в </a:t>
            </a:r>
            <a:r>
              <a:rPr lang="ru-RU" dirty="0" err="1"/>
              <a:t>уяві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без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.</a:t>
            </a:r>
          </a:p>
          <a:p>
            <a:pPr marL="0" indent="0">
              <a:buNone/>
            </a:pPr>
            <a:br>
              <a:rPr lang="ru-RU" dirty="0"/>
            </a:br>
            <a:endParaRPr lang="uk-UA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2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i="1" dirty="0"/>
            </a:br>
            <a:r>
              <a:rPr lang="ru-RU" b="1" i="1" dirty="0"/>
              <a:t>2. </a:t>
            </a:r>
            <a:r>
              <a:rPr lang="ru-RU" b="1" i="1" dirty="0" err="1"/>
              <a:t>Сигнальні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ru-RU" b="1" i="1" dirty="0" err="1"/>
              <a:t>мозку</a:t>
            </a:r>
            <a:r>
              <a:rPr lang="ru-RU" b="1" i="1" dirty="0"/>
              <a:t> та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 в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інтелекту</a:t>
            </a:r>
            <a:br>
              <a:rPr lang="ru-RU" b="1" i="1" dirty="0"/>
            </a:b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Друга </a:t>
            </a:r>
            <a:r>
              <a:rPr lang="ru-RU" i="1" dirty="0" err="1"/>
              <a:t>сигнальна</a:t>
            </a:r>
            <a:r>
              <a:rPr lang="ru-RU" i="1" dirty="0"/>
              <a:t> система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dirty="0" err="1"/>
              <a:t>Розлади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сигнальної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проявлятися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алалії-дислалії</a:t>
            </a:r>
            <a:r>
              <a:rPr lang="ru-RU" dirty="0"/>
              <a:t>, </a:t>
            </a:r>
            <a:r>
              <a:rPr lang="ru-RU" dirty="0" err="1"/>
              <a:t>афазії</a:t>
            </a:r>
            <a:r>
              <a:rPr lang="ru-RU" dirty="0"/>
              <a:t>, </a:t>
            </a:r>
            <a:r>
              <a:rPr lang="ru-RU" dirty="0" err="1"/>
              <a:t>дислексії</a:t>
            </a:r>
            <a:r>
              <a:rPr lang="ru-RU" dirty="0"/>
              <a:t>, </a:t>
            </a:r>
            <a:r>
              <a:rPr lang="ru-RU" dirty="0" err="1"/>
              <a:t>дисграфії</a:t>
            </a:r>
            <a:r>
              <a:rPr lang="ru-RU" dirty="0"/>
              <a:t>. </a:t>
            </a:r>
            <a:r>
              <a:rPr lang="ru-RU" dirty="0" err="1"/>
              <a:t>Корекційні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логопедичні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візуальних</a:t>
            </a:r>
            <a:r>
              <a:rPr lang="ru-RU" dirty="0"/>
              <a:t> та </a:t>
            </a:r>
            <a:r>
              <a:rPr lang="ru-RU" dirty="0" err="1"/>
              <a:t>аудіальних</a:t>
            </a:r>
            <a:r>
              <a:rPr lang="ru-RU" dirty="0"/>
              <a:t> опор,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словникового</a:t>
            </a:r>
            <a:r>
              <a:rPr lang="ru-RU" dirty="0"/>
              <a:t> запасу.</a:t>
            </a:r>
            <a:endParaRPr lang="uk-UA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2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8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i="1" dirty="0"/>
            </a:br>
            <a:r>
              <a:rPr lang="ru-RU" b="1" i="1" dirty="0"/>
              <a:t>2. </a:t>
            </a:r>
            <a:r>
              <a:rPr lang="ru-RU" b="1" i="1" dirty="0" err="1"/>
              <a:t>Сигнальні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ru-RU" b="1" i="1" dirty="0" err="1"/>
              <a:t>мозку</a:t>
            </a:r>
            <a:r>
              <a:rPr lang="ru-RU" b="1" i="1" dirty="0"/>
              <a:t> та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 в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інтелекту</a:t>
            </a:r>
            <a:br>
              <a:rPr lang="ru-RU" b="1" i="1" dirty="0"/>
            </a:b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dirty="0"/>
              <a:t>Третій рівень кіркової діяльності (фронтальна система)</a:t>
            </a:r>
          </a:p>
          <a:p>
            <a:pPr marL="0" indent="0">
              <a:buNone/>
            </a:pPr>
            <a:r>
              <a:rPr lang="uk-UA" dirty="0"/>
              <a:t>Цей рівень відповідає за складні форми поведінки, самоконтроль, планування та прогнозування. Він функціонально пов’язаний з лобовими частками мозку, які є регулятором довільної активності людини.</a:t>
            </a:r>
          </a:p>
          <a:p>
            <a:pPr marL="0" indent="0">
              <a:buNone/>
            </a:pPr>
            <a:r>
              <a:rPr lang="uk-UA" dirty="0"/>
              <a:t>Фізіологічна основа – діяльність лобових часток кори головного мозку, особливо </a:t>
            </a:r>
            <a:r>
              <a:rPr lang="uk-UA" dirty="0" err="1"/>
              <a:t>префронтальної</a:t>
            </a:r>
            <a:r>
              <a:rPr lang="uk-UA" dirty="0"/>
              <a:t> кори.</a:t>
            </a:r>
          </a:p>
          <a:p>
            <a:pPr marL="0" indent="0">
              <a:buNone/>
            </a:pPr>
            <a:r>
              <a:rPr lang="uk-UA" dirty="0"/>
              <a:t>Функції – управління свідомою поведінкою, постановка цілей, контроль дій, довільна увага.</a:t>
            </a:r>
          </a:p>
          <a:p>
            <a:pPr marL="0" indent="0">
              <a:buNone/>
            </a:pPr>
            <a:r>
              <a:rPr lang="ru-RU" dirty="0"/>
              <a:t>Приклад.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розкладу</a:t>
            </a:r>
            <a:r>
              <a:rPr lang="ru-RU" dirty="0"/>
              <a:t>,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2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i="1" dirty="0"/>
            </a:br>
            <a:r>
              <a:rPr lang="ru-RU" b="1" i="1" dirty="0"/>
              <a:t>2. </a:t>
            </a:r>
            <a:r>
              <a:rPr lang="ru-RU" b="1" i="1" dirty="0" err="1"/>
              <a:t>Сигнальні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ru-RU" b="1" i="1" dirty="0" err="1"/>
              <a:t>мозку</a:t>
            </a:r>
            <a:r>
              <a:rPr lang="ru-RU" b="1" i="1" dirty="0"/>
              <a:t> та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 в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інтелекту</a:t>
            </a:r>
            <a:br>
              <a:rPr lang="ru-RU" b="1" i="1" dirty="0"/>
            </a:b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err="1"/>
              <a:t>Третій</a:t>
            </a:r>
            <a:r>
              <a:rPr lang="ru-RU" i="1" dirty="0"/>
              <a:t>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кіркової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 (</a:t>
            </a:r>
            <a:r>
              <a:rPr lang="ru-RU" i="1" dirty="0" err="1"/>
              <a:t>фронтальна</a:t>
            </a:r>
            <a:r>
              <a:rPr lang="ru-RU" i="1" dirty="0"/>
              <a:t> система)</a:t>
            </a:r>
          </a:p>
          <a:p>
            <a:pPr marL="0" indent="0">
              <a:buNone/>
            </a:pPr>
            <a:r>
              <a:rPr lang="uk-UA" dirty="0"/>
              <a:t> Значення в логопедії та корекційній педагогіці: при порушеннях лобових часток (наприклад, у дітей із СДУГ або розладами спектра аутизму) виникають труднощі в регуляції поведінки, концентрації уваги та самоконтролі мовлення. Корекційні методи включають розвиток виконавчих функцій, тренування уваги, </a:t>
            </a:r>
            <a:r>
              <a:rPr lang="uk-UA" dirty="0" err="1"/>
              <a:t>когнітивно</a:t>
            </a:r>
            <a:r>
              <a:rPr lang="uk-UA" dirty="0"/>
              <a:t>-поведінкову терапію.</a:t>
            </a:r>
          </a:p>
          <a:p>
            <a:pPr marL="0" indent="0">
              <a:buNone/>
            </a:pPr>
            <a:endParaRPr lang="uk-UA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2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23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i="1" dirty="0"/>
            </a:br>
            <a:r>
              <a:rPr lang="ru-RU" b="1" i="1" dirty="0"/>
              <a:t>2. </a:t>
            </a:r>
            <a:r>
              <a:rPr lang="ru-RU" b="1" i="1" dirty="0" err="1"/>
              <a:t>Сигнальні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ru-RU" b="1" i="1" dirty="0" err="1"/>
              <a:t>мозку</a:t>
            </a:r>
            <a:r>
              <a:rPr lang="ru-RU" b="1" i="1" dirty="0"/>
              <a:t> та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 в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інтелекту</a:t>
            </a:r>
            <a:br>
              <a:rPr lang="ru-RU" b="1" i="1" dirty="0"/>
            </a:b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/>
              <a:t>Взаємозв’язок трьох рівнів</a:t>
            </a:r>
          </a:p>
          <a:p>
            <a:pPr marL="0" indent="0">
              <a:buNone/>
            </a:pPr>
            <a:r>
              <a:rPr lang="uk-UA" dirty="0"/>
              <a:t>Ці три рівні діяльності мозку працюють у комплексі</a:t>
            </a:r>
          </a:p>
          <a:p>
            <a:pPr marL="0" indent="0">
              <a:buNone/>
            </a:pPr>
            <a:r>
              <a:rPr lang="uk-UA" dirty="0"/>
              <a:t>Перша сигнальна система дає базове сенсорне сприйняття.</a:t>
            </a:r>
          </a:p>
          <a:p>
            <a:pPr marL="0" indent="0">
              <a:buNone/>
            </a:pPr>
            <a:r>
              <a:rPr lang="uk-UA" dirty="0"/>
              <a:t>Друга сигнальна система перетворює це сприйняття у знаки та символи, що дозволяє оперувати абстрактними поняттями.</a:t>
            </a:r>
          </a:p>
          <a:p>
            <a:pPr marL="0" indent="0">
              <a:buNone/>
            </a:pPr>
            <a:r>
              <a:rPr lang="uk-UA" dirty="0"/>
              <a:t>Третій рівень кіркової діяльності додає можливість планування, самоконтролю та свідомого використання мови.</a:t>
            </a:r>
          </a:p>
          <a:p>
            <a:pPr marL="0" indent="0">
              <a:buNone/>
            </a:pPr>
            <a:r>
              <a:rPr lang="uk-UA" dirty="0"/>
              <a:t>У корекційній та логопедичній роботі врахування всіх трьох рівнів мозкової діяльності допомагає формувати ефективні методи навчання та реабілітації.</a:t>
            </a:r>
          </a:p>
          <a:p>
            <a:pPr marL="0" indent="0">
              <a:buNone/>
            </a:pPr>
            <a:endParaRPr lang="uk-UA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2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9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3. Зв’язок </a:t>
            </a:r>
            <a:r>
              <a:rPr lang="ru-RU" sz="3600" b="1" i="1" dirty="0" err="1"/>
              <a:t>порушень</a:t>
            </a:r>
            <a:r>
              <a:rPr lang="ru-RU" sz="3600" b="1" i="1" dirty="0"/>
              <a:t> </a:t>
            </a:r>
            <a:r>
              <a:rPr lang="ru-RU" sz="3600" b="1" i="1" dirty="0" err="1"/>
              <a:t>інтелектуального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з </a:t>
            </a:r>
            <a:r>
              <a:rPr lang="ru-RU" sz="3600" b="1" i="1" dirty="0" err="1"/>
              <a:t>ураженням</a:t>
            </a:r>
            <a:r>
              <a:rPr lang="ru-RU" sz="3600" b="1" i="1" dirty="0"/>
              <a:t> </a:t>
            </a:r>
            <a:r>
              <a:rPr lang="ru-RU" sz="3600" b="1" i="1" dirty="0" err="1"/>
              <a:t>різних</a:t>
            </a:r>
            <a:r>
              <a:rPr lang="ru-RU" sz="3600" b="1" i="1" dirty="0"/>
              <a:t> зон головного </a:t>
            </a:r>
            <a:r>
              <a:rPr lang="ru-RU" sz="3600" b="1" i="1" dirty="0" err="1"/>
              <a:t>мозку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/>
              <a:t>Порушення інтелектуального розвитку пов’язані з дисфункцією або ураженням певних зон мозку, що відповідають за когнітивні, мовленнєві, моторні й адаптивні функції. Ураження можуть бути викликані генетичними, </a:t>
            </a:r>
            <a:r>
              <a:rPr lang="uk-UA" i="1" dirty="0" err="1"/>
              <a:t>перинатальними</a:t>
            </a:r>
            <a:r>
              <a:rPr lang="uk-UA" i="1" dirty="0"/>
              <a:t>, метаболічними чи травматичними факторами.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81727" cy="67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3. Зв’язок </a:t>
            </a:r>
            <a:r>
              <a:rPr lang="ru-RU" sz="3600" b="1" i="1" dirty="0" err="1"/>
              <a:t>порушень</a:t>
            </a:r>
            <a:r>
              <a:rPr lang="ru-RU" sz="3600" b="1" i="1" dirty="0"/>
              <a:t> </a:t>
            </a:r>
            <a:r>
              <a:rPr lang="ru-RU" sz="3600" b="1" i="1" dirty="0" err="1"/>
              <a:t>інтелектуального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з </a:t>
            </a:r>
            <a:r>
              <a:rPr lang="ru-RU" sz="3600" b="1" i="1" dirty="0" err="1"/>
              <a:t>ураженням</a:t>
            </a:r>
            <a:r>
              <a:rPr lang="ru-RU" sz="3600" b="1" i="1" dirty="0"/>
              <a:t> </a:t>
            </a:r>
            <a:r>
              <a:rPr lang="ru-RU" sz="3600" b="1" i="1" dirty="0" err="1"/>
              <a:t>різних</a:t>
            </a:r>
            <a:r>
              <a:rPr lang="ru-RU" sz="3600" b="1" i="1" dirty="0"/>
              <a:t> зон головного </a:t>
            </a:r>
            <a:r>
              <a:rPr lang="ru-RU" sz="3600" b="1" i="1" dirty="0" err="1"/>
              <a:t>мозку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i="1" dirty="0"/>
              <a:t>1. Лобова частка (</a:t>
            </a:r>
            <a:r>
              <a:rPr lang="uk-UA" b="1" i="1" dirty="0" err="1"/>
              <a:t>префронтальна</a:t>
            </a:r>
            <a:r>
              <a:rPr lang="uk-UA" b="1" i="1" dirty="0"/>
              <a:t> кора)</a:t>
            </a:r>
          </a:p>
          <a:p>
            <a:pPr marL="0" indent="0">
              <a:buNone/>
            </a:pPr>
            <a:r>
              <a:rPr lang="uk-UA" i="1" dirty="0"/>
              <a:t>Функції: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Виконавчі функції (планування, самоконтроль, гнучкість мислення).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Соціальна поведінка, регуляція емоцій.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Розвиток цілеспрямованої діяльності.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Ураження → Симптоми при ПІР: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Порушення регуляції поведінки → імпульсивність, емоційна нестабільність.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Складнощі з навчанням → проблеми з увагою, пам’яттю, організацією дій.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Недостатня адаптація → труднощі в комунікації, ригідність мислення.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Можливі ознаки </a:t>
            </a:r>
            <a:r>
              <a:rPr lang="uk-UA" i="1" dirty="0" err="1"/>
              <a:t>аутистичного</a:t>
            </a:r>
            <a:r>
              <a:rPr lang="uk-UA" i="1" dirty="0"/>
              <a:t> спектра або СДУГ.</a:t>
            </a:r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81727" cy="67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2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3. Зв’язок </a:t>
            </a:r>
            <a:r>
              <a:rPr lang="ru-RU" sz="3600" b="1" i="1" dirty="0" err="1"/>
              <a:t>порушень</a:t>
            </a:r>
            <a:r>
              <a:rPr lang="ru-RU" sz="3600" b="1" i="1" dirty="0"/>
              <a:t> </a:t>
            </a:r>
            <a:r>
              <a:rPr lang="ru-RU" sz="3600" b="1" i="1" dirty="0" err="1"/>
              <a:t>інтелектуального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з </a:t>
            </a:r>
            <a:r>
              <a:rPr lang="ru-RU" sz="3600" b="1" i="1" dirty="0" err="1"/>
              <a:t>ураженням</a:t>
            </a:r>
            <a:r>
              <a:rPr lang="ru-RU" sz="3600" b="1" i="1" dirty="0"/>
              <a:t> </a:t>
            </a:r>
            <a:r>
              <a:rPr lang="ru-RU" sz="3600" b="1" i="1" dirty="0" err="1"/>
              <a:t>різних</a:t>
            </a:r>
            <a:r>
              <a:rPr lang="ru-RU" sz="3600" b="1" i="1" dirty="0"/>
              <a:t> зон головного </a:t>
            </a:r>
            <a:r>
              <a:rPr lang="ru-RU" sz="3600" b="1" i="1" dirty="0" err="1"/>
              <a:t>мозку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i="1" dirty="0"/>
              <a:t>2. Тім’яна частка</a:t>
            </a:r>
          </a:p>
          <a:p>
            <a:pPr marL="0" indent="0">
              <a:buNone/>
            </a:pPr>
            <a:r>
              <a:rPr lang="uk-UA" i="1" dirty="0"/>
              <a:t>Функції:</a:t>
            </a:r>
          </a:p>
          <a:p>
            <a:pPr marL="0" indent="0">
              <a:buNone/>
            </a:pPr>
            <a:r>
              <a:rPr lang="uk-UA" i="1" dirty="0"/>
              <a:t>🔹 Аналіз сенсорної інформації, просторове мислення.</a:t>
            </a:r>
          </a:p>
          <a:p>
            <a:pPr marL="0" indent="0">
              <a:buNone/>
            </a:pPr>
            <a:r>
              <a:rPr lang="uk-UA" i="1" dirty="0"/>
              <a:t>🔹 Обробка символічної інформації (числа, літери).</a:t>
            </a:r>
          </a:p>
          <a:p>
            <a:pPr marL="0" indent="0">
              <a:buNone/>
            </a:pPr>
            <a:r>
              <a:rPr lang="uk-UA" i="1" dirty="0"/>
              <a:t>🔹 Формування схем тіла (відчуття власного тіла в просторі).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Ураження → Симптоми при ПІР: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Порушення просторового мислення → труднощі з орієнтацією, конструктивна апраксія.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 err="1"/>
              <a:t>Дисграфія</a:t>
            </a:r>
            <a:r>
              <a:rPr lang="uk-UA" i="1" dirty="0"/>
              <a:t>, </a:t>
            </a:r>
            <a:r>
              <a:rPr lang="uk-UA" i="1" dirty="0" err="1"/>
              <a:t>дислексія</a:t>
            </a:r>
            <a:r>
              <a:rPr lang="uk-UA" i="1" dirty="0"/>
              <a:t>, </a:t>
            </a:r>
            <a:r>
              <a:rPr lang="uk-UA" i="1" dirty="0" err="1"/>
              <a:t>дискалькулія</a:t>
            </a:r>
            <a:r>
              <a:rPr lang="uk-UA" i="1" dirty="0"/>
              <a:t> → труднощі в читанні, письмі, лічбі.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Сенсорні агнозії → труднощі в розпізнаванні предметів на дотик.</a:t>
            </a:r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81727" cy="67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72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3. Зв’язок </a:t>
            </a:r>
            <a:r>
              <a:rPr lang="ru-RU" sz="3600" b="1" i="1" dirty="0" err="1"/>
              <a:t>порушень</a:t>
            </a:r>
            <a:r>
              <a:rPr lang="ru-RU" sz="3600" b="1" i="1" dirty="0"/>
              <a:t> </a:t>
            </a:r>
            <a:r>
              <a:rPr lang="ru-RU" sz="3600" b="1" i="1" dirty="0" err="1"/>
              <a:t>інтелектуального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з </a:t>
            </a:r>
            <a:r>
              <a:rPr lang="ru-RU" sz="3600" b="1" i="1" dirty="0" err="1"/>
              <a:t>ураженням</a:t>
            </a:r>
            <a:r>
              <a:rPr lang="ru-RU" sz="3600" b="1" i="1" dirty="0"/>
              <a:t> </a:t>
            </a:r>
            <a:r>
              <a:rPr lang="ru-RU" sz="3600" b="1" i="1" dirty="0" err="1"/>
              <a:t>різних</a:t>
            </a:r>
            <a:r>
              <a:rPr lang="ru-RU" sz="3600" b="1" i="1" dirty="0"/>
              <a:t> зон головного </a:t>
            </a:r>
            <a:r>
              <a:rPr lang="ru-RU" sz="3600" b="1" i="1" dirty="0" err="1"/>
              <a:t>мозку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i="1" dirty="0"/>
              <a:t>3. Скронева частка</a:t>
            </a:r>
          </a:p>
          <a:p>
            <a:pPr marL="0" indent="0">
              <a:buNone/>
            </a:pPr>
            <a:r>
              <a:rPr lang="uk-UA" i="1" dirty="0"/>
              <a:t>Функції:</a:t>
            </a:r>
          </a:p>
          <a:p>
            <a:pPr marL="0" indent="0">
              <a:buNone/>
            </a:pPr>
            <a:r>
              <a:rPr lang="uk-UA" i="1" dirty="0"/>
              <a:t>🔹 Обробка слухової інформації, розуміння мовлення.</a:t>
            </a:r>
          </a:p>
          <a:p>
            <a:pPr marL="0" indent="0">
              <a:buNone/>
            </a:pPr>
            <a:r>
              <a:rPr lang="uk-UA" i="1" dirty="0"/>
              <a:t>🔹 Пам’ять (запам’ятовування, збереження інформації).</a:t>
            </a:r>
          </a:p>
          <a:p>
            <a:pPr marL="0" indent="0">
              <a:buNone/>
            </a:pPr>
            <a:r>
              <a:rPr lang="uk-UA" i="1" dirty="0"/>
              <a:t>🔹 Емоційна регуляція (</a:t>
            </a:r>
            <a:r>
              <a:rPr lang="uk-UA" i="1" dirty="0" err="1"/>
              <a:t>лімбічна</a:t>
            </a:r>
            <a:r>
              <a:rPr lang="uk-UA" i="1" dirty="0"/>
              <a:t> система).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Ураження → Симптоми при ПІР: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Сенсорна афазія → труднощі з розумінням мовлення.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Амнезія → слабка пам’ять, труднощі у навчанні.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Порушення слухового сприйняття → складнощі у комунікації.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Емоційна нестабільність → підвищена тривожність або апатія.</a:t>
            </a:r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81727" cy="67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2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3. Зв’язок </a:t>
            </a:r>
            <a:r>
              <a:rPr lang="ru-RU" sz="3600" b="1" i="1" dirty="0" err="1"/>
              <a:t>порушень</a:t>
            </a:r>
            <a:r>
              <a:rPr lang="ru-RU" sz="3600" b="1" i="1" dirty="0"/>
              <a:t> </a:t>
            </a:r>
            <a:r>
              <a:rPr lang="ru-RU" sz="3600" b="1" i="1" dirty="0" err="1"/>
              <a:t>інтелектуального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з </a:t>
            </a:r>
            <a:r>
              <a:rPr lang="ru-RU" sz="3600" b="1" i="1" dirty="0" err="1"/>
              <a:t>ураженням</a:t>
            </a:r>
            <a:r>
              <a:rPr lang="ru-RU" sz="3600" b="1" i="1" dirty="0"/>
              <a:t> </a:t>
            </a:r>
            <a:r>
              <a:rPr lang="ru-RU" sz="3600" b="1" i="1" dirty="0" err="1"/>
              <a:t>різних</a:t>
            </a:r>
            <a:r>
              <a:rPr lang="ru-RU" sz="3600" b="1" i="1" dirty="0"/>
              <a:t> зон головного </a:t>
            </a:r>
            <a:r>
              <a:rPr lang="ru-RU" sz="3600" b="1" i="1" dirty="0" err="1"/>
              <a:t>мозку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i="1" dirty="0"/>
              <a:t>4. Потилична частка</a:t>
            </a:r>
          </a:p>
          <a:p>
            <a:pPr marL="0" indent="0">
              <a:buNone/>
            </a:pPr>
            <a:r>
              <a:rPr lang="uk-UA" i="1" dirty="0"/>
              <a:t>Функції:</a:t>
            </a:r>
          </a:p>
          <a:p>
            <a:pPr marL="0" indent="0">
              <a:buNone/>
            </a:pPr>
            <a:r>
              <a:rPr lang="uk-UA" i="1" dirty="0"/>
              <a:t>🔹 Обробка зорової інформації.</a:t>
            </a:r>
          </a:p>
          <a:p>
            <a:pPr marL="0" indent="0">
              <a:buNone/>
            </a:pPr>
            <a:r>
              <a:rPr lang="uk-UA" i="1" dirty="0"/>
              <a:t>🔹 Розпізнавання предметів, </a:t>
            </a:r>
            <a:r>
              <a:rPr lang="uk-UA" i="1" dirty="0" err="1"/>
              <a:t>облич</a:t>
            </a:r>
            <a:r>
              <a:rPr lang="uk-UA" i="1" dirty="0"/>
              <a:t>.</a:t>
            </a:r>
          </a:p>
          <a:p>
            <a:pPr marL="0" indent="0">
              <a:buNone/>
            </a:pPr>
            <a:r>
              <a:rPr lang="uk-UA" i="1" dirty="0"/>
              <a:t>🔹 Візуальне сприйняття простору.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Ураження → Симптоми при ПІР: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Зорові агнозії → проблеми з розпізнаванням предметів, </a:t>
            </a:r>
            <a:r>
              <a:rPr lang="uk-UA" i="1" dirty="0" err="1"/>
              <a:t>облич</a:t>
            </a:r>
            <a:r>
              <a:rPr lang="uk-UA" i="1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Просторові порушення → труднощі з орієнтацією в просторі, схильність до дезорієнтації.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Візуально-моторна координація → труднощі з малюванням, копіюванням фігур.</a:t>
            </a:r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81727" cy="67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3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/>
          <a:lstStyle/>
          <a:p>
            <a:pPr algn="ctr"/>
            <a:r>
              <a:rPr lang="uk-UA" dirty="0"/>
              <a:t>ПЛАН: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1. Рівні кіркової діяльності</a:t>
            </a:r>
          </a:p>
          <a:p>
            <a:pPr marL="0" indent="0">
              <a:buNone/>
            </a:pPr>
            <a:r>
              <a:rPr lang="uk-UA" dirty="0"/>
              <a:t>2. Сигнальні системи мозку та їх значення в розвитку інтелекту</a:t>
            </a:r>
          </a:p>
          <a:p>
            <a:pPr marL="0" indent="0">
              <a:buNone/>
            </a:pPr>
            <a:r>
              <a:rPr lang="uk-UA" dirty="0"/>
              <a:t>3. Зв’язок порушень кіркової діяльності та підкіркових структур з інтелектуальним розвитком</a:t>
            </a:r>
          </a:p>
          <a:p>
            <a:pPr marL="0" indent="0">
              <a:buNone/>
            </a:pPr>
            <a:r>
              <a:rPr lang="uk-UA" dirty="0"/>
              <a:t>4. Етапи розвитку вищих психічних функцій та їх відповідність рівням кіркової діяльності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2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6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3. Зв’язок </a:t>
            </a:r>
            <a:r>
              <a:rPr lang="ru-RU" sz="3600" b="1" i="1" dirty="0" err="1"/>
              <a:t>порушень</a:t>
            </a:r>
            <a:r>
              <a:rPr lang="ru-RU" sz="3600" b="1" i="1" dirty="0"/>
              <a:t> </a:t>
            </a:r>
            <a:r>
              <a:rPr lang="ru-RU" sz="3600" b="1" i="1" dirty="0" err="1"/>
              <a:t>інтелектуального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з </a:t>
            </a:r>
            <a:r>
              <a:rPr lang="ru-RU" sz="3600" b="1" i="1" dirty="0" err="1"/>
              <a:t>ураженням</a:t>
            </a:r>
            <a:r>
              <a:rPr lang="ru-RU" sz="3600" b="1" i="1" dirty="0"/>
              <a:t> </a:t>
            </a:r>
            <a:r>
              <a:rPr lang="ru-RU" sz="3600" b="1" i="1" dirty="0" err="1"/>
              <a:t>різних</a:t>
            </a:r>
            <a:r>
              <a:rPr lang="ru-RU" sz="3600" b="1" i="1" dirty="0"/>
              <a:t> зон головного </a:t>
            </a:r>
            <a:r>
              <a:rPr lang="ru-RU" sz="3600" b="1" i="1" dirty="0" err="1"/>
              <a:t>мозку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i="1" dirty="0"/>
              <a:t>5. </a:t>
            </a:r>
            <a:r>
              <a:rPr lang="uk-UA" b="1" i="1" dirty="0" err="1"/>
              <a:t>Острівцева</a:t>
            </a:r>
            <a:r>
              <a:rPr lang="uk-UA" b="1" i="1" dirty="0"/>
              <a:t> частка</a:t>
            </a:r>
          </a:p>
          <a:p>
            <a:pPr marL="0" indent="0">
              <a:buNone/>
            </a:pPr>
            <a:r>
              <a:rPr lang="uk-UA" i="1" dirty="0"/>
              <a:t>Функції:</a:t>
            </a:r>
          </a:p>
          <a:p>
            <a:pPr marL="0" indent="0">
              <a:buNone/>
            </a:pPr>
            <a:r>
              <a:rPr lang="uk-UA" i="1" dirty="0"/>
              <a:t>🔹 Обробка смакових, вісцеральних </a:t>
            </a:r>
            <a:r>
              <a:rPr lang="uk-UA" i="1" dirty="0" err="1"/>
              <a:t>відчуттів</a:t>
            </a:r>
            <a:r>
              <a:rPr lang="uk-UA" i="1" dirty="0"/>
              <a:t>.</a:t>
            </a:r>
          </a:p>
          <a:p>
            <a:pPr marL="0" indent="0">
              <a:buNone/>
            </a:pPr>
            <a:r>
              <a:rPr lang="uk-UA" i="1" dirty="0"/>
              <a:t>🔹 Регуляція мімічних і мовленнєвих рухів.</a:t>
            </a:r>
          </a:p>
          <a:p>
            <a:pPr marL="0" indent="0">
              <a:buNone/>
            </a:pPr>
            <a:r>
              <a:rPr lang="uk-UA" i="1" dirty="0"/>
              <a:t>🔹 Контроль автономних функцій (серцевий ритм, дихання).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Ураження → Симптоми при ПІР: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Дизартрія → проблеми з вимовою.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Гіперчутливість або нечутливість до болю, температури.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Вегетативні порушення → порушення харчової поведінки, нестабільний серцевий ритм.</a:t>
            </a:r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81727" cy="67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3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3. Зв’язок </a:t>
            </a:r>
            <a:r>
              <a:rPr lang="ru-RU" sz="3600" b="1" i="1" dirty="0" err="1"/>
              <a:t>порушень</a:t>
            </a:r>
            <a:r>
              <a:rPr lang="ru-RU" sz="3600" b="1" i="1" dirty="0"/>
              <a:t> </a:t>
            </a:r>
            <a:r>
              <a:rPr lang="ru-RU" sz="3600" b="1" i="1" dirty="0" err="1"/>
              <a:t>інтелектуального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з </a:t>
            </a:r>
            <a:r>
              <a:rPr lang="ru-RU" sz="3600" b="1" i="1" dirty="0" err="1"/>
              <a:t>ураженням</a:t>
            </a:r>
            <a:r>
              <a:rPr lang="ru-RU" sz="3600" b="1" i="1" dirty="0"/>
              <a:t> </a:t>
            </a:r>
            <a:r>
              <a:rPr lang="ru-RU" sz="3600" b="1" i="1" dirty="0" err="1"/>
              <a:t>різних</a:t>
            </a:r>
            <a:r>
              <a:rPr lang="ru-RU" sz="3600" b="1" i="1" dirty="0"/>
              <a:t> зон головного </a:t>
            </a:r>
            <a:r>
              <a:rPr lang="ru-RU" sz="3600" b="1" i="1" dirty="0" err="1"/>
              <a:t>мозку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i="1" dirty="0"/>
              <a:t>6. Підкіркові структури (</a:t>
            </a:r>
            <a:r>
              <a:rPr lang="uk-UA" b="1" i="1" dirty="0" err="1"/>
              <a:t>лімбічна</a:t>
            </a:r>
            <a:r>
              <a:rPr lang="uk-UA" b="1" i="1" dirty="0"/>
              <a:t> система, базальні ганглії, мозочок)</a:t>
            </a:r>
          </a:p>
          <a:p>
            <a:pPr marL="0" indent="0">
              <a:buNone/>
            </a:pPr>
            <a:r>
              <a:rPr lang="uk-UA" i="1" dirty="0"/>
              <a:t>Функції:</a:t>
            </a:r>
          </a:p>
          <a:p>
            <a:pPr marL="0" indent="0">
              <a:buNone/>
            </a:pPr>
            <a:r>
              <a:rPr lang="uk-UA" i="1" dirty="0"/>
              <a:t>🔹 Регуляція емоцій і мотивації (</a:t>
            </a:r>
            <a:r>
              <a:rPr lang="uk-UA" i="1" dirty="0" err="1"/>
              <a:t>лімбічна</a:t>
            </a:r>
            <a:r>
              <a:rPr lang="uk-UA" i="1" dirty="0"/>
              <a:t> система).</a:t>
            </a:r>
          </a:p>
          <a:p>
            <a:pPr marL="0" indent="0">
              <a:buNone/>
            </a:pPr>
            <a:r>
              <a:rPr lang="uk-UA" i="1" dirty="0"/>
              <a:t>🔹 Координація рухів (мозочок, базальні ганглії).</a:t>
            </a:r>
          </a:p>
          <a:p>
            <a:pPr marL="0" indent="0">
              <a:buNone/>
            </a:pPr>
            <a:r>
              <a:rPr lang="uk-UA" i="1" dirty="0"/>
              <a:t>🔹 Формування довготривалої пам’яті (</a:t>
            </a:r>
            <a:r>
              <a:rPr lang="uk-UA" i="1" dirty="0" err="1"/>
              <a:t>гіпокамп</a:t>
            </a:r>
            <a:r>
              <a:rPr lang="uk-UA" i="1" dirty="0"/>
              <a:t>).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Ураження → Симптоми при ПІР: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Емоційні порушення → нестійкий настрій, тривожність, агресія.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 err="1"/>
              <a:t>Гіпо</a:t>
            </a:r>
            <a:r>
              <a:rPr lang="uk-UA" i="1" dirty="0"/>
              <a:t>- або </a:t>
            </a:r>
            <a:r>
              <a:rPr lang="uk-UA" i="1" dirty="0" err="1"/>
              <a:t>гіперкінези</a:t>
            </a:r>
            <a:r>
              <a:rPr lang="uk-UA" i="1" dirty="0"/>
              <a:t> → мимовільні рухи, порушення моторного контролю.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/>
              <a:t>Пам’ять → проблеми із запам’ятовуванням і відтворенням інформації.</a:t>
            </a:r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81727" cy="67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96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3. Зв’язок </a:t>
            </a:r>
            <a:r>
              <a:rPr lang="ru-RU" sz="3600" b="1" i="1" dirty="0" err="1"/>
              <a:t>порушень</a:t>
            </a:r>
            <a:r>
              <a:rPr lang="ru-RU" sz="3600" b="1" i="1" dirty="0"/>
              <a:t> </a:t>
            </a:r>
            <a:r>
              <a:rPr lang="ru-RU" sz="3600" b="1" i="1" dirty="0" err="1"/>
              <a:t>інтелектуального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з </a:t>
            </a:r>
            <a:r>
              <a:rPr lang="ru-RU" sz="3600" b="1" i="1" dirty="0" err="1"/>
              <a:t>ураженням</a:t>
            </a:r>
            <a:r>
              <a:rPr lang="ru-RU" sz="3600" b="1" i="1" dirty="0"/>
              <a:t> </a:t>
            </a:r>
            <a:r>
              <a:rPr lang="ru-RU" sz="3600" b="1" i="1" dirty="0" err="1"/>
              <a:t>різних</a:t>
            </a:r>
            <a:r>
              <a:rPr lang="ru-RU" sz="3600" b="1" i="1" dirty="0"/>
              <a:t> зон головного </a:t>
            </a:r>
            <a:r>
              <a:rPr lang="ru-RU" sz="3600" b="1" i="1" dirty="0" err="1"/>
              <a:t>мозку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i="1" dirty="0"/>
              <a:t>Таким чином,</a:t>
            </a:r>
          </a:p>
          <a:p>
            <a:pPr marL="0" indent="0">
              <a:buNone/>
            </a:pPr>
            <a:r>
              <a:rPr lang="uk-UA" i="1" dirty="0"/>
              <a:t>📌 ПІР часто пов’язані з дифузним ураженням мозку, а не лише з конкретною ділянкою.</a:t>
            </a:r>
          </a:p>
          <a:p>
            <a:pPr marL="0" indent="0">
              <a:buNone/>
            </a:pPr>
            <a:r>
              <a:rPr lang="uk-UA" i="1" dirty="0"/>
              <a:t>📌 Лобові та скроневі частки найбільш критичні для розвитку мовлення, мислення, навчання.</a:t>
            </a:r>
          </a:p>
          <a:p>
            <a:pPr marL="0" indent="0">
              <a:buNone/>
            </a:pPr>
            <a:r>
              <a:rPr lang="uk-UA" i="1" dirty="0"/>
              <a:t>📌 Порушення тім’яної та потиличної зон впливають на просторову орієнтацію, зорове та сенсорне сприйняття.</a:t>
            </a:r>
          </a:p>
          <a:p>
            <a:pPr marL="0" indent="0">
              <a:buNone/>
            </a:pPr>
            <a:r>
              <a:rPr lang="uk-UA" i="1" dirty="0"/>
              <a:t>📌 </a:t>
            </a:r>
            <a:r>
              <a:rPr lang="uk-UA" i="1" dirty="0" err="1"/>
              <a:t>Лімбічна</a:t>
            </a:r>
            <a:r>
              <a:rPr lang="uk-UA" i="1" dirty="0"/>
              <a:t> система та підкіркові структури визначають емоційну регуляцію, поведінку та пам’ять.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81727" cy="67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Розвиток вищих психічних функцій відбувається поступово, проходячи кілька етапів. </a:t>
            </a:r>
          </a:p>
          <a:p>
            <a:pPr marL="0" indent="0">
              <a:buNone/>
            </a:pPr>
            <a:r>
              <a:rPr lang="uk-UA" i="1" dirty="0"/>
              <a:t>За Л. Виготським, ці функції спочатку формуються в соціальній взаємодії, а потім </a:t>
            </a:r>
            <a:r>
              <a:rPr lang="uk-UA" i="1" dirty="0" err="1"/>
              <a:t>інтеріоризуються</a:t>
            </a:r>
            <a:r>
              <a:rPr lang="uk-UA" i="1" dirty="0"/>
              <a:t>, стаючи внутрішніми психічними процесами.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5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/>
              <a:t>Послідовність розвитку ВПФ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u="sng" dirty="0" err="1"/>
              <a:t>Сенсомоторний</a:t>
            </a:r>
            <a:r>
              <a:rPr lang="uk-UA" i="1" u="sng" dirty="0"/>
              <a:t> етап (0-2 роки)</a:t>
            </a:r>
          </a:p>
          <a:p>
            <a:pPr marL="0" indent="0">
              <a:buNone/>
            </a:pPr>
            <a:r>
              <a:rPr lang="uk-UA" i="1" dirty="0"/>
              <a:t>Формування сприйняття та уваги на основі сенсорного досвіду.</a:t>
            </a:r>
          </a:p>
          <a:p>
            <a:pPr marL="0" indent="0">
              <a:buNone/>
            </a:pPr>
            <a:r>
              <a:rPr lang="uk-UA" i="1" dirty="0"/>
              <a:t>Розвиток моторики, орієнтації в просторі.</a:t>
            </a:r>
          </a:p>
          <a:p>
            <a:pPr marL="0" indent="0">
              <a:buNone/>
            </a:pPr>
            <a:r>
              <a:rPr lang="uk-UA" i="1" dirty="0"/>
              <a:t>Поєднання сенсорної інформації з руховими реакціями.</a:t>
            </a:r>
          </a:p>
          <a:p>
            <a:pPr marL="0" indent="0">
              <a:buNone/>
            </a:pPr>
            <a:r>
              <a:rPr lang="uk-UA" i="1" dirty="0"/>
              <a:t>Початок розвитку невербального спілкування (жести, міміка).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47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Послідовність розвитку ВПФ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u="sng" dirty="0"/>
              <a:t>Передопераційний етап (2-7 років)</a:t>
            </a:r>
          </a:p>
          <a:p>
            <a:pPr marL="0" indent="0">
              <a:buNone/>
            </a:pPr>
            <a:r>
              <a:rPr lang="uk-UA" i="1" dirty="0"/>
              <a:t>Формування мовлення як провідного засобу комунікації та мислення.</a:t>
            </a:r>
          </a:p>
          <a:p>
            <a:pPr marL="0" indent="0">
              <a:buNone/>
            </a:pPr>
            <a:r>
              <a:rPr lang="uk-UA" i="1" dirty="0"/>
              <a:t>Розвиток пам’яті (спочатку мимовільної, а потім довільної).</a:t>
            </a:r>
          </a:p>
          <a:p>
            <a:pPr marL="0" indent="0">
              <a:buNone/>
            </a:pPr>
            <a:r>
              <a:rPr lang="uk-UA" i="1" dirty="0"/>
              <a:t>Поява уяви та символічного мислення (гра, малюнки, історії).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01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/>
              <a:t>Послідовність розвитку ВПФ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u="sng" dirty="0" err="1"/>
              <a:t>Емоційно</a:t>
            </a:r>
            <a:r>
              <a:rPr lang="uk-UA" i="1" u="sng" dirty="0"/>
              <a:t>-особистісний розвиток, здатність до співпереживання.</a:t>
            </a:r>
          </a:p>
          <a:p>
            <a:pPr marL="0" indent="0">
              <a:buNone/>
            </a:pPr>
            <a:r>
              <a:rPr lang="uk-UA" i="1" dirty="0"/>
              <a:t>Конкретно-операційний етап (7-11 років)</a:t>
            </a:r>
          </a:p>
          <a:p>
            <a:pPr marL="0" indent="0">
              <a:buNone/>
            </a:pPr>
            <a:r>
              <a:rPr lang="uk-UA" i="1" dirty="0"/>
              <a:t>Перехід від образного до логічного мислення.</a:t>
            </a:r>
          </a:p>
          <a:p>
            <a:pPr marL="0" indent="0">
              <a:buNone/>
            </a:pPr>
            <a:r>
              <a:rPr lang="uk-UA" i="1" dirty="0"/>
              <a:t>Розвиток довільної уваги та логічного запам’ятовування.</a:t>
            </a:r>
          </a:p>
          <a:p>
            <a:pPr marL="0" indent="0">
              <a:buNone/>
            </a:pPr>
            <a:r>
              <a:rPr lang="uk-UA" i="1" dirty="0"/>
              <a:t>Опанування письма, читання, рахунку.</a:t>
            </a:r>
          </a:p>
          <a:p>
            <a:pPr marL="0" indent="0">
              <a:buNone/>
            </a:pPr>
            <a:r>
              <a:rPr lang="uk-UA" i="1" dirty="0"/>
              <a:t>Вміння аналізувати ситуації та розуміти причинно-наслідкові зв’язки.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44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/>
              <a:t>Послідовність розвитку ВПФ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u="sng" dirty="0"/>
              <a:t>Формально-операційний етап (11-16 років)</a:t>
            </a:r>
          </a:p>
          <a:p>
            <a:pPr marL="0" indent="0">
              <a:buNone/>
            </a:pPr>
            <a:r>
              <a:rPr lang="uk-UA" i="1" dirty="0"/>
              <a:t>Розвиток абстрактного, гіпотетичного та критичного мислення.</a:t>
            </a:r>
          </a:p>
          <a:p>
            <a:pPr marL="0" indent="0">
              <a:buNone/>
            </a:pPr>
            <a:r>
              <a:rPr lang="uk-UA" i="1" dirty="0"/>
              <a:t>Збільшення рівня саморегуляції, рефлексії.</a:t>
            </a:r>
          </a:p>
          <a:p>
            <a:pPr marL="0" indent="0">
              <a:buNone/>
            </a:pPr>
            <a:r>
              <a:rPr lang="uk-UA" i="1" dirty="0"/>
              <a:t>Формування моральних уявлень, здатність розуміти різні точки зору.</a:t>
            </a:r>
          </a:p>
          <a:p>
            <a:pPr marL="0" indent="0">
              <a:buNone/>
            </a:pPr>
            <a:r>
              <a:rPr lang="uk-UA" i="1" dirty="0"/>
              <a:t>Соціальна адаптація, розвиток комунікативних навичок.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0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dirty="0"/>
              <a:t>Послідовність розвитку ВПФ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u="sng" dirty="0"/>
              <a:t>Дорослий період (16-18+ років)</a:t>
            </a:r>
          </a:p>
          <a:p>
            <a:pPr marL="0" indent="0">
              <a:buNone/>
            </a:pPr>
            <a:r>
              <a:rPr lang="uk-UA" i="1" dirty="0"/>
              <a:t>Досконалість аналітичного мислення, прогнозування ситуацій.</a:t>
            </a:r>
          </a:p>
          <a:p>
            <a:pPr marL="0" indent="0">
              <a:buNone/>
            </a:pPr>
            <a:r>
              <a:rPr lang="uk-UA" i="1" dirty="0"/>
              <a:t>Удосконалення професійних навичок, самостійного прийняття рішень.</a:t>
            </a:r>
          </a:p>
          <a:p>
            <a:pPr marL="0" indent="0">
              <a:buNone/>
            </a:pPr>
            <a:r>
              <a:rPr lang="uk-UA" i="1" dirty="0"/>
              <a:t>Розвиток самосвідомості, критичності, автономності в діяльності.</a:t>
            </a:r>
          </a:p>
          <a:p>
            <a:pPr marL="0" indent="0">
              <a:buNone/>
            </a:pPr>
            <a:r>
              <a:rPr lang="uk-UA" i="1" dirty="0"/>
              <a:t>Складні форми емоційного та соціального інтелекту.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24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Послідовність розвитку ВПФ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ru-RU" i="1" dirty="0" err="1"/>
              <a:t>Ця</a:t>
            </a:r>
            <a:r>
              <a:rPr lang="ru-RU" i="1" dirty="0"/>
              <a:t> </a:t>
            </a:r>
            <a:r>
              <a:rPr lang="ru-RU" i="1" dirty="0" err="1"/>
              <a:t>послідовність</a:t>
            </a:r>
            <a:r>
              <a:rPr lang="ru-RU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змінюватися</a:t>
            </a:r>
            <a:r>
              <a:rPr lang="ru-RU" i="1" dirty="0"/>
              <a:t> </a:t>
            </a:r>
            <a:r>
              <a:rPr lang="ru-RU" i="1" dirty="0" err="1"/>
              <a:t>залежно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індивідуальних</a:t>
            </a:r>
            <a:r>
              <a:rPr lang="ru-RU" i="1" dirty="0"/>
              <a:t> </a:t>
            </a:r>
            <a:r>
              <a:rPr lang="ru-RU" i="1" dirty="0" err="1"/>
              <a:t>особливостей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, </a:t>
            </a:r>
            <a:r>
              <a:rPr lang="ru-RU" i="1" dirty="0" err="1"/>
              <a:t>соціального</a:t>
            </a:r>
            <a:r>
              <a:rPr lang="ru-RU" i="1" dirty="0"/>
              <a:t> </a:t>
            </a:r>
            <a:r>
              <a:rPr lang="ru-RU" i="1" dirty="0" err="1"/>
              <a:t>середовища</a:t>
            </a:r>
            <a:r>
              <a:rPr lang="ru-RU" i="1" dirty="0"/>
              <a:t> та </a:t>
            </a:r>
            <a:r>
              <a:rPr lang="ru-RU" i="1" dirty="0" err="1"/>
              <a:t>навчального</a:t>
            </a:r>
            <a:r>
              <a:rPr lang="ru-RU" i="1" dirty="0"/>
              <a:t> </a:t>
            </a:r>
            <a:r>
              <a:rPr lang="ru-RU" i="1" dirty="0" err="1"/>
              <a:t>впливу</a:t>
            </a:r>
            <a:r>
              <a:rPr lang="ru-RU" i="1" dirty="0"/>
              <a:t>.</a:t>
            </a:r>
          </a:p>
          <a:p>
            <a:pPr marL="0" indent="0">
              <a:buNone/>
            </a:pP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виникати</a:t>
            </a:r>
            <a:r>
              <a:rPr lang="ru-RU" i="1" dirty="0"/>
              <a:t> </a:t>
            </a:r>
            <a:r>
              <a:rPr lang="ru-RU" i="1" dirty="0" err="1"/>
              <a:t>асинхронія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.</a:t>
            </a:r>
          </a:p>
          <a:p>
            <a:pPr marL="0" indent="0">
              <a:buNone/>
            </a:pP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виникати</a:t>
            </a:r>
            <a:r>
              <a:rPr lang="ru-RU" i="1" dirty="0"/>
              <a:t> </a:t>
            </a:r>
            <a:r>
              <a:rPr lang="ru-RU" i="1" dirty="0" err="1"/>
              <a:t>затримка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, </a:t>
            </a:r>
            <a:r>
              <a:rPr lang="ru-RU" i="1" dirty="0" err="1"/>
              <a:t>тощо</a:t>
            </a: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8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/>
          <a:lstStyle/>
          <a:p>
            <a:pPr algn="ctr"/>
            <a:r>
              <a:rPr lang="uk-UA" b="1" i="1" dirty="0"/>
              <a:t>1. Рівні кіркової діяльності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— це концепція, що пояснює організацію функціонування головного мозку, зокрема кори великих півкуль, у процесі сприйняття, переробки та регуляції інформації.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Згідно з теорією І. П. Павлова та інших нейрофізіологів, кіркова діяльність має </a:t>
            </a:r>
            <a:r>
              <a:rPr lang="uk-UA" b="1" i="1" dirty="0"/>
              <a:t>три основні рівні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2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3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/>
              <a:t>Послідовність розвитку ВПФ</a:t>
            </a:r>
          </a:p>
          <a:p>
            <a:pPr marL="0" indent="0">
              <a:buNone/>
            </a:pPr>
            <a:r>
              <a:rPr lang="uk-UA" b="1" i="1" dirty="0"/>
              <a:t>Загальна послідовність розвитку мовленнєвих процесів до 6-7 років: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1. </a:t>
            </a:r>
            <a:r>
              <a:rPr lang="uk-UA" b="1" i="1" dirty="0"/>
              <a:t>Немовленнєвий період </a:t>
            </a:r>
            <a:r>
              <a:rPr lang="uk-UA" i="1" dirty="0"/>
              <a:t>(0-6 міс.) – розвиваються сприйняття, увага, пам’ять, </a:t>
            </a:r>
            <a:r>
              <a:rPr lang="uk-UA" i="1" dirty="0" err="1"/>
              <a:t>гуління</a:t>
            </a:r>
            <a:r>
              <a:rPr lang="uk-UA" i="1" dirty="0"/>
              <a:t>.</a:t>
            </a:r>
          </a:p>
          <a:p>
            <a:pPr marL="0" indent="0">
              <a:buNone/>
            </a:pPr>
            <a:r>
              <a:rPr lang="uk-UA" i="1" dirty="0"/>
              <a:t>2. </a:t>
            </a:r>
            <a:r>
              <a:rPr lang="uk-UA" b="1" i="1" dirty="0"/>
              <a:t>Початок комунікації </a:t>
            </a:r>
            <a:r>
              <a:rPr lang="uk-UA" i="1" dirty="0"/>
              <a:t>(6-12 міс.) – з’являється лепет, реакція на ім’я, розуміння простих слів.</a:t>
            </a:r>
          </a:p>
          <a:p>
            <a:pPr marL="0" indent="0">
              <a:buNone/>
            </a:pPr>
            <a:r>
              <a:rPr lang="uk-UA" i="1" dirty="0"/>
              <a:t>3. </a:t>
            </a:r>
            <a:r>
              <a:rPr lang="uk-UA" b="1" i="1" dirty="0"/>
              <a:t>Перші слова </a:t>
            </a:r>
            <a:r>
              <a:rPr lang="uk-UA" i="1" dirty="0"/>
              <a:t>(12-18 міс.) – активне наслідування мовлення, називання предметів.</a:t>
            </a:r>
          </a:p>
          <a:p>
            <a:pPr marL="0" indent="0">
              <a:buNone/>
            </a:pPr>
            <a:r>
              <a:rPr lang="uk-UA" i="1" dirty="0"/>
              <a:t>4. </a:t>
            </a:r>
            <a:r>
              <a:rPr lang="uk-UA" b="1" i="1" dirty="0"/>
              <a:t>Фразове мовлення </a:t>
            </a:r>
            <a:r>
              <a:rPr lang="uk-UA" i="1" dirty="0"/>
              <a:t>(18-24 міс.) – формуються перші прості речення, розвиток уяви.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9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/>
              <a:t>Послідовність розвитку ВПФ</a:t>
            </a:r>
          </a:p>
          <a:p>
            <a:pPr marL="0" indent="0">
              <a:buNone/>
            </a:pPr>
            <a:r>
              <a:rPr lang="uk-UA" b="1" i="1" dirty="0"/>
              <a:t>Загальна послідовність розвитку мовленнєвих процесів до 6-7 років:</a:t>
            </a:r>
          </a:p>
          <a:p>
            <a:pPr marL="0" indent="0">
              <a:buNone/>
            </a:pPr>
            <a:r>
              <a:rPr lang="uk-UA" i="1" dirty="0"/>
              <a:t>5. </a:t>
            </a:r>
            <a:r>
              <a:rPr lang="uk-UA" b="1" i="1" dirty="0"/>
              <a:t>Розвиток мовлення </a:t>
            </a:r>
            <a:r>
              <a:rPr lang="uk-UA" i="1" dirty="0"/>
              <a:t>(2-3 роки) – розширення словникового запасу, використання питальних речень, розвиток мислення через гру.</a:t>
            </a:r>
          </a:p>
          <a:p>
            <a:pPr marL="0" indent="0">
              <a:buNone/>
            </a:pPr>
            <a:r>
              <a:rPr lang="uk-UA" i="1" dirty="0"/>
              <a:t>6. </a:t>
            </a:r>
            <a:r>
              <a:rPr lang="uk-UA" b="1" i="1" dirty="0"/>
              <a:t>Ускладнення мовлення </a:t>
            </a:r>
            <a:r>
              <a:rPr lang="uk-UA" i="1" dirty="0"/>
              <a:t>(3-4 роки) – з’являється зв’язне мовлення, розуміння логічних зв’язків, розвиток сюжетно-рольової гри.</a:t>
            </a:r>
          </a:p>
          <a:p>
            <a:pPr marL="0" indent="0">
              <a:buNone/>
            </a:pPr>
            <a:r>
              <a:rPr lang="uk-UA" i="1" dirty="0"/>
              <a:t>7. </a:t>
            </a:r>
            <a:r>
              <a:rPr lang="uk-UA" b="1" i="1" dirty="0"/>
              <a:t>Формування довільної уваги </a:t>
            </a:r>
            <a:r>
              <a:rPr lang="uk-UA" i="1" dirty="0"/>
              <a:t>(4-5 років) – покращується концентрація, </a:t>
            </a:r>
            <a:r>
              <a:rPr lang="uk-UA" i="1" dirty="0" err="1"/>
              <a:t>ускладнюється</a:t>
            </a:r>
            <a:r>
              <a:rPr lang="uk-UA" i="1" dirty="0"/>
              <a:t> пам’ять, дитина вчиться дотримуватися правил у грі.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97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/>
              <a:t>Послідовність розвитку ВПФ</a:t>
            </a:r>
          </a:p>
          <a:p>
            <a:pPr marL="0" indent="0">
              <a:buNone/>
            </a:pPr>
            <a:r>
              <a:rPr lang="uk-UA" b="1" i="1" dirty="0"/>
              <a:t>Загальна послідовність розвитку мовленнєвих процесів до 6-7 років:</a:t>
            </a:r>
          </a:p>
          <a:p>
            <a:pPr marL="0" indent="0">
              <a:buNone/>
            </a:pPr>
            <a:r>
              <a:rPr lang="uk-UA" i="1" dirty="0"/>
              <a:t>8. </a:t>
            </a:r>
            <a:r>
              <a:rPr lang="uk-UA" b="1" i="1" dirty="0"/>
              <a:t>Розвиток логічного мислення </a:t>
            </a:r>
            <a:r>
              <a:rPr lang="uk-UA" i="1" dirty="0"/>
              <a:t>(5-6 років) – дитина розуміє причинно-наслідкові зв’язки, починає оперувати абстрактними поняттями.</a:t>
            </a:r>
          </a:p>
          <a:p>
            <a:pPr marL="0" indent="0">
              <a:buNone/>
            </a:pPr>
            <a:r>
              <a:rPr lang="uk-UA" i="1" dirty="0"/>
              <a:t>9. </a:t>
            </a:r>
            <a:r>
              <a:rPr lang="uk-UA" b="1" i="1" dirty="0"/>
              <a:t>Підготовка до навчання </a:t>
            </a:r>
            <a:r>
              <a:rPr lang="uk-UA" i="1" dirty="0"/>
              <a:t>(6-7 років) – розвиток довільної уваги, здатність до аналізу та узагальнення, логічне мислення, усвідомлене запам’ятовування, оволодіння письмом і читанням.</a:t>
            </a:r>
          </a:p>
          <a:p>
            <a:pPr marL="0" indent="0">
              <a:buNone/>
            </a:pPr>
            <a:r>
              <a:rPr lang="uk-UA" i="1" dirty="0"/>
              <a:t>До 6-7 років у дитини формується достатній рівень ВПФ для навчання, соціалізації та саморегуляції.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12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i="1" dirty="0"/>
              <a:t>Сензитивні періоди розвитку від 0 до 6-7 років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Сензитивні періоди – це особливо важливі часові відрізки в розвитку дитини, коли мозок найбільш сприйнятливий до певних видів стимуляції. Вони є критичними для формування мовлення, сенсорного сприйняття, моторики, соціальних навичок. Якщо в цей час дитина не отримує достатньо стимуляції, формування відповідних навичок може бути порушене або значно ускладнене.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54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i="1" dirty="0"/>
              <a:t>Сензитивні періоди розвитку від 0 до 6-7 років</a:t>
            </a:r>
          </a:p>
          <a:p>
            <a:pPr marL="0" indent="0">
              <a:buNone/>
            </a:pPr>
            <a:r>
              <a:rPr lang="uk-UA" i="1" dirty="0"/>
              <a:t>1. </a:t>
            </a:r>
            <a:r>
              <a:rPr lang="uk-UA" i="1" dirty="0" err="1"/>
              <a:t>Сензитивний</a:t>
            </a:r>
            <a:r>
              <a:rPr lang="uk-UA" i="1" dirty="0"/>
              <a:t> період сенсорного розвитку (0-3 роки)</a:t>
            </a:r>
          </a:p>
          <a:p>
            <a:pPr marL="0" indent="0">
              <a:buNone/>
            </a:pPr>
            <a:r>
              <a:rPr lang="uk-UA" i="1" dirty="0"/>
              <a:t>🟢 Формується:</a:t>
            </a:r>
          </a:p>
          <a:p>
            <a:pPr marL="0" indent="0">
              <a:buNone/>
            </a:pPr>
            <a:r>
              <a:rPr lang="uk-UA" i="1" dirty="0"/>
              <a:t>✅ Розвиток зору, слуху, тактильних </a:t>
            </a:r>
            <a:r>
              <a:rPr lang="uk-UA" i="1" dirty="0" err="1"/>
              <a:t>відчуттів</a:t>
            </a:r>
            <a:r>
              <a:rPr lang="uk-UA" i="1" dirty="0"/>
              <a:t>, нюху та смаку.</a:t>
            </a:r>
          </a:p>
          <a:p>
            <a:pPr marL="0" indent="0">
              <a:buNone/>
            </a:pPr>
            <a:r>
              <a:rPr lang="uk-UA" i="1" dirty="0"/>
              <a:t>✅ Встановлення базових зв’язків між сенсорними зонами мозку.</a:t>
            </a:r>
          </a:p>
          <a:p>
            <a:pPr marL="0" indent="0">
              <a:buNone/>
            </a:pPr>
            <a:r>
              <a:rPr lang="uk-UA" i="1" dirty="0"/>
              <a:t>✅ Реакція на обличчя, звуки, кольори, температурні зміни.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🟠 Важливо:</a:t>
            </a:r>
          </a:p>
          <a:p>
            <a:pPr marL="0" indent="0">
              <a:buNone/>
            </a:pPr>
            <a:r>
              <a:rPr lang="uk-UA" i="1" dirty="0"/>
              <a:t>🔹 Стимуляція зорових і слухових аналізаторів (іграшки, музика, голосові комунікації).</a:t>
            </a:r>
          </a:p>
          <a:p>
            <a:pPr marL="0" indent="0">
              <a:buNone/>
            </a:pPr>
            <a:r>
              <a:rPr lang="uk-UA" i="1" dirty="0"/>
              <a:t>🔹 Тактильний контакт з дорослими (доторки, масаж, обійми).</a:t>
            </a:r>
          </a:p>
          <a:p>
            <a:pPr marL="0" indent="0">
              <a:buNone/>
            </a:pPr>
            <a:r>
              <a:rPr lang="uk-UA" i="1" dirty="0"/>
              <a:t>🔹 Розвиток координації (ігри з предметами, рухи).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❗ Ризики відсутності стимуляції:</a:t>
            </a:r>
          </a:p>
          <a:p>
            <a:pPr marL="0" indent="0">
              <a:buNone/>
            </a:pPr>
            <a:r>
              <a:rPr lang="uk-UA" i="1" dirty="0"/>
              <a:t>🚨 Сенсорна </a:t>
            </a:r>
            <a:r>
              <a:rPr lang="uk-UA" i="1" dirty="0" err="1"/>
              <a:t>депривація</a:t>
            </a:r>
            <a:r>
              <a:rPr lang="uk-UA" i="1" dirty="0"/>
              <a:t> може викликати </a:t>
            </a:r>
            <a:r>
              <a:rPr lang="uk-UA" b="1" i="1" dirty="0"/>
              <a:t>затримку когнітивного розвитку</a:t>
            </a:r>
            <a:r>
              <a:rPr lang="uk-UA" i="1" dirty="0"/>
              <a:t>, слабку концентрацію, труднощі у сприйнятті інформації.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62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i="1" dirty="0"/>
              <a:t>Сензитивні періоди розвитку від 0 до 6-7 років</a:t>
            </a:r>
          </a:p>
          <a:p>
            <a:pPr marL="0" indent="0">
              <a:buNone/>
            </a:pPr>
            <a:r>
              <a:rPr lang="uk-UA" b="1" i="1" dirty="0"/>
              <a:t>2. </a:t>
            </a:r>
            <a:r>
              <a:rPr lang="uk-UA" b="1" i="1" dirty="0" err="1"/>
              <a:t>Сензитивний</a:t>
            </a:r>
            <a:r>
              <a:rPr lang="uk-UA" b="1" i="1" dirty="0"/>
              <a:t> період моторного розвитку (0-2 роки)</a:t>
            </a:r>
          </a:p>
          <a:p>
            <a:pPr marL="0" indent="0">
              <a:buNone/>
            </a:pPr>
            <a:r>
              <a:rPr lang="uk-UA" i="1" dirty="0"/>
              <a:t>🟢 Формується:</a:t>
            </a:r>
          </a:p>
          <a:p>
            <a:pPr marL="0" indent="0">
              <a:buNone/>
            </a:pPr>
            <a:r>
              <a:rPr lang="uk-UA" i="1" dirty="0"/>
              <a:t>✅ Велика моторика: повзання, ходьба, стрибки.</a:t>
            </a:r>
          </a:p>
          <a:p>
            <a:pPr marL="0" indent="0">
              <a:buNone/>
            </a:pPr>
            <a:r>
              <a:rPr lang="uk-UA" i="1" dirty="0"/>
              <a:t>✅ Дрібна моторика: маніпуляції з предметами, хапальний рефлекс.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🟠 Важливо:</a:t>
            </a:r>
          </a:p>
          <a:p>
            <a:pPr marL="0" indent="0">
              <a:buNone/>
            </a:pPr>
            <a:r>
              <a:rPr lang="uk-UA" i="1" dirty="0"/>
              <a:t>🔹 Вільний простір для руху.</a:t>
            </a:r>
          </a:p>
          <a:p>
            <a:pPr marL="0" indent="0">
              <a:buNone/>
            </a:pPr>
            <a:r>
              <a:rPr lang="uk-UA" i="1" dirty="0"/>
              <a:t>🔹 Стимуляція через ігри (розвиток рівноваги, рухливі ігри, взаємодія з предметами).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❗ Ризики:</a:t>
            </a:r>
          </a:p>
          <a:p>
            <a:pPr marL="0" indent="0">
              <a:buNone/>
            </a:pPr>
            <a:r>
              <a:rPr lang="uk-UA" i="1" dirty="0"/>
              <a:t>🚨 Відсутність рухової активності може призвести до затримки формування нервових зв’язків у мозку, порушень координації, труднощів у навчанні письма в майбутньому.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74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i="1" dirty="0"/>
              <a:t>Сензитивні періоди розвитку від 0 до 6-7 років</a:t>
            </a:r>
          </a:p>
          <a:p>
            <a:pPr marL="0" indent="0">
              <a:buNone/>
            </a:pPr>
            <a:r>
              <a:rPr lang="uk-UA" b="1" i="1" dirty="0"/>
              <a:t>3. </a:t>
            </a:r>
            <a:r>
              <a:rPr lang="uk-UA" b="1" i="1" dirty="0" err="1"/>
              <a:t>Сензитивний</a:t>
            </a:r>
            <a:r>
              <a:rPr lang="uk-UA" b="1" i="1" dirty="0"/>
              <a:t> період мовлення (6 міс. – 6 років)</a:t>
            </a:r>
          </a:p>
          <a:p>
            <a:pPr marL="0" indent="0">
              <a:buNone/>
            </a:pPr>
            <a:r>
              <a:rPr lang="uk-UA" i="1" dirty="0"/>
              <a:t>🟢 Формується:</a:t>
            </a:r>
          </a:p>
          <a:p>
            <a:pPr marL="0" indent="0">
              <a:buNone/>
            </a:pPr>
            <a:r>
              <a:rPr lang="uk-UA" i="1" dirty="0"/>
              <a:t>✅ Розуміння мови (пасивний словник).</a:t>
            </a:r>
          </a:p>
          <a:p>
            <a:pPr marL="0" indent="0">
              <a:buNone/>
            </a:pPr>
            <a:r>
              <a:rPr lang="uk-UA" i="1" dirty="0"/>
              <a:t>✅ Вимова, артикуляція, граматика.</a:t>
            </a:r>
          </a:p>
          <a:p>
            <a:pPr marL="0" indent="0">
              <a:buNone/>
            </a:pPr>
            <a:r>
              <a:rPr lang="uk-UA" i="1" dirty="0"/>
              <a:t>✅ Формування зв’язного мовлення.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🟠 Важливо:</a:t>
            </a:r>
          </a:p>
          <a:p>
            <a:pPr marL="0" indent="0">
              <a:buNone/>
            </a:pPr>
            <a:r>
              <a:rPr lang="uk-UA" i="1" dirty="0"/>
              <a:t>🔹 Постійне </a:t>
            </a:r>
            <a:r>
              <a:rPr lang="uk-UA" i="1" dirty="0" err="1"/>
              <a:t>мовне</a:t>
            </a:r>
            <a:r>
              <a:rPr lang="uk-UA" i="1" dirty="0"/>
              <a:t> середовище (читання казок, розмови, музика).</a:t>
            </a:r>
          </a:p>
          <a:p>
            <a:pPr marL="0" indent="0">
              <a:buNone/>
            </a:pPr>
            <a:r>
              <a:rPr lang="uk-UA" i="1" dirty="0"/>
              <a:t>🔹 Артикуляційні ігри, співи, логопедичні вправи.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❗ Ризики:</a:t>
            </a:r>
          </a:p>
          <a:p>
            <a:pPr marL="0" indent="0">
              <a:buNone/>
            </a:pPr>
            <a:r>
              <a:rPr lang="uk-UA" i="1" dirty="0"/>
              <a:t>🚨 Брак мовленнєвих стимулів може призвести до алалії, затримки мовлення, проблем із фонематичним слухом.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94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i="1" dirty="0"/>
              <a:t>Сензитивні періоди розвитку від 0 до 6-7 років</a:t>
            </a:r>
          </a:p>
          <a:p>
            <a:pPr marL="0" indent="0">
              <a:buNone/>
            </a:pPr>
            <a:r>
              <a:rPr lang="uk-UA" b="1" i="1" dirty="0"/>
              <a:t>4. </a:t>
            </a:r>
            <a:r>
              <a:rPr lang="uk-UA" b="1" i="1" dirty="0" err="1"/>
              <a:t>Сензитивний</a:t>
            </a:r>
            <a:r>
              <a:rPr lang="uk-UA" b="1" i="1" dirty="0"/>
              <a:t> період соціального розвитку (1-4 роки)</a:t>
            </a:r>
          </a:p>
          <a:p>
            <a:pPr marL="0" indent="0">
              <a:buNone/>
            </a:pPr>
            <a:r>
              <a:rPr lang="uk-UA" i="1" dirty="0"/>
              <a:t>🟢 Формується:</a:t>
            </a:r>
          </a:p>
          <a:p>
            <a:pPr marL="0" indent="0">
              <a:buNone/>
            </a:pPr>
            <a:r>
              <a:rPr lang="uk-UA" i="1" dirty="0"/>
              <a:t>✅ Прихильність до батьків, довіра.</a:t>
            </a:r>
          </a:p>
          <a:p>
            <a:pPr marL="0" indent="0">
              <a:buNone/>
            </a:pPr>
            <a:r>
              <a:rPr lang="uk-UA" i="1" dirty="0"/>
              <a:t>✅ Розуміння соціальних правил, емоцій.</a:t>
            </a:r>
          </a:p>
          <a:p>
            <a:pPr marL="0" indent="0">
              <a:buNone/>
            </a:pPr>
            <a:r>
              <a:rPr lang="uk-UA" i="1" dirty="0"/>
              <a:t>✅ Комунікація з іншими дітьми.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🟠 Важливо:</a:t>
            </a:r>
          </a:p>
          <a:p>
            <a:pPr marL="0" indent="0">
              <a:buNone/>
            </a:pPr>
            <a:r>
              <a:rPr lang="uk-UA" i="1" dirty="0"/>
              <a:t>🔹 Рольові ігри, взаємодія з однолітками.</a:t>
            </a:r>
          </a:p>
          <a:p>
            <a:pPr marL="0" indent="0">
              <a:buNone/>
            </a:pPr>
            <a:r>
              <a:rPr lang="uk-UA" i="1" dirty="0"/>
              <a:t>🔹 Вчити дитину розпізнавати емоції та виражати їх.</a:t>
            </a:r>
          </a:p>
          <a:p>
            <a:pPr marL="0" indent="0">
              <a:buNone/>
            </a:pPr>
            <a:r>
              <a:rPr lang="uk-UA" i="1" dirty="0"/>
              <a:t>🔹 Навчання правил поведінки через гру.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❗ Ризики:</a:t>
            </a:r>
          </a:p>
          <a:p>
            <a:pPr marL="0" indent="0">
              <a:buNone/>
            </a:pPr>
            <a:r>
              <a:rPr lang="uk-UA" i="1" dirty="0"/>
              <a:t>🚨 Соціальна ізоляція може спричинити труднощі у взаємодії з людьми, емоційну нестабільність, агресивність або сором’язливість.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1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i="1" dirty="0"/>
              <a:t>Сензитивні періоди розвитку від 0 до 6-7 років</a:t>
            </a:r>
          </a:p>
          <a:p>
            <a:pPr marL="0" indent="0">
              <a:buNone/>
            </a:pPr>
            <a:r>
              <a:rPr lang="uk-UA" b="1" i="1" dirty="0"/>
              <a:t>5. </a:t>
            </a:r>
            <a:r>
              <a:rPr lang="uk-UA" b="1" i="1" dirty="0" err="1"/>
              <a:t>Сензитивний</a:t>
            </a:r>
            <a:r>
              <a:rPr lang="uk-UA" b="1" i="1" dirty="0"/>
              <a:t> період когнітивного розвитку (3-6 років)</a:t>
            </a:r>
          </a:p>
          <a:p>
            <a:pPr marL="0" indent="0">
              <a:buNone/>
            </a:pPr>
            <a:r>
              <a:rPr lang="uk-UA" i="1" dirty="0"/>
              <a:t>🟢 Формується:</a:t>
            </a:r>
          </a:p>
          <a:p>
            <a:pPr marL="0" indent="0">
              <a:buNone/>
            </a:pPr>
            <a:r>
              <a:rPr lang="uk-UA" i="1" dirty="0"/>
              <a:t>✅ Довільна увага, пам’ять.</a:t>
            </a:r>
          </a:p>
          <a:p>
            <a:pPr marL="0" indent="0">
              <a:buNone/>
            </a:pPr>
            <a:r>
              <a:rPr lang="uk-UA" i="1" dirty="0"/>
              <a:t>✅ Розвиток уяви, логічного мислення.</a:t>
            </a:r>
          </a:p>
          <a:p>
            <a:pPr marL="0" indent="0">
              <a:buNone/>
            </a:pPr>
            <a:r>
              <a:rPr lang="uk-UA" i="1" dirty="0"/>
              <a:t>✅ Здатність до навчання (основи читання, письма, лічби).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🟠 Важливо:</a:t>
            </a:r>
          </a:p>
          <a:p>
            <a:pPr marL="0" indent="0">
              <a:buNone/>
            </a:pPr>
            <a:r>
              <a:rPr lang="uk-UA" i="1" dirty="0"/>
              <a:t>🔹 Розвивальні ігри, головоломки.</a:t>
            </a:r>
          </a:p>
          <a:p>
            <a:pPr marL="0" indent="0">
              <a:buNone/>
            </a:pPr>
            <a:r>
              <a:rPr lang="uk-UA" i="1" dirty="0"/>
              <a:t>🔹 Формування логічного мислення (пошук рішень, аналіз ситуацій).</a:t>
            </a:r>
          </a:p>
          <a:p>
            <a:pPr marL="0" indent="0">
              <a:buNone/>
            </a:pPr>
            <a:r>
              <a:rPr lang="uk-UA" i="1" dirty="0"/>
              <a:t>🔹 Знайомство з числами, літерами.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❗ Ризики:</a:t>
            </a:r>
          </a:p>
          <a:p>
            <a:pPr marL="0" indent="0">
              <a:buNone/>
            </a:pPr>
            <a:r>
              <a:rPr lang="uk-UA" i="1" dirty="0"/>
              <a:t>🚨 Недостатня стимуляція когнітивного розвитку може спричинити проблеми з концентрацією, труднощі у навчанні, зниження інтересу до пізнання.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09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i="1" dirty="0"/>
              <a:t>Сензитивні періоди розвитку від 0 до 6-7 років</a:t>
            </a:r>
          </a:p>
          <a:p>
            <a:pPr marL="0" indent="0">
              <a:buNone/>
            </a:pPr>
            <a:r>
              <a:rPr lang="uk-UA" b="1" i="1" dirty="0"/>
              <a:t>6. </a:t>
            </a:r>
            <a:r>
              <a:rPr lang="uk-UA" b="1" i="1" dirty="0" err="1"/>
              <a:t>Сензитивний</a:t>
            </a:r>
            <a:r>
              <a:rPr lang="uk-UA" b="1" i="1" dirty="0"/>
              <a:t> період саморегуляції та довільної уваги (5-7 років)</a:t>
            </a:r>
          </a:p>
          <a:p>
            <a:pPr marL="0" indent="0">
              <a:buNone/>
            </a:pPr>
            <a:r>
              <a:rPr lang="uk-UA" i="1" dirty="0"/>
              <a:t>🟢 Формується:</a:t>
            </a:r>
          </a:p>
          <a:p>
            <a:pPr marL="0" indent="0">
              <a:buNone/>
            </a:pPr>
            <a:r>
              <a:rPr lang="uk-UA" i="1" dirty="0"/>
              <a:t>✅ Самоконтроль, усвідомлення своїх дій.</a:t>
            </a:r>
          </a:p>
          <a:p>
            <a:pPr marL="0" indent="0">
              <a:buNone/>
            </a:pPr>
            <a:r>
              <a:rPr lang="uk-UA" i="1" dirty="0"/>
              <a:t>✅ Планування, постановка цілей.</a:t>
            </a:r>
          </a:p>
          <a:p>
            <a:pPr marL="0" indent="0">
              <a:buNone/>
            </a:pPr>
            <a:r>
              <a:rPr lang="uk-UA" i="1" dirty="0"/>
              <a:t>✅ Готовність до шкільного навчання.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🟠 Важливо:</a:t>
            </a:r>
          </a:p>
          <a:p>
            <a:pPr marL="0" indent="0">
              <a:buNone/>
            </a:pPr>
            <a:r>
              <a:rPr lang="uk-UA" i="1" dirty="0"/>
              <a:t>🔹 Навчання через гру (дотримання правил, послідовність дій).</a:t>
            </a:r>
          </a:p>
          <a:p>
            <a:pPr marL="0" indent="0">
              <a:buNone/>
            </a:pPr>
            <a:r>
              <a:rPr lang="uk-UA" i="1" dirty="0"/>
              <a:t>🔹 Розвиток відповідальності (прості завдання, які потрібно виконати самостійно).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r>
              <a:rPr lang="uk-UA" i="1" dirty="0"/>
              <a:t>❗ Ризики:</a:t>
            </a:r>
          </a:p>
          <a:p>
            <a:pPr marL="0" indent="0">
              <a:buNone/>
            </a:pPr>
            <a:r>
              <a:rPr lang="uk-UA" i="1" dirty="0"/>
              <a:t>🚨 Недостатній розвиток саморегуляції може викликати проблеми з дисципліною, емоційною стійкістю, труднощі в навчанні.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/>
          <a:lstStyle/>
          <a:p>
            <a:pPr algn="ctr"/>
            <a:r>
              <a:rPr lang="uk-UA" b="1" i="1" dirty="0"/>
              <a:t>1. Рівні кіркової діяльності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/>
              <a:t>Первинний (сенсорний) рівень</a:t>
            </a:r>
          </a:p>
          <a:p>
            <a:pPr marL="0" indent="0">
              <a:buNone/>
            </a:pPr>
            <a:r>
              <a:rPr lang="uk-UA" dirty="0"/>
              <a:t>Відповідає за сприйняття сенсорної інформації (зорової, слухової, тактильної тощо).</a:t>
            </a:r>
          </a:p>
          <a:p>
            <a:pPr marL="0" indent="0">
              <a:buNone/>
            </a:pPr>
            <a:r>
              <a:rPr lang="uk-UA" dirty="0"/>
              <a:t>Включає первинні сенсорні зони кори, які отримують сигнали від органів чуття (наприклад, зорову кору в потиличній частці, слухову кору в скроневій частці).</a:t>
            </a:r>
          </a:p>
          <a:p>
            <a:pPr marL="0" indent="0">
              <a:buNone/>
            </a:pPr>
            <a:r>
              <a:rPr lang="uk-UA" dirty="0"/>
              <a:t>Забезпечує елементарне розрізнення сигналів (наприклад, розрізнення світла і тіні, висоти тону тощо).</a:t>
            </a:r>
          </a:p>
          <a:p>
            <a:pPr marL="0" indent="0">
              <a:buNone/>
            </a:pPr>
            <a:endParaRPr lang="uk-UA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2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2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dirty="0"/>
              <a:t>Сензитивні періоди розвитку від 0 до 6-7 років</a:t>
            </a:r>
          </a:p>
          <a:p>
            <a:pPr marL="0" indent="0">
              <a:buNone/>
            </a:pPr>
            <a:r>
              <a:rPr lang="uk-UA" i="1" dirty="0"/>
              <a:t>Таким чином, від 0 до 6-7 років мозок найбільш пластичний, і правильна стимуляція в ці періоди дає основу для подальшого розвитку.</a:t>
            </a:r>
          </a:p>
          <a:p>
            <a:pPr marL="0" indent="0">
              <a:buNone/>
            </a:pPr>
            <a:r>
              <a:rPr lang="uk-UA" i="1" dirty="0"/>
              <a:t>🔹 Важливо забезпечити сенсорну, мовленнєву, соціальну та когнітивну стимуляцію через гру, спілкування, навчальні завдання.</a:t>
            </a:r>
          </a:p>
          <a:p>
            <a:pPr marL="0" indent="0">
              <a:buNone/>
            </a:pPr>
            <a:r>
              <a:rPr lang="uk-UA" i="1" dirty="0"/>
              <a:t>🔹 Якщо певний </a:t>
            </a:r>
            <a:r>
              <a:rPr lang="uk-UA" i="1" dirty="0" err="1"/>
              <a:t>сензитивний</a:t>
            </a:r>
            <a:r>
              <a:rPr lang="uk-UA" i="1" dirty="0"/>
              <a:t> період проходить без належного розвитку, можуть виникати затримки в мовленні, когнітивних функціях, емоційній та соціальній адаптації.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94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/>
              <a:t>4. </a:t>
            </a:r>
            <a:r>
              <a:rPr lang="ru-RU" sz="3600" b="1" i="1" dirty="0" err="1"/>
              <a:t>Етапи</a:t>
            </a:r>
            <a:r>
              <a:rPr lang="ru-RU" sz="3600" b="1" i="1" dirty="0"/>
              <a:t> </a:t>
            </a:r>
            <a:r>
              <a:rPr lang="ru-RU" sz="3600" b="1" i="1" dirty="0" err="1"/>
              <a:t>розвитку</a:t>
            </a:r>
            <a:r>
              <a:rPr lang="ru-RU" sz="3600" b="1" i="1" dirty="0"/>
              <a:t> </a:t>
            </a:r>
            <a:r>
              <a:rPr lang="ru-RU" sz="3600" b="1" i="1" dirty="0" err="1"/>
              <a:t>вищих</a:t>
            </a:r>
            <a:r>
              <a:rPr lang="ru-RU" sz="3600" b="1" i="1" dirty="0"/>
              <a:t> </a:t>
            </a:r>
            <a:r>
              <a:rPr lang="ru-RU" sz="3600" b="1" i="1" dirty="0" err="1"/>
              <a:t>психічних</a:t>
            </a:r>
            <a:r>
              <a:rPr lang="ru-RU" sz="3600" b="1" i="1" dirty="0"/>
              <a:t> </a:t>
            </a:r>
            <a:r>
              <a:rPr lang="ru-RU" sz="3600" b="1" i="1" dirty="0" err="1"/>
              <a:t>функцій</a:t>
            </a:r>
            <a:r>
              <a:rPr lang="ru-RU" sz="3600" b="1" i="1" dirty="0"/>
              <a:t> </a:t>
            </a:r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/>
              <a:t>Сензитивні періоди розвитку від 0 до 6-7 років</a:t>
            </a:r>
          </a:p>
          <a:p>
            <a:pPr marL="0" indent="0">
              <a:buNone/>
            </a:pPr>
            <a:endParaRPr lang="uk-UA" i="1" dirty="0"/>
          </a:p>
          <a:p>
            <a:pPr>
              <a:buFont typeface="Wingdings" panose="05000000000000000000" pitchFamily="2" charset="2"/>
              <a:buChar char="q"/>
            </a:pPr>
            <a:r>
              <a:rPr lang="uk-UA" i="1" dirty="0"/>
              <a:t>Мовлення, сенсорний розвиток, емоційна прив’язаність, соціалізація та моторика мають свої </a:t>
            </a:r>
            <a:r>
              <a:rPr lang="uk-UA" i="1" dirty="0" err="1"/>
              <a:t>сензитивні</a:t>
            </a:r>
            <a:r>
              <a:rPr lang="uk-UA" i="1" dirty="0"/>
              <a:t> періоди, після яких їх розвиток стає складнішим або неможливим.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i="1" dirty="0"/>
              <a:t>Дослідження та реальні випадки доводять, що якщо певний досвід не отриманий у критичний момент, наслідки можуть бути незворотними.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i="1" dirty="0"/>
              <a:t>Раннє втручання (логопедія, корекція зору/слуху, підтримка емоційного зв’язку) допомагає компенсувати ризики.</a:t>
            </a:r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  <a:p>
            <a:pPr marL="0" indent="0">
              <a:buNone/>
            </a:pPr>
            <a:endParaRPr lang="uk-UA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2743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7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/>
          <a:lstStyle/>
          <a:p>
            <a:pPr algn="ctr"/>
            <a:r>
              <a:rPr lang="uk-UA" b="1" i="1" dirty="0"/>
              <a:t>1. Рівні кіркової діяльності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/>
              <a:t>Другий (</a:t>
            </a:r>
            <a:r>
              <a:rPr lang="uk-UA" b="1" i="1" dirty="0" err="1"/>
              <a:t>перцептивний</a:t>
            </a:r>
            <a:r>
              <a:rPr lang="uk-UA" b="1" i="1" dirty="0"/>
              <a:t>) рівень</a:t>
            </a:r>
          </a:p>
          <a:p>
            <a:pPr marL="0" indent="0">
              <a:buNone/>
            </a:pPr>
            <a:r>
              <a:rPr lang="uk-UA" dirty="0"/>
              <a:t>Відповідає за аналіз і обробку сенсорної інформації.</a:t>
            </a:r>
          </a:p>
          <a:p>
            <a:pPr marL="0" indent="0">
              <a:buNone/>
            </a:pPr>
            <a:r>
              <a:rPr lang="uk-UA" dirty="0"/>
              <a:t>Включає вторинні сенсорні зони, які формують цілісні образи на основі отриманих сенсорних сигналів (наприклад, розпізнавання </a:t>
            </a:r>
            <a:r>
              <a:rPr lang="uk-UA" dirty="0" err="1"/>
              <a:t>облич</a:t>
            </a:r>
            <a:r>
              <a:rPr lang="uk-UA" dirty="0"/>
              <a:t>, розуміння слів).</a:t>
            </a:r>
          </a:p>
          <a:p>
            <a:pPr marL="0" indent="0">
              <a:buNone/>
            </a:pPr>
            <a:r>
              <a:rPr lang="uk-UA" dirty="0"/>
              <a:t>На цьому рівні інформація узагальнюється та структурується.</a:t>
            </a:r>
          </a:p>
          <a:p>
            <a:pPr marL="0" indent="0">
              <a:buNone/>
            </a:pPr>
            <a:endParaRPr lang="uk-UA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2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/>
          <a:lstStyle/>
          <a:p>
            <a:pPr algn="ctr"/>
            <a:r>
              <a:rPr lang="uk-UA" b="1" i="1" dirty="0"/>
              <a:t>1. Рівні кіркової діяльності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/>
              <a:t>Третій (асоціативний, інтегративний) рівень</a:t>
            </a:r>
          </a:p>
          <a:p>
            <a:pPr marL="0" indent="0">
              <a:buNone/>
            </a:pPr>
            <a:r>
              <a:rPr lang="uk-UA" dirty="0"/>
              <a:t>Відповідає за складну аналітичну та синтетичну діяльність мозку.</a:t>
            </a:r>
          </a:p>
          <a:p>
            <a:pPr marL="0" indent="0">
              <a:buNone/>
            </a:pPr>
            <a:r>
              <a:rPr lang="uk-UA" dirty="0"/>
              <a:t>Включає асоціативні зони кори, які інтегрують інформацію з різних сенсорних зон, забезпечують мислення, мовлення, прийняття рішень.</a:t>
            </a:r>
          </a:p>
          <a:p>
            <a:pPr marL="0" indent="0">
              <a:buNone/>
            </a:pPr>
            <a:r>
              <a:rPr lang="uk-UA" dirty="0"/>
              <a:t>На цьому рівні відбувається регуляція поведінки, узагальнення досвіду, формування складних когнітивних процесів.</a:t>
            </a:r>
          </a:p>
          <a:p>
            <a:pPr marL="0" indent="0">
              <a:buNone/>
            </a:pPr>
            <a:endParaRPr lang="uk-UA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2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/>
          <a:lstStyle/>
          <a:p>
            <a:pPr algn="ctr"/>
            <a:r>
              <a:rPr lang="uk-UA" b="1" i="1" dirty="0"/>
              <a:t>1. Рівні кіркової діяльності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/>
              <a:t>Ці рівні взаємопов’язані та функціонують у єдиній системі, забезпечуючи адаптацію людини до навколишнього середовища.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72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8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i="1" dirty="0"/>
            </a:br>
            <a:r>
              <a:rPr lang="ru-RU" b="1" i="1" dirty="0"/>
              <a:t>2. </a:t>
            </a:r>
            <a:r>
              <a:rPr lang="ru-RU" b="1" i="1" dirty="0" err="1"/>
              <a:t>Сигнальні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ru-RU" b="1" i="1" dirty="0" err="1"/>
              <a:t>мозку</a:t>
            </a:r>
            <a:r>
              <a:rPr lang="ru-RU" b="1" i="1" dirty="0"/>
              <a:t> та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 в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інтелекту</a:t>
            </a:r>
            <a:br>
              <a:rPr lang="ru-RU" b="1" i="1" dirty="0"/>
            </a:b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b="1" dirty="0"/>
              <a:t>Перша </a:t>
            </a:r>
            <a:r>
              <a:rPr lang="ru-RU" b="1" dirty="0" err="1"/>
              <a:t>сигнальна</a:t>
            </a:r>
            <a:r>
              <a:rPr lang="ru-RU" b="1" dirty="0"/>
              <a:t> система 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сприйняттям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подразників</a:t>
            </a:r>
            <a:r>
              <a:rPr lang="ru-RU" dirty="0"/>
              <a:t> через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аналізаторів</a:t>
            </a:r>
            <a:r>
              <a:rPr lang="ru-RU" dirty="0"/>
              <a:t> (</a:t>
            </a:r>
            <a:r>
              <a:rPr lang="ru-RU" dirty="0" err="1"/>
              <a:t>зорового</a:t>
            </a:r>
            <a:r>
              <a:rPr lang="ru-RU" dirty="0"/>
              <a:t>, слухового, тактильного, </a:t>
            </a:r>
            <a:r>
              <a:rPr lang="ru-RU" dirty="0" err="1"/>
              <a:t>нюхового</a:t>
            </a:r>
            <a:r>
              <a:rPr lang="ru-RU" dirty="0"/>
              <a:t>, </a:t>
            </a:r>
            <a:r>
              <a:rPr lang="ru-RU" dirty="0" err="1"/>
              <a:t>смакового</a:t>
            </a:r>
            <a:r>
              <a:rPr lang="ru-RU" dirty="0"/>
              <a:t>). Вона є основою </a:t>
            </a:r>
            <a:r>
              <a:rPr lang="ru-RU" dirty="0" err="1"/>
              <a:t>рефлекторних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та </a:t>
            </a:r>
            <a:r>
              <a:rPr lang="ru-RU" dirty="0" err="1"/>
              <a:t>найпростіших</a:t>
            </a:r>
            <a:r>
              <a:rPr lang="ru-RU" dirty="0"/>
              <a:t> форм </a:t>
            </a:r>
            <a:r>
              <a:rPr lang="ru-RU" dirty="0" err="1"/>
              <a:t>пізнання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Фізіологічна</a:t>
            </a:r>
            <a:r>
              <a:rPr lang="ru-RU" dirty="0"/>
              <a:t> основа: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сенсорних</a:t>
            </a:r>
            <a:r>
              <a:rPr lang="ru-RU" dirty="0"/>
              <a:t> зон кори головного </a:t>
            </a:r>
            <a:r>
              <a:rPr lang="ru-RU" dirty="0" err="1"/>
              <a:t>мозку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Функції</a:t>
            </a:r>
            <a:r>
              <a:rPr lang="ru-RU" dirty="0"/>
              <a:t>: </a:t>
            </a:r>
            <a:r>
              <a:rPr lang="ru-RU" dirty="0" err="1"/>
              <a:t>безпосереднє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через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чуття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Приклад: </a:t>
            </a:r>
            <a:r>
              <a:rPr lang="ru-RU" dirty="0" err="1"/>
              <a:t>відчуття</a:t>
            </a:r>
            <a:r>
              <a:rPr lang="ru-RU" dirty="0"/>
              <a:t> тепла при </a:t>
            </a:r>
            <a:r>
              <a:rPr lang="ru-RU" dirty="0" err="1"/>
              <a:t>дотику</a:t>
            </a:r>
            <a:r>
              <a:rPr lang="ru-RU" dirty="0"/>
              <a:t> до </a:t>
            </a:r>
            <a:r>
              <a:rPr lang="ru-RU" dirty="0" err="1"/>
              <a:t>гарячого</a:t>
            </a:r>
            <a:r>
              <a:rPr lang="ru-RU" dirty="0"/>
              <a:t> предмета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розпізнавання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знайомої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2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0F21D-6014-477E-84CA-7F0BBCB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942" y="365125"/>
            <a:ext cx="850785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i="1" dirty="0"/>
            </a:br>
            <a:r>
              <a:rPr lang="ru-RU" b="1" i="1" dirty="0"/>
              <a:t>2. </a:t>
            </a:r>
            <a:r>
              <a:rPr lang="ru-RU" b="1" i="1" dirty="0" err="1"/>
              <a:t>Сигнальні</a:t>
            </a:r>
            <a:r>
              <a:rPr lang="ru-RU" b="1" i="1" dirty="0"/>
              <a:t> </a:t>
            </a:r>
            <a:r>
              <a:rPr lang="ru-RU" b="1" i="1" dirty="0" err="1"/>
              <a:t>системи</a:t>
            </a:r>
            <a:r>
              <a:rPr lang="ru-RU" b="1" i="1" dirty="0"/>
              <a:t> </a:t>
            </a:r>
            <a:r>
              <a:rPr lang="ru-RU" b="1" i="1" dirty="0" err="1"/>
              <a:t>мозку</a:t>
            </a:r>
            <a:r>
              <a:rPr lang="ru-RU" b="1" i="1" dirty="0"/>
              <a:t> та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 в </a:t>
            </a:r>
            <a:r>
              <a:rPr lang="ru-RU" b="1" i="1" dirty="0" err="1"/>
              <a:t>розвитку</a:t>
            </a:r>
            <a:r>
              <a:rPr lang="ru-RU" b="1" i="1" dirty="0"/>
              <a:t> </a:t>
            </a:r>
            <a:r>
              <a:rPr lang="ru-RU" b="1" i="1" dirty="0" err="1"/>
              <a:t>інтелекту</a:t>
            </a:r>
            <a:br>
              <a:rPr lang="ru-RU" b="1" i="1" dirty="0"/>
            </a:br>
            <a:endParaRPr lang="uk-UA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AF6B59-3BC5-48C3-BD34-4AC412D6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942" y="1825625"/>
            <a:ext cx="85078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dirty="0"/>
            </a:br>
            <a:r>
              <a:rPr lang="ru-RU" i="1" dirty="0"/>
              <a:t>Перша </a:t>
            </a:r>
            <a:r>
              <a:rPr lang="ru-RU" i="1" dirty="0" err="1"/>
              <a:t>сигнальна</a:t>
            </a:r>
            <a:r>
              <a:rPr lang="ru-RU" i="1" dirty="0"/>
              <a:t> система</a:t>
            </a:r>
          </a:p>
          <a:p>
            <a:pPr marL="0" indent="0">
              <a:buNone/>
            </a:pP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логопедії</a:t>
            </a:r>
            <a:r>
              <a:rPr lang="ru-RU" dirty="0"/>
              <a:t> та </a:t>
            </a:r>
            <a:r>
              <a:rPr lang="ru-RU" dirty="0" err="1"/>
              <a:t>корекційній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При </a:t>
            </a:r>
            <a:r>
              <a:rPr lang="ru-RU" dirty="0" err="1"/>
              <a:t>порушеннях</a:t>
            </a:r>
            <a:r>
              <a:rPr lang="ru-RU" dirty="0"/>
              <a:t> </a:t>
            </a:r>
            <a:r>
              <a:rPr lang="ru-RU" dirty="0" err="1"/>
              <a:t>сенсорних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слухового </a:t>
            </a:r>
            <a:r>
              <a:rPr lang="ru-RU" dirty="0" err="1"/>
              <a:t>аналізатора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мовленнєвими</a:t>
            </a:r>
            <a:r>
              <a:rPr lang="ru-RU" dirty="0"/>
              <a:t> </a:t>
            </a:r>
            <a:r>
              <a:rPr lang="ru-RU" dirty="0" err="1"/>
              <a:t>розладами</a:t>
            </a:r>
            <a:r>
              <a:rPr lang="ru-RU" dirty="0"/>
              <a:t>)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адекватну</a:t>
            </a:r>
            <a:r>
              <a:rPr lang="ru-RU" dirty="0"/>
              <a:t> роботу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сигнальної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через </a:t>
            </a:r>
            <a:r>
              <a:rPr lang="ru-RU" dirty="0" err="1"/>
              <a:t>слухові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фонематичного слуху).</a:t>
            </a:r>
            <a:endParaRPr lang="uk-UA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A250F4-6E0F-41CC-8205-841970CF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272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11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2869</Words>
  <Application>Microsoft Office PowerPoint</Application>
  <PresentationFormat>Широкий екран</PresentationFormat>
  <Paragraphs>352</Paragraphs>
  <Slides>41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Тема Office</vt:lpstr>
      <vt:lpstr>Рівні кіркової діяльності, їх роль у когнітивному розвитку та зв’язок із порушеннями інтелектуального розвитку</vt:lpstr>
      <vt:lpstr>ПЛАН:</vt:lpstr>
      <vt:lpstr>1. Рівні кіркової діяльності </vt:lpstr>
      <vt:lpstr>1. Рівні кіркової діяльності </vt:lpstr>
      <vt:lpstr>1. Рівні кіркової діяльності </vt:lpstr>
      <vt:lpstr>1. Рівні кіркової діяльності </vt:lpstr>
      <vt:lpstr>1. Рівні кіркової діяльності </vt:lpstr>
      <vt:lpstr> 2. Сигнальні системи мозку та їх значення в розвитку інтелекту </vt:lpstr>
      <vt:lpstr> 2. Сигнальні системи мозку та їх значення в розвитку інтелекту </vt:lpstr>
      <vt:lpstr> 2. Сигнальні системи мозку та їх значення в розвитку інтелекту </vt:lpstr>
      <vt:lpstr> 2. Сигнальні системи мозку та їх значення в розвитку інтелекту </vt:lpstr>
      <vt:lpstr> 2. Сигнальні системи мозку та їх значення в розвитку інтелекту </vt:lpstr>
      <vt:lpstr> 2. Сигнальні системи мозку та їх значення в розвитку інтелекту </vt:lpstr>
      <vt:lpstr> 2. Сигнальні системи мозку та їх значення в розвитку інтелекту </vt:lpstr>
      <vt:lpstr>3. Зв’язок порушень інтелектуального розвитку з ураженням різних зон головного мозку</vt:lpstr>
      <vt:lpstr>3. Зв’язок порушень інтелектуального розвитку з ураженням різних зон головного мозку</vt:lpstr>
      <vt:lpstr>3. Зв’язок порушень інтелектуального розвитку з ураженням різних зон головного мозку</vt:lpstr>
      <vt:lpstr>3. Зв’язок порушень інтелектуального розвитку з ураженням різних зон головного мозку</vt:lpstr>
      <vt:lpstr>3. Зв’язок порушень інтелектуального розвитку з ураженням різних зон головного мозку</vt:lpstr>
      <vt:lpstr>3. Зв’язок порушень інтелектуального розвитку з ураженням різних зон головного мозку</vt:lpstr>
      <vt:lpstr>3. Зв’язок порушень інтелектуального розвитку з ураженням різних зон головного мозку</vt:lpstr>
      <vt:lpstr>3. Зв’язок порушень інтелектуального розвитку з ураженням різних зон головного мозку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  <vt:lpstr>4. Етапи розвитку вищих психічних функцій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Рівні кіркової діяльності, їх роль у когнітивному розвитку та зв’язок із порушеннями інтелектуального розвитку</dc:title>
  <dc:creator>Tetiana Sol</dc:creator>
  <cp:lastModifiedBy>Tetiana Sol</cp:lastModifiedBy>
  <cp:revision>9</cp:revision>
  <dcterms:created xsi:type="dcterms:W3CDTF">2025-02-11T12:51:47Z</dcterms:created>
  <dcterms:modified xsi:type="dcterms:W3CDTF">2025-02-11T14:37:53Z</dcterms:modified>
</cp:coreProperties>
</file>