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6" r:id="rId5"/>
    <p:sldId id="270" r:id="rId6"/>
    <p:sldId id="274" r:id="rId7"/>
    <p:sldId id="272" r:id="rId8"/>
    <p:sldId id="275" r:id="rId9"/>
    <p:sldId id="257" r:id="rId10"/>
    <p:sldId id="258" r:id="rId11"/>
    <p:sldId id="259" r:id="rId12"/>
    <p:sldId id="261" r:id="rId13"/>
    <p:sldId id="276" r:id="rId14"/>
    <p:sldId id="277" r:id="rId15"/>
    <p:sldId id="279" r:id="rId16"/>
    <p:sldId id="278" r:id="rId1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62" autoAdjust="0"/>
  </p:normalViewPr>
  <p:slideViewPr>
    <p:cSldViewPr snapToGrid="0">
      <p:cViewPr varScale="1">
        <p:scale>
          <a:sx n="82" d="100"/>
          <a:sy n="82" d="100"/>
        </p:scale>
        <p:origin x="720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5CCBC-E1DB-4B4A-A92D-ECED6A3A4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DF2345-5ED9-4119-98EA-FDE1386B8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931D0-F96B-4841-96EE-094D32C2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E7B8C-5777-44C1-93EC-BD7CD5CE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0B4F9-33D4-4B0E-985D-008148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300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FDBC8-81C4-4471-BC2D-161BA59E5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5BCCFF-25E8-4333-8BB9-6EDF4F8D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80610-2C95-470C-88C7-149E276D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9D782-A1ED-44AE-8A8A-5034D56C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7E4253-5A63-4152-B437-8E321FD8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268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33044B-C395-42A7-9246-D969B0DEF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4DA2D9-0143-4386-9323-BE20EBA07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93F32-C287-476C-A5BE-3F256D25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ECF265-8932-4F33-8BD8-A88A5F0D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3F41D-AE01-4FEC-827F-68520E4B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5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9CD92-3148-498B-9F9A-5436B3CA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1B76C-EA92-48DC-8F5F-237A465FB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CFA12-CB9A-437B-B1E5-F66F7C09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C3E32-018B-41DD-9860-3687A450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6EA04-F8B3-4F47-AEDB-6F4B2F19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190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2E6EC-E4F6-45AB-8922-CA2637EA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409293-8662-4FD9-B6BE-8C84862DD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F2BD0-9D1D-41DC-885F-A2452A66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0F9A5-9921-4A76-8203-15AD6A42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A9B33-8C18-4CE5-BA3D-908434EE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260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90205-317C-42D6-90F5-D7E5B725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67259-501B-4BF0-AC28-3140F6A6F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8D2883-92EB-4E11-A0FD-3205CFAF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D42293-0F01-4569-9D8B-2EC58533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E90DA-275C-4596-B970-8B2B325C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EBA4F-40B4-40EE-A4AB-DA24CA15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237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577C6-78E8-4D46-A4D8-B16C2DD5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3C2C3-1F77-4C32-BC67-E726DE02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A6A255-2ACC-4328-B899-32332FC3C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9E6BA8-A6E4-4458-A349-2D4076084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73458C-8D6E-40A2-A998-A1D85BC4C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F42E26-A1AB-4C2B-82B1-61CA9A74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4C10CA-CCD3-4F0F-B1EB-848DD393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A1792E-039E-487F-8F47-87D1B2A8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669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83BDD-BA1C-4972-B6FF-4EB630D8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A64BD0-01AD-45F6-ACD6-02F3FE57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8BC1AC-805D-47C7-81B4-81EB43DA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1B05E5-8AB9-44EF-88E6-5591B36B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946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10C37A-B4E1-4DE4-96BD-FF60FD2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BEAA8E-9DE0-4573-ADB1-71A00E39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38AC25-1638-4DB9-B753-B8E770B7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72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F9CF9-3BC6-4071-A4B7-0EF19392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306010-319F-40CA-90ED-2A90CA9C0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D08BF2-8353-4F90-9EA1-B445247E0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E4F3FA-580D-414B-A9FC-C0E56EE8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7DB0E5-413B-4F22-98A1-5325CABF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DD074F-CC13-4143-90AF-04DD164D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348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35499-63DA-48E1-95D0-6AE83D65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B8E95-6215-422A-BA25-B37E5CBC3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69630E-7044-4064-B19A-1C8E5B5D2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B3E2CA-19E1-44A4-9DC7-4919D65B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706244-6E63-4EA5-94F5-8659EBFD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9EC901-AB73-435D-AF0E-CCCDC070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253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01D56-5017-4D57-9F36-F6BC49BC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1B888F-ABC8-442A-A270-9A6105BB9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02773-CF12-4706-96EF-B0D0F0FEB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396A-3B26-4525-A042-12020AA60B20}" type="datetimeFigureOut">
              <a:rPr lang="ru-UA" smtClean="0"/>
              <a:t>28.11.2020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097E1-9F83-490A-9091-6994DA811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38E51-B867-474F-AD26-A01B7339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FB2A-74BD-4B0B-8A1C-C43374975A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yhelix.com.ua/?utm_source=thevillage&amp;utm_campaign=newyeardigest2018&amp;utm_term=lead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yhelix.com.ua/?utm_source=thevillage&amp;utm_campaign=newyeardigest2018&amp;utm_term=lead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197B0-EFA8-4537-A136-816D71DFB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375025"/>
            <a:ext cx="11262803" cy="847570"/>
          </a:xfrm>
        </p:spPr>
        <p:txBody>
          <a:bodyPr>
            <a:normAutofit/>
          </a:bodyPr>
          <a:lstStyle/>
          <a:p>
            <a:r>
              <a:rPr lang="ru-RU" sz="4000" b="1" i="1" dirty="0" err="1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Генетична</a:t>
            </a:r>
            <a:r>
              <a:rPr lang="ru-RU" sz="4000" b="1" i="1" dirty="0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панель </a:t>
            </a:r>
            <a:r>
              <a:rPr lang="ru-RU" sz="4000" b="1" i="1" dirty="0" err="1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харчування</a:t>
            </a:r>
            <a:r>
              <a:rPr lang="ru-RU" sz="4000" b="1" i="1" dirty="0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Food-</a:t>
            </a:r>
            <a:r>
              <a:rPr lang="ru-RU" sz="4000" b="1" i="1" dirty="0">
                <a:solidFill>
                  <a:srgbClr val="7030A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паспорт</a:t>
            </a:r>
            <a:endParaRPr lang="ru-UA" sz="4000" b="1" i="1" dirty="0">
              <a:solidFill>
                <a:srgbClr val="7030A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25AE25-AFB7-4E79-9DAF-58DE117CA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9007" y="255156"/>
            <a:ext cx="1834718" cy="472812"/>
          </a:xfrm>
        </p:spPr>
        <p:txBody>
          <a:bodyPr/>
          <a:lstStyle/>
          <a:p>
            <a:r>
              <a:rPr lang="ru-RU" dirty="0" err="1"/>
              <a:t>Лекція</a:t>
            </a:r>
            <a:r>
              <a:rPr lang="en-US" dirty="0"/>
              <a:t> 13</a:t>
            </a:r>
          </a:p>
          <a:p>
            <a:endParaRPr lang="ru-UA" dirty="0"/>
          </a:p>
        </p:txBody>
      </p:sp>
      <p:pic>
        <p:nvPicPr>
          <p:cNvPr id="5" name="Рисунок 4" descr="Тести ДНК">
            <a:extLst>
              <a:ext uri="{FF2B5EF4-FFF2-40B4-BE49-F238E27FC236}">
                <a16:creationId xmlns:a16="http://schemas.microsoft.com/office/drawing/2014/main" id="{949C505A-B3F0-420C-9C79-3E0E8679FA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87" y="3870663"/>
            <a:ext cx="4671765" cy="266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Молекулярно-генетичні дослідження">
            <a:extLst>
              <a:ext uri="{FF2B5EF4-FFF2-40B4-BE49-F238E27FC236}">
                <a16:creationId xmlns:a16="http://schemas.microsoft.com/office/drawing/2014/main" id="{7F19A97C-F3B8-4F82-A1A1-DEB6CF90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38" y="-225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kyiv.amcenters.com/wp-content/uploads/sites/11/2019/02/Picture1-2.png">
            <a:extLst>
              <a:ext uri="{FF2B5EF4-FFF2-40B4-BE49-F238E27FC236}">
                <a16:creationId xmlns:a16="http://schemas.microsoft.com/office/drawing/2014/main" id="{1F0B7280-720A-4F3F-80E4-E724C209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1" y="3632794"/>
            <a:ext cx="3266353" cy="2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3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5F2044-5098-4A32-9F9A-6287DBBF2E22}"/>
              </a:ext>
            </a:extLst>
          </p:cNvPr>
          <p:cNvSpPr/>
          <p:nvPr/>
        </p:nvSpPr>
        <p:spPr>
          <a:xfrm>
            <a:off x="2750626" y="110517"/>
            <a:ext cx="4912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«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»/«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вегетаріанство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49" name="Picture 1" descr="https://img.the-village.com.ua/the-village.com.ua/post_image-image/2A_FL79ce3xw_-J-n1dI1g-wide.jpg">
            <a:extLst>
              <a:ext uri="{FF2B5EF4-FFF2-40B4-BE49-F238E27FC236}">
                <a16:creationId xmlns:a16="http://schemas.microsoft.com/office/drawing/2014/main" id="{AFF152F4-FD08-45DF-99FB-9F6FB74A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27" y="852256"/>
            <a:ext cx="4168838" cy="308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505B52-856A-45B9-B934-4E5ADB99CAA9}"/>
              </a:ext>
            </a:extLst>
          </p:cNvPr>
          <p:cNvSpPr/>
          <p:nvPr/>
        </p:nvSpPr>
        <p:spPr>
          <a:xfrm>
            <a:off x="552735" y="701790"/>
            <a:ext cx="66381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ДНК-тест,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нестачі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покаже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виводите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кофеїн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на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порадить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норму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АНАЛІЗУЄ: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нестачі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B9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кісток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вживати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омега-3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жирні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Альцгеймера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цинку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кофеїну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РЕКОМЕНДУЄ: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топ-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бути 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раціоні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суперфуди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проаналізованих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вас продуктами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прорахований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калорій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здоровий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endParaRPr lang="ru-RU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 6 ГЕНІВ</a:t>
            </a:r>
            <a:endParaRPr lang="ru-RU" sz="16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E1F4BF-126D-4983-B966-B0052C4A55C6}"/>
              </a:ext>
            </a:extLst>
          </p:cNvPr>
          <p:cNvSpPr/>
          <p:nvPr/>
        </p:nvSpPr>
        <p:spPr>
          <a:xfrm>
            <a:off x="8883418" y="6145763"/>
            <a:ext cx="2766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Сервіс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генетичних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тестів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0" i="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Myhelix</a:t>
            </a:r>
            <a:endParaRPr lang="ru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14C1AF-66A2-4430-BDD3-B424EA1CF4CD}"/>
              </a:ext>
            </a:extLst>
          </p:cNvPr>
          <p:cNvSpPr/>
          <p:nvPr/>
        </p:nvSpPr>
        <p:spPr>
          <a:xfrm>
            <a:off x="492678" y="137150"/>
            <a:ext cx="4832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«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7B397C-5FAD-4BD2-BE89-AE33956652FB}"/>
              </a:ext>
            </a:extLst>
          </p:cNvPr>
          <p:cNvSpPr/>
          <p:nvPr/>
        </p:nvSpPr>
        <p:spPr>
          <a:xfrm>
            <a:off x="393575" y="731585"/>
            <a:ext cx="557221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ПОКАЖЕ: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ADH1B (rs1229984)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ALDH2 (rs2238151), DRD2 (rs1076560)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тлумачення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молекулярного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ваше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калькулятор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випитого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порцій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спожитих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калорій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 3 ВАРІАНТИ ГЕНІВ</a:t>
            </a:r>
            <a:endParaRPr lang="ru-RU" sz="16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0" i="0" u="none" strike="noStrike" dirty="0">
              <a:solidFill>
                <a:srgbClr val="000000"/>
              </a:solidFill>
              <a:effectLst/>
              <a:latin typeface="var(--stk-f_family)"/>
            </a:endParaRPr>
          </a:p>
        </p:txBody>
      </p:sp>
      <p:pic>
        <p:nvPicPr>
          <p:cNvPr id="3073" name="Picture 1" descr="https://img.the-village.com.ua/the-village.com.ua/post_image-image/rtTO3ulCvgStPCzUSqkR8g-wide.png">
            <a:extLst>
              <a:ext uri="{FF2B5EF4-FFF2-40B4-BE49-F238E27FC236}">
                <a16:creationId xmlns:a16="http://schemas.microsoft.com/office/drawing/2014/main" id="{9EBCF4C4-2E30-4005-A935-261C7BD5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07" y="286002"/>
            <a:ext cx="3041056" cy="30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0A4953-82A2-435F-82D2-5A0790144B81}"/>
              </a:ext>
            </a:extLst>
          </p:cNvPr>
          <p:cNvSpPr/>
          <p:nvPr/>
        </p:nvSpPr>
        <p:spPr>
          <a:xfrm>
            <a:off x="5933242" y="367979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«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кофеїну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1FC6E3-E9C9-45A8-A385-9DE90CBE46FE}"/>
              </a:ext>
            </a:extLst>
          </p:cNvPr>
          <p:cNvSpPr/>
          <p:nvPr/>
        </p:nvSpPr>
        <p:spPr>
          <a:xfrm>
            <a:off x="6368248" y="4168065"/>
            <a:ext cx="52259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ПОКАЖЕ: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 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AHR (rs4410790)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BDNF (rs6265 )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тлумачення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молекулярного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endParaRPr lang="ru-RU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 2 ВАРІАНТИ ГЕНІВ</a:t>
            </a:r>
            <a:endParaRPr lang="ru-RU" sz="16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0" i="0" u="none" strike="noStrike" dirty="0">
              <a:solidFill>
                <a:srgbClr val="000000"/>
              </a:solidFill>
              <a:effectLst/>
              <a:latin typeface="var(--stk-f_family)"/>
            </a:endParaRPr>
          </a:p>
        </p:txBody>
      </p:sp>
      <p:pic>
        <p:nvPicPr>
          <p:cNvPr id="8" name="Picture 2" descr="https://img.the-village.com.ua/the-village.com.ua/post_image-image/OUVtLBDkhxqfD8s6qSvFFA-wide.jpg">
            <a:extLst>
              <a:ext uri="{FF2B5EF4-FFF2-40B4-BE49-F238E27FC236}">
                <a16:creationId xmlns:a16="http://schemas.microsoft.com/office/drawing/2014/main" id="{2DF0BC39-4ABB-4553-8B2D-55BEE979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20" y="3757454"/>
            <a:ext cx="2621133" cy="26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9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6C360B-4C37-44C7-BCEA-36A2BC1E249B}"/>
              </a:ext>
            </a:extLst>
          </p:cNvPr>
          <p:cNvSpPr/>
          <p:nvPr/>
        </p:nvSpPr>
        <p:spPr>
          <a:xfrm>
            <a:off x="3403829" y="199293"/>
            <a:ext cx="3999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«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Непереносимість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лактози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06A01B-D80E-4F90-8F21-72154280C4C6}"/>
              </a:ext>
            </a:extLst>
          </p:cNvPr>
          <p:cNvSpPr/>
          <p:nvPr/>
        </p:nvSpPr>
        <p:spPr>
          <a:xfrm>
            <a:off x="793071" y="1517588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ПОКАЖЕ: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LCT (rs121908936, rs121908937)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MCM6 (rs182549, rs4988235)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тлумачення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молекулярного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endParaRPr lang="ru-RU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 4 ВАРІАНТИ ГЕНІВ</a:t>
            </a:r>
            <a:endParaRPr lang="ru-RU" sz="1600" b="0" i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0" i="0" u="none" strike="noStrike" dirty="0">
              <a:solidFill>
                <a:srgbClr val="000000"/>
              </a:solidFill>
              <a:effectLst/>
              <a:latin typeface="var(--stk-f_family)"/>
            </a:endParaRPr>
          </a:p>
        </p:txBody>
      </p:sp>
      <p:pic>
        <p:nvPicPr>
          <p:cNvPr id="5122" name="Picture 2" descr="https://img.the-village.com.ua/the-village.com.ua/post_image-image/SeqcnbdWtf5P4n0aki-Tpg-wide.jpg">
            <a:extLst>
              <a:ext uri="{FF2B5EF4-FFF2-40B4-BE49-F238E27FC236}">
                <a16:creationId xmlns:a16="http://schemas.microsoft.com/office/drawing/2014/main" id="{0C0AE0A7-74E5-48B8-BA5C-43B0F8332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34" y="781235"/>
            <a:ext cx="3227032" cy="3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88626B-F312-4A93-AC68-899705225D02}"/>
              </a:ext>
            </a:extLst>
          </p:cNvPr>
          <p:cNvSpPr/>
          <p:nvPr/>
        </p:nvSpPr>
        <p:spPr>
          <a:xfrm>
            <a:off x="8821274" y="5922876"/>
            <a:ext cx="2766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Сервіс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генетичних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тестів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0" i="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Myhelix</a:t>
            </a:r>
            <a:endParaRPr lang="ru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2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67920-A9A6-4D5B-9954-A2A2C343AE91}"/>
              </a:ext>
            </a:extLst>
          </p:cNvPr>
          <p:cNvPicPr/>
          <p:nvPr/>
        </p:nvPicPr>
        <p:blipFill rotWithShape="1">
          <a:blip r:embed="rId2"/>
          <a:srcRect l="2437" t="9349" r="4692" b="15622"/>
          <a:stretch/>
        </p:blipFill>
        <p:spPr bwMode="auto">
          <a:xfrm>
            <a:off x="3337560" y="922020"/>
            <a:ext cx="5516880" cy="2506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04C2F3-57A8-4403-A5FA-AEF7E836039D}"/>
              </a:ext>
            </a:extLst>
          </p:cNvPr>
          <p:cNvSpPr/>
          <p:nvPr/>
        </p:nvSpPr>
        <p:spPr>
          <a:xfrm>
            <a:off x="2051574" y="299836"/>
            <a:ext cx="517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A74F9-C81A-4105-8DAC-49EDF706A265}"/>
              </a:ext>
            </a:extLst>
          </p:cNvPr>
          <p:cNvSpPr txBox="1"/>
          <p:nvPr/>
        </p:nvSpPr>
        <p:spPr>
          <a:xfrm>
            <a:off x="0" y="397284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/>
              <a:t>Складається по розділах</a:t>
            </a:r>
            <a:r>
              <a:rPr lang="uk-UA" dirty="0"/>
              <a:t>: </a:t>
            </a:r>
          </a:p>
          <a:p>
            <a:r>
              <a:rPr lang="uk-UA" dirty="0"/>
              <a:t>1. Походження (національність)</a:t>
            </a:r>
          </a:p>
          <a:p>
            <a:r>
              <a:rPr lang="uk-UA" dirty="0"/>
              <a:t>2. Ризики захворювань (190 </a:t>
            </a:r>
            <a:r>
              <a:rPr lang="uk-UA" dirty="0" err="1"/>
              <a:t>хвороб</a:t>
            </a:r>
            <a:r>
              <a:rPr lang="uk-UA" dirty="0"/>
              <a:t>)</a:t>
            </a:r>
          </a:p>
          <a:p>
            <a:r>
              <a:rPr lang="uk-UA" dirty="0"/>
              <a:t>3. Ефективність ліків (більше 120 препаратів)</a:t>
            </a:r>
          </a:p>
          <a:p>
            <a:r>
              <a:rPr lang="uk-UA" dirty="0"/>
              <a:t>4. Харчування (вітаміни і мінерали, непереносимість продуктів, ліпідний обмін,  схильності за харчовою поведінкою)</a:t>
            </a:r>
          </a:p>
          <a:p>
            <a:r>
              <a:rPr lang="uk-UA" dirty="0"/>
              <a:t>5. Спорт (співпадіння з успішними спортсменами в аеробних, </a:t>
            </a:r>
            <a:r>
              <a:rPr lang="uk-UA" dirty="0" err="1"/>
              <a:t>швидкісно</a:t>
            </a:r>
            <a:r>
              <a:rPr lang="uk-UA" dirty="0"/>
              <a:t>-силових видах спорту, у командній грі, у єдиноборствах)</a:t>
            </a:r>
          </a:p>
          <a:p>
            <a:r>
              <a:rPr lang="uk-UA" dirty="0"/>
              <a:t>6. Здібності та характер (22 ознаки здібностей, талантів, характеру)</a:t>
            </a:r>
          </a:p>
          <a:p>
            <a:r>
              <a:rPr lang="uk-UA" dirty="0"/>
              <a:t>7. Статус носія спадкових </a:t>
            </a:r>
            <a:r>
              <a:rPr lang="uk-UA" dirty="0" err="1"/>
              <a:t>хвороб</a:t>
            </a:r>
            <a:r>
              <a:rPr lang="uk-UA" dirty="0"/>
              <a:t>.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F1759B-28EC-4307-B82C-BECE010DD2A5}"/>
              </a:ext>
            </a:extLst>
          </p:cNvPr>
          <p:cNvSpPr/>
          <p:nvPr/>
        </p:nvSpPr>
        <p:spPr>
          <a:xfrm>
            <a:off x="8854440" y="3476154"/>
            <a:ext cx="3274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1400" dirty="0"/>
              <a:t>https://www.genotek.ru/genetics/genom/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A633B-AFD0-4419-8B5C-03BBAA4B0436}"/>
              </a:ext>
            </a:extLst>
          </p:cNvPr>
          <p:cNvSpPr txBox="1"/>
          <p:nvPr/>
        </p:nvSpPr>
        <p:spPr>
          <a:xfrm>
            <a:off x="101187" y="299836"/>
            <a:ext cx="138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Приклад  1</a:t>
            </a:r>
            <a:endParaRPr lang="ru-UA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7034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www.genotek.ru/f/media/pages/genealogy/serv-ico-2.png">
            <a:extLst>
              <a:ext uri="{FF2B5EF4-FFF2-40B4-BE49-F238E27FC236}">
                <a16:creationId xmlns:a16="http://schemas.microsoft.com/office/drawing/2014/main" id="{116A4A60-4135-401E-8671-75E0AB1A17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55" y="632500"/>
            <a:ext cx="1569720" cy="15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genotek.ru/f/media/pages/genetic-passport/serv-ico-2.png">
            <a:extLst>
              <a:ext uri="{FF2B5EF4-FFF2-40B4-BE49-F238E27FC236}">
                <a16:creationId xmlns:a16="http://schemas.microsoft.com/office/drawing/2014/main" id="{235427CF-3E1C-4A67-9726-CB77D847A5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554" y="1996281"/>
            <a:ext cx="1402080" cy="166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genotek.ru/f/media/pages/genetic-passport/serv-ico-3.png">
            <a:extLst>
              <a:ext uri="{FF2B5EF4-FFF2-40B4-BE49-F238E27FC236}">
                <a16:creationId xmlns:a16="http://schemas.microsoft.com/office/drawing/2014/main" id="{D1C58E4E-2FAC-4236-988F-A20AF73C65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48" y="3583468"/>
            <a:ext cx="1600200" cy="165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.genotek.ru/f/media/pages/genetic-passport/serv-ico-4.png">
            <a:extLst>
              <a:ext uri="{FF2B5EF4-FFF2-40B4-BE49-F238E27FC236}">
                <a16:creationId xmlns:a16="http://schemas.microsoft.com/office/drawing/2014/main" id="{0152D8CD-267F-476D-AC7B-99A84FABF8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24" y="4861719"/>
            <a:ext cx="1653540" cy="1653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8DEA45-6145-4ABE-A067-E4AAF5885278}"/>
              </a:ext>
            </a:extLst>
          </p:cNvPr>
          <p:cNvSpPr/>
          <p:nvPr/>
        </p:nvSpPr>
        <p:spPr>
          <a:xfrm>
            <a:off x="345233" y="1159947"/>
            <a:ext cx="675730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b="1" dirty="0" err="1"/>
              <a:t>Національний</a:t>
            </a:r>
            <a:r>
              <a:rPr lang="ru-UA" b="1" dirty="0"/>
              <a:t> склад </a:t>
            </a:r>
            <a:r>
              <a:rPr lang="ru-UA" dirty="0"/>
              <a:t>- </a:t>
            </a:r>
            <a:r>
              <a:rPr lang="ru-UA" dirty="0" err="1"/>
              <a:t>Наскільки</a:t>
            </a:r>
            <a:r>
              <a:rPr lang="ru-UA" dirty="0"/>
              <a:t> Ваше </a:t>
            </a:r>
            <a:r>
              <a:rPr lang="ru-UA" dirty="0" err="1"/>
              <a:t>уявлення</a:t>
            </a:r>
            <a:r>
              <a:rPr lang="ru-UA" dirty="0"/>
              <a:t> про свою </a:t>
            </a:r>
            <a:r>
              <a:rPr lang="ru-UA" dirty="0" err="1"/>
              <a:t>національність</a:t>
            </a:r>
            <a:r>
              <a:rPr lang="ru-UA" dirty="0"/>
              <a:t> </a:t>
            </a:r>
            <a:r>
              <a:rPr lang="ru-UA" dirty="0" err="1"/>
              <a:t>відповідає</a:t>
            </a:r>
            <a:r>
              <a:rPr lang="ru-UA" dirty="0"/>
              <a:t> </a:t>
            </a:r>
            <a:r>
              <a:rPr lang="ru-UA" dirty="0" err="1"/>
              <a:t>правді</a:t>
            </a:r>
            <a:r>
              <a:rPr lang="ru-UA" dirty="0"/>
              <a:t>, точно </a:t>
            </a:r>
            <a:r>
              <a:rPr lang="ru-UA" dirty="0" err="1"/>
              <a:t>покажуть</a:t>
            </a:r>
            <a:r>
              <a:rPr lang="ru-UA" dirty="0"/>
              <a:t> </a:t>
            </a:r>
            <a:r>
              <a:rPr lang="ru-UA" dirty="0" err="1"/>
              <a:t>результати</a:t>
            </a:r>
            <a:r>
              <a:rPr lang="ru-UA" dirty="0"/>
              <a:t> ДНК-тесту.</a:t>
            </a:r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ru-UA" b="1" dirty="0" err="1"/>
              <a:t>Повний</a:t>
            </a:r>
            <a:r>
              <a:rPr lang="ru-UA" b="1" dirty="0"/>
              <a:t> </a:t>
            </a:r>
            <a:r>
              <a:rPr lang="ru-UA" b="1" dirty="0" err="1"/>
              <a:t>звіт</a:t>
            </a:r>
            <a:r>
              <a:rPr lang="ru-UA" b="1" dirty="0"/>
              <a:t> про ваше </a:t>
            </a:r>
            <a:r>
              <a:rPr lang="ru-UA" b="1" dirty="0" err="1"/>
              <a:t>здоров'я</a:t>
            </a:r>
            <a:r>
              <a:rPr lang="ru-UA" b="1" dirty="0"/>
              <a:t> </a:t>
            </a:r>
            <a:r>
              <a:rPr lang="ru-UA" dirty="0"/>
              <a:t>- </a:t>
            </a:r>
            <a:r>
              <a:rPr lang="ru-UA" dirty="0" err="1"/>
              <a:t>Виявляємо</a:t>
            </a:r>
            <a:r>
              <a:rPr lang="ru-UA" dirty="0"/>
              <a:t> </a:t>
            </a:r>
            <a:r>
              <a:rPr lang="ru-UA" dirty="0" err="1"/>
              <a:t>наявність</a:t>
            </a:r>
            <a:r>
              <a:rPr lang="ru-UA" dirty="0"/>
              <a:t> </a:t>
            </a:r>
            <a:r>
              <a:rPr lang="ru-UA" dirty="0" err="1"/>
              <a:t>генетичних</a:t>
            </a:r>
            <a:r>
              <a:rPr lang="ru-UA" dirty="0"/>
              <a:t> </a:t>
            </a:r>
            <a:r>
              <a:rPr lang="ru-UA" dirty="0" err="1"/>
              <a:t>маркерів</a:t>
            </a:r>
            <a:r>
              <a:rPr lang="ru-UA" dirty="0"/>
              <a:t>, </a:t>
            </a:r>
            <a:r>
              <a:rPr lang="ru-UA" dirty="0" err="1"/>
              <a:t>пов'язаних</a:t>
            </a:r>
            <a:r>
              <a:rPr lang="ru-UA" dirty="0"/>
              <a:t> з </a:t>
            </a:r>
            <a:r>
              <a:rPr lang="ru-UA" dirty="0" err="1"/>
              <a:t>розвитком</a:t>
            </a:r>
            <a:r>
              <a:rPr lang="ru-UA" dirty="0"/>
              <a:t> </a:t>
            </a:r>
            <a:r>
              <a:rPr lang="ru-UA" dirty="0" err="1"/>
              <a:t>більше</a:t>
            </a:r>
            <a:r>
              <a:rPr lang="ru-UA" dirty="0"/>
              <a:t> 150 </a:t>
            </a:r>
            <a:r>
              <a:rPr lang="ru-UA" dirty="0" err="1"/>
              <a:t>захворювань</a:t>
            </a:r>
            <a:r>
              <a:rPr lang="ru-UA" dirty="0"/>
              <a:t>, </a:t>
            </a:r>
            <a:r>
              <a:rPr lang="ru-UA" dirty="0" err="1"/>
              <a:t>включаючи</a:t>
            </a:r>
            <a:r>
              <a:rPr lang="ru-UA" dirty="0"/>
              <a:t> </a:t>
            </a:r>
            <a:r>
              <a:rPr lang="ru-UA" dirty="0" err="1"/>
              <a:t>захворювання</a:t>
            </a:r>
            <a:r>
              <a:rPr lang="ru-UA" dirty="0"/>
              <a:t> </a:t>
            </a:r>
            <a:r>
              <a:rPr lang="ru-UA" dirty="0" err="1"/>
              <a:t>серцево-судинної</a:t>
            </a:r>
            <a:r>
              <a:rPr lang="ru-UA" dirty="0"/>
              <a:t> і </a:t>
            </a:r>
            <a:r>
              <a:rPr lang="ru-UA" dirty="0" err="1"/>
              <a:t>нервової</a:t>
            </a:r>
            <a:r>
              <a:rPr lang="ru-UA" dirty="0"/>
              <a:t> </a:t>
            </a:r>
            <a:r>
              <a:rPr lang="ru-UA" dirty="0" err="1"/>
              <a:t>системи</a:t>
            </a:r>
            <a:r>
              <a:rPr lang="ru-UA" dirty="0"/>
              <a:t>.</a:t>
            </a:r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ru-UA" b="1" dirty="0" err="1"/>
              <a:t>Схильності</a:t>
            </a:r>
            <a:r>
              <a:rPr lang="ru-UA" b="1" dirty="0"/>
              <a:t> до </a:t>
            </a:r>
            <a:r>
              <a:rPr lang="ru-UA" b="1" dirty="0" err="1"/>
              <a:t>видів</a:t>
            </a:r>
            <a:r>
              <a:rPr lang="ru-UA" b="1" dirty="0"/>
              <a:t> спорту </a:t>
            </a:r>
            <a:r>
              <a:rPr lang="ru-UA" dirty="0"/>
              <a:t>- ДНК-тест </a:t>
            </a:r>
            <a:r>
              <a:rPr lang="ru-UA" dirty="0" err="1"/>
              <a:t>допоможе</a:t>
            </a:r>
            <a:r>
              <a:rPr lang="ru-UA" dirty="0"/>
              <a:t> </a:t>
            </a:r>
            <a:r>
              <a:rPr lang="ru-UA" dirty="0" err="1"/>
              <a:t>зрозуміти</a:t>
            </a:r>
            <a:r>
              <a:rPr lang="ru-UA" dirty="0"/>
              <a:t>, для </a:t>
            </a:r>
            <a:r>
              <a:rPr lang="ru-UA" dirty="0" err="1"/>
              <a:t>яких</a:t>
            </a:r>
            <a:r>
              <a:rPr lang="ru-UA" dirty="0"/>
              <a:t> </a:t>
            </a:r>
            <a:r>
              <a:rPr lang="ru-UA" dirty="0" err="1"/>
              <a:t>видів</a:t>
            </a:r>
            <a:r>
              <a:rPr lang="ru-UA" dirty="0"/>
              <a:t> спорту є </a:t>
            </a:r>
            <a:r>
              <a:rPr lang="ru-UA" dirty="0" err="1"/>
              <a:t>схильність</a:t>
            </a:r>
            <a:r>
              <a:rPr lang="ru-UA" dirty="0"/>
              <a:t> і </a:t>
            </a:r>
            <a:r>
              <a:rPr lang="ru-UA" dirty="0" err="1"/>
              <a:t>понижені</a:t>
            </a:r>
            <a:r>
              <a:rPr lang="ru-UA" dirty="0"/>
              <a:t> риски травм.</a:t>
            </a:r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ru-UA" b="1" dirty="0" err="1"/>
              <a:t>Індивідуальна</a:t>
            </a:r>
            <a:r>
              <a:rPr lang="ru-UA" b="1" dirty="0"/>
              <a:t> </a:t>
            </a:r>
            <a:r>
              <a:rPr lang="ru-UA" b="1" dirty="0" err="1"/>
              <a:t>програма</a:t>
            </a:r>
            <a:r>
              <a:rPr lang="ru-UA" b="1" dirty="0"/>
              <a:t> </a:t>
            </a:r>
            <a:r>
              <a:rPr lang="ru-UA" b="1" dirty="0" err="1"/>
              <a:t>дієт</a:t>
            </a:r>
            <a:r>
              <a:rPr lang="ru-UA" dirty="0" err="1"/>
              <a:t>и</a:t>
            </a:r>
            <a:r>
              <a:rPr lang="ru-UA" dirty="0"/>
              <a:t> - В </a:t>
            </a:r>
            <a:r>
              <a:rPr lang="ru-UA" dirty="0" err="1"/>
              <a:t>ході</a:t>
            </a:r>
            <a:r>
              <a:rPr lang="ru-UA" dirty="0"/>
              <a:t> </a:t>
            </a:r>
            <a:r>
              <a:rPr lang="ru-UA" dirty="0" err="1"/>
              <a:t>консультації</a:t>
            </a:r>
            <a:r>
              <a:rPr lang="ru-UA" dirty="0"/>
              <a:t> </a:t>
            </a:r>
            <a:r>
              <a:rPr lang="ru-UA" dirty="0" err="1"/>
              <a:t>лікар</a:t>
            </a:r>
            <a:r>
              <a:rPr lang="ru-UA" dirty="0"/>
              <a:t> </a:t>
            </a:r>
            <a:r>
              <a:rPr lang="ru-UA" dirty="0" err="1"/>
              <a:t>дасть</a:t>
            </a:r>
            <a:r>
              <a:rPr lang="ru-UA" dirty="0"/>
              <a:t> </a:t>
            </a:r>
            <a:r>
              <a:rPr lang="ru-UA" dirty="0" err="1"/>
              <a:t>рекомендації</a:t>
            </a:r>
            <a:r>
              <a:rPr lang="ru-UA" dirty="0"/>
              <a:t> по </a:t>
            </a:r>
            <a:r>
              <a:rPr lang="ru-UA" dirty="0" err="1"/>
              <a:t>живленню</a:t>
            </a:r>
            <a:r>
              <a:rPr lang="ru-UA" dirty="0"/>
              <a:t>, </a:t>
            </a:r>
            <a:r>
              <a:rPr lang="ru-UA" dirty="0" err="1"/>
              <a:t>які</a:t>
            </a:r>
            <a:r>
              <a:rPr lang="ru-UA" dirty="0"/>
              <a:t> </a:t>
            </a:r>
            <a:r>
              <a:rPr lang="ru-UA" dirty="0" err="1"/>
              <a:t>враховують</a:t>
            </a:r>
            <a:r>
              <a:rPr lang="ru-UA" dirty="0"/>
              <a:t> </a:t>
            </a:r>
            <a:r>
              <a:rPr lang="ru-UA" dirty="0" err="1"/>
              <a:t>особливості</a:t>
            </a:r>
            <a:r>
              <a:rPr lang="ru-UA" dirty="0"/>
              <a:t> </a:t>
            </a:r>
            <a:r>
              <a:rPr lang="ru-UA" dirty="0" err="1"/>
              <a:t>вашої</a:t>
            </a:r>
            <a:r>
              <a:rPr lang="ru-UA" dirty="0"/>
              <a:t> </a:t>
            </a:r>
            <a:r>
              <a:rPr lang="ru-UA" dirty="0" err="1"/>
              <a:t>харчової</a:t>
            </a:r>
            <a:r>
              <a:rPr lang="ru-UA" dirty="0"/>
              <a:t> </a:t>
            </a:r>
            <a:r>
              <a:rPr lang="ru-UA" dirty="0" err="1"/>
              <a:t>поведінки</a:t>
            </a:r>
            <a:r>
              <a:rPr lang="ru-UA" dirty="0"/>
              <a:t>, </a:t>
            </a:r>
            <a:r>
              <a:rPr lang="ru-UA" dirty="0" err="1"/>
              <a:t>харчової</a:t>
            </a:r>
            <a:r>
              <a:rPr lang="ru-UA" dirty="0"/>
              <a:t> </a:t>
            </a:r>
            <a:r>
              <a:rPr lang="ru-UA" dirty="0" err="1"/>
              <a:t>непереносимості</a:t>
            </a:r>
            <a:r>
              <a:rPr lang="ru-UA" dirty="0"/>
              <a:t> і </a:t>
            </a:r>
            <a:r>
              <a:rPr lang="ru-UA" dirty="0" err="1"/>
              <a:t>ліпідного</a:t>
            </a:r>
            <a:r>
              <a:rPr lang="ru-UA" dirty="0"/>
              <a:t> </a:t>
            </a:r>
            <a:r>
              <a:rPr lang="ru-UA" dirty="0" err="1"/>
              <a:t>обміну</a:t>
            </a:r>
            <a:r>
              <a:rPr lang="ru-UA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5923A-8D49-48AD-9C2D-9519DF423C9E}"/>
              </a:ext>
            </a:extLst>
          </p:cNvPr>
          <p:cNvSpPr txBox="1"/>
          <p:nvPr/>
        </p:nvSpPr>
        <p:spPr>
          <a:xfrm>
            <a:off x="101187" y="299836"/>
            <a:ext cx="138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Приклад  3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7D53CD-913B-493E-93AE-24115D4BCA25}"/>
              </a:ext>
            </a:extLst>
          </p:cNvPr>
          <p:cNvSpPr/>
          <p:nvPr/>
        </p:nvSpPr>
        <p:spPr>
          <a:xfrm>
            <a:off x="2051574" y="299836"/>
            <a:ext cx="517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476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13F7CC-3FD5-4B29-9B04-08B572BAF0F1}"/>
              </a:ext>
            </a:extLst>
          </p:cNvPr>
          <p:cNvPicPr/>
          <p:nvPr/>
        </p:nvPicPr>
        <p:blipFill rotWithShape="1">
          <a:blip r:embed="rId2"/>
          <a:srcRect l="3978" t="62072" r="59370" b="11061"/>
          <a:stretch/>
        </p:blipFill>
        <p:spPr bwMode="auto">
          <a:xfrm>
            <a:off x="397515" y="2094690"/>
            <a:ext cx="4520712" cy="2668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58B0D-26AD-481B-824B-ED4667B414EB}"/>
              </a:ext>
            </a:extLst>
          </p:cNvPr>
          <p:cNvPicPr/>
          <p:nvPr/>
        </p:nvPicPr>
        <p:blipFill rotWithShape="1">
          <a:blip r:embed="rId3"/>
          <a:srcRect l="60510" t="15305" r="10722" b="13113"/>
          <a:stretch/>
        </p:blipFill>
        <p:spPr bwMode="auto">
          <a:xfrm>
            <a:off x="8705054" y="1677880"/>
            <a:ext cx="2947386" cy="4350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6C217-666F-49A0-96E4-09531CAB7160}"/>
              </a:ext>
            </a:extLst>
          </p:cNvPr>
          <p:cNvPicPr/>
          <p:nvPr/>
        </p:nvPicPr>
        <p:blipFill rotWithShape="1">
          <a:blip r:embed="rId2"/>
          <a:srcRect l="71278" t="15736" r="1230" b="11061"/>
          <a:stretch/>
        </p:blipFill>
        <p:spPr bwMode="auto">
          <a:xfrm>
            <a:off x="5665564" y="1559810"/>
            <a:ext cx="2292153" cy="4586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61B04A-18AA-424D-BC97-39DB551A35DB}"/>
              </a:ext>
            </a:extLst>
          </p:cNvPr>
          <p:cNvSpPr txBox="1"/>
          <p:nvPr/>
        </p:nvSpPr>
        <p:spPr>
          <a:xfrm>
            <a:off x="101187" y="299836"/>
            <a:ext cx="138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Приклад  2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398D2D-7124-4C43-B3FE-30AE7E8B2E4C}"/>
              </a:ext>
            </a:extLst>
          </p:cNvPr>
          <p:cNvSpPr/>
          <p:nvPr/>
        </p:nvSpPr>
        <p:spPr>
          <a:xfrm>
            <a:off x="2051574" y="299836"/>
            <a:ext cx="517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027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CC04B3-6292-4C7C-8C33-91753406E9AD}"/>
              </a:ext>
            </a:extLst>
          </p:cNvPr>
          <p:cNvPicPr/>
          <p:nvPr/>
        </p:nvPicPr>
        <p:blipFill rotWithShape="1">
          <a:blip r:embed="rId2"/>
          <a:srcRect l="14879" t="21664" r="15981" b="4675"/>
          <a:stretch/>
        </p:blipFill>
        <p:spPr bwMode="auto">
          <a:xfrm>
            <a:off x="212409" y="578442"/>
            <a:ext cx="3743771" cy="2137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5C1C4-159C-423B-A6E0-7E0F298003A5}"/>
              </a:ext>
            </a:extLst>
          </p:cNvPr>
          <p:cNvPicPr/>
          <p:nvPr/>
        </p:nvPicPr>
        <p:blipFill rotWithShape="1">
          <a:blip r:embed="rId3"/>
          <a:srcRect l="15008" t="21437" r="15212" b="4675"/>
          <a:stretch/>
        </p:blipFill>
        <p:spPr bwMode="auto">
          <a:xfrm>
            <a:off x="1237809" y="2796395"/>
            <a:ext cx="3497380" cy="1988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C1E04-EC0C-4D23-8DA9-929BB4582ACF}"/>
              </a:ext>
            </a:extLst>
          </p:cNvPr>
          <p:cNvPicPr/>
          <p:nvPr/>
        </p:nvPicPr>
        <p:blipFill rotWithShape="1">
          <a:blip r:embed="rId4"/>
          <a:srcRect l="15136" t="21209" r="15853" b="5587"/>
          <a:stretch/>
        </p:blipFill>
        <p:spPr bwMode="auto">
          <a:xfrm>
            <a:off x="4754685" y="534335"/>
            <a:ext cx="4099560" cy="2446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EA193D-125C-4F58-A4AE-323EB5F88CE9}"/>
              </a:ext>
            </a:extLst>
          </p:cNvPr>
          <p:cNvSpPr/>
          <p:nvPr/>
        </p:nvSpPr>
        <p:spPr>
          <a:xfrm>
            <a:off x="3237156" y="-40619"/>
            <a:ext cx="517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81E26-BB7A-4AB8-BC9E-A52D796DB417}"/>
              </a:ext>
            </a:extLst>
          </p:cNvPr>
          <p:cNvSpPr txBox="1"/>
          <p:nvPr/>
        </p:nvSpPr>
        <p:spPr>
          <a:xfrm>
            <a:off x="65676" y="42383"/>
            <a:ext cx="138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Приклад  4</a:t>
            </a:r>
            <a:endParaRPr lang="ru-UA" dirty="0">
              <a:highlight>
                <a:srgbClr val="00FFFF"/>
              </a:highligh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56EEC4-FACB-4D01-B87D-93693631F25B}"/>
              </a:ext>
            </a:extLst>
          </p:cNvPr>
          <p:cNvPicPr/>
          <p:nvPr/>
        </p:nvPicPr>
        <p:blipFill rotWithShape="1">
          <a:blip r:embed="rId5"/>
          <a:srcRect l="14110" t="20524" r="13800" b="12201"/>
          <a:stretch/>
        </p:blipFill>
        <p:spPr bwMode="auto">
          <a:xfrm>
            <a:off x="6568570" y="2666555"/>
            <a:ext cx="4282440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18B1A7-9D58-46D3-A331-60343F78E951}"/>
              </a:ext>
            </a:extLst>
          </p:cNvPr>
          <p:cNvPicPr/>
          <p:nvPr/>
        </p:nvPicPr>
        <p:blipFill rotWithShape="1">
          <a:blip r:embed="rId6"/>
          <a:srcRect l="15136" t="20068" r="14379" b="14966"/>
          <a:stretch/>
        </p:blipFill>
        <p:spPr bwMode="auto">
          <a:xfrm>
            <a:off x="7784074" y="4547315"/>
            <a:ext cx="4187102" cy="2170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72D71-BEC5-436C-A60D-BDC72ABB2258}"/>
              </a:ext>
            </a:extLst>
          </p:cNvPr>
          <p:cNvPicPr/>
          <p:nvPr/>
        </p:nvPicPr>
        <p:blipFill rotWithShape="1">
          <a:blip r:embed="rId7"/>
          <a:srcRect l="14879" t="20753" r="15468" b="4675"/>
          <a:stretch/>
        </p:blipFill>
        <p:spPr bwMode="auto">
          <a:xfrm>
            <a:off x="2655943" y="4750138"/>
            <a:ext cx="3912627" cy="213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73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AF87D-7302-4119-B868-09091846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 t="37411" r="37160" b="9256"/>
          <a:stretch/>
        </p:blipFill>
        <p:spPr>
          <a:xfrm>
            <a:off x="228415" y="1279013"/>
            <a:ext cx="9144000" cy="53437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06246B-0A53-4B9F-A7B7-1B78BC9E12CC}"/>
              </a:ext>
            </a:extLst>
          </p:cNvPr>
          <p:cNvSpPr/>
          <p:nvPr/>
        </p:nvSpPr>
        <p:spPr>
          <a:xfrm>
            <a:off x="1685254" y="235258"/>
            <a:ext cx="9725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Генетична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панель (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оцінка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генетичного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поліморфізму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)-</a:t>
            </a:r>
          </a:p>
          <a:p>
            <a:pPr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алельного</a:t>
            </a:r>
            <a:r>
              <a:rPr lang="ru-RU" sz="20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стану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певних</a:t>
            </a:r>
            <a:r>
              <a:rPr lang="ru-RU" sz="20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генів</a:t>
            </a:r>
            <a:endParaRPr lang="ru-RU" sz="2000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9218" name="Picture 2" descr="Алелі — ВУЕ">
            <a:extLst>
              <a:ext uri="{FF2B5EF4-FFF2-40B4-BE49-F238E27FC236}">
                <a16:creationId xmlns:a16="http://schemas.microsoft.com/office/drawing/2014/main" id="{001DC45A-3575-4088-A31C-8193D96B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92" y="1360226"/>
            <a:ext cx="2446723" cy="17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FBD191-FA8B-443C-89E8-410CB6382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2" t="43960" r="44171" b="12080"/>
          <a:stretch/>
        </p:blipFill>
        <p:spPr>
          <a:xfrm>
            <a:off x="9516861" y="3701989"/>
            <a:ext cx="2495903" cy="263001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7472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072DB7-E117-47D0-9207-CD953DB0F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3" t="47249" r="41821" b="9126"/>
          <a:stretch/>
        </p:blipFill>
        <p:spPr>
          <a:xfrm>
            <a:off x="878888" y="1508226"/>
            <a:ext cx="9250533" cy="46528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65676-27A4-4586-AB9B-326AC7AB0D1A}"/>
              </a:ext>
            </a:extLst>
          </p:cNvPr>
          <p:cNvSpPr/>
          <p:nvPr/>
        </p:nvSpPr>
        <p:spPr>
          <a:xfrm>
            <a:off x="1034748" y="340618"/>
            <a:ext cx="823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особливості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метаболізму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окремих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нутрієнтів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3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0D346-0276-49EF-B981-737C1F521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52489" r="38253" b="16862"/>
          <a:stretch/>
        </p:blipFill>
        <p:spPr>
          <a:xfrm>
            <a:off x="1506596" y="3801143"/>
            <a:ext cx="8944996" cy="29528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430308-2030-4DDD-AB9F-860A2D1C32EE}"/>
              </a:ext>
            </a:extLst>
          </p:cNvPr>
          <p:cNvSpPr/>
          <p:nvPr/>
        </p:nvSpPr>
        <p:spPr>
          <a:xfrm>
            <a:off x="271269" y="313986"/>
            <a:ext cx="7915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схильності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надлишкової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ваги та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корекція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3B60F7-4AFE-472D-9D7A-3E7E2C1CCA24}"/>
              </a:ext>
            </a:extLst>
          </p:cNvPr>
          <p:cNvSpPr/>
          <p:nvPr/>
        </p:nvSpPr>
        <p:spPr>
          <a:xfrm>
            <a:off x="182880" y="1498142"/>
            <a:ext cx="118049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Сприйняття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їжі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і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насичення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-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це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цілий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комплекс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процесів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в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який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залучені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як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травна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так і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нервова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системи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.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Орієнтуючись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на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полиморфізми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генів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які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беруть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участь в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цих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процесах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можна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скоректувати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дієту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і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виділити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"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слабкі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сторони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"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свого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організму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за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якими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треба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стежити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:</a:t>
            </a:r>
          </a:p>
          <a:p>
            <a:pPr algn="just"/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а)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інколи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повнота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пов'язана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з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особливостями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метаболізму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вуглеводів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, 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інколи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-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жирів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;</a:t>
            </a:r>
          </a:p>
          <a:p>
            <a:pPr algn="just"/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б) у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багатьох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організм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генетично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налаштований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на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дробове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харчування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; </a:t>
            </a:r>
          </a:p>
          <a:p>
            <a:pPr algn="just"/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в)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звичка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перекушувати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простими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вуглеводами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на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зразок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цукерок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або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солодкої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випічки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переростає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в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залежність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-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це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властиво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людям з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певним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варіантом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гена TAS1R3: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знижується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чутливість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рецепторів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до смаку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солодкого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і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організм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весь час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прагнете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"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добрати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те,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чого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 не </a:t>
            </a:r>
            <a:r>
              <a:rPr lang="ru-RU" sz="1600" b="0" i="0" dirty="0" err="1">
                <a:solidFill>
                  <a:srgbClr val="32292F"/>
                </a:solidFill>
                <a:effectLst/>
                <a:latin typeface="PT Serif"/>
              </a:rPr>
              <a:t>вистачає</a:t>
            </a:r>
            <a:r>
              <a:rPr lang="ru-RU" sz="1600" b="0" i="0" dirty="0">
                <a:solidFill>
                  <a:srgbClr val="32292F"/>
                </a:solidFill>
                <a:effectLst/>
                <a:latin typeface="PT Serif"/>
              </a:rPr>
              <a:t>" …</a:t>
            </a:r>
            <a:endParaRPr lang="ru-UA" sz="1600" dirty="0"/>
          </a:p>
        </p:txBody>
      </p:sp>
      <p:pic>
        <p:nvPicPr>
          <p:cNvPr id="8194" name="Picture 2" descr="049_Yu.V. Volkova">
            <a:extLst>
              <a:ext uri="{FF2B5EF4-FFF2-40B4-BE49-F238E27FC236}">
                <a16:creationId xmlns:a16="http://schemas.microsoft.com/office/drawing/2014/main" id="{2DBFF534-E6F2-4C74-B679-B3396C96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935" y="225452"/>
            <a:ext cx="2998851" cy="12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1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AF5800-321A-486D-9028-A163D9411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2" t="50466" r="50000" b="13010"/>
          <a:stretch/>
        </p:blipFill>
        <p:spPr>
          <a:xfrm>
            <a:off x="7332955" y="4544927"/>
            <a:ext cx="4284954" cy="23130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1D967-CE5A-468E-853A-BCC87C16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4" t="49579" r="40583" b="11586"/>
          <a:stretch/>
        </p:blipFill>
        <p:spPr>
          <a:xfrm>
            <a:off x="6357889" y="2190089"/>
            <a:ext cx="5282214" cy="2270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A41EE9-3E2C-4043-BBB4-D63796915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89" t="50324" r="40060" b="10840"/>
          <a:stretch/>
        </p:blipFill>
        <p:spPr>
          <a:xfrm>
            <a:off x="221942" y="765697"/>
            <a:ext cx="5894773" cy="2663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C474A-A2F8-4FB5-9BC7-518F70ED4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10" t="53333" r="42840" b="7832"/>
          <a:stretch/>
        </p:blipFill>
        <p:spPr>
          <a:xfrm>
            <a:off x="201227" y="3778758"/>
            <a:ext cx="5894773" cy="26633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88AA74-67BC-4912-A1D4-9ACAD7E4C571}"/>
              </a:ext>
            </a:extLst>
          </p:cNvPr>
          <p:cNvSpPr/>
          <p:nvPr/>
        </p:nvSpPr>
        <p:spPr>
          <a:xfrm>
            <a:off x="221942" y="126504"/>
            <a:ext cx="9793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синтезу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нейромедіаторів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нейротрансміттерів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170" name="Picture 2" descr="Что такое нейромедиатор? - Практическая психология на Aboutyourself.ru">
            <a:extLst>
              <a:ext uri="{FF2B5EF4-FFF2-40B4-BE49-F238E27FC236}">
                <a16:creationId xmlns:a16="http://schemas.microsoft.com/office/drawing/2014/main" id="{AA3E745C-F7BC-456B-BFDB-60E0D175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794" y="117826"/>
            <a:ext cx="1613827" cy="19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05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00C918-12AE-407E-BB33-B7825F7C724E}"/>
              </a:ext>
            </a:extLst>
          </p:cNvPr>
          <p:cNvSpPr/>
          <p:nvPr/>
        </p:nvSpPr>
        <p:spPr>
          <a:xfrm>
            <a:off x="392778" y="518611"/>
            <a:ext cx="11555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dirty="0" err="1"/>
              <a:t>Комплексний</a:t>
            </a:r>
            <a:r>
              <a:rPr lang="ru-UA" dirty="0"/>
              <a:t> </a:t>
            </a:r>
            <a:r>
              <a:rPr lang="ru-UA" dirty="0" err="1"/>
              <a:t>генетичний</a:t>
            </a:r>
            <a:r>
              <a:rPr lang="ru-UA" dirty="0"/>
              <a:t> тест дозволить </a:t>
            </a:r>
            <a:r>
              <a:rPr lang="ru-UA" dirty="0" err="1"/>
              <a:t>оцінити</a:t>
            </a:r>
            <a:r>
              <a:rPr lang="ru-UA" dirty="0"/>
              <a:t> </a:t>
            </a:r>
            <a:r>
              <a:rPr lang="ru-UA" dirty="0" err="1"/>
              <a:t>схильність</a:t>
            </a:r>
            <a:r>
              <a:rPr lang="ru-UA" dirty="0"/>
              <a:t> до 150 </a:t>
            </a:r>
            <a:r>
              <a:rPr lang="ru-UA" dirty="0" err="1"/>
              <a:t>генетичних</a:t>
            </a:r>
            <a:r>
              <a:rPr lang="ru-UA" dirty="0"/>
              <a:t> і </a:t>
            </a:r>
            <a:r>
              <a:rPr lang="ru-UA" dirty="0" err="1"/>
              <a:t>мультифакторіальних</a:t>
            </a:r>
            <a:r>
              <a:rPr lang="ru-UA" dirty="0"/>
              <a:t> </a:t>
            </a:r>
            <a:r>
              <a:rPr lang="ru-UA" dirty="0" err="1"/>
              <a:t>захворювань</a:t>
            </a:r>
            <a:r>
              <a:rPr lang="ru-UA" dirty="0"/>
              <a:t>, </a:t>
            </a:r>
            <a:r>
              <a:rPr lang="ru-UA" dirty="0" err="1"/>
              <a:t>індивідуальну</a:t>
            </a:r>
            <a:r>
              <a:rPr lang="ru-UA" dirty="0"/>
              <a:t> </a:t>
            </a:r>
            <a:r>
              <a:rPr lang="ru-UA" dirty="0" err="1"/>
              <a:t>реакцію</a:t>
            </a:r>
            <a:r>
              <a:rPr lang="ru-UA" dirty="0"/>
              <a:t> на 180 </a:t>
            </a:r>
            <a:r>
              <a:rPr lang="ru-UA" dirty="0" err="1"/>
              <a:t>лікарських</a:t>
            </a:r>
            <a:r>
              <a:rPr lang="ru-UA" dirty="0"/>
              <a:t> </a:t>
            </a:r>
            <a:r>
              <a:rPr lang="ru-UA" dirty="0" err="1"/>
              <a:t>препаратів</a:t>
            </a:r>
            <a:r>
              <a:rPr lang="ru-UA" dirty="0"/>
              <a:t>, </a:t>
            </a:r>
            <a:r>
              <a:rPr lang="ru-UA" dirty="0" err="1"/>
              <a:t>виявити</a:t>
            </a:r>
            <a:r>
              <a:rPr lang="ru-UA" dirty="0"/>
              <a:t> </a:t>
            </a:r>
            <a:r>
              <a:rPr lang="ru-UA" dirty="0" err="1"/>
              <a:t>головн</a:t>
            </a:r>
            <a:r>
              <a:rPr lang="uk-UA" dirty="0"/>
              <a:t>і</a:t>
            </a:r>
            <a:r>
              <a:rPr lang="ru-UA" dirty="0"/>
              <a:t> </a:t>
            </a:r>
            <a:r>
              <a:rPr lang="ru-UA" dirty="0" err="1"/>
              <a:t>генетичн</a:t>
            </a:r>
            <a:r>
              <a:rPr lang="uk-UA" dirty="0"/>
              <a:t>і</a:t>
            </a:r>
            <a:r>
              <a:rPr lang="ru-UA" dirty="0"/>
              <a:t> причин проблем </a:t>
            </a:r>
            <a:r>
              <a:rPr lang="ru-UA" dirty="0" err="1"/>
              <a:t>із</a:t>
            </a:r>
            <a:r>
              <a:rPr lang="ru-UA" dirty="0"/>
              <a:t> </a:t>
            </a:r>
            <a:r>
              <a:rPr lang="uk-UA" dirty="0" err="1"/>
              <a:t>здоровям</a:t>
            </a:r>
            <a:r>
              <a:rPr lang="ru-UA" dirty="0"/>
              <a:t>.</a:t>
            </a:r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ru-UA" dirty="0"/>
              <a:t> </a:t>
            </a:r>
            <a:r>
              <a:rPr lang="ru-UA" dirty="0" err="1"/>
              <a:t>Грунтуючись</a:t>
            </a:r>
            <a:r>
              <a:rPr lang="ru-UA" dirty="0"/>
              <a:t> на </a:t>
            </a:r>
            <a:r>
              <a:rPr lang="ru-UA" dirty="0" err="1"/>
              <a:t>цій</a:t>
            </a:r>
            <a:r>
              <a:rPr lang="ru-UA" dirty="0"/>
              <a:t> </a:t>
            </a:r>
            <a:r>
              <a:rPr lang="ru-UA" dirty="0" err="1"/>
              <a:t>інформації</a:t>
            </a:r>
            <a:r>
              <a:rPr lang="ru-UA" dirty="0"/>
              <a:t>, </a:t>
            </a:r>
            <a:r>
              <a:rPr lang="uk-UA" dirty="0"/>
              <a:t>можна </a:t>
            </a:r>
            <a:r>
              <a:rPr lang="ru-UA" dirty="0"/>
              <a:t> </a:t>
            </a:r>
            <a:r>
              <a:rPr lang="ru-UA" dirty="0" err="1"/>
              <a:t>розробит</a:t>
            </a:r>
            <a:r>
              <a:rPr lang="uk-UA" dirty="0"/>
              <a:t>и</a:t>
            </a:r>
            <a:r>
              <a:rPr lang="ru-UA" dirty="0"/>
              <a:t> </a:t>
            </a:r>
            <a:r>
              <a:rPr lang="ru-UA" dirty="0" err="1"/>
              <a:t>персональну</a:t>
            </a:r>
            <a:r>
              <a:rPr lang="ru-UA" dirty="0"/>
              <a:t> </a:t>
            </a:r>
            <a:r>
              <a:rPr lang="ru-UA" dirty="0" err="1"/>
              <a:t>програму</a:t>
            </a:r>
            <a:r>
              <a:rPr lang="ru-UA" dirty="0"/>
              <a:t> </a:t>
            </a:r>
            <a:r>
              <a:rPr lang="ru-UA" dirty="0" err="1"/>
              <a:t>діагностики</a:t>
            </a:r>
            <a:r>
              <a:rPr lang="ru-UA" dirty="0"/>
              <a:t> (</a:t>
            </a:r>
            <a:r>
              <a:rPr lang="ru-UA" dirty="0" err="1"/>
              <a:t>аналізи</a:t>
            </a:r>
            <a:r>
              <a:rPr lang="ru-UA" dirty="0"/>
              <a:t> </a:t>
            </a:r>
            <a:r>
              <a:rPr lang="ru-UA" dirty="0" err="1"/>
              <a:t>крові</a:t>
            </a:r>
            <a:r>
              <a:rPr lang="ru-UA" dirty="0"/>
              <a:t> </a:t>
            </a:r>
            <a:r>
              <a:rPr lang="ru-UA" dirty="0" err="1"/>
              <a:t>або</a:t>
            </a:r>
            <a:r>
              <a:rPr lang="ru-UA" dirty="0"/>
              <a:t> </a:t>
            </a:r>
            <a:r>
              <a:rPr lang="ru-UA" dirty="0" err="1"/>
              <a:t>прості</a:t>
            </a:r>
            <a:r>
              <a:rPr lang="ru-UA" dirty="0"/>
              <a:t> </a:t>
            </a:r>
            <a:r>
              <a:rPr lang="ru-UA" dirty="0" err="1"/>
              <a:t>функціональні</a:t>
            </a:r>
            <a:r>
              <a:rPr lang="ru-UA" dirty="0"/>
              <a:t> </a:t>
            </a:r>
            <a:r>
              <a:rPr lang="ru-UA" dirty="0" err="1"/>
              <a:t>дослідження</a:t>
            </a:r>
            <a:r>
              <a:rPr lang="ru-UA" dirty="0"/>
              <a:t>) і </a:t>
            </a:r>
            <a:r>
              <a:rPr lang="ru-UA" dirty="0" err="1"/>
              <a:t>заздалегідь</a:t>
            </a:r>
            <a:r>
              <a:rPr lang="ru-UA" dirty="0"/>
              <a:t> </a:t>
            </a:r>
            <a:r>
              <a:rPr lang="ru-UA" dirty="0" err="1"/>
              <a:t>зробить</a:t>
            </a:r>
            <a:r>
              <a:rPr lang="ru-UA" dirty="0"/>
              <a:t> заходи по </a:t>
            </a:r>
            <a:r>
              <a:rPr lang="ru-UA" dirty="0" err="1"/>
              <a:t>відвертанню</a:t>
            </a:r>
            <a:r>
              <a:rPr lang="ru-UA" dirty="0"/>
              <a:t> </a:t>
            </a:r>
            <a:r>
              <a:rPr lang="ru-UA" dirty="0" err="1"/>
              <a:t>цих</a:t>
            </a:r>
            <a:r>
              <a:rPr lang="ru-UA" dirty="0"/>
              <a:t> хвороб.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25D09D-C955-41A6-BB48-127036CFC4F9}"/>
              </a:ext>
            </a:extLst>
          </p:cNvPr>
          <p:cNvSpPr/>
          <p:nvPr/>
        </p:nvSpPr>
        <p:spPr>
          <a:xfrm>
            <a:off x="3263994" y="133502"/>
            <a:ext cx="4646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Генетична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 хвороб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E02F-3C01-4416-A8D8-C589D74B1EE3}"/>
              </a:ext>
            </a:extLst>
          </p:cNvPr>
          <p:cNvSpPr/>
          <p:nvPr/>
        </p:nvSpPr>
        <p:spPr>
          <a:xfrm>
            <a:off x="74662" y="219064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UA" sz="1200" dirty="0"/>
              <a:t>- </a:t>
            </a:r>
            <a:r>
              <a:rPr lang="ru-UA" sz="1200" dirty="0" err="1"/>
              <a:t>Псоріаз</a:t>
            </a:r>
            <a:r>
              <a:rPr lang="ru-UA" sz="1200" dirty="0"/>
              <a:t> - </a:t>
            </a:r>
            <a:r>
              <a:rPr lang="ru-UA" sz="1200" dirty="0" err="1"/>
              <a:t>Вітиліго</a:t>
            </a:r>
            <a:r>
              <a:rPr lang="ru-UA" sz="1200" dirty="0"/>
              <a:t> - </a:t>
            </a:r>
            <a:r>
              <a:rPr lang="ru-UA" sz="1200" dirty="0" err="1"/>
              <a:t>Гніздова</a:t>
            </a:r>
            <a:r>
              <a:rPr lang="ru-UA" sz="1200" dirty="0"/>
              <a:t> </a:t>
            </a:r>
            <a:r>
              <a:rPr lang="ru-UA" sz="1200" dirty="0" err="1"/>
              <a:t>алопеція</a:t>
            </a:r>
            <a:r>
              <a:rPr lang="uk-UA" sz="1200" dirty="0"/>
              <a:t>; </a:t>
            </a:r>
            <a:r>
              <a:rPr lang="ru-UA" sz="1200" b="1" dirty="0" err="1"/>
              <a:t>Хвороби</a:t>
            </a:r>
            <a:r>
              <a:rPr lang="ru-UA" sz="1200" b="1" dirty="0"/>
              <a:t> </a:t>
            </a:r>
            <a:r>
              <a:rPr lang="ru-UA" sz="1200" b="1" dirty="0" err="1"/>
              <a:t>серцево-судинної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b="1" dirty="0"/>
              <a:t>: </a:t>
            </a:r>
            <a:r>
              <a:rPr lang="ru-UA" sz="1200" dirty="0"/>
              <a:t> </a:t>
            </a:r>
            <a:r>
              <a:rPr lang="ru-UA" sz="1200" dirty="0" err="1"/>
              <a:t>Гіпертонія</a:t>
            </a:r>
            <a:r>
              <a:rPr lang="ru-UA" sz="1200" dirty="0"/>
              <a:t> - </a:t>
            </a:r>
            <a:r>
              <a:rPr lang="ru-UA" sz="1200" dirty="0" err="1"/>
              <a:t>Гіпертрофія</a:t>
            </a:r>
            <a:r>
              <a:rPr lang="ru-UA" sz="1200" dirty="0"/>
              <a:t> </a:t>
            </a:r>
            <a:r>
              <a:rPr lang="ru-UA" sz="1200" dirty="0" err="1"/>
              <a:t>міокарду</a:t>
            </a:r>
            <a:r>
              <a:rPr lang="ru-UA" sz="1200" dirty="0"/>
              <a:t> - </a:t>
            </a:r>
            <a:r>
              <a:rPr lang="ru-UA" sz="1200" dirty="0" err="1"/>
              <a:t>Інфаркт</a:t>
            </a:r>
            <a:r>
              <a:rPr lang="ru-UA" sz="1200" dirty="0"/>
              <a:t> </a:t>
            </a:r>
            <a:r>
              <a:rPr lang="ru-UA" sz="1200" dirty="0" err="1"/>
              <a:t>міокарду</a:t>
            </a:r>
            <a:r>
              <a:rPr lang="ru-UA" sz="1200" dirty="0"/>
              <a:t> - </a:t>
            </a:r>
            <a:r>
              <a:rPr lang="ru-UA" sz="1200" dirty="0" err="1"/>
              <a:t>Ішемічна</a:t>
            </a:r>
            <a:r>
              <a:rPr lang="ru-UA" sz="1200" dirty="0"/>
              <a:t> хвороба </a:t>
            </a:r>
            <a:r>
              <a:rPr lang="ru-UA" sz="1200" dirty="0" err="1"/>
              <a:t>серця</a:t>
            </a:r>
            <a:r>
              <a:rPr lang="ru-UA" sz="1200" dirty="0"/>
              <a:t> - </a:t>
            </a:r>
            <a:r>
              <a:rPr lang="ru-UA" sz="1200" dirty="0" err="1"/>
              <a:t>Венозна</a:t>
            </a:r>
            <a:r>
              <a:rPr lang="ru-UA" sz="1200" dirty="0"/>
              <a:t> </a:t>
            </a:r>
            <a:r>
              <a:rPr lang="ru-UA" sz="1200" dirty="0" err="1"/>
              <a:t>тромбоемболія</a:t>
            </a:r>
            <a:r>
              <a:rPr lang="ru-UA" sz="1200" dirty="0"/>
              <a:t> </a:t>
            </a:r>
            <a:r>
              <a:rPr lang="ru-UA" sz="1200" dirty="0" err="1"/>
              <a:t>Згорнути</a:t>
            </a:r>
            <a:r>
              <a:rPr lang="ru-UA" sz="1200" dirty="0"/>
              <a:t> - </a:t>
            </a:r>
            <a:r>
              <a:rPr lang="ru-UA" sz="1200" dirty="0" err="1"/>
              <a:t>Миготлива</a:t>
            </a:r>
            <a:r>
              <a:rPr lang="ru-UA" sz="1200" dirty="0"/>
              <a:t> </a:t>
            </a:r>
            <a:r>
              <a:rPr lang="ru-UA" sz="1200" dirty="0" err="1"/>
              <a:t>аритмія</a:t>
            </a:r>
            <a:r>
              <a:rPr lang="ru-UA" sz="1200" dirty="0"/>
              <a:t>: </a:t>
            </a:r>
            <a:r>
              <a:rPr lang="ru-UA" sz="1200" dirty="0" err="1"/>
              <a:t>фібриляція</a:t>
            </a:r>
            <a:r>
              <a:rPr lang="ru-UA" sz="1200" dirty="0"/>
              <a:t> і/</a:t>
            </a:r>
            <a:r>
              <a:rPr lang="ru-UA" sz="1200" dirty="0" err="1"/>
              <a:t>або</a:t>
            </a:r>
            <a:r>
              <a:rPr lang="ru-UA" sz="1200" dirty="0"/>
              <a:t> </a:t>
            </a:r>
            <a:r>
              <a:rPr lang="ru-UA" sz="1200" dirty="0" err="1"/>
              <a:t>трепетання</a:t>
            </a:r>
            <a:r>
              <a:rPr lang="ru-UA" sz="1200" dirty="0"/>
              <a:t> </a:t>
            </a:r>
            <a:r>
              <a:rPr lang="ru-UA" sz="1200" dirty="0" err="1"/>
              <a:t>передсердя</a:t>
            </a:r>
            <a:r>
              <a:rPr lang="ru-UA" sz="1200" dirty="0"/>
              <a:t> - Аневризма </a:t>
            </a:r>
            <a:r>
              <a:rPr lang="ru-UA" sz="1200" dirty="0" err="1"/>
              <a:t>черевної</a:t>
            </a:r>
            <a:r>
              <a:rPr lang="ru-UA" sz="1200" dirty="0"/>
              <a:t> </a:t>
            </a:r>
            <a:r>
              <a:rPr lang="ru-UA" sz="1200" dirty="0" err="1"/>
              <a:t>аорти</a:t>
            </a:r>
            <a:r>
              <a:rPr lang="ru-UA" sz="1200" dirty="0"/>
              <a:t> - </a:t>
            </a:r>
            <a:r>
              <a:rPr lang="ru-UA" sz="1200" dirty="0" err="1"/>
              <a:t>кардіоміопатія</a:t>
            </a:r>
            <a:r>
              <a:rPr lang="ru-UA" sz="1200" dirty="0"/>
              <a:t> </a:t>
            </a:r>
            <a:r>
              <a:rPr lang="ru-UA" sz="1200" dirty="0" err="1"/>
              <a:t>Дилатації</a:t>
            </a:r>
            <a:r>
              <a:rPr lang="ru-UA" sz="1200" dirty="0"/>
              <a:t> - </a:t>
            </a:r>
            <a:r>
              <a:rPr lang="ru-UA" sz="1200" dirty="0" err="1"/>
              <a:t>Фібриляція</a:t>
            </a:r>
            <a:r>
              <a:rPr lang="ru-UA" sz="1200" dirty="0"/>
              <a:t> </a:t>
            </a:r>
            <a:r>
              <a:rPr lang="ru-UA" sz="1200" dirty="0" err="1"/>
              <a:t>передсердя</a:t>
            </a:r>
            <a:r>
              <a:rPr lang="ru-UA" sz="1200" dirty="0"/>
              <a:t> - Синдром </a:t>
            </a:r>
            <a:r>
              <a:rPr lang="ru-UA" sz="1200" dirty="0" err="1"/>
              <a:t>Бругада</a:t>
            </a:r>
            <a:r>
              <a:rPr lang="ru-UA" sz="1200" dirty="0"/>
              <a:t> - </a:t>
            </a:r>
            <a:r>
              <a:rPr lang="ru-UA" sz="1200" dirty="0" err="1"/>
              <a:t>Раптова</a:t>
            </a:r>
            <a:r>
              <a:rPr lang="ru-UA" sz="1200" dirty="0"/>
              <a:t> </a:t>
            </a:r>
            <a:r>
              <a:rPr lang="ru-UA" sz="1200" dirty="0" err="1"/>
              <a:t>коронарна</a:t>
            </a:r>
            <a:r>
              <a:rPr lang="ru-UA" sz="1200" dirty="0"/>
              <a:t> </a:t>
            </a:r>
            <a:r>
              <a:rPr lang="ru-UA" sz="1200" dirty="0" err="1"/>
              <a:t>смерт</a:t>
            </a:r>
            <a:r>
              <a:rPr lang="uk-UA" sz="1200" dirty="0"/>
              <a:t>ь; </a:t>
            </a:r>
            <a:r>
              <a:rPr lang="ru-UA" sz="1200" dirty="0"/>
              <a:t> </a:t>
            </a:r>
            <a:r>
              <a:rPr lang="ru-UA" sz="1200" b="1" dirty="0" err="1"/>
              <a:t>Психічн</a:t>
            </a:r>
            <a:r>
              <a:rPr lang="uk-UA" sz="1200" b="1" dirty="0"/>
              <a:t>і</a:t>
            </a:r>
            <a:r>
              <a:rPr lang="ru-UA" sz="1200" b="1" dirty="0"/>
              <a:t> </a:t>
            </a:r>
            <a:r>
              <a:rPr lang="ru-UA" sz="1200" b="1" dirty="0" err="1"/>
              <a:t>розлад</a:t>
            </a:r>
            <a:r>
              <a:rPr lang="uk-UA" sz="1200" b="1" dirty="0"/>
              <a:t>и: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тютюнокуріння</a:t>
            </a:r>
            <a:r>
              <a:rPr lang="ru-UA" sz="1200" dirty="0"/>
              <a:t> - Невротизм - </a:t>
            </a:r>
            <a:r>
              <a:rPr lang="ru-UA" sz="1200" dirty="0" err="1"/>
              <a:t>депресія</a:t>
            </a:r>
            <a:r>
              <a:rPr lang="ru-UA" sz="1200" dirty="0"/>
              <a:t> - </a:t>
            </a:r>
            <a:r>
              <a:rPr lang="ru-UA" sz="1200" dirty="0" err="1"/>
              <a:t>біполярний</a:t>
            </a:r>
            <a:r>
              <a:rPr lang="ru-UA" sz="1200" dirty="0"/>
              <a:t> </a:t>
            </a:r>
            <a:r>
              <a:rPr lang="ru-UA" sz="1200" dirty="0" err="1"/>
              <a:t>розлад</a:t>
            </a:r>
            <a:r>
              <a:rPr lang="ru-UA" sz="1200" dirty="0"/>
              <a:t> - </a:t>
            </a:r>
            <a:r>
              <a:rPr lang="ru-UA" sz="1200" dirty="0" err="1"/>
              <a:t>суїциїдальний</a:t>
            </a:r>
            <a:r>
              <a:rPr lang="ru-UA" sz="1200" dirty="0"/>
              <a:t> думка - аутизм - синдром </a:t>
            </a:r>
            <a:r>
              <a:rPr lang="ru-UA" sz="1200" dirty="0" err="1"/>
              <a:t>Туретта</a:t>
            </a:r>
            <a:r>
              <a:rPr lang="ru-UA" sz="1200" dirty="0"/>
              <a:t> - </a:t>
            </a:r>
            <a:r>
              <a:rPr lang="ru-UA" sz="1200" dirty="0" err="1"/>
              <a:t>шизофренія</a:t>
            </a:r>
            <a:r>
              <a:rPr lang="ru-UA" sz="1200" dirty="0"/>
              <a:t> - </a:t>
            </a:r>
            <a:r>
              <a:rPr lang="ru-UA" sz="1200" dirty="0" err="1"/>
              <a:t>алкоголізм</a:t>
            </a:r>
            <a:r>
              <a:rPr lang="ru-UA" sz="1200" dirty="0"/>
              <a:t> - </a:t>
            </a:r>
            <a:r>
              <a:rPr lang="ru-UA" sz="1200" dirty="0" err="1"/>
              <a:t>нервовий</a:t>
            </a:r>
            <a:r>
              <a:rPr lang="ru-UA" sz="1200" dirty="0"/>
              <a:t> </a:t>
            </a:r>
            <a:r>
              <a:rPr lang="ru-UA" sz="1200" dirty="0" err="1"/>
              <a:t>анорексія</a:t>
            </a:r>
            <a:r>
              <a:rPr lang="ru-UA" sz="1200" dirty="0"/>
              <a:t> - </a:t>
            </a:r>
            <a:r>
              <a:rPr lang="ru-UA" sz="1200" dirty="0" err="1"/>
              <a:t>залежність</a:t>
            </a:r>
            <a:r>
              <a:rPr lang="ru-UA" sz="1200" dirty="0"/>
              <a:t> </a:t>
            </a:r>
            <a:r>
              <a:rPr lang="ru-UA" sz="1200" dirty="0" err="1"/>
              <a:t>від</a:t>
            </a:r>
            <a:r>
              <a:rPr lang="ru-UA" sz="1200" dirty="0"/>
              <a:t> марихуан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депресія</a:t>
            </a:r>
            <a:r>
              <a:rPr lang="ru-UA" sz="1200" dirty="0"/>
              <a:t> і </a:t>
            </a:r>
            <a:r>
              <a:rPr lang="ru-UA" sz="1200" dirty="0" err="1"/>
              <a:t>алкоголізм</a:t>
            </a:r>
            <a:r>
              <a:rPr lang="ru-UA" sz="1200" dirty="0"/>
              <a:t> - хвороба </a:t>
            </a:r>
            <a:r>
              <a:rPr lang="ru-UA" sz="1200" dirty="0" err="1"/>
              <a:t>Крейтцфельда</a:t>
            </a:r>
            <a:r>
              <a:rPr lang="ru-UA" sz="1200" dirty="0"/>
              <a:t>-Якоба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орган</a:t>
            </a:r>
            <a:r>
              <a:rPr lang="uk-UA" sz="1200" b="1" dirty="0" err="1"/>
              <a:t>ів</a:t>
            </a:r>
            <a:r>
              <a:rPr lang="ru-UA" sz="1200" b="1" dirty="0"/>
              <a:t> </a:t>
            </a:r>
            <a:r>
              <a:rPr lang="ru-UA" sz="1200" b="1" dirty="0" err="1"/>
              <a:t>травлення</a:t>
            </a:r>
            <a:r>
              <a:rPr lang="uk-UA" sz="1200" b="1" dirty="0"/>
              <a:t>:</a:t>
            </a:r>
            <a:r>
              <a:rPr lang="uk-UA" sz="1200" dirty="0"/>
              <a:t> </a:t>
            </a:r>
            <a:r>
              <a:rPr lang="ru-UA" sz="1200" dirty="0" err="1"/>
              <a:t>періодонтит</a:t>
            </a:r>
            <a:r>
              <a:rPr lang="ru-UA" sz="1200" dirty="0"/>
              <a:t> - </a:t>
            </a:r>
            <a:r>
              <a:rPr lang="ru-UA" sz="1200" dirty="0" err="1"/>
              <a:t>демінералізація</a:t>
            </a:r>
            <a:r>
              <a:rPr lang="ru-UA" sz="1200" dirty="0"/>
              <a:t> </a:t>
            </a:r>
            <a:r>
              <a:rPr lang="ru-UA" sz="1200" dirty="0" err="1"/>
              <a:t>молярний</a:t>
            </a:r>
            <a:r>
              <a:rPr lang="ru-UA" sz="1200" dirty="0"/>
              <a:t> </a:t>
            </a:r>
            <a:r>
              <a:rPr lang="ru-UA" sz="1200" dirty="0" err="1"/>
              <a:t>різець</a:t>
            </a:r>
            <a:r>
              <a:rPr lang="ru-UA" sz="1200" dirty="0"/>
              <a:t> - </a:t>
            </a:r>
            <a:r>
              <a:rPr lang="ru-UA" sz="1200" dirty="0" err="1"/>
              <a:t>комбінован</a:t>
            </a:r>
            <a:r>
              <a:rPr lang="uk-UA" sz="1200" dirty="0"/>
              <a:t>е</a:t>
            </a:r>
            <a:r>
              <a:rPr lang="ru-UA" sz="1200" dirty="0"/>
              <a:t> </a:t>
            </a:r>
            <a:r>
              <a:rPr lang="ru-UA" sz="1200" dirty="0" err="1"/>
              <a:t>захворювання</a:t>
            </a:r>
            <a:r>
              <a:rPr lang="ru-UA" sz="1200" dirty="0"/>
              <a:t> </a:t>
            </a:r>
            <a:r>
              <a:rPr lang="ru-UA" sz="1200" dirty="0" err="1"/>
              <a:t>стравох</a:t>
            </a:r>
            <a:r>
              <a:rPr lang="uk-UA" sz="1200" dirty="0"/>
              <a:t>о</a:t>
            </a:r>
            <a:r>
              <a:rPr lang="ru-UA" sz="1200" dirty="0"/>
              <a:t>д</a:t>
            </a:r>
            <a:r>
              <a:rPr lang="uk-UA" sz="1200" dirty="0"/>
              <a:t>у</a:t>
            </a:r>
            <a:r>
              <a:rPr lang="ru-UA" sz="1200" dirty="0"/>
              <a:t> (</a:t>
            </a:r>
            <a:r>
              <a:rPr lang="ru-UA" sz="1200" dirty="0" err="1"/>
              <a:t>Стравохід</a:t>
            </a:r>
            <a:r>
              <a:rPr lang="ru-UA" sz="1200" dirty="0"/>
              <a:t> Барретта і аденокарцинома </a:t>
            </a:r>
            <a:r>
              <a:rPr lang="ru-UA" sz="1200" dirty="0" err="1"/>
              <a:t>стравоходу</a:t>
            </a:r>
            <a:r>
              <a:rPr lang="ru-UA" sz="1200" dirty="0"/>
              <a:t>) - </a:t>
            </a:r>
            <a:r>
              <a:rPr lang="ru-UA" sz="1200" dirty="0" err="1"/>
              <a:t>стравохід</a:t>
            </a:r>
            <a:r>
              <a:rPr lang="ru-UA" sz="1200" dirty="0"/>
              <a:t> Барретта - Цел</a:t>
            </a:r>
            <a:r>
              <a:rPr lang="uk-UA" sz="1200" dirty="0"/>
              <a:t>і</a:t>
            </a:r>
            <a:r>
              <a:rPr lang="ru-UA" sz="1200" dirty="0" err="1"/>
              <a:t>ак</a:t>
            </a:r>
            <a:r>
              <a:rPr lang="uk-UA" sz="1200" dirty="0"/>
              <a:t>і</a:t>
            </a:r>
            <a:r>
              <a:rPr lang="ru-UA" sz="1200" dirty="0"/>
              <a:t>я -  хвороба </a:t>
            </a:r>
            <a:r>
              <a:rPr lang="uk-UA" sz="1200" dirty="0"/>
              <a:t>К</a:t>
            </a:r>
            <a:r>
              <a:rPr lang="ru-UA" sz="1200" dirty="0" err="1"/>
              <a:t>рона</a:t>
            </a:r>
            <a:r>
              <a:rPr lang="uk-UA" sz="1200" dirty="0"/>
              <a:t>;</a:t>
            </a:r>
            <a:endParaRPr lang="ru-UA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2980CE-8933-4A8A-8A80-C901E45E9733}"/>
              </a:ext>
            </a:extLst>
          </p:cNvPr>
          <p:cNvSpPr/>
          <p:nvPr/>
        </p:nvSpPr>
        <p:spPr>
          <a:xfrm>
            <a:off x="94444" y="4018583"/>
            <a:ext cx="5979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1200" dirty="0"/>
              <a:t>- </a:t>
            </a:r>
            <a:r>
              <a:rPr lang="ru-UA" sz="1200" dirty="0" err="1"/>
              <a:t>Helicobacter</a:t>
            </a:r>
            <a:r>
              <a:rPr lang="ru-UA" sz="1200" dirty="0"/>
              <a:t> </a:t>
            </a:r>
            <a:r>
              <a:rPr lang="ru-UA" sz="1200" dirty="0" err="1"/>
              <a:t>Pylori</a:t>
            </a:r>
            <a:r>
              <a:rPr lang="ru-UA" sz="1200" dirty="0"/>
              <a:t> </a:t>
            </a:r>
            <a:r>
              <a:rPr lang="ru-UA" sz="1200" dirty="0" err="1"/>
              <a:t>серологічний</a:t>
            </a:r>
            <a:r>
              <a:rPr lang="ru-UA" sz="1200" dirty="0"/>
              <a:t> статус - Панкреатит - </a:t>
            </a:r>
            <a:r>
              <a:rPr lang="ru-UA" sz="1200" dirty="0" err="1"/>
              <a:t>Виразковий</a:t>
            </a:r>
            <a:r>
              <a:rPr lang="ru-UA" sz="1200" dirty="0"/>
              <a:t> </a:t>
            </a:r>
            <a:r>
              <a:rPr lang="ru-UA" sz="1200" dirty="0" err="1"/>
              <a:t>коліт</a:t>
            </a:r>
            <a:r>
              <a:rPr lang="ru-UA" sz="1200" dirty="0"/>
              <a:t> - </a:t>
            </a:r>
            <a:r>
              <a:rPr lang="ru-UA" sz="1200" dirty="0" err="1"/>
              <a:t>Первинний</a:t>
            </a:r>
            <a:r>
              <a:rPr lang="ru-UA" sz="1200" dirty="0"/>
              <a:t> </a:t>
            </a:r>
            <a:r>
              <a:rPr lang="ru-UA" sz="1200" dirty="0" err="1"/>
              <a:t>біліарний</a:t>
            </a:r>
            <a:r>
              <a:rPr lang="ru-UA" sz="1200" dirty="0"/>
              <a:t> </a:t>
            </a:r>
            <a:r>
              <a:rPr lang="ru-UA" sz="1200" dirty="0" err="1"/>
              <a:t>цироз</a:t>
            </a:r>
            <a:r>
              <a:rPr lang="ru-UA" sz="1200" dirty="0"/>
              <a:t> - </a:t>
            </a:r>
            <a:r>
              <a:rPr lang="ru-UA" sz="1200" dirty="0" err="1"/>
              <a:t>Первинний</a:t>
            </a:r>
            <a:r>
              <a:rPr lang="ru-UA" sz="1200" dirty="0"/>
              <a:t> </a:t>
            </a:r>
            <a:r>
              <a:rPr lang="ru-UA" sz="1200" dirty="0" err="1"/>
              <a:t>склерозуючий</a:t>
            </a:r>
            <a:r>
              <a:rPr lang="ru-UA" sz="1200" dirty="0"/>
              <a:t> </a:t>
            </a:r>
            <a:r>
              <a:rPr lang="ru-UA" sz="1200" dirty="0" err="1"/>
              <a:t>холангіт</a:t>
            </a:r>
            <a:r>
              <a:rPr lang="ru-UA" sz="1200" dirty="0"/>
              <a:t> - </a:t>
            </a:r>
            <a:r>
              <a:rPr lang="ru-UA" sz="1200" b="1" dirty="0" err="1"/>
              <a:t>Алергічні</a:t>
            </a:r>
            <a:r>
              <a:rPr lang="ru-UA" sz="1200" b="1" dirty="0"/>
              <a:t> </a:t>
            </a:r>
            <a:r>
              <a:rPr lang="ru-UA" sz="1200" b="1" dirty="0" err="1"/>
              <a:t>захворювання</a:t>
            </a:r>
            <a:r>
              <a:rPr lang="uk-UA" sz="1200" b="1" dirty="0"/>
              <a:t>:</a:t>
            </a:r>
            <a:r>
              <a:rPr lang="ru-UA" sz="1200" dirty="0"/>
              <a:t> - </a:t>
            </a:r>
            <a:r>
              <a:rPr lang="ru-UA" sz="1200" dirty="0" err="1"/>
              <a:t>Алергічна</a:t>
            </a:r>
            <a:r>
              <a:rPr lang="ru-UA" sz="1200" dirty="0"/>
              <a:t> </a:t>
            </a:r>
            <a:r>
              <a:rPr lang="ru-UA" sz="1200" dirty="0" err="1"/>
              <a:t>сенсибілізація</a:t>
            </a:r>
            <a:r>
              <a:rPr lang="ru-UA" sz="1200" dirty="0"/>
              <a:t> - </a:t>
            </a:r>
            <a:r>
              <a:rPr lang="ru-UA" sz="1200" dirty="0" err="1"/>
              <a:t>Атопічний</a:t>
            </a:r>
            <a:r>
              <a:rPr lang="ru-UA" sz="1200" dirty="0"/>
              <a:t> дерматит - </a:t>
            </a:r>
            <a:r>
              <a:rPr lang="ru-UA" sz="1200" dirty="0" err="1"/>
              <a:t>Атопія</a:t>
            </a:r>
            <a:r>
              <a:rPr lang="ru-UA" sz="1200" dirty="0"/>
              <a:t> - </a:t>
            </a:r>
            <a:r>
              <a:rPr lang="ru-UA" sz="1200" dirty="0" err="1"/>
              <a:t>Алергічний</a:t>
            </a:r>
            <a:r>
              <a:rPr lang="ru-UA" sz="1200" dirty="0"/>
              <a:t> </a:t>
            </a:r>
            <a:r>
              <a:rPr lang="ru-UA" sz="1200" dirty="0" err="1"/>
              <a:t>риніт</a:t>
            </a:r>
            <a:r>
              <a:rPr lang="uk-UA" sz="1200" b="1" dirty="0"/>
              <a:t>; </a:t>
            </a:r>
            <a:r>
              <a:rPr lang="ru-UA" sz="1200" b="1" dirty="0"/>
              <a:t> </a:t>
            </a:r>
            <a:r>
              <a:rPr lang="ru-UA" sz="1200" b="1" dirty="0" err="1"/>
              <a:t>Хвороби</a:t>
            </a:r>
            <a:r>
              <a:rPr lang="ru-UA" sz="1200" b="1" dirty="0"/>
              <a:t> </a:t>
            </a:r>
            <a:r>
              <a:rPr lang="ru-UA" sz="1200" b="1" dirty="0" err="1"/>
              <a:t>нервової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b="1" dirty="0"/>
              <a:t>: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Мігрень</a:t>
            </a:r>
            <a:r>
              <a:rPr lang="ru-UA" sz="1200" dirty="0"/>
              <a:t> - </a:t>
            </a:r>
            <a:r>
              <a:rPr lang="ru-UA" sz="1200" dirty="0" err="1"/>
              <a:t>Мігрень</a:t>
            </a:r>
            <a:r>
              <a:rPr lang="ru-UA" sz="1200" dirty="0"/>
              <a:t> з аурою - </a:t>
            </a:r>
            <a:r>
              <a:rPr lang="ru-UA" sz="1200" dirty="0" err="1"/>
              <a:t>Мігрень</a:t>
            </a:r>
            <a:r>
              <a:rPr lang="ru-UA" sz="1200" dirty="0"/>
              <a:t> без </a:t>
            </a:r>
            <a:r>
              <a:rPr lang="ru-UA" sz="1200" dirty="0" err="1"/>
              <a:t>аури</a:t>
            </a:r>
            <a:r>
              <a:rPr lang="ru-UA" sz="1200" dirty="0"/>
              <a:t> - </a:t>
            </a:r>
            <a:r>
              <a:rPr lang="ru-UA" sz="1200" dirty="0" err="1"/>
              <a:t>Ішемічний</a:t>
            </a:r>
            <a:r>
              <a:rPr lang="ru-UA" sz="1200" dirty="0"/>
              <a:t> </a:t>
            </a:r>
            <a:r>
              <a:rPr lang="ru-UA" sz="1200" dirty="0" err="1"/>
              <a:t>інсульт</a:t>
            </a:r>
            <a:r>
              <a:rPr lang="ru-UA" sz="1200" dirty="0"/>
              <a:t> - </a:t>
            </a:r>
            <a:r>
              <a:rPr lang="ru-UA" sz="1200" dirty="0" err="1"/>
              <a:t>Порушення</a:t>
            </a:r>
            <a:r>
              <a:rPr lang="ru-UA" sz="1200" dirty="0"/>
              <a:t> настрою - </a:t>
            </a:r>
            <a:r>
              <a:rPr lang="ru-UA" sz="1200" dirty="0" err="1"/>
              <a:t>Внутрішньочерепна</a:t>
            </a:r>
            <a:r>
              <a:rPr lang="ru-UA" sz="1200" dirty="0"/>
              <a:t> аневризма - </a:t>
            </a:r>
            <a:r>
              <a:rPr lang="ru-UA" sz="1200" dirty="0" err="1"/>
              <a:t>есенціальний</a:t>
            </a:r>
            <a:r>
              <a:rPr lang="ru-UA" sz="1200" dirty="0"/>
              <a:t> тремор - </a:t>
            </a:r>
            <a:r>
              <a:rPr lang="ru-UA" sz="1200" dirty="0" err="1"/>
              <a:t>епілепсія</a:t>
            </a:r>
            <a:r>
              <a:rPr lang="ru-UA" sz="1200" dirty="0"/>
              <a:t> </a:t>
            </a:r>
            <a:r>
              <a:rPr lang="ru-UA" sz="1200" dirty="0" err="1"/>
              <a:t>генералізований</a:t>
            </a:r>
            <a:r>
              <a:rPr lang="ru-UA" sz="1200" dirty="0"/>
              <a:t> - синдром </a:t>
            </a:r>
            <a:r>
              <a:rPr lang="ru-UA" sz="1200" dirty="0" err="1"/>
              <a:t>дефіцит</a:t>
            </a:r>
            <a:r>
              <a:rPr lang="ru-UA" sz="1200" dirty="0"/>
              <a:t> </a:t>
            </a:r>
            <a:r>
              <a:rPr lang="ru-UA" sz="1200" dirty="0" err="1"/>
              <a:t>увага</a:t>
            </a:r>
            <a:r>
              <a:rPr lang="ru-UA" sz="1200" dirty="0"/>
              <a:t> - синдром </a:t>
            </a:r>
            <a:r>
              <a:rPr lang="ru-UA" sz="1200" dirty="0" err="1"/>
              <a:t>неспокійни</a:t>
            </a:r>
            <a:r>
              <a:rPr lang="uk-UA" sz="1200" dirty="0"/>
              <a:t>х</a:t>
            </a:r>
            <a:r>
              <a:rPr lang="ru-UA" sz="1200" dirty="0"/>
              <a:t> н</a:t>
            </a:r>
            <a:r>
              <a:rPr lang="uk-UA" sz="1200" dirty="0"/>
              <a:t>і</a:t>
            </a:r>
            <a:r>
              <a:rPr lang="ru-UA" sz="1200" dirty="0"/>
              <a:t>г - хвороба Альцгеймера - хвороба </a:t>
            </a:r>
            <a:r>
              <a:rPr lang="ru-UA" sz="1200" dirty="0" err="1"/>
              <a:t>Паркінсон</a:t>
            </a:r>
            <a:r>
              <a:rPr lang="ru-UA" sz="1200" dirty="0"/>
              <a:t> - </a:t>
            </a:r>
            <a:r>
              <a:rPr lang="ru-UA" sz="1200" dirty="0" err="1"/>
              <a:t>нарколепс</a:t>
            </a:r>
            <a:r>
              <a:rPr lang="uk-UA" sz="1200" dirty="0"/>
              <a:t>і</a:t>
            </a:r>
            <a:r>
              <a:rPr lang="ru-UA" sz="1200" dirty="0"/>
              <a:t>я - </a:t>
            </a:r>
            <a:r>
              <a:rPr lang="ru-UA" sz="1200" dirty="0" err="1"/>
              <a:t>розсіяний</a:t>
            </a:r>
            <a:r>
              <a:rPr lang="ru-UA" sz="1200" dirty="0"/>
              <a:t> склероз - </a:t>
            </a:r>
            <a:r>
              <a:rPr lang="ru-UA" sz="1200" dirty="0" err="1"/>
              <a:t>бічний</a:t>
            </a:r>
            <a:r>
              <a:rPr lang="ru-UA" sz="1200" dirty="0"/>
              <a:t> </a:t>
            </a:r>
            <a:r>
              <a:rPr lang="ru-UA" sz="1200" dirty="0" err="1"/>
              <a:t>аміотрофічний</a:t>
            </a:r>
            <a:r>
              <a:rPr lang="ru-UA" sz="1200" dirty="0"/>
              <a:t> склероз - </a:t>
            </a:r>
            <a:r>
              <a:rPr lang="ru-UA" sz="1200" dirty="0" err="1"/>
              <a:t>міастенія</a:t>
            </a:r>
            <a:r>
              <a:rPr lang="ru-UA" sz="1200" dirty="0"/>
              <a:t> - </a:t>
            </a:r>
            <a:r>
              <a:rPr lang="ru-UA" sz="1200" dirty="0" err="1"/>
              <a:t>бічний</a:t>
            </a:r>
            <a:r>
              <a:rPr lang="ru-UA" sz="1200" dirty="0"/>
              <a:t> </a:t>
            </a:r>
            <a:r>
              <a:rPr lang="ru-UA" sz="1200" dirty="0" err="1"/>
              <a:t>аміотрофічний</a:t>
            </a:r>
            <a:r>
              <a:rPr lang="ru-UA" sz="1200" dirty="0"/>
              <a:t> склероз (спорадична форма) - </a:t>
            </a:r>
            <a:r>
              <a:rPr lang="ru-UA" sz="1200" dirty="0" err="1"/>
              <a:t>прогресуючий</a:t>
            </a:r>
            <a:r>
              <a:rPr lang="ru-UA" sz="1200" dirty="0"/>
              <a:t> </a:t>
            </a:r>
            <a:r>
              <a:rPr lang="ru-UA" sz="1200" dirty="0" err="1"/>
              <a:t>супрануклеарн</a:t>
            </a:r>
            <a:r>
              <a:rPr lang="uk-UA" sz="1200" dirty="0"/>
              <a:t>и</a:t>
            </a:r>
            <a:r>
              <a:rPr lang="ru-UA" sz="1200" dirty="0"/>
              <a:t>й </a:t>
            </a:r>
            <a:r>
              <a:rPr lang="ru-UA" sz="1200" dirty="0" err="1"/>
              <a:t>параліч</a:t>
            </a:r>
            <a:r>
              <a:rPr lang="uk-UA" sz="1200" dirty="0"/>
              <a:t>;</a:t>
            </a:r>
            <a:r>
              <a:rPr lang="ru-UA" sz="1200" dirty="0"/>
              <a:t>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орган</a:t>
            </a:r>
            <a:r>
              <a:rPr lang="uk-UA" sz="1200" b="1" dirty="0" err="1"/>
              <a:t>ів</a:t>
            </a:r>
            <a:r>
              <a:rPr lang="ru-UA" sz="1200" b="1" dirty="0"/>
              <a:t> </a:t>
            </a:r>
            <a:r>
              <a:rPr lang="ru-UA" sz="1200" b="1" dirty="0" err="1"/>
              <a:t>дихання</a:t>
            </a:r>
            <a:r>
              <a:rPr lang="ru-UA" sz="1200" dirty="0"/>
              <a:t> - астма - </a:t>
            </a:r>
            <a:r>
              <a:rPr lang="ru-UA" sz="1200" dirty="0" err="1"/>
              <a:t>хронічний</a:t>
            </a:r>
            <a:r>
              <a:rPr lang="ru-UA" sz="1200" dirty="0"/>
              <a:t> </a:t>
            </a:r>
            <a:r>
              <a:rPr lang="ru-UA" sz="1200" dirty="0" err="1"/>
              <a:t>обструктивний</a:t>
            </a:r>
            <a:r>
              <a:rPr lang="ru-UA" sz="1200" dirty="0"/>
              <a:t> хвороба </a:t>
            </a:r>
            <a:r>
              <a:rPr lang="ru-UA" sz="1200" dirty="0" err="1"/>
              <a:t>легені</a:t>
            </a:r>
            <a:r>
              <a:rPr lang="ru-UA" sz="1200" dirty="0"/>
              <a:t> - </a:t>
            </a:r>
            <a:r>
              <a:rPr lang="ru-UA" sz="1200" dirty="0" err="1"/>
              <a:t>Бронхообструктивный</a:t>
            </a:r>
            <a:r>
              <a:rPr lang="ru-UA" sz="1200" dirty="0"/>
              <a:t> синдром - </a:t>
            </a:r>
            <a:r>
              <a:rPr lang="ru-UA" sz="1200" dirty="0" err="1"/>
              <a:t>ідіопатичний</a:t>
            </a:r>
            <a:r>
              <a:rPr lang="ru-UA" sz="1200" dirty="0"/>
              <a:t> </a:t>
            </a:r>
            <a:r>
              <a:rPr lang="ru-UA" sz="1200" dirty="0" err="1"/>
              <a:t>фиброзую</a:t>
            </a:r>
            <a:r>
              <a:rPr lang="uk-UA" sz="1200" dirty="0"/>
              <a:t>і</a:t>
            </a:r>
            <a:r>
              <a:rPr lang="ru-UA" sz="1200" dirty="0" err="1"/>
              <a:t>ий</a:t>
            </a:r>
            <a:r>
              <a:rPr lang="ru-UA" sz="1200" dirty="0"/>
              <a:t> альвеол</a:t>
            </a:r>
            <a:r>
              <a:rPr lang="uk-UA" sz="1200" dirty="0"/>
              <a:t>і</a:t>
            </a:r>
            <a:r>
              <a:rPr lang="ru-UA" sz="1200" dirty="0"/>
              <a:t>т</a:t>
            </a:r>
            <a:r>
              <a:rPr lang="uk-UA" sz="1200" dirty="0"/>
              <a:t>;</a:t>
            </a:r>
            <a:r>
              <a:rPr lang="ru-UA" sz="1200" dirty="0"/>
              <a:t>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обмін</a:t>
            </a:r>
            <a:r>
              <a:rPr lang="uk-UA" sz="1200" b="1" dirty="0"/>
              <a:t>у</a:t>
            </a:r>
            <a:r>
              <a:rPr lang="ru-UA" sz="1200" b="1" dirty="0"/>
              <a:t> </a:t>
            </a:r>
            <a:r>
              <a:rPr lang="ru-UA" sz="1200" b="1" dirty="0" err="1"/>
              <a:t>речовин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ожиріння</a:t>
            </a:r>
            <a:r>
              <a:rPr lang="ru-UA" sz="1200" dirty="0"/>
              <a:t> - </a:t>
            </a:r>
            <a:r>
              <a:rPr lang="ru-UA" sz="1200" dirty="0" err="1"/>
              <a:t>цукровий</a:t>
            </a:r>
            <a:r>
              <a:rPr lang="ru-UA" sz="1200" dirty="0"/>
              <a:t> </a:t>
            </a:r>
            <a:r>
              <a:rPr lang="ru-UA" sz="1200" dirty="0" err="1"/>
              <a:t>діабет</a:t>
            </a:r>
            <a:r>
              <a:rPr lang="ru-UA" sz="1200" dirty="0"/>
              <a:t> 2 тип - </a:t>
            </a:r>
            <a:r>
              <a:rPr lang="ru-UA" sz="1200" dirty="0" err="1"/>
              <a:t>гіпотиреоз</a:t>
            </a:r>
            <a:r>
              <a:rPr lang="ru-UA" sz="12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D2114-32F1-4D0E-9605-A0710E2B3972}"/>
              </a:ext>
            </a:extLst>
          </p:cNvPr>
          <p:cNvSpPr/>
          <p:nvPr/>
        </p:nvSpPr>
        <p:spPr>
          <a:xfrm>
            <a:off x="5937475" y="22729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UA" sz="1200" dirty="0" err="1"/>
              <a:t>Гіпотиреоз</a:t>
            </a:r>
            <a:r>
              <a:rPr lang="ru-UA" sz="1200" dirty="0"/>
              <a:t> - </a:t>
            </a:r>
            <a:r>
              <a:rPr lang="ru-UA" sz="1200" dirty="0" err="1"/>
              <a:t>Гіпертригліцеридемія</a:t>
            </a:r>
            <a:r>
              <a:rPr lang="ru-UA" sz="1200" dirty="0"/>
              <a:t> - Подагра - Остеопороз - </a:t>
            </a:r>
            <a:r>
              <a:rPr lang="ru-UA" sz="1200" dirty="0" err="1"/>
              <a:t>Цукровий</a:t>
            </a:r>
            <a:r>
              <a:rPr lang="ru-UA" sz="1200" dirty="0"/>
              <a:t> </a:t>
            </a:r>
            <a:r>
              <a:rPr lang="ru-UA" sz="1200" dirty="0" err="1"/>
              <a:t>діабет</a:t>
            </a:r>
            <a:r>
              <a:rPr lang="ru-UA" sz="1200" dirty="0"/>
              <a:t> 1 типу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Хворобі</a:t>
            </a:r>
            <a:r>
              <a:rPr lang="ru-UA" sz="1200" b="1" dirty="0"/>
              <a:t> </a:t>
            </a:r>
            <a:r>
              <a:rPr lang="ru-UA" sz="1200" b="1" dirty="0" err="1"/>
              <a:t>сечостатевої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dirty="0"/>
              <a:t>:</a:t>
            </a:r>
            <a:r>
              <a:rPr lang="ru-UA" sz="1200" dirty="0"/>
              <a:t> - </a:t>
            </a:r>
            <a:r>
              <a:rPr lang="ru-UA" sz="1200" dirty="0" err="1"/>
              <a:t>Сечокам'яна</a:t>
            </a:r>
            <a:r>
              <a:rPr lang="ru-UA" sz="1200" dirty="0"/>
              <a:t> хвороба - </a:t>
            </a:r>
            <a:r>
              <a:rPr lang="ru-UA" sz="1200" dirty="0" err="1"/>
              <a:t>Хронічні</a:t>
            </a:r>
            <a:r>
              <a:rPr lang="ru-UA" sz="1200" dirty="0"/>
              <a:t> </a:t>
            </a:r>
            <a:r>
              <a:rPr lang="ru-UA" sz="1200" dirty="0" err="1"/>
              <a:t>хвороби</a:t>
            </a:r>
            <a:r>
              <a:rPr lang="ru-UA" sz="1200" dirty="0"/>
              <a:t> </a:t>
            </a:r>
            <a:r>
              <a:rPr lang="ru-UA" sz="1200" dirty="0" err="1"/>
              <a:t>нирок</a:t>
            </a:r>
            <a:r>
              <a:rPr lang="ru-UA" sz="1200" dirty="0"/>
              <a:t> - Гипоспадия - </a:t>
            </a:r>
            <a:r>
              <a:rPr lang="ru-UA" sz="1200" dirty="0" err="1"/>
              <a:t>IgA</a:t>
            </a:r>
            <a:r>
              <a:rPr lang="ru-UA" sz="1200" dirty="0"/>
              <a:t> – </a:t>
            </a:r>
            <a:r>
              <a:rPr lang="ru-UA" sz="1200" dirty="0" err="1"/>
              <a:t>нефропатія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Хворобі</a:t>
            </a:r>
            <a:r>
              <a:rPr lang="ru-UA" sz="1200" b="1" dirty="0"/>
              <a:t> опорно-</a:t>
            </a:r>
            <a:r>
              <a:rPr lang="ru-UA" sz="1200" b="1" dirty="0" err="1"/>
              <a:t>рухового</a:t>
            </a:r>
            <a:r>
              <a:rPr lang="ru-UA" sz="1200" b="1" dirty="0"/>
              <a:t> </a:t>
            </a:r>
            <a:r>
              <a:rPr lang="ru-UA" sz="1200" b="1" dirty="0" err="1"/>
              <a:t>апарату</a:t>
            </a:r>
            <a:r>
              <a:rPr lang="uk-UA" sz="1200" b="1" dirty="0"/>
              <a:t>:</a:t>
            </a:r>
            <a:r>
              <a:rPr lang="ru-UA" sz="1200" dirty="0"/>
              <a:t> Остеоартрит </a:t>
            </a:r>
            <a:r>
              <a:rPr lang="ru-UA" sz="1200" dirty="0" err="1"/>
              <a:t>колінного</a:t>
            </a:r>
            <a:r>
              <a:rPr lang="ru-UA" sz="1200" dirty="0"/>
              <a:t> </a:t>
            </a:r>
            <a:r>
              <a:rPr lang="ru-UA" sz="1200" dirty="0" err="1"/>
              <a:t>суглоба</a:t>
            </a:r>
            <a:r>
              <a:rPr lang="ru-UA" sz="1200" dirty="0"/>
              <a:t> - Остеоартрит - Контрактура </a:t>
            </a:r>
            <a:r>
              <a:rPr lang="ru-UA" sz="1200" dirty="0" err="1"/>
              <a:t>Дюпюитрена</a:t>
            </a:r>
            <a:r>
              <a:rPr lang="ru-UA" sz="1200" dirty="0"/>
              <a:t> - </a:t>
            </a:r>
            <a:r>
              <a:rPr lang="ru-UA" sz="1200" dirty="0" err="1"/>
              <a:t>Ревматоїдний</a:t>
            </a:r>
            <a:r>
              <a:rPr lang="ru-UA" sz="1200" dirty="0"/>
              <a:t> артрит - Хвороба Бехтерева - </a:t>
            </a:r>
            <a:r>
              <a:rPr lang="ru-UA" sz="1200" dirty="0" err="1"/>
              <a:t>Ювенільний</a:t>
            </a:r>
            <a:r>
              <a:rPr lang="ru-UA" sz="1200" dirty="0"/>
              <a:t> </a:t>
            </a:r>
            <a:r>
              <a:rPr lang="ru-UA" sz="1200" dirty="0" err="1"/>
              <a:t>ідіопатичний</a:t>
            </a:r>
            <a:r>
              <a:rPr lang="ru-UA" sz="1200" dirty="0"/>
              <a:t> артрит - </a:t>
            </a:r>
            <a:r>
              <a:rPr lang="ru-UA" sz="1200" dirty="0" err="1"/>
              <a:t>Псоріатичний</a:t>
            </a:r>
            <a:r>
              <a:rPr lang="ru-UA" sz="1200" dirty="0"/>
              <a:t> артрит - </a:t>
            </a:r>
            <a:r>
              <a:rPr lang="ru-UA" sz="1200" dirty="0" err="1"/>
              <a:t>остеонекроз</a:t>
            </a:r>
            <a:r>
              <a:rPr lang="ru-UA" sz="1200" dirty="0"/>
              <a:t> </a:t>
            </a:r>
            <a:r>
              <a:rPr lang="ru-UA" sz="1200" dirty="0" err="1"/>
              <a:t>щелеп</a:t>
            </a:r>
            <a:r>
              <a:rPr lang="uk-UA" sz="1200" dirty="0"/>
              <a:t>и</a:t>
            </a:r>
            <a:r>
              <a:rPr lang="ru-UA" sz="1200" dirty="0"/>
              <a:t> - синдром </a:t>
            </a:r>
            <a:r>
              <a:rPr lang="ru-UA" sz="1200" dirty="0" err="1"/>
              <a:t>кавасакі</a:t>
            </a:r>
            <a:r>
              <a:rPr lang="ru-UA" sz="1200" dirty="0"/>
              <a:t> - хвороба </a:t>
            </a:r>
            <a:r>
              <a:rPr lang="ru-UA" sz="1200" dirty="0" err="1"/>
              <a:t>Бехчета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ок</a:t>
            </a:r>
            <a:r>
              <a:rPr lang="uk-UA" sz="1200" dirty="0"/>
              <a:t>а: </a:t>
            </a:r>
            <a:r>
              <a:rPr lang="ru-UA" sz="1200" dirty="0"/>
              <a:t> </a:t>
            </a:r>
            <a:r>
              <a:rPr lang="ru-UA" sz="1200" dirty="0" err="1"/>
              <a:t>віковий</a:t>
            </a:r>
            <a:r>
              <a:rPr lang="ru-UA" sz="1200" dirty="0"/>
              <a:t> </a:t>
            </a:r>
            <a:r>
              <a:rPr lang="ru-UA" sz="1200" dirty="0" err="1"/>
              <a:t>макулярний</a:t>
            </a:r>
            <a:r>
              <a:rPr lang="ru-UA" sz="1200" dirty="0"/>
              <a:t> </a:t>
            </a:r>
            <a:r>
              <a:rPr lang="ru-UA" sz="1200" dirty="0" err="1"/>
              <a:t>дегенерація</a:t>
            </a:r>
            <a:r>
              <a:rPr lang="ru-UA" sz="1200" dirty="0"/>
              <a:t> - </a:t>
            </a:r>
            <a:r>
              <a:rPr lang="ru-UA" sz="1200" dirty="0" err="1"/>
              <a:t>ендотеліальний</a:t>
            </a:r>
            <a:r>
              <a:rPr lang="ru-UA" sz="1200" dirty="0"/>
              <a:t> </a:t>
            </a:r>
            <a:r>
              <a:rPr lang="ru-UA" sz="1200" dirty="0" err="1"/>
              <a:t>дистрофія</a:t>
            </a:r>
            <a:r>
              <a:rPr lang="ru-UA" sz="1200" dirty="0"/>
              <a:t> </a:t>
            </a:r>
            <a:r>
              <a:rPr lang="ru-UA" sz="1200" dirty="0" err="1"/>
              <a:t>рогівка</a:t>
            </a:r>
            <a:r>
              <a:rPr lang="ru-UA" sz="1200" dirty="0"/>
              <a:t> - глаукома - </a:t>
            </a:r>
            <a:r>
              <a:rPr lang="ru-UA" sz="1200" dirty="0" err="1"/>
              <a:t>короткозорість</a:t>
            </a:r>
            <a:r>
              <a:rPr lang="ru-UA" sz="1200" dirty="0"/>
              <a:t> - </a:t>
            </a:r>
            <a:r>
              <a:rPr lang="ru-UA" sz="1200" dirty="0" err="1"/>
              <a:t>Регматогенная</a:t>
            </a:r>
            <a:r>
              <a:rPr lang="ru-UA" sz="1200" dirty="0"/>
              <a:t> </a:t>
            </a:r>
            <a:r>
              <a:rPr lang="ru-UA" sz="1200" dirty="0" err="1"/>
              <a:t>відшарування</a:t>
            </a:r>
            <a:r>
              <a:rPr lang="ru-UA" sz="1200" dirty="0"/>
              <a:t> </a:t>
            </a:r>
            <a:r>
              <a:rPr lang="ru-UA" sz="1200" dirty="0" err="1"/>
              <a:t>сітківка</a:t>
            </a:r>
            <a:r>
              <a:rPr lang="uk-UA" sz="1200" dirty="0"/>
              <a:t>; </a:t>
            </a:r>
            <a:r>
              <a:rPr lang="uk-UA" sz="1200" b="1" dirty="0"/>
              <a:t>З</a:t>
            </a:r>
            <a:r>
              <a:rPr lang="ru-UA" sz="1200" b="1" dirty="0" err="1"/>
              <a:t>лоякісн</a:t>
            </a:r>
            <a:r>
              <a:rPr lang="uk-UA" sz="1200" b="1" dirty="0"/>
              <a:t>і</a:t>
            </a:r>
            <a:r>
              <a:rPr lang="ru-UA" sz="1200" b="1" dirty="0"/>
              <a:t> </a:t>
            </a:r>
            <a:r>
              <a:rPr lang="ru-UA" sz="1200" b="1" dirty="0" err="1"/>
              <a:t>новоутворення</a:t>
            </a:r>
            <a:r>
              <a:rPr lang="uk-UA" sz="1200" dirty="0"/>
              <a:t>:</a:t>
            </a:r>
            <a:r>
              <a:rPr lang="ru-UA" sz="1200" dirty="0"/>
              <a:t> - хвороба </a:t>
            </a:r>
            <a:r>
              <a:rPr lang="ru-UA" sz="1200" dirty="0" err="1"/>
              <a:t>Педжета</a:t>
            </a:r>
            <a:r>
              <a:rPr lang="ru-UA" sz="1200" dirty="0"/>
              <a:t> - рак </a:t>
            </a:r>
            <a:r>
              <a:rPr lang="ru-UA" sz="1200" dirty="0" err="1"/>
              <a:t>сечовий</a:t>
            </a:r>
            <a:r>
              <a:rPr lang="ru-UA" sz="1200" dirty="0"/>
              <a:t> </a:t>
            </a:r>
            <a:r>
              <a:rPr lang="ru-UA" sz="1200" dirty="0" err="1"/>
              <a:t>міхур</a:t>
            </a:r>
            <a:r>
              <a:rPr lang="ru-UA" sz="1200" dirty="0"/>
              <a:t> - рак </a:t>
            </a:r>
            <a:r>
              <a:rPr lang="uk-UA" sz="1200" dirty="0"/>
              <a:t>нирки</a:t>
            </a:r>
            <a:r>
              <a:rPr lang="ru-UA" sz="1200" dirty="0"/>
              <a:t> - рак </a:t>
            </a:r>
            <a:r>
              <a:rPr lang="ru-UA" sz="1200" dirty="0" err="1"/>
              <a:t>підшлунков</a:t>
            </a:r>
            <a:r>
              <a:rPr lang="uk-UA" sz="1200" dirty="0" err="1"/>
              <a:t>ої</a:t>
            </a:r>
            <a:r>
              <a:rPr lang="ru-UA" sz="1200" dirty="0"/>
              <a:t> </a:t>
            </a:r>
            <a:r>
              <a:rPr lang="ru-UA" sz="1200" dirty="0" err="1"/>
              <a:t>залоз</a:t>
            </a:r>
            <a:r>
              <a:rPr lang="uk-UA" sz="1200" dirty="0"/>
              <a:t>и</a:t>
            </a:r>
            <a:r>
              <a:rPr lang="ru-UA" sz="1200" dirty="0"/>
              <a:t> - рак </a:t>
            </a:r>
            <a:r>
              <a:rPr lang="ru-UA" sz="1200" dirty="0" err="1"/>
              <a:t>щитовидн</a:t>
            </a:r>
            <a:r>
              <a:rPr lang="uk-UA" sz="1200" dirty="0" err="1"/>
              <a:t>ої</a:t>
            </a:r>
            <a:r>
              <a:rPr lang="ru-UA" sz="1200" dirty="0"/>
              <a:t> </a:t>
            </a:r>
            <a:r>
              <a:rPr lang="ru-UA" sz="1200" dirty="0" err="1"/>
              <a:t>залоз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Базал</a:t>
            </a:r>
            <a:r>
              <a:rPr lang="uk-UA" sz="1200" dirty="0"/>
              <a:t>і</a:t>
            </a:r>
            <a:r>
              <a:rPr lang="ru-UA" sz="1200" dirty="0"/>
              <a:t>ома - рак простат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колоректальний</a:t>
            </a:r>
            <a:r>
              <a:rPr lang="ru-UA" sz="1200" dirty="0"/>
              <a:t> рак - рак </a:t>
            </a:r>
            <a:r>
              <a:rPr lang="ru-UA" sz="1200" dirty="0" err="1"/>
              <a:t>легенів</a:t>
            </a:r>
            <a:r>
              <a:rPr lang="ru-UA" sz="1200" dirty="0"/>
              <a:t> (</a:t>
            </a:r>
            <a:r>
              <a:rPr lang="ru-UA" sz="1200" dirty="0" err="1"/>
              <a:t>дрібноклітинний</a:t>
            </a:r>
            <a:r>
              <a:rPr lang="ru-UA" sz="1200" dirty="0"/>
              <a:t>) - аденокарцинома </a:t>
            </a:r>
            <a:r>
              <a:rPr lang="ru-UA" sz="1200" dirty="0" err="1"/>
              <a:t>леген</a:t>
            </a:r>
            <a:r>
              <a:rPr lang="uk-UA" sz="1200" dirty="0" err="1"/>
              <a:t>ів</a:t>
            </a:r>
            <a:r>
              <a:rPr lang="ru-UA" sz="1200" dirty="0"/>
              <a:t> - </a:t>
            </a:r>
            <a:r>
              <a:rPr lang="ru-UA" sz="1200" dirty="0" err="1"/>
              <a:t>недрібноклітинний</a:t>
            </a:r>
            <a:r>
              <a:rPr lang="ru-UA" sz="1200" dirty="0"/>
              <a:t> рак </a:t>
            </a:r>
            <a:r>
              <a:rPr lang="ru-UA" sz="1200" dirty="0" err="1"/>
              <a:t>легенів</a:t>
            </a:r>
            <a:r>
              <a:rPr lang="ru-UA" sz="1200" dirty="0"/>
              <a:t> - </a:t>
            </a:r>
            <a:r>
              <a:rPr lang="ru-UA" sz="1200" dirty="0" err="1"/>
              <a:t>Нефробластома</a:t>
            </a:r>
            <a:r>
              <a:rPr lang="ru-UA" sz="1200" dirty="0"/>
              <a:t> - рак </a:t>
            </a:r>
            <a:r>
              <a:rPr lang="ru-UA" sz="1200" dirty="0" err="1"/>
              <a:t>яєчк</a:t>
            </a:r>
            <a:r>
              <a:rPr lang="uk-UA" sz="1200" dirty="0"/>
              <a:t>а</a:t>
            </a:r>
            <a:r>
              <a:rPr lang="ru-UA" sz="1200" dirty="0"/>
              <a:t> -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5ABBB5-7D27-40CA-93C5-2777F70ACF5F}"/>
              </a:ext>
            </a:extLst>
          </p:cNvPr>
          <p:cNvSpPr/>
          <p:nvPr/>
        </p:nvSpPr>
        <p:spPr>
          <a:xfrm>
            <a:off x="6210227" y="4498188"/>
            <a:ext cx="5823248" cy="1756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/>
              <a:t>Меланома </a:t>
            </a:r>
            <a:r>
              <a:rPr lang="ru-UA" sz="1200" dirty="0"/>
              <a:t>- </a:t>
            </a:r>
            <a:r>
              <a:rPr lang="ru-UA" sz="1200" dirty="0" err="1"/>
              <a:t>Гліобластома</a:t>
            </a:r>
            <a:r>
              <a:rPr lang="ru-UA" sz="1200" dirty="0"/>
              <a:t> - Аденокарцинома </a:t>
            </a:r>
            <a:r>
              <a:rPr lang="ru-UA" sz="1200" dirty="0" err="1"/>
              <a:t>стравоходу</a:t>
            </a:r>
            <a:r>
              <a:rPr lang="ru-UA" sz="1200" dirty="0"/>
              <a:t> - </a:t>
            </a:r>
            <a:r>
              <a:rPr lang="ru-UA" sz="1200" dirty="0" err="1"/>
              <a:t>Герминогенн</a:t>
            </a:r>
            <a:r>
              <a:rPr lang="uk-UA" sz="1200" dirty="0"/>
              <a:t>и</a:t>
            </a:r>
            <a:r>
              <a:rPr lang="ru-UA" sz="1200" dirty="0"/>
              <a:t>й рак </a:t>
            </a:r>
            <a:r>
              <a:rPr lang="ru-UA" sz="1200" dirty="0" err="1"/>
              <a:t>яєчка</a:t>
            </a:r>
            <a:r>
              <a:rPr lang="ru-UA" sz="1200" dirty="0"/>
              <a:t> - </a:t>
            </a:r>
            <a:r>
              <a:rPr lang="ru-UA" sz="1200" dirty="0" err="1"/>
              <a:t>Гл</a:t>
            </a:r>
            <a:r>
              <a:rPr lang="uk-UA" sz="1200" dirty="0"/>
              <a:t>і</a:t>
            </a:r>
            <a:r>
              <a:rPr lang="ru-UA" sz="1200" dirty="0"/>
              <a:t>ома - </a:t>
            </a:r>
            <a:r>
              <a:rPr lang="ru-UA" sz="1200" dirty="0" err="1"/>
              <a:t>Нейробластома</a:t>
            </a:r>
            <a:r>
              <a:rPr lang="ru-UA" sz="1200" dirty="0"/>
              <a:t> - </a:t>
            </a:r>
            <a:r>
              <a:rPr lang="ru-UA" sz="1200" dirty="0" err="1"/>
              <a:t>Карциноїд</a:t>
            </a:r>
            <a:r>
              <a:rPr lang="ru-UA" sz="1200" dirty="0"/>
              <a:t> </a:t>
            </a:r>
            <a:r>
              <a:rPr lang="ru-UA" sz="1200" dirty="0" err="1"/>
              <a:t>клубової</a:t>
            </a:r>
            <a:r>
              <a:rPr lang="ru-UA" sz="1200" dirty="0"/>
              <a:t> кишки - Остеогенна саркома - Саркома </a:t>
            </a:r>
            <a:r>
              <a:rPr lang="ru-UA" sz="1200" dirty="0" err="1"/>
              <a:t>Юинга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Системні</a:t>
            </a:r>
            <a:r>
              <a:rPr lang="ru-UA" sz="1200" b="1" dirty="0"/>
              <a:t> </a:t>
            </a:r>
            <a:r>
              <a:rPr lang="ru-UA" sz="1200" b="1" dirty="0" err="1"/>
              <a:t>захворювання</a:t>
            </a:r>
            <a:r>
              <a:rPr lang="ru-UA" sz="1200" b="1" dirty="0"/>
              <a:t> </a:t>
            </a:r>
            <a:r>
              <a:rPr lang="ru-UA" sz="1200" b="1" dirty="0" err="1"/>
              <a:t>сполучної</a:t>
            </a:r>
            <a:r>
              <a:rPr lang="ru-UA" sz="1200" b="1" dirty="0"/>
              <a:t> </a:t>
            </a:r>
            <a:r>
              <a:rPr lang="ru-UA" sz="1200" b="1" dirty="0" err="1"/>
              <a:t>тканини</a:t>
            </a:r>
            <a:r>
              <a:rPr lang="uk-UA" sz="1200" b="1" dirty="0"/>
              <a:t>: </a:t>
            </a:r>
            <a:r>
              <a:rPr lang="ru-UA" sz="1200" dirty="0"/>
              <a:t> </a:t>
            </a:r>
            <a:r>
              <a:rPr lang="ru-UA" sz="1200" dirty="0" err="1"/>
              <a:t>Неонатальний</a:t>
            </a:r>
            <a:r>
              <a:rPr lang="ru-UA" sz="1200" dirty="0"/>
              <a:t> </a:t>
            </a:r>
            <a:r>
              <a:rPr lang="ru-UA" sz="1200" dirty="0" err="1"/>
              <a:t>вовчак</a:t>
            </a:r>
            <a:r>
              <a:rPr lang="ru-UA" sz="1200" dirty="0"/>
              <a:t> - </a:t>
            </a:r>
            <a:r>
              <a:rPr lang="ru-UA" sz="1200" dirty="0" err="1"/>
              <a:t>Системний</a:t>
            </a:r>
            <a:r>
              <a:rPr lang="ru-UA" sz="1200" dirty="0"/>
              <a:t> </a:t>
            </a:r>
            <a:r>
              <a:rPr lang="ru-UA" sz="1200" dirty="0" err="1"/>
              <a:t>червоний</a:t>
            </a:r>
            <a:r>
              <a:rPr lang="ru-UA" sz="1200" dirty="0"/>
              <a:t> </a:t>
            </a:r>
            <a:r>
              <a:rPr lang="ru-UA" sz="1200" dirty="0" err="1"/>
              <a:t>вовчак</a:t>
            </a:r>
            <a:r>
              <a:rPr lang="ru-UA" sz="1200" dirty="0"/>
              <a:t> - </a:t>
            </a:r>
            <a:r>
              <a:rPr lang="ru-UA" sz="1200" dirty="0" err="1"/>
              <a:t>Саркоїдоз</a:t>
            </a:r>
            <a:r>
              <a:rPr lang="ru-UA" sz="1200" dirty="0"/>
              <a:t> - Системна </a:t>
            </a:r>
            <a:r>
              <a:rPr lang="ru-UA" sz="1200" dirty="0" err="1"/>
              <a:t>склеродермія</a:t>
            </a:r>
            <a:r>
              <a:rPr lang="ru-UA" sz="1200" dirty="0"/>
              <a:t> - </a:t>
            </a:r>
            <a:r>
              <a:rPr lang="ru-UA" sz="1200" dirty="0" err="1"/>
              <a:t>Хвороби</a:t>
            </a:r>
            <a:r>
              <a:rPr lang="ru-UA" sz="1200" dirty="0"/>
              <a:t> </a:t>
            </a:r>
            <a:r>
              <a:rPr lang="ru-UA" sz="1200" dirty="0" err="1"/>
              <a:t>крові</a:t>
            </a:r>
            <a:r>
              <a:rPr lang="ru-UA" sz="1200" dirty="0"/>
              <a:t> - Дитячий </a:t>
            </a:r>
            <a:r>
              <a:rPr lang="ru-UA" sz="1200" dirty="0" err="1"/>
              <a:t>гострий</a:t>
            </a:r>
            <a:r>
              <a:rPr lang="ru-UA" sz="1200" dirty="0"/>
              <a:t> </a:t>
            </a:r>
            <a:r>
              <a:rPr lang="ru-UA" sz="1200" dirty="0" err="1"/>
              <a:t>лімфобластний</a:t>
            </a:r>
            <a:r>
              <a:rPr lang="ru-UA" sz="1200" dirty="0"/>
              <a:t> лейкоз - </a:t>
            </a:r>
            <a:r>
              <a:rPr lang="ru-UA" sz="1200" dirty="0" err="1"/>
              <a:t>Лімфома</a:t>
            </a:r>
            <a:r>
              <a:rPr lang="ru-UA" sz="1200" dirty="0"/>
              <a:t> - </a:t>
            </a:r>
            <a:r>
              <a:rPr lang="ru-UA" sz="1200" dirty="0" err="1"/>
              <a:t>Фолікулярна</a:t>
            </a:r>
            <a:r>
              <a:rPr lang="ru-UA" sz="1200" dirty="0"/>
              <a:t> </a:t>
            </a:r>
            <a:r>
              <a:rPr lang="ru-UA" sz="1200" dirty="0" err="1"/>
              <a:t>лімфома</a:t>
            </a:r>
            <a:r>
              <a:rPr lang="ru-UA" sz="1200" dirty="0"/>
              <a:t> - </a:t>
            </a:r>
            <a:r>
              <a:rPr lang="ru-UA" sz="1200" dirty="0" err="1"/>
              <a:t>лімфома</a:t>
            </a:r>
            <a:r>
              <a:rPr lang="ru-UA" sz="1200" dirty="0"/>
              <a:t> </a:t>
            </a:r>
            <a:r>
              <a:rPr lang="ru-UA" sz="1200" dirty="0" err="1"/>
              <a:t>Ходжкина</a:t>
            </a:r>
            <a:r>
              <a:rPr lang="ru-UA" sz="1200" dirty="0"/>
              <a:t> - </a:t>
            </a:r>
            <a:r>
              <a:rPr lang="ru-UA" sz="1200" dirty="0" err="1"/>
              <a:t>хронічний</a:t>
            </a:r>
            <a:r>
              <a:rPr lang="ru-UA" sz="1200" dirty="0"/>
              <a:t> </a:t>
            </a:r>
            <a:r>
              <a:rPr lang="ru-UA" sz="1200" dirty="0" err="1"/>
              <a:t>лимфолейкоз</a:t>
            </a:r>
            <a:r>
              <a:rPr lang="ru-UA" sz="1200" dirty="0"/>
              <a:t> - М</a:t>
            </a:r>
            <a:r>
              <a:rPr lang="uk-UA" sz="1200" dirty="0" err="1"/>
              <a:t>іє</a:t>
            </a:r>
            <a:r>
              <a:rPr lang="ru-UA" sz="1200" dirty="0" err="1"/>
              <a:t>лопролиферативн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пухлина</a:t>
            </a:r>
            <a:r>
              <a:rPr lang="ru-UA" sz="1200" dirty="0"/>
              <a:t> - </a:t>
            </a:r>
            <a:r>
              <a:rPr lang="ru-UA" sz="1200" dirty="0" err="1"/>
              <a:t>множинний</a:t>
            </a:r>
            <a:r>
              <a:rPr lang="ru-UA" sz="1200" dirty="0"/>
              <a:t> </a:t>
            </a:r>
            <a:r>
              <a:rPr lang="ru-UA" sz="1200" dirty="0" err="1"/>
              <a:t>мієлома</a:t>
            </a:r>
            <a:r>
              <a:rPr lang="uk-UA" sz="1200" dirty="0"/>
              <a:t>; </a:t>
            </a:r>
            <a:r>
              <a:rPr lang="uk-UA" sz="1200" b="1" dirty="0"/>
              <a:t>С</a:t>
            </a:r>
            <a:r>
              <a:rPr lang="ru-UA" sz="1200" b="1" dirty="0" err="1"/>
              <a:t>хильність</a:t>
            </a:r>
            <a:r>
              <a:rPr lang="ru-UA" sz="1200" b="1" dirty="0"/>
              <a:t> до </a:t>
            </a:r>
            <a:r>
              <a:rPr lang="ru-UA" sz="1200" b="1" dirty="0" err="1"/>
              <a:t>інфекці</a:t>
            </a:r>
            <a:r>
              <a:rPr lang="uk-UA" sz="1200" b="1" dirty="0"/>
              <a:t>й: </a:t>
            </a:r>
            <a:r>
              <a:rPr lang="ru-UA" sz="1200" dirty="0"/>
              <a:t>- </a:t>
            </a:r>
            <a:r>
              <a:rPr lang="ru-UA" sz="1200" dirty="0" err="1"/>
              <a:t>малярія</a:t>
            </a:r>
            <a:r>
              <a:rPr lang="ru-UA" sz="1200" dirty="0"/>
              <a:t> - </a:t>
            </a:r>
            <a:r>
              <a:rPr lang="ru-UA" sz="1200" dirty="0" err="1"/>
              <a:t>Прионн</a:t>
            </a:r>
            <a:r>
              <a:rPr lang="uk-UA" sz="1200" dirty="0"/>
              <a:t>і</a:t>
            </a:r>
            <a:r>
              <a:rPr lang="ru-UA" sz="1200" dirty="0"/>
              <a:t> хвороб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менінгококов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інфекція</a:t>
            </a:r>
            <a:r>
              <a:rPr lang="ru-UA" sz="1200" dirty="0"/>
              <a:t> - </a:t>
            </a:r>
            <a:r>
              <a:rPr lang="ru-UA" sz="1200" dirty="0" err="1"/>
              <a:t>вада</a:t>
            </a:r>
            <a:r>
              <a:rPr lang="ru-UA" sz="1200" dirty="0"/>
              <a:t> </a:t>
            </a:r>
            <a:r>
              <a:rPr lang="ru-UA" sz="1200" dirty="0" err="1"/>
              <a:t>розвит</a:t>
            </a:r>
            <a:r>
              <a:rPr lang="uk-UA" sz="1200" dirty="0"/>
              <a:t>ку</a:t>
            </a:r>
            <a:r>
              <a:rPr lang="ru-UA" sz="1200" dirty="0"/>
              <a:t> - тетрада </a:t>
            </a:r>
            <a:r>
              <a:rPr lang="ru-UA" sz="1200" dirty="0" err="1"/>
              <a:t>Фалло</a:t>
            </a:r>
            <a:r>
              <a:rPr lang="ru-UA" sz="1200" dirty="0"/>
              <a:t> - </a:t>
            </a:r>
            <a:r>
              <a:rPr lang="ru-UA" sz="1200" dirty="0" err="1"/>
              <a:t>Сагитальный</a:t>
            </a:r>
            <a:r>
              <a:rPr lang="ru-UA" sz="1200" dirty="0"/>
              <a:t> кран</a:t>
            </a:r>
            <a:r>
              <a:rPr lang="uk-UA" sz="1200" dirty="0"/>
              <a:t>і</a:t>
            </a:r>
            <a:r>
              <a:rPr lang="ru-UA" sz="1200" dirty="0" err="1"/>
              <a:t>осиностоз</a:t>
            </a:r>
            <a:r>
              <a:rPr lang="ru-UA" sz="1200" dirty="0"/>
              <a:t> - </a:t>
            </a:r>
            <a:r>
              <a:rPr lang="ru-UA" sz="1200" dirty="0" err="1"/>
              <a:t>заяч</a:t>
            </a:r>
            <a:r>
              <a:rPr lang="uk-UA" sz="1200" dirty="0"/>
              <a:t>а</a:t>
            </a:r>
            <a:r>
              <a:rPr lang="ru-UA" sz="1200" dirty="0"/>
              <a:t> губа - </a:t>
            </a:r>
            <a:r>
              <a:rPr lang="ru-UA" sz="1200" dirty="0" err="1"/>
              <a:t>Орофац</a:t>
            </a:r>
            <a:r>
              <a:rPr lang="uk-UA" sz="1200" dirty="0"/>
              <a:t>і</a:t>
            </a:r>
            <a:r>
              <a:rPr lang="ru-UA" sz="1200" dirty="0" err="1"/>
              <a:t>альн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щілина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вух</a:t>
            </a:r>
            <a:r>
              <a:rPr lang="uk-UA" sz="1200" b="1" dirty="0"/>
              <a:t>а</a:t>
            </a:r>
            <a:r>
              <a:rPr lang="uk-UA" sz="1200" dirty="0"/>
              <a:t>: </a:t>
            </a:r>
            <a:r>
              <a:rPr lang="ru-UA" sz="1200" dirty="0"/>
              <a:t>отосклероз</a:t>
            </a:r>
            <a:r>
              <a:rPr lang="uk-UA" sz="1200" dirty="0"/>
              <a:t>………</a:t>
            </a:r>
            <a:endParaRPr lang="ru-UA" sz="1200" dirty="0"/>
          </a:p>
        </p:txBody>
      </p:sp>
    </p:spTree>
    <p:extLst>
      <p:ext uri="{BB962C8B-B14F-4D97-AF65-F5344CB8AC3E}">
        <p14:creationId xmlns:p14="http://schemas.microsoft.com/office/powerpoint/2010/main" val="151958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B9CE1C-F4A8-44D1-9636-886D47A8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3" t="44531" r="37453" b="7573"/>
          <a:stretch/>
        </p:blipFill>
        <p:spPr>
          <a:xfrm>
            <a:off x="0" y="967666"/>
            <a:ext cx="7302327" cy="3721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8B362-0E8A-4A19-9590-40BE586EE294}"/>
              </a:ext>
            </a:extLst>
          </p:cNvPr>
          <p:cNvSpPr txBox="1"/>
          <p:nvPr/>
        </p:nvSpPr>
        <p:spPr>
          <a:xfrm>
            <a:off x="3166369" y="44913"/>
            <a:ext cx="585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Генетичний поліморфізм схильності до </a:t>
            </a:r>
            <a:r>
              <a:rPr lang="uk-UA" dirty="0" err="1">
                <a:solidFill>
                  <a:srgbClr val="FF0000"/>
                </a:solidFill>
              </a:rPr>
              <a:t>хвороб</a:t>
            </a:r>
            <a:endParaRPr lang="uk-UA" dirty="0">
              <a:solidFill>
                <a:srgbClr val="FF0000"/>
              </a:solidFill>
            </a:endParaRPr>
          </a:p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141B5-E252-4BB8-985B-9FDA507C37F0}"/>
              </a:ext>
            </a:extLst>
          </p:cNvPr>
          <p:cNvSpPr txBox="1"/>
          <p:nvPr/>
        </p:nvSpPr>
        <p:spPr>
          <a:xfrm>
            <a:off x="506027" y="483113"/>
            <a:ext cx="1156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Більшість генетичних </a:t>
            </a:r>
            <a:r>
              <a:rPr lang="uk-UA" dirty="0" err="1"/>
              <a:t>хвороб</a:t>
            </a:r>
            <a:r>
              <a:rPr lang="uk-UA" dirty="0"/>
              <a:t> – полігенні, тому мають індивідуальний характер перебігу і по-різному мають лікуватися!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49BE3-D780-437F-B5BC-38B67544C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50000" r="41238" b="11974"/>
          <a:stretch/>
        </p:blipFill>
        <p:spPr>
          <a:xfrm>
            <a:off x="6624320" y="4452653"/>
            <a:ext cx="5351657" cy="23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660A2E-58E3-465D-A978-1D9C792EBAA0}"/>
              </a:ext>
            </a:extLst>
          </p:cNvPr>
          <p:cNvSpPr/>
          <p:nvPr/>
        </p:nvSpPr>
        <p:spPr>
          <a:xfrm>
            <a:off x="4448968" y="140038"/>
            <a:ext cx="4752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харчування</a:t>
            </a:r>
            <a:endParaRPr lang="ru-RU" sz="2400" b="1" i="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54DECD-244D-4C7A-9730-7D70C84109FB}"/>
              </a:ext>
            </a:extLst>
          </p:cNvPr>
          <p:cNvSpPr/>
          <p:nvPr/>
        </p:nvSpPr>
        <p:spPr>
          <a:xfrm>
            <a:off x="3480048" y="6111822"/>
            <a:ext cx="85341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/>
              <a:t> </a:t>
            </a:r>
            <a:r>
              <a:rPr lang="uk-UA" sz="1600" dirty="0"/>
              <a:t>Приклад генетичного паспорту харчування: </a:t>
            </a:r>
          </a:p>
          <a:p>
            <a:pPr algn="r"/>
            <a:r>
              <a:rPr lang="ru-UA" sz="1600" dirty="0"/>
              <a:t>https://allergolog-centr.com.ua/images/food-passport.pdf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AF53D-CBEB-48D4-8754-6C16C586E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3599" r="33082" b="15986"/>
          <a:stretch/>
        </p:blipFill>
        <p:spPr>
          <a:xfrm>
            <a:off x="276463" y="423562"/>
            <a:ext cx="2961896" cy="31777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EEA77-ED06-40F0-B7AA-B2CB4638A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9" t="17735" r="35485" b="24142"/>
          <a:stretch/>
        </p:blipFill>
        <p:spPr>
          <a:xfrm>
            <a:off x="177840" y="3601313"/>
            <a:ext cx="2961896" cy="3212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1A9106-E894-495C-B7FF-20B5D4288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05" t="13434" r="34539" b="12716"/>
          <a:stretch/>
        </p:blipFill>
        <p:spPr>
          <a:xfrm>
            <a:off x="3951408" y="730416"/>
            <a:ext cx="3871687" cy="5064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403BF-85B4-4BDE-8619-70CB210E8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1" t="36635" r="34959" b="24352"/>
          <a:stretch/>
        </p:blipFill>
        <p:spPr>
          <a:xfrm>
            <a:off x="8140577" y="2782695"/>
            <a:ext cx="3764133" cy="26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47DAD4-8452-4E6E-B116-B36F44A1C12A}"/>
              </a:ext>
            </a:extLst>
          </p:cNvPr>
          <p:cNvSpPr/>
          <p:nvPr/>
        </p:nvSpPr>
        <p:spPr>
          <a:xfrm>
            <a:off x="2782132" y="204996"/>
            <a:ext cx="5739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var(--stk-f_family)"/>
              </a:rPr>
              <a:t>Тест «Моя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var(--stk-f_family)"/>
              </a:rPr>
              <a:t>турбота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var(--stk-f_family)"/>
              </a:rPr>
              <a:t>» (для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var(--stk-f_family)"/>
              </a:rPr>
              <a:t>чоловіка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var(--stk-f_family)"/>
              </a:rPr>
              <a:t>,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var(--stk-f_family)"/>
              </a:rPr>
              <a:t>жінки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var(--stk-f_family)"/>
              </a:rPr>
              <a:t>, </a:t>
            </a:r>
            <a:r>
              <a:rPr lang="ru-RU" sz="2000" b="1" i="0" u="none" strike="noStrike" dirty="0" err="1">
                <a:solidFill>
                  <a:srgbClr val="FF0000"/>
                </a:solidFill>
                <a:effectLst/>
                <a:latin typeface="var(--stk-f_family)"/>
              </a:rPr>
              <a:t>дитини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var(--stk-f_family)"/>
              </a:rPr>
              <a:t>)</a:t>
            </a:r>
          </a:p>
        </p:txBody>
      </p:sp>
      <p:pic>
        <p:nvPicPr>
          <p:cNvPr id="1025" name="Picture 1" descr="https://img.the-village.com.ua/the-village.com.ua/post_image-image/hEZNpYooPmt7Ye_q_w1DPA-wide.jpg">
            <a:extLst>
              <a:ext uri="{FF2B5EF4-FFF2-40B4-BE49-F238E27FC236}">
                <a16:creationId xmlns:a16="http://schemas.microsoft.com/office/drawing/2014/main" id="{7A722DBB-A59D-4104-AF2C-E1DC86C1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83" y="1225573"/>
            <a:ext cx="4739161" cy="37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EABBB6-39BD-48D5-B547-CF5AE0A9B782}"/>
              </a:ext>
            </a:extLst>
          </p:cNvPr>
          <p:cNvSpPr/>
          <p:nvPr/>
        </p:nvSpPr>
        <p:spPr>
          <a:xfrm>
            <a:off x="294128" y="937293"/>
            <a:ext cx="6461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ДНК-тест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унікальною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панеллю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жінкам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чоловікам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ваги).</a:t>
            </a: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АНАЛІЗУЄ: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глютен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непереносимості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гомоцистеїну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кісток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кофеїну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РЕКОМЕНДУЄ: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топ-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суперфуди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проаналізованих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вас продуктами (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прорахований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з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калорій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налаштувати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здоровий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endParaRPr lang="ru-RU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16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АНАЛІЗУЄ 52 ВАРІАНТИ ГЕНІВ</a:t>
            </a:r>
            <a:endParaRPr lang="ru-RU" sz="16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93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1167</Words>
  <Application>Microsoft Office PowerPoint</Application>
  <PresentationFormat>Широкоэкранный</PresentationFormat>
  <Paragraphs>83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PT Serif</vt:lpstr>
      <vt:lpstr>Times New Roman</vt:lpstr>
      <vt:lpstr>var(--stk-f_family)</vt:lpstr>
      <vt:lpstr>Тема Office</vt:lpstr>
      <vt:lpstr>Генетична панель харчування. Food-паспорт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34</cp:revision>
  <dcterms:created xsi:type="dcterms:W3CDTF">2020-11-27T22:37:23Z</dcterms:created>
  <dcterms:modified xsi:type="dcterms:W3CDTF">2020-11-28T04:36:17Z</dcterms:modified>
</cp:coreProperties>
</file>