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5143500" type="screen16x9"/>
  <p:notesSz cx="9144000" cy="5143500"/>
  <p:defaultTextStyle>
    <a:defPPr>
      <a:defRPr lang="ru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730" y="-8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1594485"/>
            <a:ext cx="7772400" cy="10801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2880360"/>
            <a:ext cx="6400800" cy="12858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9/15/2023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‹№›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7200" b="0" i="0">
                <a:solidFill>
                  <a:schemeClr val="tx1"/>
                </a:solidFill>
                <a:latin typeface="Arial Narrow"/>
                <a:cs typeface="Arial Narrow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9/15/2023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‹№›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7200" b="0" i="0">
                <a:solidFill>
                  <a:schemeClr val="tx1"/>
                </a:solidFill>
                <a:latin typeface="Arial Narrow"/>
                <a:cs typeface="Arial Narrow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183005"/>
            <a:ext cx="3977640" cy="33947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183005"/>
            <a:ext cx="3977640" cy="33947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9/15/2023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‹№›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7200" b="0" i="0">
                <a:solidFill>
                  <a:schemeClr val="tx1"/>
                </a:solidFill>
                <a:latin typeface="Arial Narrow"/>
                <a:cs typeface="Arial Narrow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9/15/2023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‹№›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9/15/2023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‹№›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02412" y="296621"/>
            <a:ext cx="8139175" cy="112331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7200" b="0" i="0">
                <a:solidFill>
                  <a:schemeClr val="tx1"/>
                </a:solidFill>
                <a:latin typeface="Arial Narrow"/>
                <a:cs typeface="Arial Narrow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57200" y="1183005"/>
            <a:ext cx="8229600" cy="33947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4783455"/>
            <a:ext cx="2926080" cy="257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4783455"/>
            <a:ext cx="2103120" cy="257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9/15/2023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4783455"/>
            <a:ext cx="2103120" cy="257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‹№›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16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12" Type="http://schemas.openxmlformats.org/officeDocument/2006/relationships/image" Target="../media/image15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9.png"/><Relationship Id="rId11" Type="http://schemas.openxmlformats.org/officeDocument/2006/relationships/image" Target="../media/image14.jpg"/><Relationship Id="rId5" Type="http://schemas.openxmlformats.org/officeDocument/2006/relationships/image" Target="../media/image8.png"/><Relationship Id="rId15" Type="http://schemas.openxmlformats.org/officeDocument/2006/relationships/image" Target="../media/image18.png"/><Relationship Id="rId10" Type="http://schemas.openxmlformats.org/officeDocument/2006/relationships/image" Target="../media/image13.jpg"/><Relationship Id="rId4" Type="http://schemas.openxmlformats.org/officeDocument/2006/relationships/image" Target="../media/image7.png"/><Relationship Id="rId9" Type="http://schemas.openxmlformats.org/officeDocument/2006/relationships/image" Target="../media/image12.png"/><Relationship Id="rId14" Type="http://schemas.openxmlformats.org/officeDocument/2006/relationships/image" Target="../media/image1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92910" y="1183970"/>
            <a:ext cx="5619115" cy="14605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00025">
              <a:lnSpc>
                <a:spcPts val="5645"/>
              </a:lnSpc>
              <a:spcBef>
                <a:spcPts val="100"/>
              </a:spcBef>
            </a:pPr>
            <a:r>
              <a:rPr sz="4800" spc="-5" dirty="0">
                <a:solidFill>
                  <a:srgbClr val="365F91"/>
                </a:solidFill>
              </a:rPr>
              <a:t>навчальна</a:t>
            </a:r>
            <a:r>
              <a:rPr sz="4800" spc="-30" dirty="0">
                <a:solidFill>
                  <a:srgbClr val="365F91"/>
                </a:solidFill>
              </a:rPr>
              <a:t> </a:t>
            </a:r>
            <a:r>
              <a:rPr sz="4800" spc="-5" dirty="0">
                <a:solidFill>
                  <a:srgbClr val="365F91"/>
                </a:solidFill>
              </a:rPr>
              <a:t>дисципліна</a:t>
            </a:r>
            <a:endParaRPr sz="4800"/>
          </a:p>
          <a:p>
            <a:pPr marL="12700">
              <a:lnSpc>
                <a:spcPts val="5645"/>
              </a:lnSpc>
            </a:pPr>
            <a:r>
              <a:rPr sz="4800" b="1" spc="-5" dirty="0">
                <a:solidFill>
                  <a:srgbClr val="365F91"/>
                </a:solidFill>
                <a:latin typeface="Arial Narrow"/>
                <a:cs typeface="Arial Narrow"/>
              </a:rPr>
              <a:t>«Психологія</a:t>
            </a:r>
            <a:r>
              <a:rPr sz="4800" b="1" spc="-70" dirty="0">
                <a:solidFill>
                  <a:srgbClr val="365F91"/>
                </a:solidFill>
                <a:latin typeface="Arial Narrow"/>
                <a:cs typeface="Arial Narrow"/>
              </a:rPr>
              <a:t> </a:t>
            </a:r>
            <a:r>
              <a:rPr sz="4800" b="1" dirty="0">
                <a:solidFill>
                  <a:srgbClr val="365F91"/>
                </a:solidFill>
                <a:latin typeface="Arial Narrow"/>
                <a:cs typeface="Arial Narrow"/>
              </a:rPr>
              <a:t>реклами»</a:t>
            </a:r>
            <a:endParaRPr sz="4800">
              <a:latin typeface="Arial Narrow"/>
              <a:cs typeface="Arial Narrow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06679" y="3497579"/>
            <a:ext cx="1045463" cy="104851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7845552" y="3665220"/>
            <a:ext cx="1002792" cy="70408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09602" y="604854"/>
            <a:ext cx="1922273" cy="3606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200" spc="-5" dirty="0"/>
              <a:t>Викладач</a:t>
            </a:r>
            <a:r>
              <a:rPr sz="2200" spc="-175" dirty="0"/>
              <a:t> </a:t>
            </a:r>
            <a:r>
              <a:rPr sz="2200" spc="-5" dirty="0"/>
              <a:t>курсу</a:t>
            </a:r>
            <a:r>
              <a:rPr sz="2200" spc="-5" dirty="0">
                <a:latin typeface="Impact"/>
                <a:cs typeface="Impact"/>
              </a:rPr>
              <a:t>:</a:t>
            </a:r>
            <a:endParaRPr sz="2200">
              <a:latin typeface="Impact"/>
              <a:cs typeface="Impact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5344667" y="4236720"/>
            <a:ext cx="3378708" cy="30784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8689085" y="3938778"/>
            <a:ext cx="0" cy="648335"/>
          </a:xfrm>
          <a:custGeom>
            <a:avLst/>
            <a:gdLst/>
            <a:ahLst/>
            <a:cxnLst/>
            <a:rect l="l" t="t" r="r" b="b"/>
            <a:pathLst>
              <a:path h="648335">
                <a:moveTo>
                  <a:pt x="0" y="0"/>
                </a:moveTo>
                <a:lnTo>
                  <a:pt x="0" y="648335"/>
                </a:lnTo>
              </a:path>
            </a:pathLst>
          </a:custGeom>
          <a:ln w="19812">
            <a:solidFill>
              <a:srgbClr val="487CB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5943599" y="785194"/>
            <a:ext cx="2684273" cy="251307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8747C95-2CA7-4F4F-A4CC-9B63AE78663B}"/>
              </a:ext>
            </a:extLst>
          </p:cNvPr>
          <p:cNvSpPr txBox="1"/>
          <p:nvPr/>
        </p:nvSpPr>
        <p:spPr>
          <a:xfrm>
            <a:off x="4114800" y="2115879"/>
            <a:ext cx="914400" cy="9144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UA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FE5EA02-46DD-4ECA-B6E6-44ED51D3645C}"/>
              </a:ext>
            </a:extLst>
          </p:cNvPr>
          <p:cNvSpPr txBox="1"/>
          <p:nvPr/>
        </p:nvSpPr>
        <p:spPr>
          <a:xfrm>
            <a:off x="609602" y="1383602"/>
            <a:ext cx="320039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/>
              <a:t>Кандидат наук, доцент кафедри соціальних комунікацій та інформаційної діяльності                </a:t>
            </a:r>
          </a:p>
          <a:p>
            <a:endParaRPr lang="ru-UA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98068" y="1051305"/>
            <a:ext cx="8107045" cy="22288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85750" lvl="0" indent="-285750">
              <a:buFont typeface="Wingdings" panose="05000000000000000000" pitchFamily="2" charset="2"/>
              <a:buChar char="ü"/>
            </a:pPr>
            <a:r>
              <a:rPr lang="uk-UA" dirty="0"/>
              <a:t>ознайомлення з поняттєвим апаратом психології реклами;</a:t>
            </a:r>
            <a:endParaRPr lang="ru-UA" dirty="0"/>
          </a:p>
          <a:p>
            <a:pPr marL="285750" lvl="0" indent="-285750">
              <a:buFont typeface="Wingdings" panose="05000000000000000000" pitchFamily="2" charset="2"/>
              <a:buChar char="ü"/>
            </a:pPr>
            <a:r>
              <a:rPr lang="uk-UA" dirty="0"/>
              <a:t>засвоєння знань про основні ідеї, принципи і факти у психології реклами;</a:t>
            </a:r>
            <a:endParaRPr lang="ru-UA" dirty="0"/>
          </a:p>
          <a:p>
            <a:pPr marL="285750" lvl="0" indent="-285750">
              <a:buFont typeface="Wingdings" panose="05000000000000000000" pitchFamily="2" charset="2"/>
              <a:buChar char="ü"/>
            </a:pPr>
            <a:r>
              <a:rPr lang="uk-UA" dirty="0"/>
              <a:t>набуття навичок використання можливостей психологічного впливу реклами для вирішення професійних задач;</a:t>
            </a:r>
            <a:endParaRPr lang="ru-UA" dirty="0"/>
          </a:p>
          <a:p>
            <a:pPr marL="285750" lvl="0" indent="-285750">
              <a:buFont typeface="Wingdings" panose="05000000000000000000" pitchFamily="2" charset="2"/>
              <a:buChar char="ü"/>
            </a:pPr>
            <a:r>
              <a:rPr lang="uk-UA" dirty="0"/>
              <a:t>ознайомлення із способами психологічного впливу реклами, що сприятиме підвищенню інтересу до розробки рекламних повідомлень;</a:t>
            </a:r>
            <a:endParaRPr lang="ru-UA" dirty="0"/>
          </a:p>
          <a:p>
            <a:pPr marL="285750" lvl="0" indent="-285750">
              <a:buFont typeface="Wingdings" panose="05000000000000000000" pitchFamily="2" charset="2"/>
              <a:buChar char="ü"/>
            </a:pPr>
            <a:r>
              <a:rPr lang="uk-UA" dirty="0"/>
              <a:t>розвиток комунікативної культури особистості, креативності, нестандартності та гнучкості мислення.</a:t>
            </a:r>
            <a:endParaRPr lang="ru-UA" dirty="0"/>
          </a:p>
        </p:txBody>
      </p:sp>
      <p:sp>
        <p:nvSpPr>
          <p:cNvPr id="3" name="object 3"/>
          <p:cNvSpPr/>
          <p:nvPr/>
        </p:nvSpPr>
        <p:spPr>
          <a:xfrm>
            <a:off x="573048" y="509740"/>
            <a:ext cx="2308330" cy="45905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7693152" y="3982211"/>
            <a:ext cx="981455" cy="68732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57201" y="260350"/>
            <a:ext cx="8558148" cy="232371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r>
              <a:rPr lang="uk-UA" dirty="0"/>
              <a:t>У результаті вивчення навчальної дисципліни студенти повинні уміти:  </a:t>
            </a:r>
          </a:p>
          <a:p>
            <a:endParaRPr lang="uk-UA" dirty="0"/>
          </a:p>
          <a:p>
            <a:endParaRPr lang="ru-UA" dirty="0"/>
          </a:p>
          <a:p>
            <a:pPr marL="285750" lvl="0" indent="-285750">
              <a:buFont typeface="Wingdings" panose="05000000000000000000" pitchFamily="2" charset="2"/>
              <a:buChar char="ü"/>
            </a:pPr>
            <a:r>
              <a:rPr lang="uk-UA" dirty="0"/>
              <a:t>на практиці застосовувати набуті теоретичні знання;</a:t>
            </a:r>
            <a:endParaRPr lang="ru-UA" dirty="0"/>
          </a:p>
          <a:p>
            <a:pPr marL="285750" lvl="0" indent="-285750">
              <a:buFont typeface="Wingdings" panose="05000000000000000000" pitchFamily="2" charset="2"/>
              <a:buChar char="ü"/>
            </a:pPr>
            <a:r>
              <a:rPr lang="uk-UA" dirty="0"/>
              <a:t>здійснювати психотехнічний аналіз реклами;</a:t>
            </a:r>
            <a:endParaRPr lang="ru-UA" dirty="0"/>
          </a:p>
          <a:p>
            <a:pPr marL="285750" lvl="0" indent="-285750">
              <a:buFont typeface="Wingdings" panose="05000000000000000000" pitchFamily="2" charset="2"/>
              <a:buChar char="ü"/>
            </a:pPr>
            <a:r>
              <a:rPr lang="uk-UA" dirty="0"/>
              <a:t>визначати основні фактори, що сприяють підвищенню комунікативної ефективності реклами.</a:t>
            </a:r>
            <a:endParaRPr lang="ru-UA" dirty="0"/>
          </a:p>
          <a:p>
            <a:pPr marL="354330">
              <a:lnSpc>
                <a:spcPts val="2815"/>
              </a:lnSpc>
              <a:spcBef>
                <a:spcPts val="100"/>
              </a:spcBef>
            </a:pPr>
            <a:endParaRPr sz="2400" dirty="0">
              <a:latin typeface="Arial Narrow"/>
              <a:cs typeface="Arial Narrow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7696200" y="3867151"/>
            <a:ext cx="967738" cy="78562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36880" y="874521"/>
            <a:ext cx="6649720" cy="41357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uk-UA" sz="2600" b="1" spc="-5" dirty="0">
                <a:cs typeface="Arial Narrow"/>
              </a:rPr>
              <a:t>Публікації викладача з цієї дисципліни:</a:t>
            </a:r>
            <a:endParaRPr sz="2600" dirty="0">
              <a:cs typeface="Arial Narrow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7731252" y="4064508"/>
            <a:ext cx="979931" cy="68732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250A5C0-91B5-4F34-AEEB-D84FC0E0476D}"/>
              </a:ext>
            </a:extLst>
          </p:cNvPr>
          <p:cNvSpPr txBox="1"/>
          <p:nvPr/>
        </p:nvSpPr>
        <p:spPr>
          <a:xfrm>
            <a:off x="304800" y="2114550"/>
            <a:ext cx="8686800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buFont typeface="+mj-lt"/>
              <a:buAutoNum type="arabicPeriod"/>
            </a:pPr>
            <a:r>
              <a:rPr lang="uk-UA" sz="1600" dirty="0"/>
              <a:t>Санакоєва Н. Д. Психологічні основи реклами та PR. Запоріжжя: ЗНУ,  2019.  100 с.</a:t>
            </a:r>
            <a:endParaRPr lang="ru-UA" sz="1600" dirty="0"/>
          </a:p>
          <a:p>
            <a:pPr marL="342900" lvl="0" indent="-342900">
              <a:buFont typeface="+mj-lt"/>
              <a:buAutoNum type="arabicPeriod"/>
            </a:pPr>
            <a:r>
              <a:rPr lang="uk-UA" sz="1600" dirty="0"/>
              <a:t>Санакоєва Н. </a:t>
            </a:r>
            <a:r>
              <a:rPr lang="uk-UA" sz="1600" dirty="0" err="1"/>
              <a:t>Д.Теорія</a:t>
            </a:r>
            <a:r>
              <a:rPr lang="uk-UA" sz="1600" dirty="0"/>
              <a:t> та історія реклами. Запоріжжя : Просвіта, 2014. 142 с.</a:t>
            </a:r>
            <a:endParaRPr lang="ru-UA" sz="1600" dirty="0"/>
          </a:p>
          <a:p>
            <a:pPr marL="342900" lvl="0" indent="-342900">
              <a:buFont typeface="+mj-lt"/>
              <a:buAutoNum type="arabicPeriod"/>
            </a:pPr>
            <a:r>
              <a:rPr lang="uk-UA" sz="1600" dirty="0"/>
              <a:t>Санакоєва Н., </a:t>
            </a:r>
            <a:r>
              <a:rPr lang="uk-UA" sz="1600" dirty="0" err="1"/>
              <a:t>Березенко</a:t>
            </a:r>
            <a:r>
              <a:rPr lang="uk-UA" sz="1600" dirty="0"/>
              <a:t> В. Теорія і практика реклами. Запоріжжя: ЗНУ,  2019.  114 с.</a:t>
            </a:r>
          </a:p>
          <a:p>
            <a:pPr marL="342900" lvl="0" indent="-342900">
              <a:buFont typeface="+mj-lt"/>
              <a:buAutoNum type="arabicPeriod"/>
            </a:pPr>
            <a:r>
              <a:rPr lang="uk-UA" sz="1600" dirty="0"/>
              <a:t>Санакоєва Н., Закарлюка М. Гіпнотично орієнтовані підходи у сучасному рекламному дискурсі. </a:t>
            </a:r>
            <a:r>
              <a:rPr lang="uk-UA" sz="1600" i="1" dirty="0"/>
              <a:t>Молодий вчений.</a:t>
            </a:r>
            <a:r>
              <a:rPr lang="uk-UA" sz="1600" dirty="0"/>
              <a:t> 2018. № 2. С.349–354. </a:t>
            </a:r>
            <a:endParaRPr lang="ru-UA" sz="1600" dirty="0"/>
          </a:p>
          <a:p>
            <a:pPr marL="342900" lvl="0" indent="-342900">
              <a:buFont typeface="+mj-lt"/>
              <a:buAutoNum type="arabicPeriod"/>
            </a:pPr>
            <a:r>
              <a:rPr lang="uk-UA" sz="1600" dirty="0"/>
              <a:t>Санакоєва Н., Кущ С. </a:t>
            </a:r>
            <a:r>
              <a:rPr lang="uk-UA" sz="1600" dirty="0" err="1"/>
              <a:t>Нейромаркетингові</a:t>
            </a:r>
            <a:r>
              <a:rPr lang="uk-UA" sz="1600" dirty="0"/>
              <a:t> технології у сучасному рекламному дискурсі. URL : https://goo.gl/BKZ5dW. </a:t>
            </a:r>
            <a:endParaRPr lang="ru-UA" sz="1600" dirty="0"/>
          </a:p>
          <a:p>
            <a:pPr lvl="0"/>
            <a:endParaRPr lang="ru-UA" dirty="0">
              <a:effectLst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7778495" y="4020311"/>
            <a:ext cx="981455" cy="68732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2E73A02-21B2-4A52-BE30-A955462FDC67}"/>
              </a:ext>
            </a:extLst>
          </p:cNvPr>
          <p:cNvSpPr txBox="1"/>
          <p:nvPr/>
        </p:nvSpPr>
        <p:spPr>
          <a:xfrm>
            <a:off x="1066798" y="361950"/>
            <a:ext cx="51816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/>
              <a:t>Публікації викладача з цієї дисципліни:</a:t>
            </a:r>
            <a:endParaRPr lang="ru-UA" b="1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065FE83-F4A2-4FC5-96B7-084161EC5A69}"/>
              </a:ext>
            </a:extLst>
          </p:cNvPr>
          <p:cNvSpPr txBox="1"/>
          <p:nvPr/>
        </p:nvSpPr>
        <p:spPr>
          <a:xfrm rot="10800000" flipV="1">
            <a:off x="1891029" y="9053165"/>
            <a:ext cx="3233419" cy="6211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UA" dirty="0"/>
          </a:p>
        </p:txBody>
      </p:sp>
      <p:sp>
        <p:nvSpPr>
          <p:cNvPr id="7" name="Rectangle 1">
            <a:extLst>
              <a:ext uri="{FF2B5EF4-FFF2-40B4-BE49-F238E27FC236}">
                <a16:creationId xmlns:a16="http://schemas.microsoft.com/office/drawing/2014/main" id="{328E207D-9181-4C38-A9D5-B2686CEC4FF8}"/>
              </a:ext>
            </a:extLst>
          </p:cNvPr>
          <p:cNvSpPr>
            <a:spLocks noChangeArrowheads="1"/>
          </p:cNvSpPr>
          <p:nvPr/>
        </p:nvSpPr>
        <p:spPr bwMode="auto">
          <a:xfrm rot="10800000" flipV="1">
            <a:off x="1066799" y="952556"/>
            <a:ext cx="5791200" cy="35086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228600" marR="0" lvl="0" indent="-2286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uk-UA" altLang="ru-UA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MS Mincho" panose="02020609040205080304" pitchFamily="49" charset="-128"/>
                <a:cs typeface="Times New Roman" panose="02020603050405020304" pitchFamily="18" charset="0"/>
              </a:rPr>
              <a:t>Санакоєва Н. Д. Концептуальні основи </a:t>
            </a:r>
            <a:r>
              <a:rPr kumimoji="0" lang="uk-UA" altLang="ru-UA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MS Mincho" panose="02020609040205080304" pitchFamily="49" charset="-128"/>
                <a:cs typeface="Times New Roman" panose="02020603050405020304" pitchFamily="18" charset="0"/>
              </a:rPr>
              <a:t>нейротехнологій</a:t>
            </a:r>
            <a:r>
              <a:rPr kumimoji="0" lang="uk-UA" altLang="ru-UA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MS Mincho" panose="02020609040205080304" pitchFamily="49" charset="-128"/>
                <a:cs typeface="Times New Roman" panose="02020603050405020304" pitchFamily="18" charset="0"/>
              </a:rPr>
              <a:t>. В </a:t>
            </a:r>
            <a:r>
              <a:rPr kumimoji="0" lang="uk-UA" altLang="ru-UA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MS Mincho" panose="02020609040205080304" pitchFamily="49" charset="-128"/>
                <a:cs typeface="Times New Roman" panose="02020603050405020304" pitchFamily="18" charset="0"/>
              </a:rPr>
              <a:t>кн</a:t>
            </a:r>
            <a:r>
              <a:rPr kumimoji="0" lang="uk-UA" altLang="ru-UA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MS Mincho" panose="02020609040205080304" pitchFamily="49" charset="-128"/>
                <a:cs typeface="Times New Roman" panose="02020603050405020304" pitchFamily="18" charset="0"/>
              </a:rPr>
              <a:t>.: Прикладні дослідження формування сучасного соціально-комунікаційного простору України в умовах становлення інформаційного суспільства / За загальною редакцією </a:t>
            </a:r>
            <a:r>
              <a:rPr kumimoji="0" lang="uk-UA" altLang="ru-UA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MS Mincho" panose="02020609040205080304" pitchFamily="49" charset="-128"/>
                <a:cs typeface="Times New Roman" panose="02020603050405020304" pitchFamily="18" charset="0"/>
              </a:rPr>
              <a:t>Березенко</a:t>
            </a:r>
            <a:r>
              <a:rPr kumimoji="0" lang="uk-UA" altLang="ru-UA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MS Mincho" panose="02020609040205080304" pitchFamily="49" charset="-128"/>
                <a:cs typeface="Times New Roman" panose="02020603050405020304" pitchFamily="18" charset="0"/>
              </a:rPr>
              <a:t> В. В. Запоріжжя: ЗНУ.  2021 C. 120-147. </a:t>
            </a:r>
            <a:endParaRPr kumimoji="0" lang="uk-UA" altLang="ru-UA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  <a:p>
            <a:pPr marL="228600" marR="0" lvl="0" indent="-2286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uk-UA" altLang="ru-UA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MS Mincho" panose="02020609040205080304" pitchFamily="49" charset="-128"/>
                <a:cs typeface="Times New Roman" panose="02020603050405020304" pitchFamily="18" charset="0"/>
              </a:rPr>
              <a:t>Санакоєва Н. Д., Кущ С. Г. </a:t>
            </a:r>
            <a:r>
              <a:rPr kumimoji="0" lang="uk-UA" altLang="ru-UA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MS Mincho" panose="02020609040205080304" pitchFamily="49" charset="-128"/>
                <a:cs typeface="Times New Roman" panose="02020603050405020304" pitchFamily="18" charset="0"/>
              </a:rPr>
              <a:t>Нейротехнології</a:t>
            </a:r>
            <a:r>
              <a:rPr kumimoji="0" lang="uk-UA" altLang="ru-UA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MS Mincho" panose="02020609040205080304" pitchFamily="49" charset="-128"/>
                <a:cs typeface="Times New Roman" panose="02020603050405020304" pitchFamily="18" charset="0"/>
              </a:rPr>
              <a:t> у рекламній індустрії: історико-прикладні аспекти. </a:t>
            </a:r>
            <a:r>
              <a:rPr kumimoji="0" lang="uk-UA" altLang="ru-UA" sz="12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MS Mincho" panose="02020609040205080304" pitchFamily="49" charset="-128"/>
                <a:cs typeface="Times New Roman" panose="02020603050405020304" pitchFamily="18" charset="0"/>
              </a:rPr>
              <a:t>Молодий вчений</a:t>
            </a:r>
            <a:r>
              <a:rPr kumimoji="0" lang="uk-UA" altLang="ru-UA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MS Mincho" panose="02020609040205080304" pitchFamily="49" charset="-128"/>
                <a:cs typeface="Times New Roman" panose="02020603050405020304" pitchFamily="18" charset="0"/>
              </a:rPr>
              <a:t>. 2018. № 3. C. 433 – 437. URL: http://molodyvcheny.in.ua/files/journal/2018/3/97.pdf.  (</a:t>
            </a:r>
            <a:r>
              <a:rPr kumimoji="0" lang="uk-UA" altLang="ru-UA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MS Mincho" panose="02020609040205080304" pitchFamily="49" charset="-128"/>
                <a:cs typeface="Times New Roman" panose="02020603050405020304" pitchFamily="18" charset="0"/>
              </a:rPr>
              <a:t>Index</a:t>
            </a:r>
            <a:r>
              <a:rPr kumimoji="0" lang="uk-UA" altLang="ru-UA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kumimoji="0" lang="uk-UA" altLang="ru-UA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MS Mincho" panose="02020609040205080304" pitchFamily="49" charset="-128"/>
                <a:cs typeface="Times New Roman" panose="02020603050405020304" pitchFamily="18" charset="0"/>
              </a:rPr>
              <a:t>Copernicus</a:t>
            </a:r>
            <a:r>
              <a:rPr kumimoji="0" lang="uk-UA" altLang="ru-UA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MS Mincho" panose="02020609040205080304" pitchFamily="49" charset="-128"/>
                <a:cs typeface="Times New Roman" panose="02020603050405020304" pitchFamily="18" charset="0"/>
              </a:rPr>
              <a:t>, </a:t>
            </a:r>
            <a:r>
              <a:rPr kumimoji="0" lang="uk-UA" altLang="ru-UA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MS Mincho" panose="02020609040205080304" pitchFamily="49" charset="-128"/>
                <a:cs typeface="Times New Roman" panose="02020603050405020304" pitchFamily="18" charset="0"/>
              </a:rPr>
              <a:t>Google</a:t>
            </a:r>
            <a:r>
              <a:rPr kumimoji="0" lang="uk-UA" altLang="ru-UA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kumimoji="0" lang="uk-UA" altLang="ru-UA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MS Mincho" panose="02020609040205080304" pitchFamily="49" charset="-128"/>
                <a:cs typeface="Times New Roman" panose="02020603050405020304" pitchFamily="18" charset="0"/>
              </a:rPr>
              <a:t>Scholar</a:t>
            </a:r>
            <a:r>
              <a:rPr kumimoji="0" lang="uk-UA" altLang="ru-UA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MS Mincho" panose="02020609040205080304" pitchFamily="49" charset="-128"/>
                <a:cs typeface="Times New Roman" panose="02020603050405020304" pitchFamily="18" charset="0"/>
              </a:rPr>
              <a:t>, </a:t>
            </a:r>
            <a:r>
              <a:rPr kumimoji="0" lang="uk-UA" altLang="ru-UA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MS Mincho" panose="02020609040205080304" pitchFamily="49" charset="-128"/>
                <a:cs typeface="Times New Roman" panose="02020603050405020304" pitchFamily="18" charset="0"/>
              </a:rPr>
              <a:t>CrossRef</a:t>
            </a:r>
            <a:r>
              <a:rPr kumimoji="0" lang="uk-UA" altLang="ru-UA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MS Mincho" panose="02020609040205080304" pitchFamily="49" charset="-128"/>
                <a:cs typeface="Times New Roman" panose="02020603050405020304" pitchFamily="18" charset="0"/>
              </a:rPr>
              <a:t>, </a:t>
            </a:r>
            <a:r>
              <a:rPr kumimoji="0" lang="uk-UA" altLang="ru-UA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MS Mincho" panose="02020609040205080304" pitchFamily="49" charset="-128"/>
                <a:cs typeface="Times New Roman" panose="02020603050405020304" pitchFamily="18" charset="0"/>
              </a:rPr>
              <a:t>National</a:t>
            </a:r>
            <a:r>
              <a:rPr kumimoji="0" lang="uk-UA" altLang="ru-UA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kumimoji="0" lang="uk-UA" altLang="ru-UA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MS Mincho" panose="02020609040205080304" pitchFamily="49" charset="-128"/>
                <a:cs typeface="Times New Roman" panose="02020603050405020304" pitchFamily="18" charset="0"/>
              </a:rPr>
              <a:t>Library</a:t>
            </a:r>
            <a:r>
              <a:rPr kumimoji="0" lang="uk-UA" altLang="ru-UA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kumimoji="0" lang="uk-UA" altLang="ru-UA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MS Mincho" panose="02020609040205080304" pitchFamily="49" charset="-128"/>
                <a:cs typeface="Times New Roman" panose="02020603050405020304" pitchFamily="18" charset="0"/>
              </a:rPr>
              <a:t>of</a:t>
            </a:r>
            <a:r>
              <a:rPr kumimoji="0" lang="uk-UA" altLang="ru-UA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kumimoji="0" lang="uk-UA" altLang="ru-UA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MS Mincho" panose="02020609040205080304" pitchFamily="49" charset="-128"/>
                <a:cs typeface="Times New Roman" panose="02020603050405020304" pitchFamily="18" charset="0"/>
              </a:rPr>
              <a:t>Ukraine</a:t>
            </a:r>
            <a:r>
              <a:rPr kumimoji="0" lang="uk-UA" altLang="ru-UA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MS Mincho" panose="02020609040205080304" pitchFamily="49" charset="-128"/>
                <a:cs typeface="Times New Roman" panose="02020603050405020304" pitchFamily="18" charset="0"/>
              </a:rPr>
              <a:t> (</a:t>
            </a:r>
            <a:r>
              <a:rPr kumimoji="0" lang="uk-UA" altLang="ru-UA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MS Mincho" panose="02020609040205080304" pitchFamily="49" charset="-128"/>
                <a:cs typeface="Times New Roman" panose="02020603050405020304" pitchFamily="18" charset="0"/>
              </a:rPr>
              <a:t>Vernadsky</a:t>
            </a:r>
            <a:r>
              <a:rPr kumimoji="0" lang="uk-UA" altLang="ru-UA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MS Mincho" panose="02020609040205080304" pitchFamily="49" charset="-128"/>
                <a:cs typeface="Times New Roman" panose="02020603050405020304" pitchFamily="18" charset="0"/>
              </a:rPr>
              <a:t>)). </a:t>
            </a:r>
            <a:endParaRPr kumimoji="0" lang="uk-UA" altLang="ru-UA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  <a:p>
            <a:pPr marL="228600" marR="0" lvl="0" indent="-2286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uk-UA" altLang="ru-UA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MS Mincho" panose="02020609040205080304" pitchFamily="49" charset="-128"/>
                <a:cs typeface="Times New Roman" panose="02020603050405020304" pitchFamily="18" charset="0"/>
              </a:rPr>
              <a:t>Санакоєва Н. Д., Закарлюка М. П. Гіпнотично орієнтовані підходи у сучасному рекламному дискурсі. </a:t>
            </a:r>
            <a:r>
              <a:rPr kumimoji="0" lang="uk-UA" altLang="ru-UA" sz="12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MS Mincho" panose="02020609040205080304" pitchFamily="49" charset="-128"/>
                <a:cs typeface="Times New Roman" panose="02020603050405020304" pitchFamily="18" charset="0"/>
              </a:rPr>
              <a:t>Молодий вчений</a:t>
            </a:r>
            <a:r>
              <a:rPr kumimoji="0" lang="uk-UA" altLang="ru-UA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MS Mincho" panose="02020609040205080304" pitchFamily="49" charset="-128"/>
                <a:cs typeface="Times New Roman" panose="02020603050405020304" pitchFamily="18" charset="0"/>
              </a:rPr>
              <a:t>. 2018. № 2. C. 349-354. URL: http://molodyvcheny.in.ua/files/journal/2018/2/82.pdf.  (</a:t>
            </a:r>
            <a:r>
              <a:rPr kumimoji="0" lang="uk-UA" altLang="ru-UA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MS Mincho" panose="02020609040205080304" pitchFamily="49" charset="-128"/>
                <a:cs typeface="Times New Roman" panose="02020603050405020304" pitchFamily="18" charset="0"/>
              </a:rPr>
              <a:t>Index</a:t>
            </a:r>
            <a:r>
              <a:rPr kumimoji="0" lang="uk-UA" altLang="ru-UA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kumimoji="0" lang="uk-UA" altLang="ru-UA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MS Mincho" panose="02020609040205080304" pitchFamily="49" charset="-128"/>
                <a:cs typeface="Times New Roman" panose="02020603050405020304" pitchFamily="18" charset="0"/>
              </a:rPr>
              <a:t>Copernicus</a:t>
            </a:r>
            <a:r>
              <a:rPr kumimoji="0" lang="uk-UA" altLang="ru-UA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MS Mincho" panose="02020609040205080304" pitchFamily="49" charset="-128"/>
                <a:cs typeface="Times New Roman" panose="02020603050405020304" pitchFamily="18" charset="0"/>
              </a:rPr>
              <a:t>, </a:t>
            </a:r>
            <a:r>
              <a:rPr kumimoji="0" lang="uk-UA" altLang="ru-UA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MS Mincho" panose="02020609040205080304" pitchFamily="49" charset="-128"/>
                <a:cs typeface="Times New Roman" panose="02020603050405020304" pitchFamily="18" charset="0"/>
              </a:rPr>
              <a:t>Google</a:t>
            </a:r>
            <a:r>
              <a:rPr kumimoji="0" lang="uk-UA" altLang="ru-UA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kumimoji="0" lang="uk-UA" altLang="ru-UA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MS Mincho" panose="02020609040205080304" pitchFamily="49" charset="-128"/>
                <a:cs typeface="Times New Roman" panose="02020603050405020304" pitchFamily="18" charset="0"/>
              </a:rPr>
              <a:t>Scholar</a:t>
            </a:r>
            <a:r>
              <a:rPr kumimoji="0" lang="uk-UA" altLang="ru-UA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MS Mincho" panose="02020609040205080304" pitchFamily="49" charset="-128"/>
                <a:cs typeface="Times New Roman" panose="02020603050405020304" pitchFamily="18" charset="0"/>
              </a:rPr>
              <a:t>, </a:t>
            </a:r>
            <a:r>
              <a:rPr kumimoji="0" lang="uk-UA" altLang="ru-UA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MS Mincho" panose="02020609040205080304" pitchFamily="49" charset="-128"/>
                <a:cs typeface="Times New Roman" panose="02020603050405020304" pitchFamily="18" charset="0"/>
              </a:rPr>
              <a:t>CrossRef</a:t>
            </a:r>
            <a:r>
              <a:rPr kumimoji="0" lang="uk-UA" altLang="ru-UA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MS Mincho" panose="02020609040205080304" pitchFamily="49" charset="-128"/>
                <a:cs typeface="Times New Roman" panose="02020603050405020304" pitchFamily="18" charset="0"/>
              </a:rPr>
              <a:t>, </a:t>
            </a:r>
            <a:r>
              <a:rPr kumimoji="0" lang="uk-UA" altLang="ru-UA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MS Mincho" panose="02020609040205080304" pitchFamily="49" charset="-128"/>
                <a:cs typeface="Times New Roman" panose="02020603050405020304" pitchFamily="18" charset="0"/>
              </a:rPr>
              <a:t>National</a:t>
            </a:r>
            <a:r>
              <a:rPr kumimoji="0" lang="uk-UA" altLang="ru-UA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kumimoji="0" lang="uk-UA" altLang="ru-UA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MS Mincho" panose="02020609040205080304" pitchFamily="49" charset="-128"/>
                <a:cs typeface="Times New Roman" panose="02020603050405020304" pitchFamily="18" charset="0"/>
              </a:rPr>
              <a:t>Library</a:t>
            </a:r>
            <a:r>
              <a:rPr kumimoji="0" lang="uk-UA" altLang="ru-UA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kumimoji="0" lang="uk-UA" altLang="ru-UA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MS Mincho" panose="02020609040205080304" pitchFamily="49" charset="-128"/>
                <a:cs typeface="Times New Roman" panose="02020603050405020304" pitchFamily="18" charset="0"/>
              </a:rPr>
              <a:t>of</a:t>
            </a:r>
            <a:r>
              <a:rPr kumimoji="0" lang="uk-UA" altLang="ru-UA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kumimoji="0" lang="uk-UA" altLang="ru-UA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MS Mincho" panose="02020609040205080304" pitchFamily="49" charset="-128"/>
                <a:cs typeface="Times New Roman" panose="02020603050405020304" pitchFamily="18" charset="0"/>
              </a:rPr>
              <a:t>Ukraine</a:t>
            </a:r>
            <a:r>
              <a:rPr kumimoji="0" lang="uk-UA" altLang="ru-UA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MS Mincho" panose="02020609040205080304" pitchFamily="49" charset="-128"/>
                <a:cs typeface="Times New Roman" panose="02020603050405020304" pitchFamily="18" charset="0"/>
              </a:rPr>
              <a:t> (</a:t>
            </a:r>
            <a:r>
              <a:rPr kumimoji="0" lang="uk-UA" altLang="ru-UA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MS Mincho" panose="02020609040205080304" pitchFamily="49" charset="-128"/>
                <a:cs typeface="Times New Roman" panose="02020603050405020304" pitchFamily="18" charset="0"/>
              </a:rPr>
              <a:t>Vernadsky</a:t>
            </a:r>
            <a:r>
              <a:rPr kumimoji="0" lang="uk-UA" altLang="ru-UA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MS Mincho" panose="02020609040205080304" pitchFamily="49" charset="-128"/>
                <a:cs typeface="Times New Roman" panose="02020603050405020304" pitchFamily="18" charset="0"/>
              </a:rPr>
              <a:t>)). \</a:t>
            </a:r>
          </a:p>
          <a:p>
            <a:pPr marL="228600" indent="-228600" algn="just">
              <a:buFont typeface="+mj-lt"/>
              <a:buAutoNum type="arabicPeriod"/>
            </a:pPr>
            <a:r>
              <a:rPr lang="uk-UA" sz="1200" dirty="0" err="1">
                <a:latin typeface="+mn-lt"/>
                <a:cs typeface="Times New Roman" panose="02020603050405020304" pitchFamily="18" charset="0"/>
              </a:rPr>
              <a:t>Skriabin</a:t>
            </a:r>
            <a:r>
              <a:rPr lang="uk-UA" sz="1200" dirty="0">
                <a:latin typeface="+mn-lt"/>
                <a:cs typeface="Times New Roman" panose="02020603050405020304" pitchFamily="18" charset="0"/>
              </a:rPr>
              <a:t> O., </a:t>
            </a:r>
            <a:r>
              <a:rPr lang="uk-UA" sz="1200" dirty="0" err="1">
                <a:latin typeface="+mn-lt"/>
                <a:cs typeface="Times New Roman" panose="02020603050405020304" pitchFamily="18" charset="0"/>
              </a:rPr>
              <a:t>Sanakoiev</a:t>
            </a:r>
            <a:r>
              <a:rPr lang="uk-UA" sz="1200" dirty="0">
                <a:latin typeface="+mn-lt"/>
                <a:cs typeface="Times New Roman" panose="02020603050405020304" pitchFamily="18" charset="0"/>
              </a:rPr>
              <a:t> D., </a:t>
            </a:r>
            <a:r>
              <a:rPr lang="uk-UA" sz="1200" dirty="0" err="1">
                <a:latin typeface="+mn-lt"/>
                <a:cs typeface="Times New Roman" panose="02020603050405020304" pitchFamily="18" charset="0"/>
              </a:rPr>
              <a:t>Sanakoieva</a:t>
            </a:r>
            <a:r>
              <a:rPr lang="uk-UA" sz="1200" dirty="0">
                <a:latin typeface="+mn-lt"/>
                <a:cs typeface="Times New Roman" panose="02020603050405020304" pitchFamily="18" charset="0"/>
              </a:rPr>
              <a:t> N., </a:t>
            </a:r>
            <a:r>
              <a:rPr lang="uk-UA" sz="1200" dirty="0" err="1">
                <a:latin typeface="+mn-lt"/>
                <a:cs typeface="Times New Roman" panose="02020603050405020304" pitchFamily="18" charset="0"/>
              </a:rPr>
              <a:t>Berezenko</a:t>
            </a:r>
            <a:r>
              <a:rPr lang="uk-UA" sz="1200" dirty="0">
                <a:latin typeface="+mn-lt"/>
                <a:cs typeface="Times New Roman" panose="02020603050405020304" pitchFamily="18" charset="0"/>
              </a:rPr>
              <a:t> V., </a:t>
            </a:r>
            <a:r>
              <a:rPr lang="uk-UA" sz="1200" dirty="0" err="1">
                <a:latin typeface="+mn-lt"/>
                <a:cs typeface="Times New Roman" panose="02020603050405020304" pitchFamily="18" charset="0"/>
              </a:rPr>
              <a:t>Liubchenko</a:t>
            </a:r>
            <a:r>
              <a:rPr lang="uk-UA" sz="1200" dirty="0">
                <a:latin typeface="+mn-lt"/>
                <a:cs typeface="Times New Roman" panose="02020603050405020304" pitchFamily="18" charset="0"/>
              </a:rPr>
              <a:t> Y. </a:t>
            </a:r>
            <a:r>
              <a:rPr lang="uk-UA" sz="1200" dirty="0" err="1">
                <a:latin typeface="+mn-lt"/>
                <a:cs typeface="Times New Roman" panose="02020603050405020304" pitchFamily="18" charset="0"/>
              </a:rPr>
              <a:t>Neurotechnologies</a:t>
            </a:r>
            <a:r>
              <a:rPr lang="uk-UA" sz="1200" dirty="0">
                <a:latin typeface="+mn-lt"/>
                <a:cs typeface="Times New Roman" panose="02020603050405020304" pitchFamily="18" charset="0"/>
              </a:rPr>
              <a:t> </a:t>
            </a:r>
            <a:r>
              <a:rPr lang="uk-UA" sz="1200" dirty="0" err="1">
                <a:latin typeface="+mn-lt"/>
                <a:cs typeface="Times New Roman" panose="02020603050405020304" pitchFamily="18" charset="0"/>
              </a:rPr>
              <a:t>in</a:t>
            </a:r>
            <a:r>
              <a:rPr lang="uk-UA" sz="1200" dirty="0">
                <a:latin typeface="+mn-lt"/>
                <a:cs typeface="Times New Roman" panose="02020603050405020304" pitchFamily="18" charset="0"/>
              </a:rPr>
              <a:t> </a:t>
            </a:r>
            <a:r>
              <a:rPr lang="uk-UA" sz="1200" dirty="0" err="1">
                <a:latin typeface="+mn-lt"/>
                <a:cs typeface="Times New Roman" panose="02020603050405020304" pitchFamily="18" charset="0"/>
              </a:rPr>
              <a:t>the</a:t>
            </a:r>
            <a:r>
              <a:rPr lang="uk-UA" sz="1200" dirty="0">
                <a:latin typeface="+mn-lt"/>
                <a:cs typeface="Times New Roman" panose="02020603050405020304" pitchFamily="18" charset="0"/>
              </a:rPr>
              <a:t> </a:t>
            </a:r>
            <a:r>
              <a:rPr lang="uk-UA" sz="1200" dirty="0" err="1">
                <a:latin typeface="+mn-lt"/>
                <a:cs typeface="Times New Roman" panose="02020603050405020304" pitchFamily="18" charset="0"/>
              </a:rPr>
              <a:t>advertising</a:t>
            </a:r>
            <a:r>
              <a:rPr lang="uk-UA" sz="1200" dirty="0">
                <a:latin typeface="+mn-lt"/>
                <a:cs typeface="Times New Roman" panose="02020603050405020304" pitchFamily="18" charset="0"/>
              </a:rPr>
              <a:t> </a:t>
            </a:r>
            <a:r>
              <a:rPr lang="uk-UA" sz="1200" dirty="0" err="1">
                <a:latin typeface="+mn-lt"/>
                <a:cs typeface="Times New Roman" panose="02020603050405020304" pitchFamily="18" charset="0"/>
              </a:rPr>
              <a:t>industry</a:t>
            </a:r>
            <a:r>
              <a:rPr lang="uk-UA" sz="1200" dirty="0">
                <a:latin typeface="+mn-lt"/>
                <a:cs typeface="Times New Roman" panose="02020603050405020304" pitchFamily="18" charset="0"/>
              </a:rPr>
              <a:t>: </a:t>
            </a:r>
            <a:r>
              <a:rPr lang="uk-UA" sz="1200" dirty="0" err="1">
                <a:latin typeface="+mn-lt"/>
                <a:cs typeface="Times New Roman" panose="02020603050405020304" pitchFamily="18" charset="0"/>
              </a:rPr>
              <a:t>Legal</a:t>
            </a:r>
            <a:r>
              <a:rPr lang="uk-UA" sz="1200" dirty="0">
                <a:latin typeface="+mn-lt"/>
                <a:cs typeface="Times New Roman" panose="02020603050405020304" pitchFamily="18" charset="0"/>
              </a:rPr>
              <a:t> </a:t>
            </a:r>
            <a:r>
              <a:rPr lang="uk-UA" sz="1200" dirty="0" err="1">
                <a:latin typeface="+mn-lt"/>
                <a:cs typeface="Times New Roman" panose="02020603050405020304" pitchFamily="18" charset="0"/>
              </a:rPr>
              <a:t>and</a:t>
            </a:r>
            <a:r>
              <a:rPr lang="uk-UA" sz="1200" dirty="0">
                <a:latin typeface="+mn-lt"/>
                <a:cs typeface="Times New Roman" panose="02020603050405020304" pitchFamily="18" charset="0"/>
              </a:rPr>
              <a:t> </a:t>
            </a:r>
            <a:r>
              <a:rPr lang="uk-UA" sz="1200" dirty="0" err="1">
                <a:latin typeface="+mn-lt"/>
                <a:cs typeface="Times New Roman" panose="02020603050405020304" pitchFamily="18" charset="0"/>
              </a:rPr>
              <a:t>ethical</a:t>
            </a:r>
            <a:r>
              <a:rPr lang="uk-UA" sz="1200" dirty="0">
                <a:latin typeface="+mn-lt"/>
                <a:cs typeface="Times New Roman" panose="02020603050405020304" pitchFamily="18" charset="0"/>
              </a:rPr>
              <a:t> </a:t>
            </a:r>
            <a:r>
              <a:rPr lang="uk-UA" sz="1200" dirty="0" err="1">
                <a:latin typeface="+mn-lt"/>
                <a:cs typeface="Times New Roman" panose="02020603050405020304" pitchFamily="18" charset="0"/>
              </a:rPr>
              <a:t>aspects</a:t>
            </a:r>
            <a:r>
              <a:rPr lang="uk-UA" sz="1200" dirty="0">
                <a:latin typeface="+mn-lt"/>
                <a:cs typeface="Times New Roman" panose="02020603050405020304" pitchFamily="18" charset="0"/>
              </a:rPr>
              <a:t>. </a:t>
            </a:r>
            <a:r>
              <a:rPr lang="uk-UA" sz="1200" i="1" dirty="0" err="1">
                <a:latin typeface="+mn-lt"/>
                <a:cs typeface="Times New Roman" panose="02020603050405020304" pitchFamily="18" charset="0"/>
              </a:rPr>
              <a:t>Innovative</a:t>
            </a:r>
            <a:r>
              <a:rPr lang="uk-UA" sz="1200" i="1" dirty="0">
                <a:latin typeface="+mn-lt"/>
                <a:cs typeface="Times New Roman" panose="02020603050405020304" pitchFamily="18" charset="0"/>
              </a:rPr>
              <a:t> </a:t>
            </a:r>
            <a:r>
              <a:rPr lang="uk-UA" sz="1200" i="1" dirty="0" err="1">
                <a:latin typeface="+mn-lt"/>
                <a:cs typeface="Times New Roman" panose="02020603050405020304" pitchFamily="18" charset="0"/>
              </a:rPr>
              <a:t>Marketing</a:t>
            </a:r>
            <a:r>
              <a:rPr lang="uk-UA" sz="1200" dirty="0">
                <a:latin typeface="+mn-lt"/>
                <a:cs typeface="Times New Roman" panose="02020603050405020304" pitchFamily="18" charset="0"/>
              </a:rPr>
              <a:t>. 2021. Т. 17. № 2. C. 189 -201. URL:   https://www.businessperspectives.org/images/pdf/applications/ </a:t>
            </a:r>
            <a:r>
              <a:rPr lang="uk-UA" sz="1200" dirty="0" err="1">
                <a:latin typeface="+mn-lt"/>
                <a:cs typeface="Times New Roman" panose="02020603050405020304" pitchFamily="18" charset="0"/>
              </a:rPr>
              <a:t>publishing</a:t>
            </a:r>
            <a:r>
              <a:rPr lang="uk-UA" sz="1200" dirty="0">
                <a:latin typeface="+mn-lt"/>
                <a:cs typeface="Times New Roman" panose="02020603050405020304" pitchFamily="18" charset="0"/>
              </a:rPr>
              <a:t>/</a:t>
            </a:r>
            <a:r>
              <a:rPr lang="uk-UA" sz="1200" dirty="0" err="1">
                <a:latin typeface="+mn-lt"/>
                <a:cs typeface="Times New Roman" panose="02020603050405020304" pitchFamily="18" charset="0"/>
              </a:rPr>
              <a:t>templates</a:t>
            </a:r>
            <a:r>
              <a:rPr lang="uk-UA" sz="1200" dirty="0">
                <a:latin typeface="+mn-lt"/>
                <a:cs typeface="Times New Roman" panose="02020603050405020304" pitchFamily="18" charset="0"/>
              </a:rPr>
              <a:t>/</a:t>
            </a:r>
            <a:r>
              <a:rPr lang="uk-UA" sz="1200" dirty="0" err="1">
                <a:latin typeface="+mn-lt"/>
                <a:cs typeface="Times New Roman" panose="02020603050405020304" pitchFamily="18" charset="0"/>
              </a:rPr>
              <a:t>article</a:t>
            </a:r>
            <a:r>
              <a:rPr lang="uk-UA" sz="1200" dirty="0">
                <a:latin typeface="+mn-lt"/>
                <a:cs typeface="Times New Roman" panose="02020603050405020304" pitchFamily="18" charset="0"/>
              </a:rPr>
              <a:t>/</a:t>
            </a:r>
            <a:r>
              <a:rPr lang="uk-UA" sz="1200" dirty="0" err="1">
                <a:latin typeface="+mn-lt"/>
                <a:cs typeface="Times New Roman" panose="02020603050405020304" pitchFamily="18" charset="0"/>
              </a:rPr>
              <a:t>assets</a:t>
            </a:r>
            <a:r>
              <a:rPr lang="uk-UA" sz="1200" dirty="0">
                <a:latin typeface="+mn-lt"/>
                <a:cs typeface="Times New Roman" panose="02020603050405020304" pitchFamily="18" charset="0"/>
              </a:rPr>
              <a:t>/15239/IM_2021_02_Skriabin.pdf.  (SCOPUS).</a:t>
            </a:r>
            <a:endParaRPr lang="ru-UA" sz="1200" dirty="0">
              <a:latin typeface="+mn-lt"/>
              <a:cs typeface="Times New Roman" panose="02020603050405020304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uk-UA" altLang="ru-UA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02412" y="296621"/>
            <a:ext cx="3352800" cy="11233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Контакти:</a:t>
            </a:r>
          </a:p>
        </p:txBody>
      </p:sp>
      <p:sp>
        <p:nvSpPr>
          <p:cNvPr id="4" name="object 4"/>
          <p:cNvSpPr/>
          <p:nvPr/>
        </p:nvSpPr>
        <p:spPr>
          <a:xfrm>
            <a:off x="7955280" y="4008120"/>
            <a:ext cx="981455" cy="98602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396935" y="1514429"/>
            <a:ext cx="889811" cy="21037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342648" y="1500207"/>
            <a:ext cx="1382113" cy="226257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2780493" y="1502054"/>
            <a:ext cx="879572" cy="169123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3654552" y="1440180"/>
            <a:ext cx="106679" cy="309372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388620" y="1714500"/>
            <a:ext cx="553211" cy="309372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848867" y="1714500"/>
            <a:ext cx="271272" cy="309372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1051560" y="1714500"/>
            <a:ext cx="3090672" cy="309372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4212335" y="1500207"/>
            <a:ext cx="4477512" cy="1413001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4283964" y="1676400"/>
            <a:ext cx="1351788" cy="999744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4307933" y="3803766"/>
            <a:ext cx="1712934" cy="268452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6047114" y="3940058"/>
            <a:ext cx="74910" cy="20650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6171943" y="3824416"/>
            <a:ext cx="253696" cy="198241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6450974" y="3940058"/>
            <a:ext cx="74910" cy="20650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6575803" y="3824416"/>
            <a:ext cx="257855" cy="198241"/>
          </a:xfrm>
          <a:prstGeom prst="rect">
            <a:avLst/>
          </a:prstGeom>
          <a:blipFill>
            <a:blip r:embed="rId1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5913899-4438-4BA7-AFD9-1AFE1A554ED1}"/>
              </a:ext>
            </a:extLst>
          </p:cNvPr>
          <p:cNvSpPr txBox="1"/>
          <p:nvPr/>
        </p:nvSpPr>
        <p:spPr>
          <a:xfrm>
            <a:off x="4212335" y="3257550"/>
            <a:ext cx="409346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400" dirty="0"/>
              <a:t>Кафедра соціальних комунікацій та інформаційної діяльності</a:t>
            </a:r>
            <a:endParaRPr lang="ru-UA" sz="14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56</TotalTime>
  <Words>361</Words>
  <Application>Microsoft Office PowerPoint</Application>
  <PresentationFormat>Екран (16:9)</PresentationFormat>
  <Paragraphs>28</Paragraphs>
  <Slides>7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7</vt:i4>
      </vt:variant>
    </vt:vector>
  </HeadingPairs>
  <TitlesOfParts>
    <vt:vector size="13" baseType="lpstr">
      <vt:lpstr>Arial</vt:lpstr>
      <vt:lpstr>Arial Narrow</vt:lpstr>
      <vt:lpstr>Calibri</vt:lpstr>
      <vt:lpstr>Impact</vt:lpstr>
      <vt:lpstr>Wingdings</vt:lpstr>
      <vt:lpstr>Office Theme</vt:lpstr>
      <vt:lpstr>навчальна дисципліна «Психологія реклами»</vt:lpstr>
      <vt:lpstr>Викладач курсу:</vt:lpstr>
      <vt:lpstr>Презентація PowerPoint</vt:lpstr>
      <vt:lpstr>Презентація PowerPoint</vt:lpstr>
      <vt:lpstr>Презентація PowerPoint</vt:lpstr>
      <vt:lpstr>Презентація PowerPoint</vt:lpstr>
      <vt:lpstr>Контакти: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кот</dc:creator>
  <cp:lastModifiedBy>Наталя Санакоєва</cp:lastModifiedBy>
  <cp:revision>6</cp:revision>
  <dcterms:created xsi:type="dcterms:W3CDTF">2020-09-03T12:37:46Z</dcterms:created>
  <dcterms:modified xsi:type="dcterms:W3CDTF">2023-09-15T08:19:57Z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2020-09-03T00:00:00Z</vt:filetime>
  </property>
  <property fmtid="{D5CDD505-2E9C-101B-9397-08002B2CF9AE}" pid="3" name="Creator">
    <vt:lpwstr>Microsoft® Word 2016</vt:lpwstr>
  </property>
  <property fmtid="{D5CDD505-2E9C-101B-9397-08002B2CF9AE}" pid="4" name="LastSaved">
    <vt:filetime>2020-09-03T00:00:00Z</vt:filetime>
  </property>
</Properties>
</file>