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58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99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06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864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99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57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27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96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08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01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5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6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50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6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85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7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4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28ED-17C0-4341-A174-75BEBE47FEFD}" type="datetimeFigureOut">
              <a:rPr lang="uk-UA" smtClean="0"/>
              <a:t>16.01.2021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ABB2BB-FB4D-42E2-AD28-E6C95C13F1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83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2381231"/>
            <a:ext cx="7384472" cy="17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255"/>
            <a:ext cx="10335491" cy="655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800" b="1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Форма правління </a:t>
            </a:r>
            <a:r>
              <a:rPr lang="uk-UA" sz="2800" b="0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— це спосіб організації верховної влади у державі, порядок її утворення та діяльності. Основні </a:t>
            </a:r>
            <a:r>
              <a:rPr lang="uk-UA" sz="2800" b="0" i="1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ознаки форми державного правління</a:t>
            </a:r>
            <a:r>
              <a:rPr lang="uk-UA" sz="2800" b="0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: </a:t>
            </a:r>
          </a:p>
          <a:p>
            <a:pPr algn="just"/>
            <a:endParaRPr lang="uk-UA" sz="2800" b="0" i="0" dirty="0" smtClean="0">
              <a:solidFill>
                <a:srgbClr val="676767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0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виражає порядок формування вищих органів державної влади, їх структуру і межі здійснення;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676767"/>
              </a:solidFill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0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характеризує зміст принципу поділу влади між вищими органами;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b="0" i="0" dirty="0" smtClean="0">
              <a:solidFill>
                <a:srgbClr val="676767"/>
              </a:solidFill>
              <a:effectLst/>
              <a:latin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0" i="0" dirty="0" smtClean="0">
                <a:solidFill>
                  <a:srgbClr val="676767"/>
                </a:solidFill>
                <a:effectLst/>
                <a:latin typeface="Cambria" panose="02040503050406030204" pitchFamily="18" charset="0"/>
              </a:rPr>
              <a:t>встановлює компетенцію вищих органів державної влади та характеризує взаємодії з іншими органами влади центрального і місцевого значення та інститутами громадянського суспільства.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676767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0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945" y="113529"/>
            <a:ext cx="10072255" cy="65556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Cambria" panose="02040503050406030204" pitchFamily="18" charset="0"/>
              </a:rPr>
              <a:t>Монархія (гр. </a:t>
            </a:r>
            <a:r>
              <a:rPr lang="en-US" sz="2800" dirty="0" err="1" smtClean="0">
                <a:latin typeface="Cambria" panose="02040503050406030204" pitchFamily="18" charset="0"/>
              </a:rPr>
              <a:t>monarchia</a:t>
            </a:r>
            <a:r>
              <a:rPr lang="en-US" sz="2800" dirty="0" smtClean="0">
                <a:latin typeface="Cambria" panose="02040503050406030204" pitchFamily="18" charset="0"/>
              </a:rPr>
              <a:t> — </a:t>
            </a:r>
            <a:r>
              <a:rPr lang="uk-UA" sz="2800" dirty="0" smtClean="0">
                <a:latin typeface="Cambria" panose="02040503050406030204" pitchFamily="18" charset="0"/>
              </a:rPr>
              <a:t>єдиновладдя) — форма правління, при якій верховна влада здійснюється одноосібно та є, як правило, спадковою.   </a:t>
            </a:r>
          </a:p>
          <a:p>
            <a:r>
              <a:rPr lang="uk-UA" sz="2800" dirty="0" smtClean="0">
                <a:latin typeface="Cambria" panose="02040503050406030204" pitchFamily="18" charset="0"/>
              </a:rPr>
              <a:t>Класичними ознаками монархії є: </a:t>
            </a:r>
          </a:p>
          <a:p>
            <a:endParaRPr lang="uk-UA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Cambria" panose="02040503050406030204" pitchFamily="18" charset="0"/>
              </a:rPr>
              <a:t>довічне користування владою;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Cambria" panose="02040503050406030204" pitchFamily="18" charset="0"/>
              </a:rPr>
              <a:t>влада передається, як правило, у спадщину;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Cambria" panose="02040503050406030204" pitchFamily="18" charset="0"/>
              </a:rPr>
              <a:t>представництво у зовнішніх відносинах монарх здійснює за власним правом;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Cambria" panose="02040503050406030204" pitchFamily="18" charset="0"/>
              </a:rPr>
              <a:t>монарх не несе відповідальності ні перед ким за свою діяльність.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1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124691"/>
            <a:ext cx="10224655" cy="6617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Cambria" panose="02040503050406030204" pitchFamily="18" charset="0"/>
              </a:rPr>
              <a:t>Республіка</a:t>
            </a:r>
            <a:r>
              <a:rPr lang="ru-RU" sz="2400" dirty="0" smtClean="0">
                <a:latin typeface="Cambria" panose="02040503050406030204" pitchFamily="18" charset="0"/>
              </a:rPr>
              <a:t> (лат. </a:t>
            </a:r>
            <a:r>
              <a:rPr lang="ru-RU" sz="2400" dirty="0" err="1" smtClean="0">
                <a:latin typeface="Cambria" panose="02040503050406030204" pitchFamily="18" charset="0"/>
              </a:rPr>
              <a:t>respublica</a:t>
            </a:r>
            <a:r>
              <a:rPr lang="ru-RU" sz="2400" dirty="0" smtClean="0">
                <a:latin typeface="Cambria" panose="02040503050406030204" pitchFamily="18" charset="0"/>
              </a:rPr>
              <a:t> — </a:t>
            </a:r>
            <a:r>
              <a:rPr lang="ru-RU" sz="2400" dirty="0" err="1" smtClean="0">
                <a:latin typeface="Cambria" panose="02040503050406030204" pitchFamily="18" charset="0"/>
              </a:rPr>
              <a:t>суспільна</a:t>
            </a:r>
            <a:r>
              <a:rPr lang="ru-RU" sz="2400" dirty="0" smtClean="0">
                <a:latin typeface="Cambria" panose="02040503050406030204" pitchFamily="18" charset="0"/>
              </a:rPr>
              <a:t> справа) — форма </a:t>
            </a:r>
            <a:r>
              <a:rPr lang="ru-RU" sz="2400" dirty="0" err="1" smtClean="0">
                <a:latin typeface="Cambria" panose="02040503050406030204" pitchFamily="18" charset="0"/>
              </a:rPr>
              <a:t>правління</a:t>
            </a:r>
            <a:r>
              <a:rPr lang="ru-RU" sz="2400" dirty="0" smtClean="0">
                <a:latin typeface="Cambria" panose="02040503050406030204" pitchFamily="18" charset="0"/>
              </a:rPr>
              <a:t>, при </a:t>
            </a:r>
            <a:r>
              <a:rPr lang="ru-RU" sz="2400" dirty="0" err="1" smtClean="0">
                <a:latin typeface="Cambria" panose="02040503050406030204" pitchFamily="18" charset="0"/>
              </a:rPr>
              <a:t>якій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вища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державна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влада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належить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обраним</a:t>
            </a:r>
            <a:r>
              <a:rPr lang="ru-RU" sz="2400" dirty="0" smtClean="0">
                <a:latin typeface="Cambria" panose="02040503050406030204" pitchFamily="18" charset="0"/>
              </a:rPr>
              <a:t> на </a:t>
            </a:r>
            <a:r>
              <a:rPr lang="ru-RU" sz="2400" dirty="0" err="1" smtClean="0">
                <a:latin typeface="Cambria" panose="02040503050406030204" pitchFamily="18" charset="0"/>
              </a:rPr>
              <a:t>певний</a:t>
            </a:r>
            <a:r>
              <a:rPr lang="ru-RU" sz="2400" dirty="0" smtClean="0">
                <a:latin typeface="Cambria" panose="02040503050406030204" pitchFamily="18" charset="0"/>
              </a:rPr>
              <a:t> строк органам </a:t>
            </a:r>
            <a:r>
              <a:rPr lang="ru-RU" sz="2400" dirty="0" err="1" smtClean="0">
                <a:latin typeface="Cambria" panose="02040503050406030204" pitchFamily="18" charset="0"/>
              </a:rPr>
              <a:t>влади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Cambria" panose="02040503050406030204" pitchFamily="18" charset="0"/>
              </a:rPr>
              <a:t> </a:t>
            </a:r>
          </a:p>
          <a:p>
            <a:pPr algn="just"/>
            <a:r>
              <a:rPr lang="ru-RU" sz="2400" dirty="0" err="1" smtClean="0">
                <a:latin typeface="Cambria" panose="02040503050406030204" pitchFamily="18" charset="0"/>
              </a:rPr>
              <a:t>Ознаками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республіки</a:t>
            </a:r>
            <a:r>
              <a:rPr lang="ru-RU" sz="2400" dirty="0" smtClean="0">
                <a:latin typeface="Cambria" panose="02040503050406030204" pitchFamily="18" charset="0"/>
              </a:rPr>
              <a:t> є: </a:t>
            </a:r>
          </a:p>
          <a:p>
            <a:pPr algn="just"/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формування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органів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влади</a:t>
            </a:r>
            <a:r>
              <a:rPr lang="ru-RU" sz="2000" dirty="0" smtClean="0">
                <a:latin typeface="Cambria" panose="02040503050406030204" pitchFamily="18" charset="0"/>
              </a:rPr>
              <a:t> шляхом </a:t>
            </a:r>
            <a:r>
              <a:rPr lang="ru-RU" sz="2000" dirty="0" err="1" smtClean="0">
                <a:latin typeface="Cambria" panose="02040503050406030204" pitchFamily="18" charset="0"/>
              </a:rPr>
              <a:t>обрання</a:t>
            </a:r>
            <a:r>
              <a:rPr lang="ru-RU" sz="2000" dirty="0" smtClean="0">
                <a:latin typeface="Cambria" panose="02040503050406030204" pitchFamily="18" charset="0"/>
              </a:rPr>
              <a:t> (парламент, глава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держави</a:t>
            </a:r>
            <a:r>
              <a:rPr lang="ru-RU" sz="2000" dirty="0" smtClean="0">
                <a:latin typeface="Cambria" panose="02040503050406030204" pitchFamily="18" charset="0"/>
              </a:rPr>
              <a:t>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органи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влади</a:t>
            </a:r>
            <a:r>
              <a:rPr lang="ru-RU" sz="2000" dirty="0" smtClean="0">
                <a:latin typeface="Cambria" panose="02040503050406030204" pitchFamily="18" charset="0"/>
              </a:rPr>
              <a:t> (</a:t>
            </a:r>
            <a:r>
              <a:rPr lang="ru-RU" sz="2000" dirty="0" err="1" smtClean="0">
                <a:latin typeface="Cambria" panose="02040503050406030204" pitchFamily="18" charset="0"/>
              </a:rPr>
              <a:t>законодавчі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dirty="0" err="1" smtClean="0">
                <a:latin typeface="Cambria" panose="02040503050406030204" pitchFamily="18" charset="0"/>
              </a:rPr>
              <a:t>виконавчі</a:t>
            </a:r>
            <a:r>
              <a:rPr lang="ru-RU" sz="2000" dirty="0" smtClean="0">
                <a:latin typeface="Cambria" panose="02040503050406030204" pitchFamily="18" charset="0"/>
              </a:rPr>
              <a:t>) </a:t>
            </a:r>
            <a:r>
              <a:rPr lang="ru-RU" sz="2000" dirty="0" err="1" smtClean="0">
                <a:latin typeface="Cambria" panose="02040503050406030204" pitchFamily="18" charset="0"/>
              </a:rPr>
              <a:t>діють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протягом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певного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зазначеного</a:t>
            </a:r>
            <a:r>
              <a:rPr lang="ru-RU" sz="2000" dirty="0" smtClean="0">
                <a:latin typeface="Cambria" panose="02040503050406030204" pitchFamily="18" charset="0"/>
              </a:rPr>
              <a:t> в </a:t>
            </a:r>
            <a:r>
              <a:rPr lang="ru-RU" sz="2000" dirty="0" err="1" smtClean="0">
                <a:latin typeface="Cambria" panose="02040503050406030204" pitchFamily="18" charset="0"/>
              </a:rPr>
              <a:t>законодавстві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терміну</a:t>
            </a:r>
            <a:r>
              <a:rPr lang="ru-RU" sz="2000" dirty="0" smtClean="0">
                <a:latin typeface="Cambria" panose="020405030504060302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відповідальність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глави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держави</a:t>
            </a:r>
            <a:r>
              <a:rPr lang="ru-RU" sz="2000" dirty="0" smtClean="0">
                <a:latin typeface="Cambria" panose="02040503050406030204" pitchFamily="18" charset="0"/>
              </a:rPr>
              <a:t> у </a:t>
            </a:r>
            <a:r>
              <a:rPr lang="ru-RU" sz="2000" dirty="0" err="1" smtClean="0">
                <a:latin typeface="Cambria" panose="02040503050406030204" pitchFamily="18" charset="0"/>
              </a:rPr>
              <a:t>випадках</a:t>
            </a:r>
            <a:r>
              <a:rPr lang="ru-RU" sz="2000" dirty="0" smtClean="0">
                <a:latin typeface="Cambria" panose="02040503050406030204" pitchFamily="18" charset="0"/>
              </a:rPr>
              <a:t>, </a:t>
            </a:r>
            <a:r>
              <a:rPr lang="ru-RU" sz="2000" dirty="0" err="1" smtClean="0">
                <a:latin typeface="Cambria" panose="02040503050406030204" pitchFamily="18" charset="0"/>
              </a:rPr>
              <a:t>передбачених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законодавством</a:t>
            </a:r>
            <a:r>
              <a:rPr lang="ru-RU" sz="2000" dirty="0" smtClean="0">
                <a:latin typeface="Cambria" panose="020405030504060302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здійснення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представництва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інтересів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держави</a:t>
            </a:r>
            <a:r>
              <a:rPr lang="ru-RU" sz="2000" dirty="0" smtClean="0">
                <a:latin typeface="Cambria" panose="02040503050406030204" pitchFamily="18" charset="0"/>
              </a:rPr>
              <a:t> главою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держави</a:t>
            </a:r>
            <a:r>
              <a:rPr lang="ru-RU" sz="2000" dirty="0" smtClean="0">
                <a:latin typeface="Cambria" panose="020405030504060302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обов’язковість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рішень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центральних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органів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влади</a:t>
            </a:r>
            <a:r>
              <a:rPr lang="ru-RU" sz="2000" dirty="0" smtClean="0">
                <a:latin typeface="Cambria" panose="02040503050406030204" pitchFamily="18" charset="0"/>
              </a:rPr>
              <a:t> для </a:t>
            </a:r>
            <a:r>
              <a:rPr lang="ru-RU" sz="2000" dirty="0" err="1" smtClean="0">
                <a:latin typeface="Cambria" panose="02040503050406030204" pitchFamily="18" charset="0"/>
              </a:rPr>
              <a:t>всіх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інших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органів</a:t>
            </a:r>
            <a:r>
              <a:rPr lang="ru-RU" sz="2000" dirty="0" smtClean="0">
                <a:latin typeface="Cambria" panose="02040503050406030204" pitchFamily="18" charset="0"/>
              </a:rPr>
              <a:t>; </a:t>
            </a:r>
            <a:r>
              <a:rPr lang="ru-RU" sz="2000" dirty="0" err="1" smtClean="0">
                <a:latin typeface="Cambria" panose="02040503050406030204" pitchFamily="18" charset="0"/>
              </a:rPr>
              <a:t>звітність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виборних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органів</a:t>
            </a:r>
            <a:r>
              <a:rPr lang="ru-RU" sz="2000" dirty="0" smtClean="0">
                <a:latin typeface="Cambria" panose="02040503050406030204" pitchFamily="18" charset="0"/>
              </a:rPr>
              <a:t> перед </a:t>
            </a:r>
            <a:r>
              <a:rPr lang="ru-RU" sz="2000" dirty="0" err="1" smtClean="0">
                <a:latin typeface="Cambria" panose="02040503050406030204" pitchFamily="18" charset="0"/>
              </a:rPr>
              <a:t>населенням</a:t>
            </a:r>
            <a:r>
              <a:rPr lang="ru-RU" sz="2000" dirty="0" smtClean="0">
                <a:latin typeface="Cambria" panose="020405030504060302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Cambria" panose="02040503050406030204" pitchFamily="18" charset="0"/>
              </a:rPr>
              <a:t>взаємовідповідальність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держави</a:t>
            </a:r>
            <a:r>
              <a:rPr lang="ru-RU" sz="2000" dirty="0" smtClean="0">
                <a:latin typeface="Cambria" panose="02040503050406030204" pitchFamily="18" charset="0"/>
              </a:rPr>
              <a:t> і особи.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008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0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1825389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228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Cambria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2021-01-16T12:18:36Z</dcterms:created>
  <dcterms:modified xsi:type="dcterms:W3CDTF">2021-01-16T12:59:26Z</dcterms:modified>
</cp:coreProperties>
</file>