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6" r:id="rId2"/>
    <p:sldId id="280" r:id="rId3"/>
    <p:sldId id="259" r:id="rId4"/>
    <p:sldId id="286" r:id="rId5"/>
    <p:sldId id="281" r:id="rId6"/>
    <p:sldId id="258" r:id="rId7"/>
    <p:sldId id="260" r:id="rId8"/>
    <p:sldId id="279" r:id="rId9"/>
    <p:sldId id="284" r:id="rId10"/>
    <p:sldId id="285" r:id="rId11"/>
    <p:sldId id="27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CC00"/>
    <a:srgbClr val="FFFF99"/>
    <a:srgbClr val="FF9900"/>
    <a:srgbClr val="66FF99"/>
    <a:srgbClr val="FFFF66"/>
    <a:srgbClr val="990099"/>
    <a:srgbClr val="000066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>
        <p:scale>
          <a:sx n="95" d="100"/>
          <a:sy n="95" d="100"/>
        </p:scale>
        <p:origin x="-43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7CD99-676C-4FD2-8CFD-AC6436B3E6F4}" type="doc">
      <dgm:prSet loTypeId="urn:microsoft.com/office/officeart/2005/8/layout/pList1#1" loCatId="list" qsTypeId="urn:microsoft.com/office/officeart/2005/8/quickstyle/3d2" qsCatId="3D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16A16981-AE20-45FC-AE91-34E136281230}">
      <dgm:prSet custT="1"/>
      <dgm:spPr/>
      <dgm:t>
        <a:bodyPr/>
        <a:lstStyle/>
        <a:p>
          <a:pPr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Г.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Мюнстенберг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C279817A-498F-4754-A7F2-1B588E4E6E62}" type="parTrans" cxnId="{936438FB-DC8B-45E6-9BA3-C2455EEF9377}">
      <dgm:prSet/>
      <dgm:spPr/>
      <dgm:t>
        <a:bodyPr/>
        <a:lstStyle/>
        <a:p>
          <a:endParaRPr lang="ru-RU"/>
        </a:p>
      </dgm:t>
    </dgm:pt>
    <dgm:pt modelId="{E5011D38-1174-4480-95BF-D12A7D2983E1}" type="sibTrans" cxnId="{936438FB-DC8B-45E6-9BA3-C2455EEF9377}">
      <dgm:prSet/>
      <dgm:spPr/>
      <dgm:t>
        <a:bodyPr/>
        <a:lstStyle/>
        <a:p>
          <a:endParaRPr lang="ru-RU"/>
        </a:p>
      </dgm:t>
    </dgm:pt>
    <dgm:pt modelId="{3A1E9C00-62FE-48C4-8759-E4668FF74FE5}">
      <dgm:prSet custT="1"/>
      <dgm:spPr/>
      <dgm:t>
        <a:bodyPr/>
        <a:lstStyle/>
        <a:p>
          <a:pPr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М.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Фоллет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57B096B-19B6-40B9-93DC-20D182CCD46F}" type="parTrans" cxnId="{3BF48FCF-8017-469D-A73E-E262C15F7EDD}">
      <dgm:prSet/>
      <dgm:spPr/>
      <dgm:t>
        <a:bodyPr/>
        <a:lstStyle/>
        <a:p>
          <a:endParaRPr lang="ru-RU"/>
        </a:p>
      </dgm:t>
    </dgm:pt>
    <dgm:pt modelId="{C16DD5A5-BC78-402C-BFC7-8E2E8DE74DC1}" type="sibTrans" cxnId="{3BF48FCF-8017-469D-A73E-E262C15F7EDD}">
      <dgm:prSet/>
      <dgm:spPr/>
      <dgm:t>
        <a:bodyPr/>
        <a:lstStyle/>
        <a:p>
          <a:endParaRPr lang="ru-RU"/>
        </a:p>
      </dgm:t>
    </dgm:pt>
    <dgm:pt modelId="{1840F934-D035-4A92-9094-D70AB704D9C4}">
      <dgm:prSet custT="1"/>
      <dgm:spPr/>
      <dgm:t>
        <a:bodyPr/>
        <a:lstStyle/>
        <a:p>
          <a:pPr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Э.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Мэйо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53F33A96-11D5-48B8-A316-3AD1C3053B75}" type="parTrans" cxnId="{3565E02F-765D-44B0-9F1E-968CF672DF07}">
      <dgm:prSet/>
      <dgm:spPr/>
      <dgm:t>
        <a:bodyPr/>
        <a:lstStyle/>
        <a:p>
          <a:endParaRPr lang="ru-RU"/>
        </a:p>
      </dgm:t>
    </dgm:pt>
    <dgm:pt modelId="{4B5360B7-330D-4316-B1DD-D07C1BD78616}" type="sibTrans" cxnId="{3565E02F-765D-44B0-9F1E-968CF672DF07}">
      <dgm:prSet/>
      <dgm:spPr/>
      <dgm:t>
        <a:bodyPr/>
        <a:lstStyle/>
        <a:p>
          <a:endParaRPr lang="ru-RU"/>
        </a:p>
      </dgm:t>
    </dgm:pt>
    <dgm:pt modelId="{27DF73A4-3FB8-42C2-9250-216AC337F8CC}" type="pres">
      <dgm:prSet presAssocID="{D7E7CD99-676C-4FD2-8CFD-AC6436B3E6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98C64A-2A56-477F-B77E-996FE7BA96D8}" type="pres">
      <dgm:prSet presAssocID="{16A16981-AE20-45FC-AE91-34E136281230}" presName="compNode" presStyleCnt="0"/>
      <dgm:spPr/>
    </dgm:pt>
    <dgm:pt modelId="{35E1FF6D-0700-43DD-B81B-E0E9BA106C67}" type="pres">
      <dgm:prSet presAssocID="{16A16981-AE20-45FC-AE91-34E136281230}" presName="pictRect" presStyleLbl="node1" presStyleIdx="0" presStyleCnt="3" custScaleY="241123" custLinFactNeighborX="-61" custLinFactNeighborY="-3069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42CD856-29E9-423F-830B-4D732BA244C2}" type="pres">
      <dgm:prSet presAssocID="{16A16981-AE20-45FC-AE91-34E136281230}" presName="textRect" presStyleLbl="revTx" presStyleIdx="0" presStyleCnt="3" custScaleX="112082" custScaleY="81760" custLinFactNeighborX="160" custLinFactNeighborY="69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28A679-6200-4C6C-B115-2564823BDBDB}" type="pres">
      <dgm:prSet presAssocID="{E5011D38-1174-4480-95BF-D12A7D2983E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D365423-46F2-462A-9278-E2950219342A}" type="pres">
      <dgm:prSet presAssocID="{3A1E9C00-62FE-48C4-8759-E4668FF74FE5}" presName="compNode" presStyleCnt="0"/>
      <dgm:spPr/>
    </dgm:pt>
    <dgm:pt modelId="{A3427C53-E32A-40E7-9D5D-1E22525B0420}" type="pres">
      <dgm:prSet presAssocID="{3A1E9C00-62FE-48C4-8759-E4668FF74FE5}" presName="pictRect" presStyleLbl="node1" presStyleIdx="1" presStyleCnt="3" custScaleY="243453" custLinFactNeighborX="-6655" custLinFactNeighborY="-30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99F0682-F4FD-48EC-9307-EBF276CD4090}" type="pres">
      <dgm:prSet presAssocID="{3A1E9C00-62FE-48C4-8759-E4668FF74FE5}" presName="textRect" presStyleLbl="revTx" presStyleIdx="1" presStyleCnt="3" custLinFactNeighborX="-5934" custLinFactNeighborY="81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5C2A2-B2EA-403C-B498-9786229FEF89}" type="pres">
      <dgm:prSet presAssocID="{C16DD5A5-BC78-402C-BFC7-8E2E8DE74DC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A32C70A-E79C-47BE-95E4-23CEE78714EE}" type="pres">
      <dgm:prSet presAssocID="{1840F934-D035-4A92-9094-D70AB704D9C4}" presName="compNode" presStyleCnt="0"/>
      <dgm:spPr/>
    </dgm:pt>
    <dgm:pt modelId="{E1020604-1696-4702-BF12-1FCAF6A27906}" type="pres">
      <dgm:prSet presAssocID="{1840F934-D035-4A92-9094-D70AB704D9C4}" presName="pictRect" presStyleLbl="node1" presStyleIdx="2" presStyleCnt="3" custScaleY="247681" custLinFactNeighborX="-3862" custLinFactNeighborY="-2857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E4EB0B4-0F77-4869-BB43-6FCD1BA58AD6}" type="pres">
      <dgm:prSet presAssocID="{1840F934-D035-4A92-9094-D70AB704D9C4}" presName="textRect" presStyleLbl="revTx" presStyleIdx="2" presStyleCnt="3" custScaleX="70958" custScaleY="57411" custLinFactNeighborX="-8227" custLinFactNeighborY="67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65E02F-765D-44B0-9F1E-968CF672DF07}" srcId="{D7E7CD99-676C-4FD2-8CFD-AC6436B3E6F4}" destId="{1840F934-D035-4A92-9094-D70AB704D9C4}" srcOrd="2" destOrd="0" parTransId="{53F33A96-11D5-48B8-A316-3AD1C3053B75}" sibTransId="{4B5360B7-330D-4316-B1DD-D07C1BD78616}"/>
    <dgm:cxn modelId="{A891D142-A914-4C1A-9D5E-44646268DE5A}" type="presOf" srcId="{C16DD5A5-BC78-402C-BFC7-8E2E8DE74DC1}" destId="{56A5C2A2-B2EA-403C-B498-9786229FEF89}" srcOrd="0" destOrd="0" presId="urn:microsoft.com/office/officeart/2005/8/layout/pList1#1"/>
    <dgm:cxn modelId="{378F8FEB-5693-4C8D-B95E-AD56C2672D46}" type="presOf" srcId="{1840F934-D035-4A92-9094-D70AB704D9C4}" destId="{DE4EB0B4-0F77-4869-BB43-6FCD1BA58AD6}" srcOrd="0" destOrd="0" presId="urn:microsoft.com/office/officeart/2005/8/layout/pList1#1"/>
    <dgm:cxn modelId="{3BF48FCF-8017-469D-A73E-E262C15F7EDD}" srcId="{D7E7CD99-676C-4FD2-8CFD-AC6436B3E6F4}" destId="{3A1E9C00-62FE-48C4-8759-E4668FF74FE5}" srcOrd="1" destOrd="0" parTransId="{E57B096B-19B6-40B9-93DC-20D182CCD46F}" sibTransId="{C16DD5A5-BC78-402C-BFC7-8E2E8DE74DC1}"/>
    <dgm:cxn modelId="{3B290901-8ED0-426D-8001-A16C92B59809}" type="presOf" srcId="{3A1E9C00-62FE-48C4-8759-E4668FF74FE5}" destId="{299F0682-F4FD-48EC-9307-EBF276CD4090}" srcOrd="0" destOrd="0" presId="urn:microsoft.com/office/officeart/2005/8/layout/pList1#1"/>
    <dgm:cxn modelId="{0DB6AA2D-7840-472B-AAD9-B6695B830DFF}" type="presOf" srcId="{E5011D38-1174-4480-95BF-D12A7D2983E1}" destId="{9828A679-6200-4C6C-B115-2564823BDBDB}" srcOrd="0" destOrd="0" presId="urn:microsoft.com/office/officeart/2005/8/layout/pList1#1"/>
    <dgm:cxn modelId="{A3C80C3F-F53E-4FA4-8846-DA8188E7020D}" type="presOf" srcId="{D7E7CD99-676C-4FD2-8CFD-AC6436B3E6F4}" destId="{27DF73A4-3FB8-42C2-9250-216AC337F8CC}" srcOrd="0" destOrd="0" presId="urn:microsoft.com/office/officeart/2005/8/layout/pList1#1"/>
    <dgm:cxn modelId="{936438FB-DC8B-45E6-9BA3-C2455EEF9377}" srcId="{D7E7CD99-676C-4FD2-8CFD-AC6436B3E6F4}" destId="{16A16981-AE20-45FC-AE91-34E136281230}" srcOrd="0" destOrd="0" parTransId="{C279817A-498F-4754-A7F2-1B588E4E6E62}" sibTransId="{E5011D38-1174-4480-95BF-D12A7D2983E1}"/>
    <dgm:cxn modelId="{676CACD6-6B63-40BC-8365-B717FCFACA4D}" type="presOf" srcId="{16A16981-AE20-45FC-AE91-34E136281230}" destId="{042CD856-29E9-423F-830B-4D732BA244C2}" srcOrd="0" destOrd="0" presId="urn:microsoft.com/office/officeart/2005/8/layout/pList1#1"/>
    <dgm:cxn modelId="{89A1F688-D75A-4BFC-88CB-FAB9E6E1F529}" type="presParOf" srcId="{27DF73A4-3FB8-42C2-9250-216AC337F8CC}" destId="{F098C64A-2A56-477F-B77E-996FE7BA96D8}" srcOrd="0" destOrd="0" presId="urn:microsoft.com/office/officeart/2005/8/layout/pList1#1"/>
    <dgm:cxn modelId="{64421B9F-20B5-43CB-B4FE-B0D59929A1BF}" type="presParOf" srcId="{F098C64A-2A56-477F-B77E-996FE7BA96D8}" destId="{35E1FF6D-0700-43DD-B81B-E0E9BA106C67}" srcOrd="0" destOrd="0" presId="urn:microsoft.com/office/officeart/2005/8/layout/pList1#1"/>
    <dgm:cxn modelId="{9D198C35-E122-42BC-BE07-BC29AC5E678B}" type="presParOf" srcId="{F098C64A-2A56-477F-B77E-996FE7BA96D8}" destId="{042CD856-29E9-423F-830B-4D732BA244C2}" srcOrd="1" destOrd="0" presId="urn:microsoft.com/office/officeart/2005/8/layout/pList1#1"/>
    <dgm:cxn modelId="{645D43E8-0C15-4BD9-A1A5-F86E454F7F8B}" type="presParOf" srcId="{27DF73A4-3FB8-42C2-9250-216AC337F8CC}" destId="{9828A679-6200-4C6C-B115-2564823BDBDB}" srcOrd="1" destOrd="0" presId="urn:microsoft.com/office/officeart/2005/8/layout/pList1#1"/>
    <dgm:cxn modelId="{BC0E3325-439B-4201-AEBF-569201625ED6}" type="presParOf" srcId="{27DF73A4-3FB8-42C2-9250-216AC337F8CC}" destId="{2D365423-46F2-462A-9278-E2950219342A}" srcOrd="2" destOrd="0" presId="urn:microsoft.com/office/officeart/2005/8/layout/pList1#1"/>
    <dgm:cxn modelId="{CB5FE5D3-03A3-435B-8E21-97F325A19554}" type="presParOf" srcId="{2D365423-46F2-462A-9278-E2950219342A}" destId="{A3427C53-E32A-40E7-9D5D-1E22525B0420}" srcOrd="0" destOrd="0" presId="urn:microsoft.com/office/officeart/2005/8/layout/pList1#1"/>
    <dgm:cxn modelId="{852F2A21-0E42-4417-A475-FB1C3C5123C5}" type="presParOf" srcId="{2D365423-46F2-462A-9278-E2950219342A}" destId="{299F0682-F4FD-48EC-9307-EBF276CD4090}" srcOrd="1" destOrd="0" presId="urn:microsoft.com/office/officeart/2005/8/layout/pList1#1"/>
    <dgm:cxn modelId="{7E023FD6-51D1-4779-807A-9ABD1A7BAB80}" type="presParOf" srcId="{27DF73A4-3FB8-42C2-9250-216AC337F8CC}" destId="{56A5C2A2-B2EA-403C-B498-9786229FEF89}" srcOrd="3" destOrd="0" presId="urn:microsoft.com/office/officeart/2005/8/layout/pList1#1"/>
    <dgm:cxn modelId="{3D44C6B3-ED29-4A4C-9469-50E672D3AC0C}" type="presParOf" srcId="{27DF73A4-3FB8-42C2-9250-216AC337F8CC}" destId="{3A32C70A-E79C-47BE-95E4-23CEE78714EE}" srcOrd="4" destOrd="0" presId="urn:microsoft.com/office/officeart/2005/8/layout/pList1#1"/>
    <dgm:cxn modelId="{83CAB1DA-BBBB-48D1-941B-F7CC47E4B769}" type="presParOf" srcId="{3A32C70A-E79C-47BE-95E4-23CEE78714EE}" destId="{E1020604-1696-4702-BF12-1FCAF6A27906}" srcOrd="0" destOrd="0" presId="urn:microsoft.com/office/officeart/2005/8/layout/pList1#1"/>
    <dgm:cxn modelId="{576AECE7-13CF-4B0A-A77A-81131B47E3AF}" type="presParOf" srcId="{3A32C70A-E79C-47BE-95E4-23CEE78714EE}" destId="{DE4EB0B4-0F77-4869-BB43-6FCD1BA58AD6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80CF6A-2270-4C3F-991E-D0C5F75A263E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95A8E2B-E97E-4ED7-8026-642CC88EE5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F1E8-3D55-40C2-8063-282E59B804A0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A2CAE-01F0-4EA7-B890-2C1E9E36F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DBC9-503F-4931-B2DD-0A26F6C2E01F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A06C5-E1C9-4729-A554-4FB9D8872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1BFD2-B317-49AE-A604-40CB520CD1D7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C476-657D-4C20-97BC-E89CA50C8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0E256-39CA-45D1-A64B-5B28410884BA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BF734-D33B-4EF3-8ED4-07373A0F0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0A714-0FAB-4CD0-9894-E95465C25B80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CAF3F-CF7E-4164-9B47-9A4D7A3785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C1AD-9C4D-4402-9AA8-6FC9A052E879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6BFFE-38F1-4877-ABB2-1C9808D4F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AEC67-EF3C-4ECB-849A-71A3DBD576F9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1199-6102-4EEA-A4AC-7EFF1F523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F784C-4804-4C0A-A475-1E7F96410A44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763C5-0681-46B1-9136-586051DC6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64ED6-A270-4B92-8201-BB9CAD021160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C201F-843B-4501-9450-4BD767E1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622C2-D9B6-4B47-A1C6-444C44128EB5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20037-BB18-4681-BD9B-6F8CDBCD9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3D36-C8B6-4F5D-AECF-49F4AAF2E09F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2E5C5-F4CB-4D0E-8577-38B180AE2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F71C63-F5C4-433E-BA35-0E25B76CC1DE}" type="datetimeFigureOut">
              <a:rPr lang="ru-RU"/>
              <a:pPr>
                <a:defRPr/>
              </a:pPr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B0582-189A-47ED-ADE3-DC38FC8EE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87" r:id="rId9"/>
    <p:sldLayoutId id="2147483678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32463"/>
            <a:ext cx="5003800" cy="1131887"/>
          </a:xfrm>
        </p:spPr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911587" y="836712"/>
            <a:ext cx="5532621" cy="3528392"/>
          </a:xfrm>
        </p:spPr>
        <p:txBody>
          <a:bodyPr/>
          <a:lstStyle/>
          <a:p>
            <a:pPr marL="18288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4000" dirty="0">
                <a:solidFill>
                  <a:schemeClr val="bg2">
                    <a:lumMod val="50000"/>
                  </a:schemeClr>
                </a:solidFill>
              </a:rPr>
              <a:t>Школа людських </a:t>
            </a:r>
            <a:r>
              <a:rPr lang="uk-UA" sz="4000" dirty="0" smtClean="0">
                <a:solidFill>
                  <a:schemeClr val="bg2">
                    <a:lumMod val="50000"/>
                  </a:schemeClr>
                </a:solidFill>
              </a:rPr>
              <a:t>відносин </a:t>
            </a:r>
            <a:r>
              <a:rPr lang="uk-UA" sz="4000" dirty="0">
                <a:solidFill>
                  <a:schemeClr val="bg2">
                    <a:lumMod val="50000"/>
                  </a:schemeClr>
                </a:solidFill>
              </a:rPr>
              <a:t>(1930 - 1950)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9" name="Picture 2" descr="C:\Documents and Settings\Администратор\Рабочий стол\eminenture-outsourcing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3213100"/>
            <a:ext cx="3657600" cy="382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39750" y="1638300"/>
            <a:ext cx="8101013" cy="344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buClr>
                <a:srgbClr val="FF993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9933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r"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r"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4319588" y="4676775"/>
            <a:ext cx="4778375" cy="1554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468313" y="1412875"/>
            <a:ext cx="8280400" cy="5264150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lgDashDot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dirty="0">
                <a:latin typeface="+mn-lt"/>
                <a:cs typeface="+mn-cs"/>
              </a:rPr>
              <a:t>розвиток і всебічне використання організацією здібностей працівників і задоволення їх різнобічних потреб;</a:t>
            </a:r>
            <a:br>
              <a:rPr lang="uk-UA" sz="2800" dirty="0">
                <a:latin typeface="+mn-lt"/>
                <a:cs typeface="+mn-cs"/>
              </a:rPr>
            </a:br>
            <a:r>
              <a:rPr lang="uk-UA" sz="2800" dirty="0">
                <a:latin typeface="+mn-lt"/>
                <a:cs typeface="+mn-cs"/>
              </a:rPr>
              <a:t>використання механізмів самоорганізації і внутрішнього (групового і особистісного) контролю за поведінкою і діяльністю працівників;</a:t>
            </a:r>
            <a:br>
              <a:rPr lang="uk-UA" sz="2800" dirty="0">
                <a:latin typeface="+mn-lt"/>
                <a:cs typeface="+mn-cs"/>
              </a:rPr>
            </a:br>
            <a:r>
              <a:rPr lang="uk-UA" sz="2800" dirty="0">
                <a:latin typeface="+mn-lt"/>
                <a:cs typeface="+mn-cs"/>
              </a:rPr>
              <a:t>стимулювання процесів групової динаміки;</a:t>
            </a:r>
            <a:br>
              <a:rPr lang="uk-UA" sz="2800" dirty="0">
                <a:latin typeface="+mn-lt"/>
                <a:cs typeface="+mn-cs"/>
              </a:rPr>
            </a:br>
            <a:r>
              <a:rPr lang="uk-UA" sz="2800" dirty="0">
                <a:latin typeface="+mn-lt"/>
                <a:cs typeface="+mn-cs"/>
              </a:rPr>
              <a:t>демократизація управління;</a:t>
            </a:r>
            <a:br>
              <a:rPr lang="uk-UA" sz="2800" dirty="0">
                <a:latin typeface="+mn-lt"/>
                <a:cs typeface="+mn-cs"/>
              </a:rPr>
            </a:br>
            <a:r>
              <a:rPr lang="uk-UA" sz="2800" dirty="0">
                <a:latin typeface="+mn-lt"/>
                <a:cs typeface="+mn-cs"/>
              </a:rPr>
              <a:t>гуманізація праці.</a:t>
            </a:r>
            <a:br>
              <a:rPr lang="uk-UA" sz="2800" dirty="0">
                <a:latin typeface="+mn-lt"/>
                <a:cs typeface="+mn-cs"/>
              </a:rPr>
            </a:br>
            <a:r>
              <a:rPr lang="uk-UA" sz="2800" dirty="0">
                <a:solidFill>
                  <a:srgbClr val="00CC00"/>
                </a:solidFill>
                <a:latin typeface="+mn-lt"/>
                <a:cs typeface="+mn-cs"/>
              </a:rPr>
              <a:t>В результаті реалізації цих принципів в групі формується феномен колективізму.</a:t>
            </a:r>
            <a:endParaRPr lang="ru-RU" sz="2800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uk-UA" sz="4000" dirty="0">
                <a:solidFill>
                  <a:schemeClr val="bg2">
                    <a:lumMod val="50000"/>
                  </a:schemeClr>
                </a:solidFill>
              </a:rPr>
              <a:t>Основоположні </a:t>
            </a:r>
            <a:r>
              <a:rPr lang="uk-UA" sz="4000" dirty="0" smtClean="0">
                <a:solidFill>
                  <a:schemeClr val="bg2">
                    <a:lumMod val="50000"/>
                  </a:schemeClr>
                </a:solidFill>
              </a:rPr>
              <a:t>принципи </a:t>
            </a:r>
            <a:r>
              <a:rPr lang="uk-UA" sz="4000" dirty="0">
                <a:solidFill>
                  <a:schemeClr val="bg2">
                    <a:lumMod val="50000"/>
                  </a:schemeClr>
                </a:solidFill>
              </a:rPr>
              <a:t>Школи людських відносин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7"/>
          <p:cNvSpPr>
            <a:spLocks noChangeArrowheads="1"/>
          </p:cNvSpPr>
          <p:nvPr/>
        </p:nvSpPr>
        <p:spPr bwMode="auto">
          <a:xfrm>
            <a:off x="395288" y="765175"/>
            <a:ext cx="8208962" cy="593883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lgDash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rebuchet MS" pitchFamily="34" charset="0"/>
              </a:rPr>
              <a:t>Школа людських відносин стала відправною точкою в соціально-психологічному підході до вивчення управління. Школа людських відносин - гуманістичне, сильно психологизировать, антропоцентричний напрям в управлінській теорії та практиці. ? В теорії цієї школи організація іменується громадою і розглядається як сфера рішення не тільки виробничих і ділових проблем, а й соціальних.? Сенс поглядів Школи на природу людини зводиться до наступних положень:</a:t>
            </a:r>
            <a:br>
              <a:rPr lang="uk-UA" sz="2000">
                <a:latin typeface="Trebuchet MS" pitchFamily="34" charset="0"/>
              </a:rPr>
            </a:br>
            <a:r>
              <a:rPr lang="uk-UA" sz="2000">
                <a:latin typeface="Trebuchet MS" pitchFamily="34" charset="0"/>
              </a:rPr>
              <a:t>• людина - соціальна тварина, яке може бути вільно і щасливо тільки в групі;? </a:t>
            </a:r>
            <a:br>
              <a:rPr lang="uk-UA" sz="2000">
                <a:latin typeface="Trebuchet MS" pitchFamily="34" charset="0"/>
              </a:rPr>
            </a:br>
            <a:r>
              <a:rPr lang="uk-UA" sz="2000">
                <a:latin typeface="Trebuchet MS" pitchFamily="34" charset="0"/>
              </a:rPr>
              <a:t>• людина володіє великими здібностями, які дуже слабо використовуються в сучасних технологізованої організаціях;? </a:t>
            </a:r>
            <a:br>
              <a:rPr lang="uk-UA" sz="2000">
                <a:latin typeface="Trebuchet MS" pitchFamily="34" charset="0"/>
              </a:rPr>
            </a:br>
            <a:r>
              <a:rPr lang="uk-UA" sz="2000">
                <a:latin typeface="Trebuchet MS" pitchFamily="34" charset="0"/>
              </a:rPr>
              <a:t>• організація - це сфера не тільки додатки трудової діяльності, але і задоволення соціальних потреб людини;? </a:t>
            </a:r>
            <a:br>
              <a:rPr lang="uk-UA" sz="2000">
                <a:latin typeface="Trebuchet MS" pitchFamily="34" charset="0"/>
              </a:rPr>
            </a:br>
            <a:r>
              <a:rPr lang="uk-UA" sz="2000">
                <a:latin typeface="Trebuchet MS" pitchFamily="34" charset="0"/>
              </a:rPr>
              <a:t>• для підвищення ефективності діяльності організації необхідно відмовитися від принципів управління , заснованих на постулатах про владних відносинах, ієрархії, жорсткому програмуванні та спеціалізації праці, оскільки вони протиприродні і суперечать природі людини;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pPr marL="0" indent="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dirty="0" smtClean="0"/>
              <a:t>Висновок</a:t>
            </a:r>
            <a:r>
              <a:rPr lang="uk-UA" sz="3200" dirty="0"/>
              <a:t>:</a:t>
            </a:r>
            <a:endParaRPr lang="ru-RU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 descr="http://buyreklama.ru/moskva/photos/8844590/animation_t1310926483440842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60375" y="333375"/>
            <a:ext cx="8512175" cy="2116138"/>
          </a:xfrm>
          <a:ln w="38100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txBody>
          <a:bodyPr rtlCol="0">
            <a:noAutofit/>
          </a:bodyPr>
          <a:lstStyle/>
          <a:p>
            <a:pPr marL="0" indent="-182880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Школа людських відносин з'явилася на рубежі 20-30-х рр. В її основу були покладені досягнення психології і соціології, саме тому проблема підвищення продуктивності праці вирішувалася за допомогою вивчення поведінки людини в трудовому процесі. Вчені розуміли, що, зосередивши свою увагу на людині, вони зможуть запропонувати методи ефективного стимулювання праці.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638" y="2703513"/>
            <a:ext cx="4608512" cy="3816350"/>
          </a:xfrm>
          <a:prstGeom prst="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lgDashDotDot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dirty="0">
                <a:latin typeface="+mn-lt"/>
                <a:cs typeface="+mn-cs"/>
              </a:rPr>
              <a:t>Першим увагу на людей звернув Р. Оуен. Він стверджував, що підприємство багато часу витрачає на обслуговування обладнання (ремонт і т. П.) І мало піклується про людей. Тому цілком розумно витрачати такий же час і на "догляд" за людьми ("живий машиною"), тоді, швидше за все, не знадобиться "ремонтувати" людей</a:t>
            </a:r>
            <a:r>
              <a:rPr lang="ru-RU" sz="2200" dirty="0">
                <a:latin typeface="+mn-lt"/>
                <a:cs typeface="+mn-cs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2" descr="http://dic.academic.ru/pictures/wiki/files/112/01e38116072fc2dfa9daf4291af5db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708275"/>
            <a:ext cx="3527425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6838" y="85725"/>
            <a:ext cx="9143999" cy="126876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600" dirty="0"/>
              <a:t>Основні представники школи людських відносин: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543744" y="1478434"/>
          <a:ext cx="828092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02979" y="708571"/>
            <a:ext cx="6264696" cy="5904656"/>
          </a:xfrm>
        </p:spPr>
        <p:txBody>
          <a:bodyPr/>
          <a:lstStyle/>
          <a:p>
            <a:pPr marL="18288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Виникнення пов'язане з ім'ям німецького психолога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Гуго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Мюнстерберг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. Він сформулював основні принципи, відповідно до яких слід проводити відбір людей на керівні посади. ?? Він визначив: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.) У яких психологічних умовах від праці кожної людини можна отримати найбільший і найбільш задовільний результат;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.) Як підприємство може впливати на робочих, з тим, щоб отримати від них якомога більші результати. </a:t>
            </a:r>
            <a:r>
              <a:rPr lang="uk-UA" sz="1400" dirty="0" err="1" smtClean="0">
                <a:solidFill>
                  <a:schemeClr val="bg2">
                    <a:lumMod val="50000"/>
                  </a:schemeClr>
                </a:solidFill>
              </a:rPr>
              <a:t>Мюнстерберг</a:t>
            </a: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був одним із засновників наукової дисципліни - психотехніки (відбір кадрів, їх сумісність, тестування здібностей і т.д</a:t>
            </a: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.).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Сьогодні 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використовуються розроблені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Мюнстербергом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 спеціально розроблені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професіограми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 (карти професій), на підставі яких фірми виробляють підбір кадрів. ?? Карти містять конкретні вимоги, які пред'являє дана професія до працівника. Зазвичай виділяється шість критеріїв: час підготовки працівника, здібності, характер нервового напруження, схильності, фізичні і сенсорні зусилля, умови праці. Проводяться тестові випробування і їх результати зіставляються з нормативами, записаними в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профессиограммах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. При цьому використовується навіть графологія, т. Е. Визначення характеру людини за почерком. У </a:t>
            </a:r>
            <a:r>
              <a:rPr lang="uk-UA" sz="1400" dirty="0" err="1">
                <a:solidFill>
                  <a:schemeClr val="bg2">
                    <a:lumMod val="50000"/>
                  </a:schemeClr>
                </a:solidFill>
              </a:rPr>
              <a:t>графологов</a:t>
            </a:r>
            <a:r>
              <a:rPr lang="uk-UA" sz="1400" dirty="0">
                <a:solidFill>
                  <a:schemeClr val="bg2">
                    <a:lumMod val="50000"/>
                  </a:schemeClr>
                </a:solidFill>
              </a:rPr>
              <a:t> консультується 1000 американських компаній при наймі персоналу.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620688"/>
            <a:ext cx="2489699" cy="4136230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2" descr="Mary Parker Follett (1868-193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700213"/>
            <a:ext cx="32623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400" dirty="0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Мэри </a:t>
            </a:r>
            <a:r>
              <a:rPr lang="ru-RU" sz="4400" dirty="0" err="1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Паркер</a:t>
            </a:r>
            <a:r>
              <a:rPr lang="ru-RU" sz="4400" dirty="0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Фоллет</a:t>
            </a:r>
            <a:r>
              <a:rPr lang="ru-RU" sz="4400" dirty="0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400" dirty="0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42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1868-1933</a:t>
            </a:r>
            <a:endParaRPr lang="ru-RU" sz="4400" dirty="0"/>
          </a:p>
        </p:txBody>
      </p:sp>
      <p:sp>
        <p:nvSpPr>
          <p:cNvPr id="18435" name="Прямоугольник 1"/>
          <p:cNvSpPr>
            <a:spLocks noChangeArrowheads="1"/>
          </p:cNvSpPr>
          <p:nvPr/>
        </p:nvSpPr>
        <p:spPr bwMode="auto">
          <a:xfrm>
            <a:off x="3473450" y="1700213"/>
            <a:ext cx="56705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Основоположниця</a:t>
            </a:r>
            <a:r>
              <a:rPr lang="uk-UA">
                <a:latin typeface="Trebuchet MS" pitchFamily="34" charset="0"/>
              </a:rPr>
              <a:t> індустріальної психології, консультант в сфері теорії організації і конфліктології,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концепція «влада з» замість «влада над»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/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розробила 4 принципу організації: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1) координація як взаимоувязка всіх факторів конкретної ситуації;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2) координація за допомогою прямих контактів всіх зацікавлених відповідальних осіб;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3) координація на ранніх етапах;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4) координація як безперервний процес.</a:t>
            </a:r>
            <a:br>
              <a:rPr lang="uk-UA">
                <a:latin typeface="Trebuchet MS" pitchFamily="34" charset="0"/>
              </a:rPr>
            </a:br>
            <a:r>
              <a:rPr lang="uk-UA">
                <a:latin typeface="Trebuchet MS" pitchFamily="34" charset="0"/>
              </a:rPr>
              <a:t>Ці принципи, можуть застосовуватися для підвищення ефективності діяльності будь-яких організацій, а не тільки діючих в сферах комерції або промисловості</a:t>
            </a:r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>
            <a:off x="1116013" y="115888"/>
            <a:ext cx="8027987" cy="2952750"/>
          </a:xfrm>
          <a:prstGeom prst="cloudCallout">
            <a:avLst>
              <a:gd name="adj1" fmla="val -41467"/>
              <a:gd name="adj2" fmla="val 49364"/>
            </a:avLst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2" name="Объект 5"/>
          <p:cNvSpPr>
            <a:spLocks noGrp="1"/>
          </p:cNvSpPr>
          <p:nvPr>
            <p:ph sz="quarter" idx="13"/>
          </p:nvPr>
        </p:nvSpPr>
        <p:spPr>
          <a:xfrm>
            <a:off x="1908175" y="404813"/>
            <a:ext cx="6875463" cy="2232025"/>
          </a:xfrm>
        </p:spPr>
        <p:txBody>
          <a:bodyPr/>
          <a:lstStyle/>
          <a:p>
            <a:pPr marL="0" indent="0" algn="ctr">
              <a:buFont typeface="Georgia" pitchFamily="18" charset="0"/>
              <a:buNone/>
            </a:pPr>
            <a:r>
              <a:rPr lang="uk-UA" sz="2000" smtClean="0"/>
              <a:t>Е. Мейо якого прийнято вважати основоположником школи людських відносин. Він вважав, що колишні управлінські методи цілком спрямовані на досягнення матеріальної ефективності, а не на встановлення співробітництва, в той час як просте прояв уваги до людей робить дуже великий</a:t>
            </a:r>
            <a:br>
              <a:rPr lang="uk-UA" sz="2000" smtClean="0"/>
            </a:br>
            <a:r>
              <a:rPr lang="uk-UA" sz="2000" smtClean="0"/>
              <a:t>вплив на продуктивність праці ..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2" descr=" Джордж Элтон Мэйо (26 декабря 1880 - 7 сентября 1949) был австралийский психолог, социоло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213100"/>
            <a:ext cx="2554288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916238" y="3198813"/>
            <a:ext cx="5256212" cy="258445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- Довів, що соціально - психологічний клімат надає більший вплив на продуктивність, ніж багато технічні аспекти виробничого процесу? - Виявив, що надмірно прості, повторювані робочі операції часто викликають нудьгу у працівників, а це, в свою чергу, негативно впливає на їх мотивацію? - </a:t>
            </a:r>
            <a:r>
              <a:rPr lang="uk-UA" dirty="0" err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обгрунтував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вплив соціально-психологічного клімату і прихильності до групи на продуктивність</a:t>
            </a:r>
            <a:endParaRPr lang="ru-RU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 descr="http://buyreklama.ru/moskva/photos/8844590/animation_t1310926483440842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07975" y="160338"/>
            <a:ext cx="8512175" cy="1181100"/>
          </a:xfrm>
          <a:ln w="38100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txBody>
          <a:bodyPr rtlCol="0">
            <a:noAutofit/>
          </a:bodyPr>
          <a:lstStyle/>
          <a:p>
            <a:pPr marL="0" indent="-182880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Поштовхом для появи і розвитку школи людських відносин став </a:t>
            </a:r>
            <a:r>
              <a:rPr lang="uk-UA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Хоторонскій</a:t>
            </a:r>
            <a:r>
              <a:rPr lang="uk-UA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експеримент. Він полягав у тому що компанія Вестерн Електрик зіткнулася з фактом зниження продуктивності праці.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http://www.tutor2u.net/blog/images/uploads/19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384376" cy="2448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3" descr="C:\Users\Зоя\Desktop\иллюстрации\хоторн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772816"/>
            <a:ext cx="3383484" cy="2447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2" descr="C:\Users\Зоя\Desktop\иллюстрации\хотторнский эксперимент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504798"/>
            <a:ext cx="3549650" cy="21328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5280025" y="4940300"/>
            <a:ext cx="3600450" cy="1631950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  <a:prstDash val="lgDashDotDot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+mn-lt"/>
                <a:cs typeface="+mn-cs"/>
              </a:rPr>
              <a:t>«</a:t>
            </a:r>
            <a:r>
              <a:rPr lang="uk-UA" sz="2000" dirty="0" err="1">
                <a:latin typeface="+mn-lt"/>
                <a:cs typeface="+mn-cs"/>
              </a:rPr>
              <a:t>Хоторнский</a:t>
            </a:r>
            <a:r>
              <a:rPr lang="uk-UA" sz="2000" dirty="0">
                <a:latin typeface="+mn-lt"/>
                <a:cs typeface="+mn-cs"/>
              </a:rPr>
              <a:t> ефект» </a:t>
            </a:r>
            <a:r>
              <a:rPr lang="uk-UA" sz="2000" dirty="0" err="1">
                <a:latin typeface="+mn-lt"/>
                <a:cs typeface="+mn-cs"/>
              </a:rPr>
              <a:t>-працівники</a:t>
            </a:r>
            <a:r>
              <a:rPr lang="uk-UA" sz="2000" dirty="0">
                <a:latin typeface="+mn-lt"/>
                <a:cs typeface="+mn-cs"/>
              </a:rPr>
              <a:t> намагаються працювати краще, знаючи, що беруть участь в експерименті.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260648"/>
            <a:ext cx="5364088" cy="1484784"/>
          </a:xfrm>
        </p:spPr>
        <p:txBody>
          <a:bodyPr anchor="ctr"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uk-UA" sz="2000" dirty="0"/>
              <a:t>Фактори, що впливають на? Працю за підсумками? </a:t>
            </a:r>
            <a:r>
              <a:rPr lang="uk-UA" sz="2000" dirty="0" err="1"/>
              <a:t>Хоторнського</a:t>
            </a:r>
            <a:r>
              <a:rPr lang="uk-UA" sz="2000" dirty="0"/>
              <a:t> експерименту</a:t>
            </a:r>
            <a:endParaRPr lang="ru-RU" sz="2000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323850" y="2090738"/>
            <a:ext cx="8218488" cy="3557587"/>
          </a:xfrm>
          <a:solidFill>
            <a:srgbClr val="FFFF99"/>
          </a:solidFill>
          <a:ln w="28575">
            <a:solidFill>
              <a:schemeClr val="accent3">
                <a:lumMod val="75000"/>
              </a:schemeClr>
            </a:solidFill>
            <a:prstDash val="lgDashDot"/>
          </a:ln>
        </p:spPr>
        <p:txBody>
          <a:bodyPr rtlCol="0">
            <a:norm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Дружні зв'язки, неформальні відносини, які встановлюють працівники з товаришами по роботі в процесі праці.</a:t>
            </a:r>
            <a:b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Увага керівників до підлеглих і те, наскільки вони дозволяють їм впливати на робочу ситуацію.</a:t>
            </a:r>
            <a:b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Групові норми, тобто формуються в робочій групі уявлення щодо того, яка поведінка і ставлення до роботи вважається допустимим, а яке ні.</a:t>
            </a:r>
            <a:b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Поінформованість працівників з найважливіших питань, що зачіпають їхні інтереси.</a:t>
            </a:r>
            <a:b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Задоволеність працею.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1" descr="C:\Users\НастЁнчик\Desktop\анимации\50[2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3600" y="4437063"/>
            <a:ext cx="193040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750" y="1225550"/>
            <a:ext cx="8101013" cy="347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buClr>
                <a:srgbClr val="FF993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9933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r"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r"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>
              <a:solidFill>
                <a:srgbClr val="FFFFFF"/>
              </a:solidFill>
              <a:latin typeface="Trebuchet MS" pitchFamily="34" charset="0"/>
            </a:endParaRPr>
          </a:p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319588" y="4676775"/>
            <a:ext cx="4778375" cy="1554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i="1">
              <a:solidFill>
                <a:srgbClr val="FFFFFF"/>
              </a:solidFill>
              <a:latin typeface="Trebuchet MS" pitchFamily="34" charset="0"/>
            </a:endParaRPr>
          </a:p>
          <a:p>
            <a:pPr algn="r"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539750" y="1700213"/>
            <a:ext cx="8280400" cy="267811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>
                <a:latin typeface="Trebuchet MS" pitchFamily="34" charset="0"/>
              </a:rPr>
              <a:t>Людина є «соціальним істотою».</a:t>
            </a:r>
            <a:br>
              <a:rPr lang="uk-UA" sz="2800">
                <a:latin typeface="Trebuchet MS" pitchFamily="34" charset="0"/>
              </a:rPr>
            </a:br>
            <a:r>
              <a:rPr lang="uk-UA" sz="2800">
                <a:latin typeface="Trebuchet MS" pitchFamily="34" charset="0"/>
              </a:rPr>
              <a:t>Сувора ієрархія підпорядкованості, формалізація організаційних процесів несумісні з «природою людини».</a:t>
            </a:r>
            <a:br>
              <a:rPr lang="uk-UA" sz="2800">
                <a:latin typeface="Trebuchet MS" pitchFamily="34" charset="0"/>
              </a:rPr>
            </a:br>
            <a:r>
              <a:rPr lang="uk-UA" sz="2800">
                <a:latin typeface="Trebuchet MS" pitchFamily="34" charset="0"/>
              </a:rPr>
              <a:t>Рішення «проблеми людини» - справа підприємців.</a:t>
            </a:r>
            <a:endParaRPr lang="ru-RU" sz="2800">
              <a:latin typeface="Trebuchet MS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uk-UA" sz="4000" dirty="0"/>
              <a:t>Основні положення школи «людських відносин».</a:t>
            </a:r>
            <a:endParaRPr lang="ru-RU" sz="4000" dirty="0"/>
          </a:p>
        </p:txBody>
      </p:sp>
      <p:pic>
        <p:nvPicPr>
          <p:cNvPr id="23557" name="Picture 2" descr="C:\Users\НастЁнчик\Desktop\анимации\ludia-1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475163"/>
            <a:ext cx="1670050" cy="238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3" descr="C:\Users\НастЁнчик\Desktop\анимации\ludia-145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4581525"/>
            <a:ext cx="158432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1650</TotalTime>
  <Words>540</Words>
  <Application>Microsoft Office PowerPoint</Application>
  <PresentationFormat>Экран (4:3)</PresentationFormat>
  <Paragraphs>27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Trebuchet MS</vt:lpstr>
      <vt:lpstr>Arial</vt:lpstr>
      <vt:lpstr>Georgia</vt:lpstr>
      <vt:lpstr>Calibri</vt:lpstr>
      <vt:lpstr>Times New Roman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Таможенное декларирование транспортных средств международной перевозки, запасных частей и оборудования</dc:title>
  <dc:creator>НастЁнчик</dc:creator>
  <cp:lastModifiedBy>Admin</cp:lastModifiedBy>
  <cp:revision>151</cp:revision>
  <dcterms:created xsi:type="dcterms:W3CDTF">2012-12-07T18:51:25Z</dcterms:created>
  <dcterms:modified xsi:type="dcterms:W3CDTF">2020-10-11T18:03:28Z</dcterms:modified>
</cp:coreProperties>
</file>