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133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ru-RU" smtClean="0"/>
              <a:t>Образец заголовка</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7" name="Date Placeholder 6"/>
          <p:cNvSpPr>
            <a:spLocks noGrp="1"/>
          </p:cNvSpPr>
          <p:nvPr>
            <p:ph type="dt" sz="half" idx="10"/>
          </p:nvPr>
        </p:nvSpPr>
        <p:spPr/>
        <p:txBody>
          <a:bodyPr/>
          <a:lstStyle/>
          <a:p>
            <a:fld id="{6A7E7329-1C23-49B6-98D8-5F519E8E8008}" type="datetimeFigureOut">
              <a:rPr lang="ru-RU" smtClean="0"/>
              <a:t>14.11.2018</a:t>
            </a:fld>
            <a:endParaRPr lang="ru-RU"/>
          </a:p>
        </p:txBody>
      </p:sp>
      <p:sp>
        <p:nvSpPr>
          <p:cNvPr id="8" name="Slide Number Placeholder 7"/>
          <p:cNvSpPr>
            <a:spLocks noGrp="1"/>
          </p:cNvSpPr>
          <p:nvPr>
            <p:ph type="sldNum" sz="quarter" idx="11"/>
          </p:nvPr>
        </p:nvSpPr>
        <p:spPr/>
        <p:txBody>
          <a:bodyPr/>
          <a:lstStyle/>
          <a:p>
            <a:fld id="{7CA85DDB-5C0F-4211-A8AD-2A2E2829C5A7}" type="slidenum">
              <a:rPr lang="ru-RU" smtClean="0"/>
              <a:t>‹#›</a:t>
            </a:fld>
            <a:endParaRPr lang="ru-RU"/>
          </a:p>
        </p:txBody>
      </p:sp>
      <p:sp>
        <p:nvSpPr>
          <p:cNvPr id="9" name="Footer Placeholder 8"/>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6A7E7329-1C23-49B6-98D8-5F519E8E8008}" type="datetimeFigureOut">
              <a:rPr lang="ru-RU" smtClean="0"/>
              <a:t>14.11.2018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A85DDB-5C0F-4211-A8AD-2A2E2829C5A7}"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6A7E7329-1C23-49B6-98D8-5F519E8E8008}" type="datetimeFigureOut">
              <a:rPr lang="ru-RU" smtClean="0"/>
              <a:t>14.11.2018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A85DDB-5C0F-4211-A8AD-2A2E2829C5A7}"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A7E7329-1C23-49B6-98D8-5F519E8E8008}" type="datetimeFigureOut">
              <a:rPr lang="ru-RU" smtClean="0"/>
              <a:t>14.11.2018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A85DDB-5C0F-4211-A8AD-2A2E2829C5A7}"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ru-RU" smtClean="0"/>
              <a:t>Образец заголовка</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A7E7329-1C23-49B6-98D8-5F519E8E8008}" type="datetimeFigureOut">
              <a:rPr lang="ru-RU" smtClean="0"/>
              <a:t>14.11.2018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A85DDB-5C0F-4211-A8AD-2A2E2829C5A7}"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A7E7329-1C23-49B6-98D8-5F519E8E8008}" type="datetimeFigureOut">
              <a:rPr lang="ru-RU" smtClean="0"/>
              <a:t>14.11.2018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CA85DDB-5C0F-4211-A8AD-2A2E2829C5A7}" type="slidenum">
              <a:rPr lang="ru-RU" smtClean="0"/>
              <a:t>‹#›</a:t>
            </a:fld>
            <a:endParaRPr lang="ru-RU"/>
          </a:p>
        </p:txBody>
      </p:sp>
      <p:sp>
        <p:nvSpPr>
          <p:cNvPr id="9" name="Title 8"/>
          <p:cNvSpPr>
            <a:spLocks noGrp="1"/>
          </p:cNvSpPr>
          <p:nvPr>
            <p:ph type="title"/>
          </p:nvPr>
        </p:nvSpPr>
        <p:spPr>
          <a:xfrm>
            <a:off x="914400" y="1544715"/>
            <a:ext cx="7315200" cy="1154097"/>
          </a:xfrm>
        </p:spPr>
        <p:txBody>
          <a:bodyPr/>
          <a:lstStyle/>
          <a:p>
            <a:r>
              <a:rPr lang="ru-RU" smtClean="0"/>
              <a:t>Образец заголовка</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6A7E7329-1C23-49B6-98D8-5F519E8E8008}" type="datetimeFigureOut">
              <a:rPr lang="ru-RU" smtClean="0"/>
              <a:t>14.11.2018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CA85DDB-5C0F-4211-A8AD-2A2E2829C5A7}" type="slidenum">
              <a:rPr lang="ru-RU" smtClean="0"/>
              <a:t>‹#›</a:t>
            </a:fld>
            <a:endParaRPr lang="ru-RU"/>
          </a:p>
        </p:txBody>
      </p:sp>
      <p:sp>
        <p:nvSpPr>
          <p:cNvPr id="10" name="Title 9"/>
          <p:cNvSpPr>
            <a:spLocks noGrp="1"/>
          </p:cNvSpPr>
          <p:nvPr>
            <p:ph type="title"/>
          </p:nvPr>
        </p:nvSpPr>
        <p:spPr>
          <a:xfrm>
            <a:off x="914400" y="1544715"/>
            <a:ext cx="7315200" cy="1154097"/>
          </a:xfrm>
        </p:spPr>
        <p:txBody>
          <a:bodyPr/>
          <a:lstStyle/>
          <a:p>
            <a:r>
              <a:rPr lang="ru-RU" smtClean="0"/>
              <a:t>Образец заголовка</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6A7E7329-1C23-49B6-98D8-5F519E8E8008}" type="datetimeFigureOut">
              <a:rPr lang="ru-RU" smtClean="0"/>
              <a:t>14.11.2018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CA85DDB-5C0F-4211-A8AD-2A2E2829C5A7}"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7E7329-1C23-49B6-98D8-5F519E8E8008}" type="datetimeFigureOut">
              <a:rPr lang="ru-RU" smtClean="0"/>
              <a:t>14.11.2018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CA85DDB-5C0F-4211-A8AD-2A2E2829C5A7}"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ru-RU" smtClean="0"/>
              <a:t>Образец заголовка</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A7E7329-1C23-49B6-98D8-5F519E8E8008}" type="datetimeFigureOut">
              <a:rPr lang="ru-RU" smtClean="0"/>
              <a:t>14.11.2018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CA85DDB-5C0F-4211-A8AD-2A2E2829C5A7}"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ru-RU" smtClean="0"/>
              <a:t>Образец заголовка</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A7E7329-1C23-49B6-98D8-5F519E8E8008}" type="datetimeFigureOut">
              <a:rPr lang="ru-RU" smtClean="0"/>
              <a:t>14.11.2018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CA85DDB-5C0F-4211-A8AD-2A2E2829C5A7}"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6A7E7329-1C23-49B6-98D8-5F519E8E8008}" type="datetimeFigureOut">
              <a:rPr lang="ru-RU" smtClean="0"/>
              <a:t>14.11.2018</a:t>
            </a:fld>
            <a:endParaRPr lang="ru-RU"/>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7CA85DDB-5C0F-4211-A8AD-2A2E2829C5A7}" type="slidenum">
              <a:rPr lang="ru-RU" smtClean="0"/>
              <a:t>‹#›</a:t>
            </a:fld>
            <a:endParaRPr lang="ru-RU"/>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15616" y="2516624"/>
            <a:ext cx="7200800" cy="2595025"/>
          </a:xfrm>
        </p:spPr>
        <p:txBody>
          <a:bodyPr>
            <a:normAutofit/>
          </a:bodyPr>
          <a:lstStyle/>
          <a:p>
            <a:pPr algn="r"/>
            <a:r>
              <a:rPr lang="uk-UA" sz="3600" b="1" dirty="0" smtClean="0">
                <a:latin typeface="Times New Roman" pitchFamily="18" charset="0"/>
                <a:cs typeface="Times New Roman" pitchFamily="18" charset="0"/>
              </a:rPr>
              <a:t>Тема 11. Фінансова діяльність транснаціональних корпорацій (ТНК)</a:t>
            </a:r>
            <a:endParaRPr lang="ru-RU" sz="3600" b="1" dirty="0">
              <a:latin typeface="Times New Roman" pitchFamily="18" charset="0"/>
              <a:cs typeface="Times New Roman" pitchFamily="18" charset="0"/>
            </a:endParaRPr>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val="13185536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208912" cy="2031325"/>
          </a:xfrm>
          <a:prstGeom prst="rect">
            <a:avLst/>
          </a:prstGeom>
          <a:noFill/>
        </p:spPr>
        <p:txBody>
          <a:bodyPr wrap="square" rtlCol="0">
            <a:spAutoFit/>
          </a:bodyPr>
          <a:lstStyle/>
          <a:p>
            <a:r>
              <a:rPr lang="uk-UA" dirty="0">
                <a:solidFill>
                  <a:srgbClr val="FFFF00"/>
                </a:solidFill>
                <a:latin typeface="Times New Roman" pitchFamily="18" charset="0"/>
                <a:cs typeface="Times New Roman" pitchFamily="18" charset="0"/>
              </a:rPr>
              <a:t>У випадку з ризиком вкладення в облігації при виборі позичальників беруть до уваги те, що прибутковість на облігації має бути функцією пов'язаного з ними ризику. Існують спеціальні рейтингові агентства, що оцінюють рейтинг кредитоспроможності позичальників-емітентів облігацій. Рейтинги облігацій корпорацій публікують рейтингові агентства "Standard </a:t>
            </a:r>
            <a:r>
              <a:rPr lang="uk-UA" dirty="0" err="1">
                <a:solidFill>
                  <a:srgbClr val="FFFF00"/>
                </a:solidFill>
                <a:latin typeface="Times New Roman" pitchFamily="18" charset="0"/>
                <a:cs typeface="Times New Roman" pitchFamily="18" charset="0"/>
              </a:rPr>
              <a:t>and</a:t>
            </a:r>
            <a:r>
              <a:rPr lang="uk-UA" dirty="0">
                <a:solidFill>
                  <a:srgbClr val="FFFF00"/>
                </a:solidFill>
                <a:latin typeface="Times New Roman" pitchFamily="18" charset="0"/>
                <a:cs typeface="Times New Roman" pitchFamily="18" charset="0"/>
              </a:rPr>
              <a:t> </a:t>
            </a:r>
            <a:r>
              <a:rPr lang="uk-UA" dirty="0" err="1">
                <a:solidFill>
                  <a:srgbClr val="FFFF00"/>
                </a:solidFill>
                <a:latin typeface="Times New Roman" pitchFamily="18" charset="0"/>
                <a:cs typeface="Times New Roman" pitchFamily="18" charset="0"/>
              </a:rPr>
              <a:t>Poor's</a:t>
            </a:r>
            <a:r>
              <a:rPr lang="uk-UA" dirty="0">
                <a:solidFill>
                  <a:srgbClr val="FFFF00"/>
                </a:solidFill>
                <a:latin typeface="Times New Roman" pitchFamily="18" charset="0"/>
                <a:cs typeface="Times New Roman" pitchFamily="18" charset="0"/>
              </a:rPr>
              <a:t>", "</a:t>
            </a:r>
            <a:r>
              <a:rPr lang="uk-UA" dirty="0" err="1">
                <a:solidFill>
                  <a:srgbClr val="FFFF00"/>
                </a:solidFill>
                <a:latin typeface="Times New Roman" pitchFamily="18" charset="0"/>
                <a:cs typeface="Times New Roman" pitchFamily="18" charset="0"/>
              </a:rPr>
              <a:t>Moody's</a:t>
            </a:r>
            <a:r>
              <a:rPr lang="uk-UA" dirty="0">
                <a:solidFill>
                  <a:srgbClr val="FFFF00"/>
                </a:solidFill>
                <a:latin typeface="Times New Roman" pitchFamily="18" charset="0"/>
                <a:cs typeface="Times New Roman" pitchFamily="18" charset="0"/>
              </a:rPr>
              <a:t>" та інші.</a:t>
            </a:r>
            <a:endParaRPr lang="ru-RU" dirty="0">
              <a:solidFill>
                <a:srgbClr val="FFFF00"/>
              </a:solidFill>
              <a:latin typeface="Times New Roman" pitchFamily="18" charset="0"/>
              <a:cs typeface="Times New Roman" pitchFamily="18" charset="0"/>
            </a:endParaRPr>
          </a:p>
          <a:p>
            <a:endParaRPr lang="ru-RU" dirty="0"/>
          </a:p>
        </p:txBody>
      </p:sp>
      <p:sp>
        <p:nvSpPr>
          <p:cNvPr id="3" name="TextBox 2"/>
          <p:cNvSpPr txBox="1"/>
          <p:nvPr/>
        </p:nvSpPr>
        <p:spPr>
          <a:xfrm>
            <a:off x="1058104" y="1916832"/>
            <a:ext cx="7848872" cy="1754326"/>
          </a:xfrm>
          <a:prstGeom prst="rect">
            <a:avLst/>
          </a:prstGeom>
          <a:noFill/>
        </p:spPr>
        <p:txBody>
          <a:bodyPr wrap="square" rtlCol="0">
            <a:spAutoFit/>
          </a:bodyPr>
          <a:lstStyle/>
          <a:p>
            <a:pPr algn="r"/>
            <a:r>
              <a:rPr lang="uk-UA" dirty="0">
                <a:solidFill>
                  <a:srgbClr val="00B050"/>
                </a:solidFill>
                <a:latin typeface="Times New Roman" pitchFamily="18" charset="0"/>
                <a:cs typeface="Times New Roman" pitchFamily="18" charset="0"/>
              </a:rPr>
              <a:t>Необхідно оцінювати ступінь політичного ризику, особливо в разі великих обсягів капіталовкладень у зарубіжні філії. Політичним є ризик експропріації активів зарубіжної філії без компенсації, а також менш радикальні дії зарубіжних урядів — непередбачені обмеження грошових надходжень від філії до материнської компанії, посилення контролю за обігом валюти, підвищення податків, запобіжні заходи в ціновій політиці. </a:t>
            </a:r>
            <a:endParaRPr lang="ru-RU" dirty="0">
              <a:solidFill>
                <a:srgbClr val="00B050"/>
              </a:solidFill>
              <a:latin typeface="Times New Roman" pitchFamily="18" charset="0"/>
              <a:cs typeface="Times New Roman" pitchFamily="18" charset="0"/>
            </a:endParaRPr>
          </a:p>
        </p:txBody>
      </p:sp>
      <p:sp>
        <p:nvSpPr>
          <p:cNvPr id="4" name="TextBox 3"/>
          <p:cNvSpPr txBox="1"/>
          <p:nvPr/>
        </p:nvSpPr>
        <p:spPr>
          <a:xfrm>
            <a:off x="238592" y="3700432"/>
            <a:ext cx="8655456" cy="1477328"/>
          </a:xfrm>
          <a:prstGeom prst="rect">
            <a:avLst/>
          </a:prstGeom>
          <a:noFill/>
        </p:spPr>
        <p:txBody>
          <a:bodyPr wrap="square" rtlCol="0">
            <a:spAutoFit/>
          </a:bodyPr>
          <a:lstStyle/>
          <a:p>
            <a:pPr algn="ctr"/>
            <a:r>
              <a:rPr lang="uk-UA" dirty="0">
                <a:solidFill>
                  <a:srgbClr val="FFC000"/>
                </a:solidFill>
                <a:latin typeface="Times New Roman" pitchFamily="18" charset="0"/>
                <a:cs typeface="Times New Roman" pitchFamily="18" charset="0"/>
              </a:rPr>
              <a:t>Для фінансування інвестицій ТНК мають можливість залучати капітал на довгостроковій основі через міжнародний фондовий ринок. Час від часу ТНК вдаються до випуску нових акцій одночасно в кількох країнах. Крім того, залучається і позиковий капітал через розміщення облігацій, зокрема єврооблігацій.</a:t>
            </a:r>
            <a:endParaRPr lang="ru-RU" dirty="0">
              <a:solidFill>
                <a:srgbClr val="FFC000"/>
              </a:solidFill>
              <a:latin typeface="Times New Roman" pitchFamily="18" charset="0"/>
              <a:cs typeface="Times New Roman" pitchFamily="18" charset="0"/>
            </a:endParaRPr>
          </a:p>
          <a:p>
            <a:pPr algn="ctr"/>
            <a:endParaRPr lang="ru-RU" dirty="0">
              <a:latin typeface="Times New Roman" pitchFamily="18" charset="0"/>
              <a:cs typeface="Times New Roman" pitchFamily="18" charset="0"/>
            </a:endParaRPr>
          </a:p>
        </p:txBody>
      </p:sp>
      <p:sp>
        <p:nvSpPr>
          <p:cNvPr id="5" name="TextBox 4"/>
          <p:cNvSpPr txBox="1"/>
          <p:nvPr/>
        </p:nvSpPr>
        <p:spPr>
          <a:xfrm>
            <a:off x="251520" y="5103674"/>
            <a:ext cx="8784976" cy="1754326"/>
          </a:xfrm>
          <a:prstGeom prst="rect">
            <a:avLst/>
          </a:prstGeom>
          <a:noFill/>
        </p:spPr>
        <p:txBody>
          <a:bodyPr wrap="square" rtlCol="0">
            <a:spAutoFit/>
          </a:bodyPr>
          <a:lstStyle/>
          <a:p>
            <a:pPr algn="ctr"/>
            <a:r>
              <a:rPr lang="uk-UA" dirty="0">
                <a:solidFill>
                  <a:srgbClr val="00B050"/>
                </a:solidFill>
                <a:latin typeface="Times New Roman" pitchFamily="18" charset="0"/>
                <a:cs typeface="Times New Roman" pitchFamily="18" charset="0"/>
              </a:rPr>
              <a:t>У своїй діяльності ТНК тісно взаємодіє з міжнародними фінансовими інститутами. Міжнародні валютно-кредитні та фінансові організації умовно називають міжнародними фінансовими інститутами. З ними тісно пов'язана діяльність найбільших ТНК. Мета такої співпраці - розвиток співробітництва і забезпечення цілісності та стабілізації складного й суперечливого світового господарства.</a:t>
            </a:r>
            <a:endParaRPr lang="ru-RU" dirty="0">
              <a:solidFill>
                <a:srgbClr val="00B050"/>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875561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circle(in)">
                                      <p:cBhvr>
                                        <p:cTn id="2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7152" y="441538"/>
            <a:ext cx="7920880" cy="646331"/>
          </a:xfrm>
          <a:prstGeom prst="rect">
            <a:avLst/>
          </a:prstGeom>
          <a:noFill/>
        </p:spPr>
        <p:txBody>
          <a:bodyPr wrap="square" rtlCol="0">
            <a:spAutoFit/>
          </a:bodyPr>
          <a:lstStyle/>
          <a:p>
            <a:pPr algn="ctr"/>
            <a:r>
              <a:rPr lang="uk-UA" b="1" dirty="0">
                <a:solidFill>
                  <a:srgbClr val="FFFF00"/>
                </a:solidFill>
                <a:latin typeface="Times New Roman" pitchFamily="18" charset="0"/>
                <a:cs typeface="Times New Roman" pitchFamily="18" charset="0"/>
              </a:rPr>
              <a:t>Організаціями, з якими ТНК співпрацюють найактивніше, є:</a:t>
            </a:r>
            <a:endParaRPr lang="ru-RU" dirty="0">
              <a:solidFill>
                <a:srgbClr val="FFFF00"/>
              </a:solidFill>
              <a:latin typeface="Times New Roman" pitchFamily="18" charset="0"/>
              <a:cs typeface="Times New Roman" pitchFamily="18" charset="0"/>
            </a:endParaRPr>
          </a:p>
          <a:p>
            <a:endParaRPr lang="ru-RU" dirty="0"/>
          </a:p>
        </p:txBody>
      </p:sp>
      <p:sp>
        <p:nvSpPr>
          <p:cNvPr id="3" name="TextBox 2"/>
          <p:cNvSpPr txBox="1"/>
          <p:nvPr/>
        </p:nvSpPr>
        <p:spPr>
          <a:xfrm>
            <a:off x="256104" y="1087869"/>
            <a:ext cx="7920880" cy="646331"/>
          </a:xfrm>
          <a:prstGeom prst="rect">
            <a:avLst/>
          </a:prstGeom>
          <a:noFill/>
        </p:spPr>
        <p:txBody>
          <a:bodyPr wrap="square" rtlCol="0">
            <a:spAutoFit/>
          </a:bodyPr>
          <a:lstStyle/>
          <a:p>
            <a:r>
              <a:rPr lang="uk-UA" dirty="0">
                <a:solidFill>
                  <a:srgbClr val="00B050"/>
                </a:solidFill>
              </a:rPr>
              <a:t>- спеціалізовані інститути ООН: МВФ, МБРР, ГАТТ/СОТ, ЮНКТАДІ</a:t>
            </a:r>
            <a:endParaRPr lang="ru-RU" dirty="0">
              <a:solidFill>
                <a:srgbClr val="00B050"/>
              </a:solidFill>
            </a:endParaRPr>
          </a:p>
          <a:p>
            <a:endParaRPr lang="ru-RU" dirty="0"/>
          </a:p>
        </p:txBody>
      </p:sp>
      <p:sp>
        <p:nvSpPr>
          <p:cNvPr id="4" name="TextBox 3"/>
          <p:cNvSpPr txBox="1"/>
          <p:nvPr/>
        </p:nvSpPr>
        <p:spPr>
          <a:xfrm>
            <a:off x="227152" y="1697434"/>
            <a:ext cx="8712968" cy="1200329"/>
          </a:xfrm>
          <a:prstGeom prst="rect">
            <a:avLst/>
          </a:prstGeom>
          <a:noFill/>
        </p:spPr>
        <p:txBody>
          <a:bodyPr wrap="square" rtlCol="0">
            <a:spAutoFit/>
          </a:bodyPr>
          <a:lstStyle/>
          <a:p>
            <a:r>
              <a:rPr lang="uk-UA" dirty="0">
                <a:solidFill>
                  <a:srgbClr val="00B050"/>
                </a:solidFill>
              </a:rPr>
              <a:t>- Паризький клуб країн-кредиторів - неформальна організація промислово розвинутих країн, де обговорюються проблеми врегулювання, відстрочення платежів з державного боргу країн;</a:t>
            </a:r>
            <a:endParaRPr lang="ru-RU" dirty="0">
              <a:solidFill>
                <a:srgbClr val="00B050"/>
              </a:solidFill>
            </a:endParaRPr>
          </a:p>
          <a:p>
            <a:endParaRPr lang="ru-RU" dirty="0"/>
          </a:p>
        </p:txBody>
      </p:sp>
      <p:sp>
        <p:nvSpPr>
          <p:cNvPr id="5" name="TextBox 4"/>
          <p:cNvSpPr txBox="1"/>
          <p:nvPr/>
        </p:nvSpPr>
        <p:spPr>
          <a:xfrm>
            <a:off x="145780" y="2613128"/>
            <a:ext cx="8892480" cy="923330"/>
          </a:xfrm>
          <a:prstGeom prst="rect">
            <a:avLst/>
          </a:prstGeom>
          <a:noFill/>
        </p:spPr>
        <p:txBody>
          <a:bodyPr wrap="square" rtlCol="0">
            <a:spAutoFit/>
          </a:bodyPr>
          <a:lstStyle/>
          <a:p>
            <a:r>
              <a:rPr lang="uk-UA" dirty="0">
                <a:solidFill>
                  <a:srgbClr val="00B050"/>
                </a:solidFill>
              </a:rPr>
              <a:t>- Лондонський клуб кредиторів, покликаний врегульовувати приватну зовнішню заборгованість країн-боржників.</a:t>
            </a:r>
            <a:endParaRPr lang="ru-RU" dirty="0">
              <a:solidFill>
                <a:srgbClr val="00B050"/>
              </a:solidFill>
            </a:endParaRPr>
          </a:p>
          <a:p>
            <a:endParaRPr lang="ru-RU" dirty="0"/>
          </a:p>
        </p:txBody>
      </p:sp>
      <p:sp>
        <p:nvSpPr>
          <p:cNvPr id="6" name="TextBox 5"/>
          <p:cNvSpPr txBox="1"/>
          <p:nvPr/>
        </p:nvSpPr>
        <p:spPr>
          <a:xfrm>
            <a:off x="330228" y="3536458"/>
            <a:ext cx="8712968" cy="923330"/>
          </a:xfrm>
          <a:prstGeom prst="rect">
            <a:avLst/>
          </a:prstGeom>
          <a:noFill/>
        </p:spPr>
        <p:txBody>
          <a:bodyPr wrap="square" rtlCol="0">
            <a:spAutoFit/>
          </a:bodyPr>
          <a:lstStyle/>
          <a:p>
            <a:pPr algn="ctr"/>
            <a:r>
              <a:rPr lang="uk-UA" b="1" dirty="0">
                <a:solidFill>
                  <a:srgbClr val="FFFF00"/>
                </a:solidFill>
                <a:latin typeface="Times New Roman" pitchFamily="18" charset="0"/>
                <a:cs typeface="Times New Roman" pitchFamily="18" charset="0"/>
              </a:rPr>
              <a:t>Міжнародні фінансові інститути і ТНК зосереджують свої зусилля на вирішенні таких завдань</a:t>
            </a:r>
            <a:r>
              <a:rPr lang="uk-UA" dirty="0">
                <a:solidFill>
                  <a:srgbClr val="FFFF00"/>
                </a:solidFill>
                <a:latin typeface="Times New Roman" pitchFamily="18" charset="0"/>
                <a:cs typeface="Times New Roman" pitchFamily="18" charset="0"/>
              </a:rPr>
              <a:t>:</a:t>
            </a:r>
            <a:endParaRPr lang="ru-RU" dirty="0">
              <a:solidFill>
                <a:srgbClr val="FFFF00"/>
              </a:solidFill>
              <a:latin typeface="Times New Roman" pitchFamily="18" charset="0"/>
              <a:cs typeface="Times New Roman" pitchFamily="18" charset="0"/>
            </a:endParaRPr>
          </a:p>
          <a:p>
            <a:endParaRPr lang="ru-RU" dirty="0"/>
          </a:p>
        </p:txBody>
      </p:sp>
      <p:sp>
        <p:nvSpPr>
          <p:cNvPr id="7" name="TextBox 6"/>
          <p:cNvSpPr txBox="1"/>
          <p:nvPr/>
        </p:nvSpPr>
        <p:spPr>
          <a:xfrm>
            <a:off x="235536" y="4459788"/>
            <a:ext cx="8712968" cy="646331"/>
          </a:xfrm>
          <a:prstGeom prst="rect">
            <a:avLst/>
          </a:prstGeom>
          <a:noFill/>
        </p:spPr>
        <p:txBody>
          <a:bodyPr wrap="square" rtlCol="0">
            <a:spAutoFit/>
          </a:bodyPr>
          <a:lstStyle/>
          <a:p>
            <a:r>
              <a:rPr lang="uk-UA" dirty="0">
                <a:solidFill>
                  <a:srgbClr val="00B050"/>
                </a:solidFill>
              </a:rPr>
              <a:t>- об'єднання зусиль світового співтовариства з метою стабілізації міжнародних фінансів і світової економіки;</a:t>
            </a:r>
            <a:endParaRPr lang="ru-RU" dirty="0">
              <a:solidFill>
                <a:srgbClr val="00B050"/>
              </a:solidFill>
            </a:endParaRPr>
          </a:p>
        </p:txBody>
      </p:sp>
      <p:sp>
        <p:nvSpPr>
          <p:cNvPr id="8" name="TextBox 7"/>
          <p:cNvSpPr txBox="1"/>
          <p:nvPr/>
        </p:nvSpPr>
        <p:spPr>
          <a:xfrm>
            <a:off x="204428" y="5138519"/>
            <a:ext cx="8712968" cy="646331"/>
          </a:xfrm>
          <a:prstGeom prst="rect">
            <a:avLst/>
          </a:prstGeom>
          <a:noFill/>
        </p:spPr>
        <p:txBody>
          <a:bodyPr wrap="square" rtlCol="0">
            <a:spAutoFit/>
          </a:bodyPr>
          <a:lstStyle/>
          <a:p>
            <a:r>
              <a:rPr lang="uk-UA" dirty="0">
                <a:solidFill>
                  <a:srgbClr val="00B050"/>
                </a:solidFill>
              </a:rPr>
              <a:t>- здійснення міждержавного валютного і кредитно-фінансового регулювання;</a:t>
            </a:r>
            <a:endParaRPr lang="ru-RU" dirty="0">
              <a:solidFill>
                <a:srgbClr val="00B050"/>
              </a:solidFill>
            </a:endParaRPr>
          </a:p>
          <a:p>
            <a:endParaRPr lang="ru-RU" dirty="0"/>
          </a:p>
        </p:txBody>
      </p:sp>
      <p:sp>
        <p:nvSpPr>
          <p:cNvPr id="9" name="TextBox 8"/>
          <p:cNvSpPr txBox="1"/>
          <p:nvPr/>
        </p:nvSpPr>
        <p:spPr>
          <a:xfrm>
            <a:off x="235536" y="5784850"/>
            <a:ext cx="8712968" cy="923330"/>
          </a:xfrm>
          <a:prstGeom prst="rect">
            <a:avLst/>
          </a:prstGeom>
          <a:noFill/>
        </p:spPr>
        <p:txBody>
          <a:bodyPr wrap="square" rtlCol="0">
            <a:spAutoFit/>
          </a:bodyPr>
          <a:lstStyle/>
          <a:p>
            <a:r>
              <a:rPr lang="uk-UA" dirty="0">
                <a:solidFill>
                  <a:srgbClr val="00B050"/>
                </a:solidFill>
              </a:rPr>
              <a:t>- спільне вироблення і координація стратегії і тактики світової валютної та кредитно-фінансової політики.</a:t>
            </a:r>
            <a:endParaRPr lang="ru-RU" dirty="0">
              <a:solidFill>
                <a:srgbClr val="00B050"/>
              </a:solidFill>
            </a:endParaRPr>
          </a:p>
          <a:p>
            <a:endParaRPr lang="ru-RU" dirty="0"/>
          </a:p>
        </p:txBody>
      </p:sp>
    </p:spTree>
    <p:extLst>
      <p:ext uri="{BB962C8B-B14F-4D97-AF65-F5344CB8AC3E}">
        <p14:creationId xmlns:p14="http://schemas.microsoft.com/office/powerpoint/2010/main" val="2217427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ircle(in)">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circle(in)">
                                      <p:cBhvr>
                                        <p:cTn id="22" dur="20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randombar(horizont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circle(in)">
                                      <p:cBhvr>
                                        <p:cTn id="32" dur="20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circle(in)">
                                      <p:cBhvr>
                                        <p:cTn id="37" dur="20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circle(in)">
                                      <p:cBhvr>
                                        <p:cTn id="4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424936" cy="1477328"/>
          </a:xfrm>
          <a:prstGeom prst="rect">
            <a:avLst/>
          </a:prstGeom>
          <a:noFill/>
        </p:spPr>
        <p:txBody>
          <a:bodyPr wrap="square" rtlCol="0">
            <a:spAutoFit/>
          </a:bodyPr>
          <a:lstStyle/>
          <a:p>
            <a:pPr algn="ctr"/>
            <a:r>
              <a:rPr lang="uk-UA" dirty="0">
                <a:solidFill>
                  <a:srgbClr val="FFFF00"/>
                </a:solidFill>
                <a:latin typeface="Times New Roman" pitchFamily="18" charset="0"/>
                <a:cs typeface="Times New Roman" pitchFamily="18" charset="0"/>
              </a:rPr>
              <a:t>Важливою тенденцією інвестиційної діяльності ТНК став великий ступінь </a:t>
            </a:r>
            <a:r>
              <a:rPr lang="uk-UA" dirty="0" err="1">
                <a:solidFill>
                  <a:srgbClr val="FFFF00"/>
                </a:solidFill>
                <a:latin typeface="Times New Roman" pitchFamily="18" charset="0"/>
                <a:cs typeface="Times New Roman" pitchFamily="18" charset="0"/>
              </a:rPr>
              <a:t>інноваційності</a:t>
            </a:r>
            <a:r>
              <a:rPr lang="uk-UA" dirty="0">
                <a:solidFill>
                  <a:srgbClr val="FFFF00"/>
                </a:solidFill>
                <a:latin typeface="Times New Roman" pitchFamily="18" charset="0"/>
                <a:cs typeface="Times New Roman" pitchFamily="18" charset="0"/>
              </a:rPr>
              <a:t>, що зумовило суттєвий вплив на природу самих корпорацій. Транснаціональні компанії виробили особливі стратегії інноваційної діяльності, основними з яких є "запозичення" і "нарощування".</a:t>
            </a:r>
            <a:endParaRPr lang="ru-RU" dirty="0">
              <a:solidFill>
                <a:srgbClr val="FFFF00"/>
              </a:solidFill>
              <a:latin typeface="Times New Roman" pitchFamily="18" charset="0"/>
              <a:cs typeface="Times New Roman" pitchFamily="18" charset="0"/>
            </a:endParaRPr>
          </a:p>
          <a:p>
            <a:endParaRPr lang="ru-RU" dirty="0"/>
          </a:p>
        </p:txBody>
      </p:sp>
      <p:sp>
        <p:nvSpPr>
          <p:cNvPr id="3" name="TextBox 2"/>
          <p:cNvSpPr txBox="1"/>
          <p:nvPr/>
        </p:nvSpPr>
        <p:spPr>
          <a:xfrm>
            <a:off x="246976" y="1738592"/>
            <a:ext cx="7272808" cy="2308324"/>
          </a:xfrm>
          <a:prstGeom prst="rect">
            <a:avLst/>
          </a:prstGeom>
          <a:noFill/>
        </p:spPr>
        <p:txBody>
          <a:bodyPr wrap="square" rtlCol="0">
            <a:spAutoFit/>
          </a:bodyPr>
          <a:lstStyle/>
          <a:p>
            <a:r>
              <a:rPr lang="uk-UA" b="1" dirty="0">
                <a:solidFill>
                  <a:srgbClr val="00B050"/>
                </a:solidFill>
                <a:latin typeface="Times New Roman" pitchFamily="18" charset="0"/>
                <a:cs typeface="Times New Roman" pitchFamily="18" charset="0"/>
              </a:rPr>
              <a:t>Стратегія "запозичення" </a:t>
            </a:r>
            <a:r>
              <a:rPr lang="uk-UA" dirty="0">
                <a:solidFill>
                  <a:srgbClr val="FFC000"/>
                </a:solidFill>
                <a:latin typeface="Times New Roman" pitchFamily="18" charset="0"/>
                <a:cs typeface="Times New Roman" pitchFamily="18" charset="0"/>
              </a:rPr>
              <a:t>полягає в тому, що, залучаючи дешеву робочу силу і використовуючи частину власного науково-технічного потенціалу, ТНК освоюють виробництво продукції, яка раніше вироблялася в розвинених країнах, у слаборозвинених країнах з наступним нарощуванням. Далі уможливлюється виконання власних науково-дослідних та дослідно-конструкторських робіт (НДДКР). Така стратегія прийнята в Китаї і країнах Південно-Східної Азії.</a:t>
            </a:r>
            <a:endParaRPr lang="ru-RU" dirty="0">
              <a:solidFill>
                <a:srgbClr val="FFC000"/>
              </a:solidFill>
              <a:latin typeface="Times New Roman" pitchFamily="18" charset="0"/>
              <a:cs typeface="Times New Roman" pitchFamily="18" charset="0"/>
            </a:endParaRPr>
          </a:p>
          <a:p>
            <a:endParaRPr lang="ru-RU" dirty="0"/>
          </a:p>
        </p:txBody>
      </p:sp>
      <p:sp>
        <p:nvSpPr>
          <p:cNvPr id="4" name="TextBox 3"/>
          <p:cNvSpPr txBox="1"/>
          <p:nvPr/>
        </p:nvSpPr>
        <p:spPr>
          <a:xfrm>
            <a:off x="2258224" y="3933056"/>
            <a:ext cx="6604560" cy="2308324"/>
          </a:xfrm>
          <a:prstGeom prst="rect">
            <a:avLst/>
          </a:prstGeom>
          <a:noFill/>
        </p:spPr>
        <p:txBody>
          <a:bodyPr wrap="square" rtlCol="0">
            <a:spAutoFit/>
          </a:bodyPr>
          <a:lstStyle/>
          <a:p>
            <a:r>
              <a:rPr lang="uk-UA" b="1" dirty="0">
                <a:solidFill>
                  <a:srgbClr val="00B050"/>
                </a:solidFill>
                <a:latin typeface="Times New Roman" pitchFamily="18" charset="0"/>
                <a:cs typeface="Times New Roman" pitchFamily="18" charset="0"/>
              </a:rPr>
              <a:t>Стратегія "нарощування"</a:t>
            </a:r>
            <a:r>
              <a:rPr lang="uk-UA" dirty="0">
                <a:solidFill>
                  <a:srgbClr val="00B050"/>
                </a:solidFill>
                <a:latin typeface="Times New Roman" pitchFamily="18" charset="0"/>
                <a:cs typeface="Times New Roman" pitchFamily="18" charset="0"/>
              </a:rPr>
              <a:t> </a:t>
            </a:r>
            <a:r>
              <a:rPr lang="uk-UA" dirty="0">
                <a:solidFill>
                  <a:srgbClr val="FFC000"/>
                </a:solidFill>
                <a:latin typeface="Times New Roman" pitchFamily="18" charset="0"/>
                <a:cs typeface="Times New Roman" pitchFamily="18" charset="0"/>
              </a:rPr>
              <a:t>полягає в тому, що з використанням власного науково-технічного потенціалу, залученням зарубіжних учених і конструкторів, інтегруванням фундаментальної та прикладної науки постійно створюються нові продукти, високі технології, що реалізуються у виробництві та соціальній сфері, тобто нарощуються інновації. Таку стратегію активно використовують у США, Великій Британії, Франції, Німеччині.</a:t>
            </a:r>
            <a:endParaRPr lang="ru-RU" dirty="0">
              <a:solidFill>
                <a:srgbClr val="FFC000"/>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757041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80">
                                          <p:stCondLst>
                                            <p:cond delay="0"/>
                                          </p:stCondLst>
                                        </p:cTn>
                                        <p:tgtEl>
                                          <p:spTgt spid="3"/>
                                        </p:tgtEl>
                                      </p:cBhvr>
                                    </p:animEffect>
                                    <p:anim calcmode="lin" valueType="num">
                                      <p:cBhvr>
                                        <p:cTn id="15"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gtEl>
                                      </p:cBhvr>
                                      <p:to x="100000" y="60000"/>
                                    </p:animScale>
                                    <p:animScale>
                                      <p:cBhvr>
                                        <p:cTn id="21" dur="166" decel="50000">
                                          <p:stCondLst>
                                            <p:cond delay="676"/>
                                          </p:stCondLst>
                                        </p:cTn>
                                        <p:tgtEl>
                                          <p:spTgt spid="3"/>
                                        </p:tgtEl>
                                      </p:cBhvr>
                                      <p:to x="100000" y="100000"/>
                                    </p:animScale>
                                    <p:animScale>
                                      <p:cBhvr>
                                        <p:cTn id="22" dur="26">
                                          <p:stCondLst>
                                            <p:cond delay="1312"/>
                                          </p:stCondLst>
                                        </p:cTn>
                                        <p:tgtEl>
                                          <p:spTgt spid="3"/>
                                        </p:tgtEl>
                                      </p:cBhvr>
                                      <p:to x="100000" y="80000"/>
                                    </p:animScale>
                                    <p:animScale>
                                      <p:cBhvr>
                                        <p:cTn id="23" dur="166" decel="50000">
                                          <p:stCondLst>
                                            <p:cond delay="1338"/>
                                          </p:stCondLst>
                                        </p:cTn>
                                        <p:tgtEl>
                                          <p:spTgt spid="3"/>
                                        </p:tgtEl>
                                      </p:cBhvr>
                                      <p:to x="100000" y="100000"/>
                                    </p:animScale>
                                    <p:animScale>
                                      <p:cBhvr>
                                        <p:cTn id="24" dur="26">
                                          <p:stCondLst>
                                            <p:cond delay="1642"/>
                                          </p:stCondLst>
                                        </p:cTn>
                                        <p:tgtEl>
                                          <p:spTgt spid="3"/>
                                        </p:tgtEl>
                                      </p:cBhvr>
                                      <p:to x="100000" y="90000"/>
                                    </p:animScale>
                                    <p:animScale>
                                      <p:cBhvr>
                                        <p:cTn id="25" dur="166" decel="50000">
                                          <p:stCondLst>
                                            <p:cond delay="1668"/>
                                          </p:stCondLst>
                                        </p:cTn>
                                        <p:tgtEl>
                                          <p:spTgt spid="3"/>
                                        </p:tgtEl>
                                      </p:cBhvr>
                                      <p:to x="100000" y="100000"/>
                                    </p:animScale>
                                    <p:animScale>
                                      <p:cBhvr>
                                        <p:cTn id="26" dur="26">
                                          <p:stCondLst>
                                            <p:cond delay="1808"/>
                                          </p:stCondLst>
                                        </p:cTn>
                                        <p:tgtEl>
                                          <p:spTgt spid="3"/>
                                        </p:tgtEl>
                                      </p:cBhvr>
                                      <p:to x="100000" y="95000"/>
                                    </p:animScale>
                                    <p:animScale>
                                      <p:cBhvr>
                                        <p:cTn id="27" dur="166" decel="50000">
                                          <p:stCondLst>
                                            <p:cond delay="1834"/>
                                          </p:stCondLst>
                                        </p:cTn>
                                        <p:tgtEl>
                                          <p:spTgt spid="3"/>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wipe(down)">
                                      <p:cBhvr>
                                        <p:cTn id="32" dur="580">
                                          <p:stCondLst>
                                            <p:cond delay="0"/>
                                          </p:stCondLst>
                                        </p:cTn>
                                        <p:tgtEl>
                                          <p:spTgt spid="4"/>
                                        </p:tgtEl>
                                      </p:cBhvr>
                                    </p:animEffect>
                                    <p:anim calcmode="lin" valueType="num">
                                      <p:cBhvr>
                                        <p:cTn id="33"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8" dur="26">
                                          <p:stCondLst>
                                            <p:cond delay="650"/>
                                          </p:stCondLst>
                                        </p:cTn>
                                        <p:tgtEl>
                                          <p:spTgt spid="4"/>
                                        </p:tgtEl>
                                      </p:cBhvr>
                                      <p:to x="100000" y="60000"/>
                                    </p:animScale>
                                    <p:animScale>
                                      <p:cBhvr>
                                        <p:cTn id="39" dur="166" decel="50000">
                                          <p:stCondLst>
                                            <p:cond delay="676"/>
                                          </p:stCondLst>
                                        </p:cTn>
                                        <p:tgtEl>
                                          <p:spTgt spid="4"/>
                                        </p:tgtEl>
                                      </p:cBhvr>
                                      <p:to x="100000" y="100000"/>
                                    </p:animScale>
                                    <p:animScale>
                                      <p:cBhvr>
                                        <p:cTn id="40" dur="26">
                                          <p:stCondLst>
                                            <p:cond delay="1312"/>
                                          </p:stCondLst>
                                        </p:cTn>
                                        <p:tgtEl>
                                          <p:spTgt spid="4"/>
                                        </p:tgtEl>
                                      </p:cBhvr>
                                      <p:to x="100000" y="80000"/>
                                    </p:animScale>
                                    <p:animScale>
                                      <p:cBhvr>
                                        <p:cTn id="41" dur="166" decel="50000">
                                          <p:stCondLst>
                                            <p:cond delay="1338"/>
                                          </p:stCondLst>
                                        </p:cTn>
                                        <p:tgtEl>
                                          <p:spTgt spid="4"/>
                                        </p:tgtEl>
                                      </p:cBhvr>
                                      <p:to x="100000" y="100000"/>
                                    </p:animScale>
                                    <p:animScale>
                                      <p:cBhvr>
                                        <p:cTn id="42" dur="26">
                                          <p:stCondLst>
                                            <p:cond delay="1642"/>
                                          </p:stCondLst>
                                        </p:cTn>
                                        <p:tgtEl>
                                          <p:spTgt spid="4"/>
                                        </p:tgtEl>
                                      </p:cBhvr>
                                      <p:to x="100000" y="90000"/>
                                    </p:animScale>
                                    <p:animScale>
                                      <p:cBhvr>
                                        <p:cTn id="43" dur="166" decel="50000">
                                          <p:stCondLst>
                                            <p:cond delay="1668"/>
                                          </p:stCondLst>
                                        </p:cTn>
                                        <p:tgtEl>
                                          <p:spTgt spid="4"/>
                                        </p:tgtEl>
                                      </p:cBhvr>
                                      <p:to x="100000" y="100000"/>
                                    </p:animScale>
                                    <p:animScale>
                                      <p:cBhvr>
                                        <p:cTn id="44" dur="26">
                                          <p:stCondLst>
                                            <p:cond delay="1808"/>
                                          </p:stCondLst>
                                        </p:cTn>
                                        <p:tgtEl>
                                          <p:spTgt spid="4"/>
                                        </p:tgtEl>
                                      </p:cBhvr>
                                      <p:to x="100000" y="95000"/>
                                    </p:animScale>
                                    <p:animScale>
                                      <p:cBhvr>
                                        <p:cTn id="45"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692696"/>
            <a:ext cx="8064896" cy="1015663"/>
          </a:xfrm>
          <a:prstGeom prst="rect">
            <a:avLst/>
          </a:prstGeom>
          <a:noFill/>
        </p:spPr>
        <p:txBody>
          <a:bodyPr wrap="square" rtlCol="0">
            <a:spAutoFit/>
          </a:bodyPr>
          <a:lstStyle/>
          <a:p>
            <a:r>
              <a:rPr lang="uk-UA" sz="2000" dirty="0">
                <a:solidFill>
                  <a:srgbClr val="00B050"/>
                </a:solidFill>
                <a:latin typeface="Times New Roman" pitchFamily="18" charset="0"/>
                <a:cs typeface="Times New Roman" pitchFamily="18" charset="0"/>
              </a:rPr>
              <a:t>У світовій практиці не існує єдиного підходу до визначення рівня інноваційного розвитку і його ефективності як для окремих корпорацій, так і для високотехнологічних галузей промисловості загалом. </a:t>
            </a:r>
            <a:endParaRPr lang="ru-RU" sz="2000" dirty="0">
              <a:solidFill>
                <a:srgbClr val="00B050"/>
              </a:solidFill>
              <a:latin typeface="Times New Roman" pitchFamily="18" charset="0"/>
              <a:cs typeface="Times New Roman" pitchFamily="18" charset="0"/>
            </a:endParaRPr>
          </a:p>
        </p:txBody>
      </p:sp>
      <p:sp>
        <p:nvSpPr>
          <p:cNvPr id="3" name="TextBox 2"/>
          <p:cNvSpPr txBox="1"/>
          <p:nvPr/>
        </p:nvSpPr>
        <p:spPr>
          <a:xfrm>
            <a:off x="1475656" y="4293096"/>
            <a:ext cx="7452320" cy="2308324"/>
          </a:xfrm>
          <a:prstGeom prst="rect">
            <a:avLst/>
          </a:prstGeom>
          <a:noFill/>
        </p:spPr>
        <p:txBody>
          <a:bodyPr wrap="square" rtlCol="0">
            <a:spAutoFit/>
          </a:bodyPr>
          <a:lstStyle/>
          <a:p>
            <a:pPr algn="r"/>
            <a:r>
              <a:rPr lang="uk-UA" dirty="0">
                <a:solidFill>
                  <a:srgbClr val="FFFF00"/>
                </a:solidFill>
                <a:latin typeface="Times New Roman" pitchFamily="18" charset="0"/>
                <a:cs typeface="Times New Roman" pitchFamily="18" charset="0"/>
              </a:rPr>
              <a:t>На основі моніторингу та аналізу показників усіх фірм галузі визначається узагальнюючий показник окремої галузі, а потім — інноваційні рейтинги провідних промислових галузей, а також високотехнічних корпорацій. Незважаючи на застосування різних методики показників, загалом світова статистика доводить існування тісної кореляції між науковими дослідженнями, інноваціями та економічним зростанням фірм і галузей.</a:t>
            </a:r>
            <a:endParaRPr lang="ru-RU" dirty="0">
              <a:solidFill>
                <a:srgbClr val="FFFF00"/>
              </a:solidFill>
              <a:latin typeface="Times New Roman" pitchFamily="18" charset="0"/>
              <a:cs typeface="Times New Roman" pitchFamily="18" charset="0"/>
            </a:endParaRPr>
          </a:p>
          <a:p>
            <a:pPr algn="r"/>
            <a:endParaRPr lang="ru-RU" dirty="0"/>
          </a:p>
        </p:txBody>
      </p:sp>
      <p:sp>
        <p:nvSpPr>
          <p:cNvPr id="4" name="TextBox 3"/>
          <p:cNvSpPr txBox="1"/>
          <p:nvPr/>
        </p:nvSpPr>
        <p:spPr>
          <a:xfrm>
            <a:off x="160864" y="2204864"/>
            <a:ext cx="8748464" cy="1754326"/>
          </a:xfrm>
          <a:prstGeom prst="rect">
            <a:avLst/>
          </a:prstGeom>
          <a:noFill/>
        </p:spPr>
        <p:txBody>
          <a:bodyPr wrap="square" rtlCol="0">
            <a:spAutoFit/>
          </a:bodyPr>
          <a:lstStyle/>
          <a:p>
            <a:r>
              <a:rPr lang="uk-UA" dirty="0">
                <a:solidFill>
                  <a:srgbClr val="FFC000"/>
                </a:solidFill>
                <a:latin typeface="Times New Roman" pitchFamily="18" charset="0"/>
                <a:cs typeface="Times New Roman" pitchFamily="18" charset="0"/>
              </a:rPr>
              <a:t>Наприклад, у США застосовують до 50 показників, за допомогою яких порівнюється ефективність НДДКР і здійснюється моніторинг змін впливу інноваційної функції на діяльність корпорації протягом певного часу. Серед них такі показники, як загальні витрати на НДДКР, відношення витрат на НДДКР до обсягу продажу, заощадження корпорації (у результаті використання нових технологій), віднесені до щорічного прибутку. </a:t>
            </a:r>
            <a:endParaRPr lang="ru-RU" dirty="0">
              <a:solidFill>
                <a:srgbClr val="FFC000"/>
              </a:solidFill>
              <a:latin typeface="Times New Roman" pitchFamily="18" charset="0"/>
              <a:cs typeface="Times New Roman" pitchFamily="18" charset="0"/>
            </a:endParaRPr>
          </a:p>
        </p:txBody>
      </p:sp>
    </p:spTree>
    <p:extLst>
      <p:ext uri="{BB962C8B-B14F-4D97-AF65-F5344CB8AC3E}">
        <p14:creationId xmlns:p14="http://schemas.microsoft.com/office/powerpoint/2010/main" val="555902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116632"/>
            <a:ext cx="7315200" cy="1154097"/>
          </a:xfrm>
        </p:spPr>
        <p:txBody>
          <a:bodyPr/>
          <a:lstStyle/>
          <a:p>
            <a:pPr algn="ctr"/>
            <a:r>
              <a:rPr lang="uk-UA" dirty="0" smtClean="0"/>
              <a:t>План</a:t>
            </a:r>
            <a:endParaRPr lang="ru-RU" dirty="0"/>
          </a:p>
        </p:txBody>
      </p:sp>
      <p:sp>
        <p:nvSpPr>
          <p:cNvPr id="3" name="TextBox 2"/>
          <p:cNvSpPr txBox="1"/>
          <p:nvPr/>
        </p:nvSpPr>
        <p:spPr>
          <a:xfrm>
            <a:off x="899592" y="2348880"/>
            <a:ext cx="7416824" cy="1384995"/>
          </a:xfrm>
          <a:prstGeom prst="rect">
            <a:avLst/>
          </a:prstGeom>
          <a:noFill/>
        </p:spPr>
        <p:txBody>
          <a:bodyPr wrap="square" rtlCol="0">
            <a:spAutoFit/>
          </a:bodyPr>
          <a:lstStyle/>
          <a:p>
            <a:pPr marL="342900" indent="-342900">
              <a:buAutoNum type="arabicPeriod"/>
            </a:pPr>
            <a:r>
              <a:rPr lang="uk-UA" sz="2800" dirty="0" smtClean="0">
                <a:solidFill>
                  <a:srgbClr val="00B050"/>
                </a:solidFill>
                <a:latin typeface="Times New Roman" pitchFamily="18" charset="0"/>
                <a:cs typeface="Times New Roman" pitchFamily="18" charset="0"/>
              </a:rPr>
              <a:t>Фінансові особливості діяльності ТНК</a:t>
            </a:r>
          </a:p>
          <a:p>
            <a:pPr marL="342900" indent="-342900">
              <a:buAutoNum type="arabicPeriod"/>
            </a:pPr>
            <a:endParaRPr lang="uk-UA" sz="2800" dirty="0">
              <a:solidFill>
                <a:srgbClr val="00B050"/>
              </a:solidFill>
              <a:latin typeface="Times New Roman" pitchFamily="18" charset="0"/>
              <a:cs typeface="Times New Roman" pitchFamily="18" charset="0"/>
            </a:endParaRPr>
          </a:p>
          <a:p>
            <a:pPr marL="342900" indent="-342900">
              <a:buAutoNum type="arabicPeriod"/>
            </a:pPr>
            <a:r>
              <a:rPr lang="uk-UA" sz="2800" dirty="0" smtClean="0">
                <a:solidFill>
                  <a:srgbClr val="00B050"/>
                </a:solidFill>
                <a:latin typeface="Times New Roman" pitchFamily="18" charset="0"/>
                <a:cs typeface="Times New Roman" pitchFamily="18" charset="0"/>
              </a:rPr>
              <a:t>Планування капіталовкладень ТНК</a:t>
            </a:r>
            <a:endParaRPr lang="ru-RU" sz="2800" dirty="0">
              <a:solidFill>
                <a:srgbClr val="00B050"/>
              </a:solidFill>
              <a:latin typeface="Times New Roman" pitchFamily="18" charset="0"/>
              <a:cs typeface="Times New Roman" pitchFamily="18" charset="0"/>
            </a:endParaRPr>
          </a:p>
        </p:txBody>
      </p:sp>
    </p:spTree>
    <p:extLst>
      <p:ext uri="{BB962C8B-B14F-4D97-AF65-F5344CB8AC3E}">
        <p14:creationId xmlns:p14="http://schemas.microsoft.com/office/powerpoint/2010/main" val="28214485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0"/>
            <a:ext cx="8050088" cy="1154097"/>
          </a:xfrm>
        </p:spPr>
        <p:txBody>
          <a:bodyPr>
            <a:normAutofit/>
          </a:bodyPr>
          <a:lstStyle/>
          <a:p>
            <a:r>
              <a:rPr lang="uk-UA" sz="3200" dirty="0" smtClean="0">
                <a:latin typeface="Times New Roman" pitchFamily="18" charset="0"/>
                <a:cs typeface="Times New Roman" pitchFamily="18" charset="0"/>
              </a:rPr>
              <a:t>1. Фінансові особливості діяльності ТНК</a:t>
            </a:r>
            <a:endParaRPr lang="ru-RU" sz="3200" dirty="0">
              <a:latin typeface="Times New Roman" pitchFamily="18" charset="0"/>
              <a:cs typeface="Times New Roman" pitchFamily="18" charset="0"/>
            </a:endParaRPr>
          </a:p>
        </p:txBody>
      </p:sp>
      <p:sp>
        <p:nvSpPr>
          <p:cNvPr id="3" name="TextBox 2"/>
          <p:cNvSpPr txBox="1"/>
          <p:nvPr/>
        </p:nvSpPr>
        <p:spPr>
          <a:xfrm>
            <a:off x="251520" y="1556792"/>
            <a:ext cx="8640960" cy="646331"/>
          </a:xfrm>
          <a:prstGeom prst="rect">
            <a:avLst/>
          </a:prstGeom>
          <a:noFill/>
        </p:spPr>
        <p:txBody>
          <a:bodyPr wrap="square" rtlCol="0">
            <a:spAutoFit/>
          </a:bodyPr>
          <a:lstStyle/>
          <a:p>
            <a:r>
              <a:rPr lang="ru-RU" dirty="0" err="1">
                <a:solidFill>
                  <a:srgbClr val="FFFF00"/>
                </a:solidFill>
                <a:latin typeface="Times New Roman" pitchFamily="18" charset="0"/>
                <a:cs typeface="Times New Roman" pitchFamily="18" charset="0"/>
              </a:rPr>
              <a:t>Компанії</a:t>
            </a:r>
            <a:r>
              <a:rPr lang="ru-RU" dirty="0">
                <a:solidFill>
                  <a:srgbClr val="FFFF00"/>
                </a:solidFill>
                <a:latin typeface="Times New Roman" pitchFamily="18" charset="0"/>
                <a:cs typeface="Times New Roman" pitchFamily="18" charset="0"/>
              </a:rPr>
              <a:t>, </a:t>
            </a:r>
            <a:r>
              <a:rPr lang="ru-RU" dirty="0" err="1">
                <a:solidFill>
                  <a:srgbClr val="FFFF00"/>
                </a:solidFill>
                <a:latin typeface="Times New Roman" pitchFamily="18" charset="0"/>
                <a:cs typeface="Times New Roman" pitchFamily="18" charset="0"/>
              </a:rPr>
              <a:t>що</a:t>
            </a:r>
            <a:r>
              <a:rPr lang="ru-RU" dirty="0">
                <a:solidFill>
                  <a:srgbClr val="FFFF00"/>
                </a:solidFill>
                <a:latin typeface="Times New Roman" pitchFamily="18" charset="0"/>
                <a:cs typeface="Times New Roman" pitchFamily="18" charset="0"/>
              </a:rPr>
              <a:t> </a:t>
            </a:r>
            <a:r>
              <a:rPr lang="ru-RU" dirty="0" err="1">
                <a:solidFill>
                  <a:srgbClr val="FFFF00"/>
                </a:solidFill>
                <a:latin typeface="Times New Roman" pitchFamily="18" charset="0"/>
                <a:cs typeface="Times New Roman" pitchFamily="18" charset="0"/>
              </a:rPr>
              <a:t>здійснюють</a:t>
            </a:r>
            <a:r>
              <a:rPr lang="ru-RU" dirty="0">
                <a:solidFill>
                  <a:srgbClr val="FFFF00"/>
                </a:solidFill>
                <a:latin typeface="Times New Roman" pitchFamily="18" charset="0"/>
                <a:cs typeface="Times New Roman" pitchFamily="18" charset="0"/>
              </a:rPr>
              <a:t> </a:t>
            </a:r>
            <a:r>
              <a:rPr lang="ru-RU" dirty="0" err="1">
                <a:solidFill>
                  <a:srgbClr val="FFFF00"/>
                </a:solidFill>
                <a:latin typeface="Times New Roman" pitchFamily="18" charset="0"/>
                <a:cs typeface="Times New Roman" pitchFamily="18" charset="0"/>
              </a:rPr>
              <a:t>фінансово-господарську</a:t>
            </a:r>
            <a:r>
              <a:rPr lang="ru-RU" dirty="0">
                <a:solidFill>
                  <a:srgbClr val="FFFF00"/>
                </a:solidFill>
                <a:latin typeface="Times New Roman" pitchFamily="18" charset="0"/>
                <a:cs typeface="Times New Roman" pitchFamily="18" charset="0"/>
              </a:rPr>
              <a:t> </a:t>
            </a:r>
            <a:r>
              <a:rPr lang="ru-RU" dirty="0" err="1">
                <a:solidFill>
                  <a:srgbClr val="FFFF00"/>
                </a:solidFill>
                <a:latin typeface="Times New Roman" pitchFamily="18" charset="0"/>
                <a:cs typeface="Times New Roman" pitchFamily="18" charset="0"/>
              </a:rPr>
              <a:t>діяльність</a:t>
            </a:r>
            <a:r>
              <a:rPr lang="ru-RU" dirty="0">
                <a:solidFill>
                  <a:srgbClr val="FFFF00"/>
                </a:solidFill>
                <a:latin typeface="Times New Roman" pitchFamily="18" charset="0"/>
                <a:cs typeface="Times New Roman" pitchFamily="18" charset="0"/>
              </a:rPr>
              <a:t> на </a:t>
            </a:r>
            <a:r>
              <a:rPr lang="ru-RU" dirty="0" err="1">
                <a:solidFill>
                  <a:srgbClr val="FFFF00"/>
                </a:solidFill>
                <a:latin typeface="Times New Roman" pitchFamily="18" charset="0"/>
                <a:cs typeface="Times New Roman" pitchFamily="18" charset="0"/>
              </a:rPr>
              <a:t>території</a:t>
            </a:r>
            <a:r>
              <a:rPr lang="ru-RU" dirty="0">
                <a:solidFill>
                  <a:srgbClr val="FFFF00"/>
                </a:solidFill>
                <a:latin typeface="Times New Roman" pitchFamily="18" charset="0"/>
                <a:cs typeface="Times New Roman" pitchFamily="18" charset="0"/>
              </a:rPr>
              <a:t> </a:t>
            </a:r>
            <a:r>
              <a:rPr lang="ru-RU" dirty="0" err="1">
                <a:solidFill>
                  <a:srgbClr val="FFFF00"/>
                </a:solidFill>
                <a:latin typeface="Times New Roman" pitchFamily="18" charset="0"/>
                <a:cs typeface="Times New Roman" pitchFamily="18" charset="0"/>
              </a:rPr>
              <a:t>кількох</a:t>
            </a:r>
            <a:r>
              <a:rPr lang="ru-RU" dirty="0">
                <a:solidFill>
                  <a:srgbClr val="FFFF00"/>
                </a:solidFill>
                <a:latin typeface="Times New Roman" pitchFamily="18" charset="0"/>
                <a:cs typeface="Times New Roman" pitchFamily="18" charset="0"/>
              </a:rPr>
              <a:t> </a:t>
            </a:r>
            <a:r>
              <a:rPr lang="ru-RU" dirty="0" err="1">
                <a:solidFill>
                  <a:srgbClr val="FFFF00"/>
                </a:solidFill>
                <a:latin typeface="Times New Roman" pitchFamily="18" charset="0"/>
                <a:cs typeface="Times New Roman" pitchFamily="18" charset="0"/>
              </a:rPr>
              <a:t>країн</a:t>
            </a:r>
            <a:r>
              <a:rPr lang="ru-RU" dirty="0">
                <a:solidFill>
                  <a:srgbClr val="FFFF00"/>
                </a:solidFill>
                <a:latin typeface="Times New Roman" pitchFamily="18" charset="0"/>
                <a:cs typeface="Times New Roman" pitchFamily="18" charset="0"/>
              </a:rPr>
              <a:t>, </a:t>
            </a:r>
            <a:r>
              <a:rPr lang="ru-RU" dirty="0" err="1">
                <a:solidFill>
                  <a:srgbClr val="FFFF00"/>
                </a:solidFill>
                <a:latin typeface="Times New Roman" pitchFamily="18" charset="0"/>
                <a:cs typeface="Times New Roman" pitchFamily="18" charset="0"/>
              </a:rPr>
              <a:t>називають</a:t>
            </a:r>
            <a:r>
              <a:rPr lang="ru-RU" dirty="0">
                <a:solidFill>
                  <a:srgbClr val="FFFF00"/>
                </a:solidFill>
                <a:latin typeface="Times New Roman" pitchFamily="18" charset="0"/>
                <a:cs typeface="Times New Roman" pitchFamily="18" charset="0"/>
              </a:rPr>
              <a:t> </a:t>
            </a:r>
            <a:r>
              <a:rPr lang="ru-RU" dirty="0" err="1">
                <a:solidFill>
                  <a:srgbClr val="FFFF00"/>
                </a:solidFill>
                <a:latin typeface="Times New Roman" pitchFamily="18" charset="0"/>
                <a:cs typeface="Times New Roman" pitchFamily="18" charset="0"/>
              </a:rPr>
              <a:t>транснаціональними</a:t>
            </a:r>
            <a:r>
              <a:rPr lang="ru-RU" dirty="0">
                <a:solidFill>
                  <a:srgbClr val="FFFF00"/>
                </a:solidFill>
                <a:latin typeface="Times New Roman" pitchFamily="18" charset="0"/>
                <a:cs typeface="Times New Roman" pitchFamily="18" charset="0"/>
              </a:rPr>
              <a:t> (</a:t>
            </a:r>
            <a:r>
              <a:rPr lang="ru-RU" dirty="0" err="1">
                <a:solidFill>
                  <a:srgbClr val="FFFF00"/>
                </a:solidFill>
                <a:latin typeface="Times New Roman" pitchFamily="18" charset="0"/>
                <a:cs typeface="Times New Roman" pitchFamily="18" charset="0"/>
              </a:rPr>
              <a:t>або</a:t>
            </a:r>
            <a:r>
              <a:rPr lang="ru-RU" dirty="0">
                <a:solidFill>
                  <a:srgbClr val="FFFF00"/>
                </a:solidFill>
                <a:latin typeface="Times New Roman" pitchFamily="18" charset="0"/>
                <a:cs typeface="Times New Roman" pitchFamily="18" charset="0"/>
              </a:rPr>
              <a:t> </a:t>
            </a:r>
            <a:r>
              <a:rPr lang="ru-RU" dirty="0" err="1">
                <a:solidFill>
                  <a:srgbClr val="FFFF00"/>
                </a:solidFill>
                <a:latin typeface="Times New Roman" pitchFamily="18" charset="0"/>
                <a:cs typeface="Times New Roman" pitchFamily="18" charset="0"/>
              </a:rPr>
              <a:t>міжнародними</a:t>
            </a:r>
            <a:r>
              <a:rPr lang="ru-RU" dirty="0">
                <a:solidFill>
                  <a:srgbClr val="FFFF00"/>
                </a:solidFill>
                <a:latin typeface="Times New Roman" pitchFamily="18" charset="0"/>
                <a:cs typeface="Times New Roman" pitchFamily="18" charset="0"/>
              </a:rPr>
              <a:t>) </a:t>
            </a:r>
            <a:r>
              <a:rPr lang="ru-RU" dirty="0" err="1">
                <a:solidFill>
                  <a:srgbClr val="FFFF00"/>
                </a:solidFill>
                <a:latin typeface="Times New Roman" pitchFamily="18" charset="0"/>
                <a:cs typeface="Times New Roman" pitchFamily="18" charset="0"/>
              </a:rPr>
              <a:t>корпораціями</a:t>
            </a:r>
            <a:r>
              <a:rPr lang="ru-RU" dirty="0">
                <a:solidFill>
                  <a:srgbClr val="FFFF00"/>
                </a:solidFill>
                <a:latin typeface="Times New Roman" pitchFamily="18" charset="0"/>
                <a:cs typeface="Times New Roman" pitchFamily="18" charset="0"/>
              </a:rPr>
              <a:t> </a:t>
            </a:r>
          </a:p>
        </p:txBody>
      </p:sp>
      <p:sp>
        <p:nvSpPr>
          <p:cNvPr id="4" name="TextBox 3"/>
          <p:cNvSpPr txBox="1"/>
          <p:nvPr/>
        </p:nvSpPr>
        <p:spPr>
          <a:xfrm>
            <a:off x="395536" y="2420888"/>
            <a:ext cx="8496944" cy="923330"/>
          </a:xfrm>
          <a:prstGeom prst="rect">
            <a:avLst/>
          </a:prstGeom>
          <a:noFill/>
        </p:spPr>
        <p:txBody>
          <a:bodyPr wrap="square" rtlCol="0">
            <a:spAutoFit/>
          </a:bodyPr>
          <a:lstStyle/>
          <a:p>
            <a:pPr algn="ctr"/>
            <a:r>
              <a:rPr lang="ru-RU" dirty="0" err="1">
                <a:solidFill>
                  <a:srgbClr val="00B050"/>
                </a:solidFill>
                <a:latin typeface="Times New Roman" pitchFamily="18" charset="0"/>
                <a:cs typeface="Times New Roman" pitchFamily="18" charset="0"/>
              </a:rPr>
              <a:t>Дослідники</a:t>
            </a:r>
            <a:r>
              <a:rPr lang="ru-RU" dirty="0">
                <a:solidFill>
                  <a:srgbClr val="00B050"/>
                </a:solidFill>
                <a:latin typeface="Times New Roman" pitchFamily="18" charset="0"/>
                <a:cs typeface="Times New Roman" pitchFamily="18" charset="0"/>
              </a:rPr>
              <a:t> проблем </a:t>
            </a:r>
            <a:r>
              <a:rPr lang="ru-RU" dirty="0" err="1">
                <a:solidFill>
                  <a:srgbClr val="00B050"/>
                </a:solidFill>
                <a:latin typeface="Times New Roman" pitchFamily="18" charset="0"/>
                <a:cs typeface="Times New Roman" pitchFamily="18" charset="0"/>
              </a:rPr>
              <a:t>фінансового</a:t>
            </a:r>
            <a:r>
              <a:rPr lang="ru-RU" dirty="0">
                <a:solidFill>
                  <a:srgbClr val="00B050"/>
                </a:solidFill>
                <a:latin typeface="Times New Roman" pitchFamily="18" charset="0"/>
                <a:cs typeface="Times New Roman" pitchFamily="18" charset="0"/>
              </a:rPr>
              <a:t> </a:t>
            </a:r>
            <a:r>
              <a:rPr lang="ru-RU" dirty="0" err="1">
                <a:solidFill>
                  <a:srgbClr val="00B050"/>
                </a:solidFill>
                <a:latin typeface="Times New Roman" pitchFamily="18" charset="0"/>
                <a:cs typeface="Times New Roman" pitchFamily="18" charset="0"/>
              </a:rPr>
              <a:t>управління</a:t>
            </a:r>
            <a:r>
              <a:rPr lang="ru-RU" dirty="0">
                <a:solidFill>
                  <a:srgbClr val="00B050"/>
                </a:solidFill>
                <a:latin typeface="Times New Roman" pitchFamily="18" charset="0"/>
                <a:cs typeface="Times New Roman" pitchFamily="18" charset="0"/>
              </a:rPr>
              <a:t> </a:t>
            </a:r>
            <a:r>
              <a:rPr lang="ru-RU" dirty="0" err="1">
                <a:solidFill>
                  <a:srgbClr val="00B050"/>
                </a:solidFill>
                <a:latin typeface="Times New Roman" pitchFamily="18" charset="0"/>
                <a:cs typeface="Times New Roman" pitchFamily="18" charset="0"/>
              </a:rPr>
              <a:t>корпораціями</a:t>
            </a:r>
            <a:r>
              <a:rPr lang="ru-RU" dirty="0">
                <a:solidFill>
                  <a:srgbClr val="00B050"/>
                </a:solidFill>
                <a:latin typeface="Times New Roman" pitchFamily="18" charset="0"/>
                <a:cs typeface="Times New Roman" pitchFamily="18" charset="0"/>
              </a:rPr>
              <a:t> </a:t>
            </a:r>
            <a:r>
              <a:rPr lang="ru-RU" dirty="0" err="1">
                <a:solidFill>
                  <a:srgbClr val="00B050"/>
                </a:solidFill>
                <a:latin typeface="Times New Roman" pitchFamily="18" charset="0"/>
                <a:cs typeface="Times New Roman" pitchFamily="18" charset="0"/>
              </a:rPr>
              <a:t>називають</a:t>
            </a:r>
            <a:r>
              <a:rPr lang="ru-RU" dirty="0">
                <a:solidFill>
                  <a:srgbClr val="00B050"/>
                </a:solidFill>
                <a:latin typeface="Times New Roman" pitchFamily="18" charset="0"/>
                <a:cs typeface="Times New Roman" pitchFamily="18" charset="0"/>
              </a:rPr>
              <a:t> </a:t>
            </a:r>
            <a:r>
              <a:rPr lang="ru-RU" dirty="0" err="1">
                <a:solidFill>
                  <a:srgbClr val="00B050"/>
                </a:solidFill>
                <a:latin typeface="Times New Roman" pitchFamily="18" charset="0"/>
                <a:cs typeface="Times New Roman" pitchFamily="18" charset="0"/>
              </a:rPr>
              <a:t>шість</a:t>
            </a:r>
            <a:r>
              <a:rPr lang="ru-RU" dirty="0">
                <a:solidFill>
                  <a:srgbClr val="00B050"/>
                </a:solidFill>
                <a:latin typeface="Times New Roman" pitchFamily="18" charset="0"/>
                <a:cs typeface="Times New Roman" pitchFamily="18" charset="0"/>
              </a:rPr>
              <a:t> причин </a:t>
            </a:r>
            <a:r>
              <a:rPr lang="ru-RU" dirty="0" err="1">
                <a:solidFill>
                  <a:srgbClr val="00B050"/>
                </a:solidFill>
                <a:latin typeface="Times New Roman" pitchFamily="18" charset="0"/>
                <a:cs typeface="Times New Roman" pitchFamily="18" charset="0"/>
              </a:rPr>
              <a:t>утворення</a:t>
            </a:r>
            <a:r>
              <a:rPr lang="ru-RU" dirty="0">
                <a:solidFill>
                  <a:srgbClr val="00B050"/>
                </a:solidFill>
                <a:latin typeface="Times New Roman" pitchFamily="18" charset="0"/>
                <a:cs typeface="Times New Roman" pitchFamily="18" charset="0"/>
              </a:rPr>
              <a:t> ТНК</a:t>
            </a:r>
            <a:r>
              <a:rPr lang="uk-UA" dirty="0">
                <a:solidFill>
                  <a:srgbClr val="00B050"/>
                </a:solidFill>
                <a:latin typeface="Times New Roman" pitchFamily="18" charset="0"/>
                <a:cs typeface="Times New Roman" pitchFamily="18" charset="0"/>
              </a:rPr>
              <a:t>:</a:t>
            </a:r>
            <a:endParaRPr lang="ru-RU" dirty="0">
              <a:solidFill>
                <a:srgbClr val="00B050"/>
              </a:solidFill>
              <a:latin typeface="Times New Roman" pitchFamily="18" charset="0"/>
              <a:cs typeface="Times New Roman" pitchFamily="18" charset="0"/>
            </a:endParaRPr>
          </a:p>
          <a:p>
            <a:pPr algn="ctr"/>
            <a:endParaRPr lang="ru-RU" dirty="0"/>
          </a:p>
        </p:txBody>
      </p:sp>
      <p:sp>
        <p:nvSpPr>
          <p:cNvPr id="5" name="TextBox 4"/>
          <p:cNvSpPr txBox="1"/>
          <p:nvPr/>
        </p:nvSpPr>
        <p:spPr>
          <a:xfrm>
            <a:off x="0" y="3214717"/>
            <a:ext cx="3059832" cy="646331"/>
          </a:xfrm>
          <a:prstGeom prst="rect">
            <a:avLst/>
          </a:prstGeom>
          <a:noFill/>
        </p:spPr>
        <p:txBody>
          <a:bodyPr wrap="square" rtlCol="0">
            <a:spAutoFit/>
          </a:bodyPr>
          <a:lstStyle/>
          <a:p>
            <a:pPr lvl="0"/>
            <a:r>
              <a:rPr lang="ru-RU" dirty="0" err="1">
                <a:solidFill>
                  <a:srgbClr val="FFC000"/>
                </a:solidFill>
              </a:rPr>
              <a:t>пошук</a:t>
            </a:r>
            <a:r>
              <a:rPr lang="ru-RU" dirty="0">
                <a:solidFill>
                  <a:srgbClr val="FFC000"/>
                </a:solidFill>
              </a:rPr>
              <a:t> </a:t>
            </a:r>
            <a:r>
              <a:rPr lang="ru-RU" dirty="0" err="1">
                <a:solidFill>
                  <a:srgbClr val="FFC000"/>
                </a:solidFill>
              </a:rPr>
              <a:t>нових</a:t>
            </a:r>
            <a:r>
              <a:rPr lang="ru-RU" dirty="0">
                <a:solidFill>
                  <a:srgbClr val="FFC000"/>
                </a:solidFill>
              </a:rPr>
              <a:t> </a:t>
            </a:r>
            <a:r>
              <a:rPr lang="ru-RU" dirty="0" err="1">
                <a:solidFill>
                  <a:srgbClr val="FFC000"/>
                </a:solidFill>
              </a:rPr>
              <a:t>ринків</a:t>
            </a:r>
            <a:r>
              <a:rPr lang="ru-RU" dirty="0">
                <a:solidFill>
                  <a:srgbClr val="FFC000"/>
                </a:solidFill>
              </a:rPr>
              <a:t> </a:t>
            </a:r>
            <a:r>
              <a:rPr lang="ru-RU" dirty="0" err="1" smtClean="0">
                <a:solidFill>
                  <a:srgbClr val="FFC000"/>
                </a:solidFill>
              </a:rPr>
              <a:t>збуту</a:t>
            </a:r>
            <a:endParaRPr lang="ru-RU" dirty="0">
              <a:solidFill>
                <a:srgbClr val="FFC000"/>
              </a:solidFill>
            </a:endParaRPr>
          </a:p>
          <a:p>
            <a:endParaRPr lang="ru-RU" dirty="0"/>
          </a:p>
        </p:txBody>
      </p:sp>
      <p:sp>
        <p:nvSpPr>
          <p:cNvPr id="6" name="TextBox 5"/>
          <p:cNvSpPr txBox="1"/>
          <p:nvPr/>
        </p:nvSpPr>
        <p:spPr>
          <a:xfrm>
            <a:off x="107504" y="3700264"/>
            <a:ext cx="3600400" cy="923330"/>
          </a:xfrm>
          <a:prstGeom prst="rect">
            <a:avLst/>
          </a:prstGeom>
          <a:noFill/>
        </p:spPr>
        <p:txBody>
          <a:bodyPr wrap="square" rtlCol="0">
            <a:spAutoFit/>
          </a:bodyPr>
          <a:lstStyle/>
          <a:p>
            <a:pPr lvl="0"/>
            <a:r>
              <a:rPr lang="ru-RU" dirty="0" err="1">
                <a:solidFill>
                  <a:srgbClr val="FFC000"/>
                </a:solidFill>
              </a:rPr>
              <a:t>забезпечення</a:t>
            </a:r>
            <a:r>
              <a:rPr lang="ru-RU" dirty="0">
                <a:solidFill>
                  <a:srgbClr val="FFC000"/>
                </a:solidFill>
              </a:rPr>
              <a:t> </a:t>
            </a:r>
            <a:r>
              <a:rPr lang="ru-RU" dirty="0" err="1">
                <a:solidFill>
                  <a:srgbClr val="FFC000"/>
                </a:solidFill>
              </a:rPr>
              <a:t>виробництва</a:t>
            </a:r>
            <a:r>
              <a:rPr lang="ru-RU" dirty="0">
                <a:solidFill>
                  <a:srgbClr val="FFC000"/>
                </a:solidFill>
              </a:rPr>
              <a:t> </a:t>
            </a:r>
            <a:r>
              <a:rPr lang="ru-RU" dirty="0" err="1" smtClean="0">
                <a:solidFill>
                  <a:srgbClr val="FFC000"/>
                </a:solidFill>
              </a:rPr>
              <a:t>сировиною</a:t>
            </a:r>
            <a:endParaRPr lang="ru-RU" dirty="0">
              <a:solidFill>
                <a:srgbClr val="FFC000"/>
              </a:solidFill>
            </a:endParaRPr>
          </a:p>
          <a:p>
            <a:pPr algn="ctr"/>
            <a:endParaRPr lang="ru-RU" dirty="0"/>
          </a:p>
        </p:txBody>
      </p:sp>
      <p:sp>
        <p:nvSpPr>
          <p:cNvPr id="7" name="TextBox 6"/>
          <p:cNvSpPr txBox="1"/>
          <p:nvPr/>
        </p:nvSpPr>
        <p:spPr>
          <a:xfrm>
            <a:off x="6444208" y="3105584"/>
            <a:ext cx="2952328" cy="646331"/>
          </a:xfrm>
          <a:prstGeom prst="rect">
            <a:avLst/>
          </a:prstGeom>
          <a:noFill/>
        </p:spPr>
        <p:txBody>
          <a:bodyPr wrap="square" rtlCol="0">
            <a:spAutoFit/>
          </a:bodyPr>
          <a:lstStyle/>
          <a:p>
            <a:pPr lvl="0"/>
            <a:r>
              <a:rPr lang="ru-RU" dirty="0" err="1">
                <a:solidFill>
                  <a:srgbClr val="FFC000"/>
                </a:solidFill>
              </a:rPr>
              <a:t>пошук</a:t>
            </a:r>
            <a:r>
              <a:rPr lang="ru-RU" dirty="0">
                <a:solidFill>
                  <a:srgbClr val="FFC000"/>
                </a:solidFill>
              </a:rPr>
              <a:t> </a:t>
            </a:r>
            <a:r>
              <a:rPr lang="ru-RU" dirty="0" err="1">
                <a:solidFill>
                  <a:srgbClr val="FFC000"/>
                </a:solidFill>
              </a:rPr>
              <a:t>нових</a:t>
            </a:r>
            <a:r>
              <a:rPr lang="ru-RU" dirty="0">
                <a:solidFill>
                  <a:srgbClr val="FFC000"/>
                </a:solidFill>
              </a:rPr>
              <a:t> </a:t>
            </a:r>
            <a:r>
              <a:rPr lang="ru-RU" dirty="0" err="1" smtClean="0">
                <a:solidFill>
                  <a:srgbClr val="FFC000"/>
                </a:solidFill>
              </a:rPr>
              <a:t>технологій</a:t>
            </a:r>
            <a:endParaRPr lang="ru-RU" dirty="0">
              <a:solidFill>
                <a:srgbClr val="FFC000"/>
              </a:solidFill>
            </a:endParaRPr>
          </a:p>
          <a:p>
            <a:endParaRPr lang="ru-RU" dirty="0"/>
          </a:p>
        </p:txBody>
      </p:sp>
      <p:sp>
        <p:nvSpPr>
          <p:cNvPr id="8" name="TextBox 7"/>
          <p:cNvSpPr txBox="1"/>
          <p:nvPr/>
        </p:nvSpPr>
        <p:spPr>
          <a:xfrm>
            <a:off x="4993392" y="3855531"/>
            <a:ext cx="4158208" cy="646331"/>
          </a:xfrm>
          <a:prstGeom prst="rect">
            <a:avLst/>
          </a:prstGeom>
          <a:noFill/>
        </p:spPr>
        <p:txBody>
          <a:bodyPr wrap="square" rtlCol="0">
            <a:spAutoFit/>
          </a:bodyPr>
          <a:lstStyle/>
          <a:p>
            <a:pPr lvl="0" algn="r"/>
            <a:r>
              <a:rPr lang="ru-RU" dirty="0" err="1">
                <a:solidFill>
                  <a:srgbClr val="FFC000"/>
                </a:solidFill>
              </a:rPr>
              <a:t>диверсифікація</a:t>
            </a:r>
            <a:r>
              <a:rPr lang="ru-RU" dirty="0">
                <a:solidFill>
                  <a:srgbClr val="FFC000"/>
                </a:solidFill>
              </a:rPr>
              <a:t> </a:t>
            </a:r>
            <a:r>
              <a:rPr lang="ru-RU" dirty="0" err="1" smtClean="0">
                <a:solidFill>
                  <a:srgbClr val="FFC000"/>
                </a:solidFill>
              </a:rPr>
              <a:t>капіталовкладень</a:t>
            </a:r>
            <a:endParaRPr lang="ru-RU" dirty="0">
              <a:solidFill>
                <a:srgbClr val="FFC000"/>
              </a:solidFill>
            </a:endParaRPr>
          </a:p>
          <a:p>
            <a:pPr algn="r"/>
            <a:endParaRPr lang="ru-RU" dirty="0"/>
          </a:p>
        </p:txBody>
      </p:sp>
      <p:sp>
        <p:nvSpPr>
          <p:cNvPr id="9" name="TextBox 8"/>
          <p:cNvSpPr txBox="1"/>
          <p:nvPr/>
        </p:nvSpPr>
        <p:spPr>
          <a:xfrm>
            <a:off x="0" y="4640362"/>
            <a:ext cx="4374232" cy="923330"/>
          </a:xfrm>
          <a:prstGeom prst="rect">
            <a:avLst/>
          </a:prstGeom>
          <a:noFill/>
        </p:spPr>
        <p:txBody>
          <a:bodyPr wrap="square" rtlCol="0">
            <a:spAutoFit/>
          </a:bodyPr>
          <a:lstStyle/>
          <a:p>
            <a:pPr lvl="0"/>
            <a:r>
              <a:rPr lang="ru-RU" dirty="0" err="1">
                <a:solidFill>
                  <a:srgbClr val="FFC000"/>
                </a:solidFill>
              </a:rPr>
              <a:t>підвищення</a:t>
            </a:r>
            <a:r>
              <a:rPr lang="ru-RU" dirty="0">
                <a:solidFill>
                  <a:srgbClr val="FFC000"/>
                </a:solidFill>
              </a:rPr>
              <a:t> </a:t>
            </a:r>
            <a:r>
              <a:rPr lang="ru-RU" dirty="0" err="1">
                <a:solidFill>
                  <a:srgbClr val="FFC000"/>
                </a:solidFill>
              </a:rPr>
              <a:t>економічної</a:t>
            </a:r>
            <a:r>
              <a:rPr lang="ru-RU" dirty="0">
                <a:solidFill>
                  <a:srgbClr val="FFC000"/>
                </a:solidFill>
              </a:rPr>
              <a:t> </a:t>
            </a:r>
            <a:r>
              <a:rPr lang="ru-RU" dirty="0" err="1">
                <a:solidFill>
                  <a:srgbClr val="FFC000"/>
                </a:solidFill>
              </a:rPr>
              <a:t>ефективності</a:t>
            </a:r>
            <a:r>
              <a:rPr lang="ru-RU" dirty="0">
                <a:solidFill>
                  <a:srgbClr val="FFC000"/>
                </a:solidFill>
              </a:rPr>
              <a:t> за </a:t>
            </a:r>
            <a:r>
              <a:rPr lang="ru-RU" dirty="0" err="1">
                <a:solidFill>
                  <a:srgbClr val="FFC000"/>
                </a:solidFill>
              </a:rPr>
              <a:t>рахунок</a:t>
            </a:r>
            <a:r>
              <a:rPr lang="ru-RU" dirty="0">
                <a:solidFill>
                  <a:srgbClr val="FFC000"/>
                </a:solidFill>
              </a:rPr>
              <a:t> </a:t>
            </a:r>
            <a:r>
              <a:rPr lang="ru-RU" dirty="0" err="1" smtClean="0">
                <a:solidFill>
                  <a:srgbClr val="FFC000"/>
                </a:solidFill>
              </a:rPr>
              <a:t>переміщення</a:t>
            </a:r>
            <a:endParaRPr lang="ru-RU" dirty="0">
              <a:solidFill>
                <a:srgbClr val="FFC000"/>
              </a:solidFill>
            </a:endParaRPr>
          </a:p>
          <a:p>
            <a:endParaRPr lang="ru-RU" dirty="0"/>
          </a:p>
        </p:txBody>
      </p:sp>
      <p:sp>
        <p:nvSpPr>
          <p:cNvPr id="10" name="TextBox 9"/>
          <p:cNvSpPr txBox="1"/>
          <p:nvPr/>
        </p:nvSpPr>
        <p:spPr>
          <a:xfrm>
            <a:off x="4973920" y="4640362"/>
            <a:ext cx="4150608" cy="923330"/>
          </a:xfrm>
          <a:prstGeom prst="rect">
            <a:avLst/>
          </a:prstGeom>
          <a:noFill/>
        </p:spPr>
        <p:txBody>
          <a:bodyPr wrap="square" rtlCol="0">
            <a:spAutoFit/>
          </a:bodyPr>
          <a:lstStyle/>
          <a:p>
            <a:pPr lvl="0" algn="r"/>
            <a:r>
              <a:rPr lang="ru-RU" dirty="0" err="1">
                <a:solidFill>
                  <a:srgbClr val="FFC000"/>
                </a:solidFill>
              </a:rPr>
              <a:t>виробництва</a:t>
            </a:r>
            <a:r>
              <a:rPr lang="ru-RU" dirty="0">
                <a:solidFill>
                  <a:srgbClr val="FFC000"/>
                </a:solidFill>
              </a:rPr>
              <a:t> у </a:t>
            </a:r>
            <a:r>
              <a:rPr lang="ru-RU" dirty="0" err="1">
                <a:solidFill>
                  <a:srgbClr val="FFC000"/>
                </a:solidFill>
              </a:rPr>
              <a:t>країни</a:t>
            </a:r>
            <a:r>
              <a:rPr lang="ru-RU" dirty="0">
                <a:solidFill>
                  <a:srgbClr val="FFC000"/>
                </a:solidFill>
              </a:rPr>
              <a:t> з </a:t>
            </a:r>
            <a:r>
              <a:rPr lang="ru-RU" dirty="0" err="1">
                <a:solidFill>
                  <a:srgbClr val="FFC000"/>
                </a:solidFill>
              </a:rPr>
              <a:t>меншими</a:t>
            </a:r>
            <a:r>
              <a:rPr lang="ru-RU" dirty="0">
                <a:solidFill>
                  <a:srgbClr val="FFC000"/>
                </a:solidFill>
              </a:rPr>
              <a:t> </a:t>
            </a:r>
            <a:r>
              <a:rPr lang="ru-RU" dirty="0" err="1">
                <a:solidFill>
                  <a:srgbClr val="FFC000"/>
                </a:solidFill>
              </a:rPr>
              <a:t>виробничими</a:t>
            </a:r>
            <a:r>
              <a:rPr lang="ru-RU" dirty="0">
                <a:solidFill>
                  <a:srgbClr val="FFC000"/>
                </a:solidFill>
              </a:rPr>
              <a:t> </a:t>
            </a:r>
            <a:r>
              <a:rPr lang="ru-RU" dirty="0" err="1" smtClean="0">
                <a:solidFill>
                  <a:srgbClr val="FFC000"/>
                </a:solidFill>
              </a:rPr>
              <a:t>витратами</a:t>
            </a:r>
            <a:endParaRPr lang="ru-RU" dirty="0">
              <a:solidFill>
                <a:srgbClr val="FFC000"/>
              </a:solidFill>
            </a:endParaRPr>
          </a:p>
          <a:p>
            <a:endParaRPr lang="ru-RU" dirty="0"/>
          </a:p>
        </p:txBody>
      </p:sp>
      <p:sp>
        <p:nvSpPr>
          <p:cNvPr id="11" name="TextBox 10"/>
          <p:cNvSpPr txBox="1"/>
          <p:nvPr/>
        </p:nvSpPr>
        <p:spPr>
          <a:xfrm>
            <a:off x="1630916" y="5733256"/>
            <a:ext cx="5832648" cy="923330"/>
          </a:xfrm>
          <a:prstGeom prst="rect">
            <a:avLst/>
          </a:prstGeom>
          <a:noFill/>
        </p:spPr>
        <p:txBody>
          <a:bodyPr wrap="square" rtlCol="0">
            <a:spAutoFit/>
          </a:bodyPr>
          <a:lstStyle/>
          <a:p>
            <a:pPr lvl="0" algn="ctr"/>
            <a:r>
              <a:rPr lang="ru-RU" dirty="0" err="1">
                <a:solidFill>
                  <a:srgbClr val="FFC000"/>
                </a:solidFill>
              </a:rPr>
              <a:t>подолання</a:t>
            </a:r>
            <a:r>
              <a:rPr lang="ru-RU" dirty="0">
                <a:solidFill>
                  <a:srgbClr val="FFC000"/>
                </a:solidFill>
              </a:rPr>
              <a:t> </a:t>
            </a:r>
            <a:r>
              <a:rPr lang="ru-RU" dirty="0" err="1">
                <a:solidFill>
                  <a:srgbClr val="FFC000"/>
                </a:solidFill>
              </a:rPr>
              <a:t>перешкод</a:t>
            </a:r>
            <a:r>
              <a:rPr lang="ru-RU" dirty="0">
                <a:solidFill>
                  <a:srgbClr val="FFC000"/>
                </a:solidFill>
              </a:rPr>
              <a:t> </a:t>
            </a:r>
            <a:r>
              <a:rPr lang="ru-RU" dirty="0" err="1">
                <a:solidFill>
                  <a:srgbClr val="FFC000"/>
                </a:solidFill>
              </a:rPr>
              <a:t>політичного</a:t>
            </a:r>
            <a:r>
              <a:rPr lang="ru-RU" dirty="0">
                <a:solidFill>
                  <a:srgbClr val="FFC000"/>
                </a:solidFill>
              </a:rPr>
              <a:t> і </a:t>
            </a:r>
            <a:r>
              <a:rPr lang="ru-RU" dirty="0" err="1">
                <a:solidFill>
                  <a:srgbClr val="FFC000"/>
                </a:solidFill>
              </a:rPr>
              <a:t>законодавчого</a:t>
            </a:r>
            <a:r>
              <a:rPr lang="ru-RU" dirty="0">
                <a:solidFill>
                  <a:srgbClr val="FFC000"/>
                </a:solidFill>
              </a:rPr>
              <a:t> </a:t>
            </a:r>
            <a:r>
              <a:rPr lang="ru-RU" dirty="0" smtClean="0">
                <a:solidFill>
                  <a:srgbClr val="FFC000"/>
                </a:solidFill>
              </a:rPr>
              <a:t>характеру</a:t>
            </a:r>
            <a:endParaRPr lang="ru-RU" dirty="0">
              <a:solidFill>
                <a:srgbClr val="FFC000"/>
              </a:solidFill>
            </a:endParaRPr>
          </a:p>
          <a:p>
            <a:endParaRPr lang="ru-RU" dirty="0"/>
          </a:p>
        </p:txBody>
      </p:sp>
      <p:cxnSp>
        <p:nvCxnSpPr>
          <p:cNvPr id="13" name="Прямая со стрелкой 12"/>
          <p:cNvCxnSpPr/>
          <p:nvPr/>
        </p:nvCxnSpPr>
        <p:spPr>
          <a:xfrm flipH="1">
            <a:off x="3275856" y="3105584"/>
            <a:ext cx="1098376" cy="3231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p:nvPr/>
        </p:nvCxnSpPr>
        <p:spPr>
          <a:xfrm flipH="1">
            <a:off x="3275856" y="3105584"/>
            <a:ext cx="1098376" cy="7554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Прямая со стрелкой 16"/>
          <p:cNvCxnSpPr/>
          <p:nvPr/>
        </p:nvCxnSpPr>
        <p:spPr>
          <a:xfrm flipH="1">
            <a:off x="3707904" y="3105584"/>
            <a:ext cx="666328" cy="12595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p:nvPr/>
        </p:nvCxnSpPr>
        <p:spPr>
          <a:xfrm>
            <a:off x="4374232" y="3105584"/>
            <a:ext cx="0" cy="22259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p:nvPr/>
        </p:nvCxnSpPr>
        <p:spPr>
          <a:xfrm>
            <a:off x="4374232" y="3105584"/>
            <a:ext cx="822608" cy="1253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Прямая со стрелкой 29"/>
          <p:cNvCxnSpPr/>
          <p:nvPr/>
        </p:nvCxnSpPr>
        <p:spPr>
          <a:xfrm>
            <a:off x="4374232" y="3105584"/>
            <a:ext cx="1061864" cy="6297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Прямая со стрелкой 31"/>
          <p:cNvCxnSpPr/>
          <p:nvPr/>
        </p:nvCxnSpPr>
        <p:spPr>
          <a:xfrm>
            <a:off x="4374232" y="3105584"/>
            <a:ext cx="1130620" cy="2386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3506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circle(in)">
                                      <p:cBhvr>
                                        <p:cTn id="18" dur="2000"/>
                                        <p:tgtEl>
                                          <p:spTgt spid="5"/>
                                        </p:tgtEl>
                                      </p:cBhvr>
                                    </p:animEffect>
                                  </p:childTnLst>
                                </p:cTn>
                              </p:par>
                              <p:par>
                                <p:cTn id="19" presetID="6" presetClass="entr" presetSubtype="16"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circle(in)">
                                      <p:cBhvr>
                                        <p:cTn id="21" dur="20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nodeType="click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circle(in)">
                                      <p:cBhvr>
                                        <p:cTn id="26" dur="2000"/>
                                        <p:tgtEl>
                                          <p:spTgt spid="15"/>
                                        </p:tgtEl>
                                      </p:cBhvr>
                                    </p:animEffect>
                                  </p:childTnLst>
                                </p:cTn>
                              </p:par>
                              <p:par>
                                <p:cTn id="27" presetID="6" presetClass="entr" presetSubtype="16"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circle(in)">
                                      <p:cBhvr>
                                        <p:cTn id="29" dur="2000"/>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nodeType="click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circle(in)">
                                      <p:cBhvr>
                                        <p:cTn id="34" dur="2000"/>
                                        <p:tgtEl>
                                          <p:spTgt spid="17"/>
                                        </p:tgtEl>
                                      </p:cBhvr>
                                    </p:animEffect>
                                  </p:childTnLst>
                                </p:cTn>
                              </p:par>
                              <p:par>
                                <p:cTn id="35" presetID="6" presetClass="entr" presetSubtype="16"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circle(in)">
                                      <p:cBhvr>
                                        <p:cTn id="37" dur="20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32"/>
                                        </p:tgtEl>
                                        <p:attrNameLst>
                                          <p:attrName>style.visibility</p:attrName>
                                        </p:attrNameLst>
                                      </p:cBhvr>
                                      <p:to>
                                        <p:strVal val="visible"/>
                                      </p:to>
                                    </p:set>
                                    <p:animEffect transition="in" filter="circle(in)">
                                      <p:cBhvr>
                                        <p:cTn id="42" dur="2000"/>
                                        <p:tgtEl>
                                          <p:spTgt spid="32"/>
                                        </p:tgtEl>
                                      </p:cBhvr>
                                    </p:animEffect>
                                  </p:childTnLst>
                                </p:cTn>
                              </p:par>
                              <p:par>
                                <p:cTn id="43" presetID="6" presetClass="entr" presetSubtype="16" fill="hold" grpId="0" nodeType="with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circle(in)">
                                      <p:cBhvr>
                                        <p:cTn id="45" dur="2000"/>
                                        <p:tgtEl>
                                          <p:spTgt spid="7"/>
                                        </p:tgtEl>
                                      </p:cBhvr>
                                    </p:animEffect>
                                  </p:childTnLst>
                                </p:cTn>
                              </p:par>
                            </p:childTnLst>
                          </p:cTn>
                        </p:par>
                      </p:childTnLst>
                    </p:cTn>
                  </p:par>
                  <p:par>
                    <p:cTn id="46" fill="hold">
                      <p:stCondLst>
                        <p:cond delay="indefinite"/>
                      </p:stCondLst>
                      <p:childTnLst>
                        <p:par>
                          <p:cTn id="47" fill="hold">
                            <p:stCondLst>
                              <p:cond delay="0"/>
                            </p:stCondLst>
                            <p:childTnLst>
                              <p:par>
                                <p:cTn id="48" presetID="6" presetClass="entr" presetSubtype="16" fill="hold" grpId="0" nodeType="click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circle(in)">
                                      <p:cBhvr>
                                        <p:cTn id="50" dur="2000"/>
                                        <p:tgtEl>
                                          <p:spTgt spid="8"/>
                                        </p:tgtEl>
                                      </p:cBhvr>
                                    </p:animEffect>
                                  </p:childTnLst>
                                </p:cTn>
                              </p:par>
                              <p:par>
                                <p:cTn id="51" presetID="6" presetClass="entr" presetSubtype="16" fill="hold" nodeType="withEffect">
                                  <p:stCondLst>
                                    <p:cond delay="0"/>
                                  </p:stCondLst>
                                  <p:childTnLst>
                                    <p:set>
                                      <p:cBhvr>
                                        <p:cTn id="52" dur="1" fill="hold">
                                          <p:stCondLst>
                                            <p:cond delay="0"/>
                                          </p:stCondLst>
                                        </p:cTn>
                                        <p:tgtEl>
                                          <p:spTgt spid="30"/>
                                        </p:tgtEl>
                                        <p:attrNameLst>
                                          <p:attrName>style.visibility</p:attrName>
                                        </p:attrNameLst>
                                      </p:cBhvr>
                                      <p:to>
                                        <p:strVal val="visible"/>
                                      </p:to>
                                    </p:set>
                                    <p:animEffect transition="in" filter="circle(in)">
                                      <p:cBhvr>
                                        <p:cTn id="53" dur="2000"/>
                                        <p:tgtEl>
                                          <p:spTgt spid="30"/>
                                        </p:tgtEl>
                                      </p:cBhvr>
                                    </p:animEffect>
                                  </p:childTnLst>
                                </p:cTn>
                              </p:par>
                            </p:childTnLst>
                          </p:cTn>
                        </p:par>
                      </p:childTnLst>
                    </p:cTn>
                  </p:par>
                  <p:par>
                    <p:cTn id="54" fill="hold">
                      <p:stCondLst>
                        <p:cond delay="indefinite"/>
                      </p:stCondLst>
                      <p:childTnLst>
                        <p:par>
                          <p:cTn id="55" fill="hold">
                            <p:stCondLst>
                              <p:cond delay="0"/>
                            </p:stCondLst>
                            <p:childTnLst>
                              <p:par>
                                <p:cTn id="56" presetID="6" presetClass="entr" presetSubtype="16" fill="hold" grpId="0" nodeType="clickEffect">
                                  <p:stCondLst>
                                    <p:cond delay="0"/>
                                  </p:stCondLst>
                                  <p:childTnLst>
                                    <p:set>
                                      <p:cBhvr>
                                        <p:cTn id="57" dur="1" fill="hold">
                                          <p:stCondLst>
                                            <p:cond delay="0"/>
                                          </p:stCondLst>
                                        </p:cTn>
                                        <p:tgtEl>
                                          <p:spTgt spid="10"/>
                                        </p:tgtEl>
                                        <p:attrNameLst>
                                          <p:attrName>style.visibility</p:attrName>
                                        </p:attrNameLst>
                                      </p:cBhvr>
                                      <p:to>
                                        <p:strVal val="visible"/>
                                      </p:to>
                                    </p:set>
                                    <p:animEffect transition="in" filter="circle(in)">
                                      <p:cBhvr>
                                        <p:cTn id="58" dur="2000"/>
                                        <p:tgtEl>
                                          <p:spTgt spid="10"/>
                                        </p:tgtEl>
                                      </p:cBhvr>
                                    </p:animEffect>
                                  </p:childTnLst>
                                </p:cTn>
                              </p:par>
                              <p:par>
                                <p:cTn id="59" presetID="6" presetClass="entr" presetSubtype="16" fill="hold" nodeType="withEffect">
                                  <p:stCondLst>
                                    <p:cond delay="0"/>
                                  </p:stCondLst>
                                  <p:childTnLst>
                                    <p:set>
                                      <p:cBhvr>
                                        <p:cTn id="60" dur="1" fill="hold">
                                          <p:stCondLst>
                                            <p:cond delay="0"/>
                                          </p:stCondLst>
                                        </p:cTn>
                                        <p:tgtEl>
                                          <p:spTgt spid="25"/>
                                        </p:tgtEl>
                                        <p:attrNameLst>
                                          <p:attrName>style.visibility</p:attrName>
                                        </p:attrNameLst>
                                      </p:cBhvr>
                                      <p:to>
                                        <p:strVal val="visible"/>
                                      </p:to>
                                    </p:set>
                                    <p:animEffect transition="in" filter="circle(in)">
                                      <p:cBhvr>
                                        <p:cTn id="61" dur="2000"/>
                                        <p:tgtEl>
                                          <p:spTgt spid="25"/>
                                        </p:tgtEl>
                                      </p:cBhvr>
                                    </p:animEffect>
                                  </p:childTnLst>
                                </p:cTn>
                              </p:par>
                            </p:childTnLst>
                          </p:cTn>
                        </p:par>
                      </p:childTnLst>
                    </p:cTn>
                  </p:par>
                  <p:par>
                    <p:cTn id="62" fill="hold">
                      <p:stCondLst>
                        <p:cond delay="indefinite"/>
                      </p:stCondLst>
                      <p:childTnLst>
                        <p:par>
                          <p:cTn id="63" fill="hold">
                            <p:stCondLst>
                              <p:cond delay="0"/>
                            </p:stCondLst>
                            <p:childTnLst>
                              <p:par>
                                <p:cTn id="64" presetID="6" presetClass="entr" presetSubtype="16" fill="hold" nodeType="clickEffect">
                                  <p:stCondLst>
                                    <p:cond delay="0"/>
                                  </p:stCondLst>
                                  <p:childTnLst>
                                    <p:set>
                                      <p:cBhvr>
                                        <p:cTn id="65" dur="1" fill="hold">
                                          <p:stCondLst>
                                            <p:cond delay="0"/>
                                          </p:stCondLst>
                                        </p:cTn>
                                        <p:tgtEl>
                                          <p:spTgt spid="19"/>
                                        </p:tgtEl>
                                        <p:attrNameLst>
                                          <p:attrName>style.visibility</p:attrName>
                                        </p:attrNameLst>
                                      </p:cBhvr>
                                      <p:to>
                                        <p:strVal val="visible"/>
                                      </p:to>
                                    </p:set>
                                    <p:animEffect transition="in" filter="circle(in)">
                                      <p:cBhvr>
                                        <p:cTn id="66" dur="2000"/>
                                        <p:tgtEl>
                                          <p:spTgt spid="19"/>
                                        </p:tgtEl>
                                      </p:cBhvr>
                                    </p:animEffect>
                                  </p:childTnLst>
                                </p:cTn>
                              </p:par>
                              <p:par>
                                <p:cTn id="67" presetID="6" presetClass="entr" presetSubtype="16" fill="hold" grpId="0" nodeType="withEffect">
                                  <p:stCondLst>
                                    <p:cond delay="0"/>
                                  </p:stCondLst>
                                  <p:childTnLst>
                                    <p:set>
                                      <p:cBhvr>
                                        <p:cTn id="68" dur="1" fill="hold">
                                          <p:stCondLst>
                                            <p:cond delay="0"/>
                                          </p:stCondLst>
                                        </p:cTn>
                                        <p:tgtEl>
                                          <p:spTgt spid="11"/>
                                        </p:tgtEl>
                                        <p:attrNameLst>
                                          <p:attrName>style.visibility</p:attrName>
                                        </p:attrNameLst>
                                      </p:cBhvr>
                                      <p:to>
                                        <p:strVal val="visible"/>
                                      </p:to>
                                    </p:set>
                                    <p:animEffect transition="in" filter="circle(in)">
                                      <p:cBhvr>
                                        <p:cTn id="69"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116632"/>
            <a:ext cx="7848872" cy="1200329"/>
          </a:xfrm>
          <a:prstGeom prst="rect">
            <a:avLst/>
          </a:prstGeom>
          <a:noFill/>
        </p:spPr>
        <p:txBody>
          <a:bodyPr wrap="square" rtlCol="0">
            <a:spAutoFit/>
          </a:bodyPr>
          <a:lstStyle/>
          <a:p>
            <a:pPr algn="ctr"/>
            <a:r>
              <a:rPr lang="uk-UA" dirty="0">
                <a:solidFill>
                  <a:srgbClr val="FFFF00"/>
                </a:solidFill>
                <a:latin typeface="Times New Roman" pitchFamily="18" charset="0"/>
                <a:cs typeface="Times New Roman" pitchFamily="18" charset="0"/>
              </a:rPr>
              <a:t>Розширення ТНК, безумовно, свідчить про успішні фінансові результати діяльності цих структур. Разом з тим така діяльність у різних країнах породжує фінансові складності, що можуть знизити ефективність діяльності ТНК. </a:t>
            </a:r>
            <a:endParaRPr lang="ru-RU" dirty="0">
              <a:solidFill>
                <a:srgbClr val="FFFF00"/>
              </a:solidFill>
              <a:latin typeface="Times New Roman" pitchFamily="18" charset="0"/>
              <a:cs typeface="Times New Roman" pitchFamily="18" charset="0"/>
            </a:endParaRPr>
          </a:p>
        </p:txBody>
      </p:sp>
      <p:sp>
        <p:nvSpPr>
          <p:cNvPr id="3" name="TextBox 2"/>
          <p:cNvSpPr txBox="1"/>
          <p:nvPr/>
        </p:nvSpPr>
        <p:spPr>
          <a:xfrm>
            <a:off x="2195736" y="1484784"/>
            <a:ext cx="6948264" cy="1754326"/>
          </a:xfrm>
          <a:prstGeom prst="rect">
            <a:avLst/>
          </a:prstGeom>
          <a:noFill/>
        </p:spPr>
        <p:txBody>
          <a:bodyPr wrap="square" rtlCol="0">
            <a:spAutoFit/>
          </a:bodyPr>
          <a:lstStyle/>
          <a:p>
            <a:pPr algn="r"/>
            <a:r>
              <a:rPr lang="uk-UA" dirty="0">
                <a:solidFill>
                  <a:srgbClr val="00B050"/>
                </a:solidFill>
                <a:latin typeface="Times New Roman" pitchFamily="18" charset="0"/>
                <a:cs typeface="Times New Roman" pitchFamily="18" charset="0"/>
              </a:rPr>
              <a:t>Завдання менеджерів — проаналізувати фактори, що впливають на фінанси міжнародних компаній, а також розробити і використовувати у практиці управління фінансами методи, що запобігають виникненню втрат і зменшують ризики від здійснення операцій на території різних країн.</a:t>
            </a:r>
            <a:endParaRPr lang="ru-RU" dirty="0">
              <a:solidFill>
                <a:srgbClr val="00B050"/>
              </a:solidFill>
              <a:latin typeface="Times New Roman" pitchFamily="18" charset="0"/>
              <a:cs typeface="Times New Roman" pitchFamily="18" charset="0"/>
            </a:endParaRPr>
          </a:p>
          <a:p>
            <a:endParaRPr lang="ru-RU" dirty="0"/>
          </a:p>
        </p:txBody>
      </p:sp>
      <p:sp>
        <p:nvSpPr>
          <p:cNvPr id="4" name="TextBox 3"/>
          <p:cNvSpPr txBox="1"/>
          <p:nvPr/>
        </p:nvSpPr>
        <p:spPr>
          <a:xfrm>
            <a:off x="369444" y="3039343"/>
            <a:ext cx="8496944" cy="923330"/>
          </a:xfrm>
          <a:prstGeom prst="rect">
            <a:avLst/>
          </a:prstGeom>
          <a:noFill/>
        </p:spPr>
        <p:txBody>
          <a:bodyPr wrap="square" rtlCol="0">
            <a:spAutoFit/>
          </a:bodyPr>
          <a:lstStyle/>
          <a:p>
            <a:pPr algn="ctr"/>
            <a:r>
              <a:rPr lang="uk-UA" b="1" dirty="0">
                <a:solidFill>
                  <a:srgbClr val="FFFF00"/>
                </a:solidFill>
                <a:latin typeface="Times New Roman" pitchFamily="18" charset="0"/>
                <a:cs typeface="Times New Roman" pitchFamily="18" charset="0"/>
              </a:rPr>
              <a:t>Наведемо основні фактори, які слід ураховувати, виконуючи фінансові операції за межами країни</a:t>
            </a:r>
            <a:r>
              <a:rPr lang="uk-UA" dirty="0">
                <a:solidFill>
                  <a:srgbClr val="FFFF00"/>
                </a:solidFill>
                <a:latin typeface="Times New Roman" pitchFamily="18" charset="0"/>
                <a:cs typeface="Times New Roman" pitchFamily="18" charset="0"/>
              </a:rPr>
              <a:t>:</a:t>
            </a:r>
            <a:endParaRPr lang="ru-RU" dirty="0">
              <a:solidFill>
                <a:srgbClr val="FFFF00"/>
              </a:solidFill>
              <a:latin typeface="Times New Roman" pitchFamily="18" charset="0"/>
              <a:cs typeface="Times New Roman" pitchFamily="18" charset="0"/>
            </a:endParaRPr>
          </a:p>
          <a:p>
            <a:pPr algn="ctr"/>
            <a:endParaRPr lang="ru-RU" dirty="0"/>
          </a:p>
        </p:txBody>
      </p:sp>
      <p:sp>
        <p:nvSpPr>
          <p:cNvPr id="5" name="TextBox 4"/>
          <p:cNvSpPr txBox="1"/>
          <p:nvPr/>
        </p:nvSpPr>
        <p:spPr>
          <a:xfrm>
            <a:off x="390796" y="3639507"/>
            <a:ext cx="8496944" cy="646331"/>
          </a:xfrm>
          <a:prstGeom prst="rect">
            <a:avLst/>
          </a:prstGeom>
          <a:noFill/>
        </p:spPr>
        <p:txBody>
          <a:bodyPr wrap="square" rtlCol="0">
            <a:spAutoFit/>
          </a:bodyPr>
          <a:lstStyle/>
          <a:p>
            <a:pPr algn="ctr"/>
            <a:r>
              <a:rPr lang="uk-UA" dirty="0">
                <a:solidFill>
                  <a:srgbClr val="FFC000"/>
                </a:solidFill>
              </a:rPr>
              <a:t>• існування різних валют, обмінних курсів валют і валютних обмежень;</a:t>
            </a:r>
            <a:endParaRPr lang="ru-RU" dirty="0">
              <a:solidFill>
                <a:srgbClr val="FFC000"/>
              </a:solidFill>
            </a:endParaRPr>
          </a:p>
          <a:p>
            <a:endParaRPr lang="ru-RU" dirty="0"/>
          </a:p>
        </p:txBody>
      </p:sp>
      <p:sp>
        <p:nvSpPr>
          <p:cNvPr id="6" name="TextBox 5"/>
          <p:cNvSpPr txBox="1"/>
          <p:nvPr/>
        </p:nvSpPr>
        <p:spPr>
          <a:xfrm>
            <a:off x="391620" y="4077072"/>
            <a:ext cx="8496944" cy="646331"/>
          </a:xfrm>
          <a:prstGeom prst="rect">
            <a:avLst/>
          </a:prstGeom>
          <a:noFill/>
        </p:spPr>
        <p:txBody>
          <a:bodyPr wrap="square" rtlCol="0">
            <a:spAutoFit/>
          </a:bodyPr>
          <a:lstStyle/>
          <a:p>
            <a:pPr algn="ctr"/>
            <a:r>
              <a:rPr lang="uk-UA" dirty="0">
                <a:solidFill>
                  <a:srgbClr val="FFC000"/>
                </a:solidFill>
              </a:rPr>
              <a:t>• розбіжність між банківськими процентними ставками в різних країнах;</a:t>
            </a:r>
            <a:endParaRPr lang="ru-RU" dirty="0">
              <a:solidFill>
                <a:srgbClr val="FFC000"/>
              </a:solidFill>
            </a:endParaRPr>
          </a:p>
          <a:p>
            <a:endParaRPr lang="ru-RU" dirty="0"/>
          </a:p>
        </p:txBody>
      </p:sp>
      <p:sp>
        <p:nvSpPr>
          <p:cNvPr id="7" name="TextBox 6"/>
          <p:cNvSpPr txBox="1"/>
          <p:nvPr/>
        </p:nvSpPr>
        <p:spPr>
          <a:xfrm>
            <a:off x="393892" y="4545994"/>
            <a:ext cx="7802956" cy="646331"/>
          </a:xfrm>
          <a:prstGeom prst="rect">
            <a:avLst/>
          </a:prstGeom>
          <a:noFill/>
        </p:spPr>
        <p:txBody>
          <a:bodyPr wrap="square" rtlCol="0">
            <a:spAutoFit/>
          </a:bodyPr>
          <a:lstStyle/>
          <a:p>
            <a:pPr algn="ctr"/>
            <a:r>
              <a:rPr lang="uk-UA" dirty="0">
                <a:solidFill>
                  <a:srgbClr val="FFC000"/>
                </a:solidFill>
              </a:rPr>
              <a:t>• особливості оподаткування в кожній країні;</a:t>
            </a:r>
            <a:endParaRPr lang="ru-RU" dirty="0">
              <a:solidFill>
                <a:srgbClr val="FFC000"/>
              </a:solidFill>
            </a:endParaRPr>
          </a:p>
          <a:p>
            <a:endParaRPr lang="ru-RU" dirty="0"/>
          </a:p>
        </p:txBody>
      </p:sp>
      <p:sp>
        <p:nvSpPr>
          <p:cNvPr id="8" name="TextBox 7"/>
          <p:cNvSpPr txBox="1"/>
          <p:nvPr/>
        </p:nvSpPr>
        <p:spPr>
          <a:xfrm>
            <a:off x="443804" y="5013176"/>
            <a:ext cx="7802956" cy="646331"/>
          </a:xfrm>
          <a:prstGeom prst="rect">
            <a:avLst/>
          </a:prstGeom>
          <a:noFill/>
        </p:spPr>
        <p:txBody>
          <a:bodyPr wrap="square" rtlCol="0">
            <a:spAutoFit/>
          </a:bodyPr>
          <a:lstStyle/>
          <a:p>
            <a:pPr algn="ctr"/>
            <a:r>
              <a:rPr lang="uk-UA" dirty="0">
                <a:solidFill>
                  <a:srgbClr val="FFC000"/>
                </a:solidFill>
              </a:rPr>
              <a:t>• вплив політичних подій на діяльність підприємств.</a:t>
            </a:r>
            <a:endParaRPr lang="ru-RU" dirty="0">
              <a:solidFill>
                <a:srgbClr val="FFC000"/>
              </a:solidFill>
            </a:endParaRPr>
          </a:p>
          <a:p>
            <a:pPr algn="ctr"/>
            <a:endParaRPr lang="ru-RU" dirty="0"/>
          </a:p>
        </p:txBody>
      </p:sp>
      <p:sp>
        <p:nvSpPr>
          <p:cNvPr id="9" name="TextBox 8"/>
          <p:cNvSpPr txBox="1"/>
          <p:nvPr/>
        </p:nvSpPr>
        <p:spPr>
          <a:xfrm>
            <a:off x="369444" y="5659507"/>
            <a:ext cx="8379020" cy="1200329"/>
          </a:xfrm>
          <a:prstGeom prst="rect">
            <a:avLst/>
          </a:prstGeom>
          <a:noFill/>
        </p:spPr>
        <p:txBody>
          <a:bodyPr wrap="square" rtlCol="0">
            <a:spAutoFit/>
          </a:bodyPr>
          <a:lstStyle/>
          <a:p>
            <a:pPr algn="ctr"/>
            <a:r>
              <a:rPr lang="uk-UA" dirty="0">
                <a:solidFill>
                  <a:srgbClr val="92D050"/>
                </a:solidFill>
                <a:latin typeface="Times New Roman" pitchFamily="18" charset="0"/>
                <a:cs typeface="Times New Roman" pitchFamily="18" charset="0"/>
              </a:rPr>
              <a:t>Дія цих факторів зумовлює появу низки ризиків міжнародних операцій. Одним з найбільш значущих є валютний ризик, що спричинюється коливанням курсів валют.</a:t>
            </a:r>
            <a:endParaRPr lang="ru-RU" dirty="0">
              <a:solidFill>
                <a:srgbClr val="92D050"/>
              </a:solidFill>
              <a:latin typeface="Times New Roman" pitchFamily="18" charset="0"/>
              <a:cs typeface="Times New Roman" pitchFamily="18" charset="0"/>
            </a:endParaRPr>
          </a:p>
          <a:p>
            <a:pPr algn="ctr"/>
            <a:endParaRPr lang="ru-RU" dirty="0"/>
          </a:p>
        </p:txBody>
      </p:sp>
    </p:spTree>
    <p:extLst>
      <p:ext uri="{BB962C8B-B14F-4D97-AF65-F5344CB8AC3E}">
        <p14:creationId xmlns:p14="http://schemas.microsoft.com/office/powerpoint/2010/main" val="2272141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randombar(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1000"/>
                                        <p:tgtEl>
                                          <p:spTgt spid="5"/>
                                        </p:tgtEl>
                                      </p:cBhvr>
                                    </p:animEffect>
                                    <p:anim calcmode="lin" valueType="num">
                                      <p:cBhvr>
                                        <p:cTn id="23" dur="1000" fill="hold"/>
                                        <p:tgtEl>
                                          <p:spTgt spid="5"/>
                                        </p:tgtEl>
                                        <p:attrNameLst>
                                          <p:attrName>ppt_x</p:attrName>
                                        </p:attrNameLst>
                                      </p:cBhvr>
                                      <p:tavLst>
                                        <p:tav tm="0">
                                          <p:val>
                                            <p:strVal val="#ppt_x"/>
                                          </p:val>
                                        </p:tav>
                                        <p:tav tm="100000">
                                          <p:val>
                                            <p:strVal val="#ppt_x"/>
                                          </p:val>
                                        </p:tav>
                                      </p:tavLst>
                                    </p:anim>
                                    <p:anim calcmode="lin" valueType="num">
                                      <p:cBhvr>
                                        <p:cTn id="2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fade">
                                      <p:cBhvr>
                                        <p:cTn id="29" dur="1000"/>
                                        <p:tgtEl>
                                          <p:spTgt spid="6"/>
                                        </p:tgtEl>
                                      </p:cBhvr>
                                    </p:animEffect>
                                    <p:anim calcmode="lin" valueType="num">
                                      <p:cBhvr>
                                        <p:cTn id="30" dur="1000" fill="hold"/>
                                        <p:tgtEl>
                                          <p:spTgt spid="6"/>
                                        </p:tgtEl>
                                        <p:attrNameLst>
                                          <p:attrName>ppt_x</p:attrName>
                                        </p:attrNameLst>
                                      </p:cBhvr>
                                      <p:tavLst>
                                        <p:tav tm="0">
                                          <p:val>
                                            <p:strVal val="#ppt_x"/>
                                          </p:val>
                                        </p:tav>
                                        <p:tav tm="100000">
                                          <p:val>
                                            <p:strVal val="#ppt_x"/>
                                          </p:val>
                                        </p:tav>
                                      </p:tavLst>
                                    </p:anim>
                                    <p:anim calcmode="lin" valueType="num">
                                      <p:cBhvr>
                                        <p:cTn id="3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fade">
                                      <p:cBhvr>
                                        <p:cTn id="36" dur="1000"/>
                                        <p:tgtEl>
                                          <p:spTgt spid="7"/>
                                        </p:tgtEl>
                                      </p:cBhvr>
                                    </p:animEffect>
                                    <p:anim calcmode="lin" valueType="num">
                                      <p:cBhvr>
                                        <p:cTn id="37" dur="1000" fill="hold"/>
                                        <p:tgtEl>
                                          <p:spTgt spid="7"/>
                                        </p:tgtEl>
                                        <p:attrNameLst>
                                          <p:attrName>ppt_x</p:attrName>
                                        </p:attrNameLst>
                                      </p:cBhvr>
                                      <p:tavLst>
                                        <p:tav tm="0">
                                          <p:val>
                                            <p:strVal val="#ppt_x"/>
                                          </p:val>
                                        </p:tav>
                                        <p:tav tm="100000">
                                          <p:val>
                                            <p:strVal val="#ppt_x"/>
                                          </p:val>
                                        </p:tav>
                                      </p:tavLst>
                                    </p:anim>
                                    <p:anim calcmode="lin" valueType="num">
                                      <p:cBhvr>
                                        <p:cTn id="38"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fade">
                                      <p:cBhvr>
                                        <p:cTn id="43" dur="1000"/>
                                        <p:tgtEl>
                                          <p:spTgt spid="8"/>
                                        </p:tgtEl>
                                      </p:cBhvr>
                                    </p:animEffect>
                                    <p:anim calcmode="lin" valueType="num">
                                      <p:cBhvr>
                                        <p:cTn id="44" dur="1000" fill="hold"/>
                                        <p:tgtEl>
                                          <p:spTgt spid="8"/>
                                        </p:tgtEl>
                                        <p:attrNameLst>
                                          <p:attrName>ppt_x</p:attrName>
                                        </p:attrNameLst>
                                      </p:cBhvr>
                                      <p:tavLst>
                                        <p:tav tm="0">
                                          <p:val>
                                            <p:strVal val="#ppt_x"/>
                                          </p:val>
                                        </p:tav>
                                        <p:tav tm="100000">
                                          <p:val>
                                            <p:strVal val="#ppt_x"/>
                                          </p:val>
                                        </p:tav>
                                      </p:tavLst>
                                    </p:anim>
                                    <p:anim calcmode="lin" valueType="num">
                                      <p:cBhvr>
                                        <p:cTn id="4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9"/>
                                        </p:tgtEl>
                                        <p:attrNameLst>
                                          <p:attrName>style.visibility</p:attrName>
                                        </p:attrNameLst>
                                      </p:cBhvr>
                                      <p:to>
                                        <p:strVal val="visible"/>
                                      </p:to>
                                    </p:set>
                                    <p:animEffect transition="in" filter="barn(inVertical)">
                                      <p:cBhvr>
                                        <p:cTn id="5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692696"/>
            <a:ext cx="7776864" cy="1754326"/>
          </a:xfrm>
          <a:prstGeom prst="rect">
            <a:avLst/>
          </a:prstGeom>
          <a:noFill/>
        </p:spPr>
        <p:txBody>
          <a:bodyPr wrap="square" rtlCol="0">
            <a:spAutoFit/>
          </a:bodyPr>
          <a:lstStyle/>
          <a:p>
            <a:r>
              <a:rPr lang="uk-UA" b="1" dirty="0">
                <a:solidFill>
                  <a:srgbClr val="00B050"/>
                </a:solidFill>
                <a:latin typeface="Times New Roman" pitchFamily="18" charset="0"/>
                <a:cs typeface="Times New Roman" pitchFamily="18" charset="0"/>
              </a:rPr>
              <a:t>Короткостроковий валютний ризик</a:t>
            </a:r>
            <a:r>
              <a:rPr lang="uk-UA" dirty="0">
                <a:solidFill>
                  <a:srgbClr val="00B050"/>
                </a:solidFill>
                <a:latin typeface="Times New Roman" pitchFamily="18" charset="0"/>
                <a:cs typeface="Times New Roman" pitchFamily="18" charset="0"/>
              </a:rPr>
              <a:t> </a:t>
            </a:r>
            <a:r>
              <a:rPr lang="uk-UA" dirty="0">
                <a:solidFill>
                  <a:srgbClr val="FFFF00"/>
                </a:solidFill>
                <a:latin typeface="Times New Roman" pitchFamily="18" charset="0"/>
                <a:cs typeface="Times New Roman" pitchFamily="18" charset="0"/>
              </a:rPr>
              <a:t>виникає внаслідок щоденних коливань валютного курсу. Міжнародні компанії, звичайно, мають укладені угоди на купівлю або продаж товарів у найближчому майбутньому за встановленими цінами. Якщо для платежів використовуються різні валюти, слід звернутися до способів страхування короткострокових валютних ризиків.</a:t>
            </a:r>
            <a:endParaRPr lang="ru-RU" dirty="0">
              <a:solidFill>
                <a:srgbClr val="FFFF00"/>
              </a:solidFill>
              <a:latin typeface="Times New Roman" pitchFamily="18" charset="0"/>
              <a:cs typeface="Times New Roman" pitchFamily="18" charset="0"/>
            </a:endParaRPr>
          </a:p>
          <a:p>
            <a:endParaRPr lang="ru-RU" dirty="0"/>
          </a:p>
        </p:txBody>
      </p:sp>
      <p:sp>
        <p:nvSpPr>
          <p:cNvPr id="3" name="TextBox 2"/>
          <p:cNvSpPr txBox="1"/>
          <p:nvPr/>
        </p:nvSpPr>
        <p:spPr>
          <a:xfrm>
            <a:off x="1619672" y="2564904"/>
            <a:ext cx="7128792" cy="1754326"/>
          </a:xfrm>
          <a:prstGeom prst="rect">
            <a:avLst/>
          </a:prstGeom>
          <a:noFill/>
        </p:spPr>
        <p:txBody>
          <a:bodyPr wrap="square" rtlCol="0">
            <a:spAutoFit/>
          </a:bodyPr>
          <a:lstStyle/>
          <a:p>
            <a:pPr algn="r"/>
            <a:r>
              <a:rPr lang="uk-UA" b="1" dirty="0">
                <a:solidFill>
                  <a:srgbClr val="FFFF00"/>
                </a:solidFill>
                <a:latin typeface="Times New Roman" pitchFamily="18" charset="0"/>
                <a:cs typeface="Times New Roman" pitchFamily="18" charset="0"/>
              </a:rPr>
              <a:t>Довгостроковий валютний ризик</a:t>
            </a:r>
            <a:r>
              <a:rPr lang="uk-UA" dirty="0">
                <a:solidFill>
                  <a:srgbClr val="FFFF00"/>
                </a:solidFill>
                <a:latin typeface="Times New Roman" pitchFamily="18" charset="0"/>
                <a:cs typeface="Times New Roman" pitchFamily="18" charset="0"/>
              </a:rPr>
              <a:t> </a:t>
            </a:r>
            <a:r>
              <a:rPr lang="uk-UA" dirty="0">
                <a:solidFill>
                  <a:srgbClr val="00B050"/>
                </a:solidFill>
                <a:latin typeface="Times New Roman" pitchFamily="18" charset="0"/>
                <a:cs typeface="Times New Roman" pitchFamily="18" charset="0"/>
              </a:rPr>
              <a:t>пов'язаний з тим, що вартість операцій за кордоном може змінитися внаслідок непередбачених змін економічних умов (наприклад, незаплановане підвищення заробітної плати у країні, де ТНК здійснювала діяльність з метою економії на оплаті праці, може привести до зниження прибутку або до збитків).</a:t>
            </a:r>
            <a:endParaRPr lang="ru-RU" dirty="0">
              <a:solidFill>
                <a:srgbClr val="00B050"/>
              </a:solidFill>
              <a:latin typeface="Times New Roman" pitchFamily="18" charset="0"/>
              <a:cs typeface="Times New Roman" pitchFamily="18" charset="0"/>
            </a:endParaRPr>
          </a:p>
          <a:p>
            <a:endParaRPr lang="ru-RU" dirty="0"/>
          </a:p>
        </p:txBody>
      </p:sp>
      <p:sp>
        <p:nvSpPr>
          <p:cNvPr id="4" name="TextBox 3"/>
          <p:cNvSpPr txBox="1"/>
          <p:nvPr/>
        </p:nvSpPr>
        <p:spPr>
          <a:xfrm>
            <a:off x="395536" y="4509120"/>
            <a:ext cx="8352928" cy="1477328"/>
          </a:xfrm>
          <a:prstGeom prst="rect">
            <a:avLst/>
          </a:prstGeom>
          <a:noFill/>
        </p:spPr>
        <p:txBody>
          <a:bodyPr wrap="square" rtlCol="0">
            <a:spAutoFit/>
          </a:bodyPr>
          <a:lstStyle/>
          <a:p>
            <a:pPr algn="ctr"/>
            <a:r>
              <a:rPr lang="uk-UA" dirty="0">
                <a:solidFill>
                  <a:srgbClr val="FFC000"/>
                </a:solidFill>
                <a:latin typeface="Times New Roman" pitchFamily="18" charset="0"/>
                <a:cs typeface="Times New Roman" pitchFamily="18" charset="0"/>
              </a:rPr>
              <a:t>Для великої ТНК управління валютним ризиком ускладнюється тим, що розрахунки між її філіями в різних країнах здійснюються в кількох різних валютах. Можливо, що зміна обмінного курсу однієї з валют принесе прибуток одній філії і водночас негативно позначиться на діяльності іншої філії.</a:t>
            </a:r>
            <a:endParaRPr lang="ru-RU" dirty="0">
              <a:solidFill>
                <a:srgbClr val="FFC000"/>
              </a:solidFill>
              <a:latin typeface="Times New Roman" pitchFamily="18" charset="0"/>
              <a:cs typeface="Times New Roman" pitchFamily="18" charset="0"/>
            </a:endParaRPr>
          </a:p>
          <a:p>
            <a:pPr algn="ctr"/>
            <a:endParaRPr lang="ru-RU" dirty="0"/>
          </a:p>
        </p:txBody>
      </p:sp>
    </p:spTree>
    <p:extLst>
      <p:ext uri="{BB962C8B-B14F-4D97-AF65-F5344CB8AC3E}">
        <p14:creationId xmlns:p14="http://schemas.microsoft.com/office/powerpoint/2010/main" val="36218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7776864" cy="1477328"/>
          </a:xfrm>
          <a:prstGeom prst="rect">
            <a:avLst/>
          </a:prstGeom>
          <a:noFill/>
        </p:spPr>
        <p:txBody>
          <a:bodyPr wrap="square" rtlCol="0">
            <a:spAutoFit/>
          </a:bodyPr>
          <a:lstStyle/>
          <a:p>
            <a:r>
              <a:rPr lang="uk-UA" dirty="0">
                <a:solidFill>
                  <a:srgbClr val="FFFF00"/>
                </a:solidFill>
                <a:latin typeface="Times New Roman" pitchFamily="18" charset="0"/>
                <a:cs typeface="Times New Roman" pitchFamily="18" charset="0"/>
              </a:rPr>
              <a:t>Хоча існує багато видів і способів </a:t>
            </a:r>
            <a:r>
              <a:rPr lang="uk-UA" dirty="0" err="1">
                <a:solidFill>
                  <a:srgbClr val="FFFF00"/>
                </a:solidFill>
                <a:latin typeface="Times New Roman" pitchFamily="18" charset="0"/>
                <a:cs typeface="Times New Roman" pitchFamily="18" charset="0"/>
              </a:rPr>
              <a:t>хеджування</a:t>
            </a:r>
            <a:r>
              <a:rPr lang="uk-UA" dirty="0">
                <a:solidFill>
                  <a:srgbClr val="FFFF00"/>
                </a:solidFill>
                <a:latin typeface="Times New Roman" pitchFamily="18" charset="0"/>
                <a:cs typeface="Times New Roman" pitchFamily="18" charset="0"/>
              </a:rPr>
              <a:t> ризиків, але ще більше виникає конкретних господарських ситуацій. Тому коли не підходять готові способи страхування ризику, менеджери розроблюють нові інструменти і методи для конкретної нестандартної ситуації, тобто звертаються до фінансового </a:t>
            </a:r>
            <a:r>
              <a:rPr lang="uk-UA" dirty="0" smtClean="0">
                <a:solidFill>
                  <a:srgbClr val="FFFF00"/>
                </a:solidFill>
                <a:latin typeface="Times New Roman" pitchFamily="18" charset="0"/>
                <a:cs typeface="Times New Roman" pitchFamily="18" charset="0"/>
              </a:rPr>
              <a:t>інжинірингу.</a:t>
            </a:r>
            <a:endParaRPr lang="ru-RU" dirty="0">
              <a:solidFill>
                <a:srgbClr val="FFFF00"/>
              </a:solidFill>
              <a:latin typeface="Times New Roman" pitchFamily="18" charset="0"/>
              <a:cs typeface="Times New Roman" pitchFamily="18" charset="0"/>
            </a:endParaRPr>
          </a:p>
        </p:txBody>
      </p:sp>
      <p:sp>
        <p:nvSpPr>
          <p:cNvPr id="3" name="TextBox 2"/>
          <p:cNvSpPr txBox="1"/>
          <p:nvPr/>
        </p:nvSpPr>
        <p:spPr>
          <a:xfrm>
            <a:off x="2987824" y="1484784"/>
            <a:ext cx="5976664" cy="1477328"/>
          </a:xfrm>
          <a:prstGeom prst="rect">
            <a:avLst/>
          </a:prstGeom>
          <a:noFill/>
        </p:spPr>
        <p:txBody>
          <a:bodyPr wrap="square" rtlCol="0">
            <a:spAutoFit/>
          </a:bodyPr>
          <a:lstStyle/>
          <a:p>
            <a:r>
              <a:rPr lang="uk-UA" dirty="0">
                <a:solidFill>
                  <a:srgbClr val="00B050"/>
                </a:solidFill>
                <a:latin typeface="Times New Roman" pitchFamily="18" charset="0"/>
                <a:cs typeface="Times New Roman" pitchFamily="18" charset="0"/>
              </a:rPr>
              <a:t>Зокрема, фінансовий інжиніринг в управлінні ризиками полягає у створенні нових похідних цінних паперів, а також у комбінуванні існуючих деривативів для вирішення специфічних завдань </a:t>
            </a:r>
            <a:r>
              <a:rPr lang="uk-UA" dirty="0" err="1">
                <a:solidFill>
                  <a:srgbClr val="00B050"/>
                </a:solidFill>
                <a:latin typeface="Times New Roman" pitchFamily="18" charset="0"/>
                <a:cs typeface="Times New Roman" pitchFamily="18" charset="0"/>
              </a:rPr>
              <a:t>хеджування</a:t>
            </a:r>
            <a:r>
              <a:rPr lang="uk-UA" dirty="0">
                <a:solidFill>
                  <a:srgbClr val="00B050"/>
                </a:solidFill>
                <a:latin typeface="Times New Roman" pitchFamily="18" charset="0"/>
                <a:cs typeface="Times New Roman" pitchFamily="18" charset="0"/>
              </a:rPr>
              <a:t>.</a:t>
            </a:r>
            <a:endParaRPr lang="ru-RU" dirty="0">
              <a:solidFill>
                <a:srgbClr val="00B050"/>
              </a:solidFill>
              <a:latin typeface="Times New Roman" pitchFamily="18" charset="0"/>
              <a:cs typeface="Times New Roman" pitchFamily="18" charset="0"/>
            </a:endParaRPr>
          </a:p>
          <a:p>
            <a:endParaRPr lang="ru-RU" dirty="0"/>
          </a:p>
        </p:txBody>
      </p:sp>
      <p:sp>
        <p:nvSpPr>
          <p:cNvPr id="4" name="TextBox 3"/>
          <p:cNvSpPr txBox="1"/>
          <p:nvPr/>
        </p:nvSpPr>
        <p:spPr>
          <a:xfrm>
            <a:off x="0" y="2780928"/>
            <a:ext cx="9144000" cy="2031325"/>
          </a:xfrm>
          <a:prstGeom prst="rect">
            <a:avLst/>
          </a:prstGeom>
          <a:noFill/>
        </p:spPr>
        <p:txBody>
          <a:bodyPr wrap="square" rtlCol="0">
            <a:spAutoFit/>
          </a:bodyPr>
          <a:lstStyle/>
          <a:p>
            <a:pPr algn="ctr"/>
            <a:r>
              <a:rPr lang="uk-UA" dirty="0">
                <a:solidFill>
                  <a:srgbClr val="FFC000"/>
                </a:solidFill>
                <a:latin typeface="Times New Roman" pitchFamily="18" charset="0"/>
                <a:cs typeface="Times New Roman" pitchFamily="18" charset="0"/>
              </a:rPr>
              <a:t>В управлінні фінансами ТНК крім операцій із </a:t>
            </a:r>
            <a:r>
              <a:rPr lang="uk-UA" dirty="0" err="1">
                <a:solidFill>
                  <a:srgbClr val="FFC000"/>
                </a:solidFill>
                <a:latin typeface="Times New Roman" pitchFamily="18" charset="0"/>
                <a:cs typeface="Times New Roman" pitchFamily="18" charset="0"/>
              </a:rPr>
              <a:t>хеджування</a:t>
            </a:r>
            <a:r>
              <a:rPr lang="uk-UA" dirty="0">
                <a:solidFill>
                  <a:srgbClr val="FFC000"/>
                </a:solidFill>
                <a:latin typeface="Times New Roman" pitchFamily="18" charset="0"/>
                <a:cs typeface="Times New Roman" pitchFamily="18" charset="0"/>
              </a:rPr>
              <a:t> валютних ризиків важливе місце посідають операції із залучення довгострокового капіталу на міжнародних ринках капіталу, фінансове планування грошових надходжень з урахуванням коливання обмінних курсів валют, розробка варіантів кредитної політики з урахуванням особливостей країн, де розміщені торговельні партнери корпорації, вироблення політики управління коштами в товарно-матеріальних запасах, що формуються в зарубіжних підрозділах.</a:t>
            </a:r>
            <a:endParaRPr lang="ru-RU" dirty="0">
              <a:solidFill>
                <a:srgbClr val="FFC000"/>
              </a:solidFill>
              <a:latin typeface="Times New Roman" pitchFamily="18" charset="0"/>
              <a:cs typeface="Times New Roman" pitchFamily="18" charset="0"/>
            </a:endParaRPr>
          </a:p>
          <a:p>
            <a:endParaRPr lang="ru-RU" dirty="0"/>
          </a:p>
        </p:txBody>
      </p:sp>
      <p:sp>
        <p:nvSpPr>
          <p:cNvPr id="5" name="TextBox 4"/>
          <p:cNvSpPr txBox="1"/>
          <p:nvPr/>
        </p:nvSpPr>
        <p:spPr>
          <a:xfrm>
            <a:off x="179512" y="5085184"/>
            <a:ext cx="8784976" cy="1477328"/>
          </a:xfrm>
          <a:prstGeom prst="rect">
            <a:avLst/>
          </a:prstGeom>
          <a:noFill/>
        </p:spPr>
        <p:txBody>
          <a:bodyPr wrap="square" rtlCol="0">
            <a:spAutoFit/>
          </a:bodyPr>
          <a:lstStyle/>
          <a:p>
            <a:pPr algn="ctr"/>
            <a:r>
              <a:rPr lang="uk-UA" dirty="0">
                <a:solidFill>
                  <a:srgbClr val="FFFF00"/>
                </a:solidFill>
                <a:latin typeface="Times New Roman" pitchFamily="18" charset="0"/>
                <a:cs typeface="Times New Roman" pitchFamily="18" charset="0"/>
              </a:rPr>
              <a:t>Теорія </a:t>
            </a:r>
            <a:r>
              <a:rPr lang="uk-UA" dirty="0" err="1">
                <a:solidFill>
                  <a:srgbClr val="FFFF00"/>
                </a:solidFill>
                <a:latin typeface="Times New Roman" pitchFamily="18" charset="0"/>
                <a:cs typeface="Times New Roman" pitchFamily="18" charset="0"/>
              </a:rPr>
              <a:t>Модільяні-Міллера</a:t>
            </a:r>
            <a:r>
              <a:rPr lang="uk-UA" dirty="0">
                <a:solidFill>
                  <a:srgbClr val="FFFF00"/>
                </a:solidFill>
                <a:latin typeface="Times New Roman" pitchFamily="18" charset="0"/>
                <a:cs typeface="Times New Roman" pitchFamily="18" charset="0"/>
              </a:rPr>
              <a:t> заперечує традиційне положення про існування оптимальної структури капіталу корпорації, що мінімізує витрати. Прямі витрати банкрутства відносно невеликі й не повинні істотно впливати на вартість запозичення. Оптимального рівня фінансового </a:t>
            </a:r>
            <a:r>
              <a:rPr lang="uk-UA" dirty="0" err="1">
                <a:solidFill>
                  <a:srgbClr val="FFFF00"/>
                </a:solidFill>
                <a:latin typeface="Times New Roman" pitchFamily="18" charset="0"/>
                <a:cs typeface="Times New Roman" pitchFamily="18" charset="0"/>
              </a:rPr>
              <a:t>левериджа</a:t>
            </a:r>
            <a:r>
              <a:rPr lang="uk-UA" dirty="0">
                <a:solidFill>
                  <a:srgbClr val="FFFF00"/>
                </a:solidFill>
                <a:latin typeface="Times New Roman" pitchFamily="18" charset="0"/>
                <a:cs typeface="Times New Roman" pitchFamily="18" charset="0"/>
              </a:rPr>
              <a:t> для окремої корпорації не існує.</a:t>
            </a:r>
            <a:endParaRPr lang="ru-RU" dirty="0">
              <a:solidFill>
                <a:srgbClr val="FFFF00"/>
              </a:solidFill>
              <a:latin typeface="Times New Roman" pitchFamily="18" charset="0"/>
              <a:cs typeface="Times New Roman" pitchFamily="18" charset="0"/>
            </a:endParaRPr>
          </a:p>
          <a:p>
            <a:pPr algn="ctr"/>
            <a:endParaRPr lang="ru-RU" dirty="0"/>
          </a:p>
        </p:txBody>
      </p:sp>
    </p:spTree>
    <p:extLst>
      <p:ext uri="{BB962C8B-B14F-4D97-AF65-F5344CB8AC3E}">
        <p14:creationId xmlns:p14="http://schemas.microsoft.com/office/powerpoint/2010/main" val="1009995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ppt_x"/>
                                          </p:val>
                                        </p:tav>
                                        <p:tav tm="100000">
                                          <p:val>
                                            <p:strVal val="#ppt_x"/>
                                          </p:val>
                                        </p:tav>
                                      </p:tavLst>
                                    </p:anim>
                                    <p:anim calcmode="lin" valueType="num">
                                      <p:cBhvr additive="base">
                                        <p:cTn id="1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ppt_x"/>
                                          </p:val>
                                        </p:tav>
                                        <p:tav tm="100000">
                                          <p:val>
                                            <p:strVal val="#ppt_x"/>
                                          </p:val>
                                        </p:tav>
                                      </p:tavLst>
                                    </p:anim>
                                    <p:anim calcmode="lin" valueType="num">
                                      <p:cBhvr additive="base">
                                        <p:cTn id="2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7992888" cy="1477328"/>
          </a:xfrm>
          <a:prstGeom prst="rect">
            <a:avLst/>
          </a:prstGeom>
          <a:noFill/>
        </p:spPr>
        <p:txBody>
          <a:bodyPr wrap="square" rtlCol="0">
            <a:spAutoFit/>
          </a:bodyPr>
          <a:lstStyle/>
          <a:p>
            <a:pPr algn="ctr"/>
            <a:r>
              <a:rPr lang="uk-UA" dirty="0">
                <a:solidFill>
                  <a:srgbClr val="FFFF00"/>
                </a:solidFill>
                <a:latin typeface="Times New Roman" pitchFamily="18" charset="0"/>
                <a:cs typeface="Times New Roman" pitchFamily="18" charset="0"/>
              </a:rPr>
              <a:t>Фінансовими інструментами, що спеціально призначені для </a:t>
            </a:r>
            <a:r>
              <a:rPr lang="uk-UA" dirty="0" err="1">
                <a:solidFill>
                  <a:srgbClr val="FFFF00"/>
                </a:solidFill>
                <a:latin typeface="Times New Roman" pitchFamily="18" charset="0"/>
                <a:cs typeface="Times New Roman" pitchFamily="18" charset="0"/>
              </a:rPr>
              <a:t>хеджування</a:t>
            </a:r>
            <a:r>
              <a:rPr lang="uk-UA" dirty="0">
                <a:solidFill>
                  <a:srgbClr val="FFFF00"/>
                </a:solidFill>
                <a:latin typeface="Times New Roman" pitchFamily="18" charset="0"/>
                <a:cs typeface="Times New Roman" pitchFamily="18" charset="0"/>
              </a:rPr>
              <a:t>, є </a:t>
            </a:r>
            <a:r>
              <a:rPr lang="uk-UA" dirty="0">
                <a:solidFill>
                  <a:srgbClr val="00B050"/>
                </a:solidFill>
                <a:latin typeface="Times New Roman" pitchFamily="18" charset="0"/>
                <a:cs typeface="Times New Roman" pitchFamily="18" charset="0"/>
              </a:rPr>
              <a:t>ф'ючерси, форвардні контракти, </a:t>
            </a:r>
            <a:r>
              <a:rPr lang="uk-UA" dirty="0" err="1">
                <a:solidFill>
                  <a:srgbClr val="00B050"/>
                </a:solidFill>
                <a:latin typeface="Times New Roman" pitchFamily="18" charset="0"/>
                <a:cs typeface="Times New Roman" pitchFamily="18" charset="0"/>
              </a:rPr>
              <a:t>свопи</a:t>
            </a:r>
            <a:r>
              <a:rPr lang="uk-UA" dirty="0">
                <a:solidFill>
                  <a:srgbClr val="00B050"/>
                </a:solidFill>
                <a:latin typeface="Times New Roman" pitchFamily="18" charset="0"/>
                <a:cs typeface="Times New Roman" pitchFamily="18" charset="0"/>
              </a:rPr>
              <a:t> та опціони</a:t>
            </a:r>
            <a:r>
              <a:rPr lang="uk-UA" dirty="0">
                <a:solidFill>
                  <a:srgbClr val="FFFF00"/>
                </a:solidFill>
                <a:latin typeface="Times New Roman" pitchFamily="18" charset="0"/>
                <a:cs typeface="Times New Roman" pitchFamily="18" charset="0"/>
              </a:rPr>
              <a:t>. Усі вони належать до похідних інструментів, оскільки їх вартість залежить від вартості базових активів.</a:t>
            </a:r>
            <a:endParaRPr lang="ru-RU" dirty="0">
              <a:solidFill>
                <a:srgbClr val="FFFF00"/>
              </a:solidFill>
              <a:latin typeface="Times New Roman" pitchFamily="18" charset="0"/>
              <a:cs typeface="Times New Roman" pitchFamily="18" charset="0"/>
            </a:endParaRPr>
          </a:p>
          <a:p>
            <a:pPr algn="ctr"/>
            <a:endParaRPr lang="ru-RU" dirty="0"/>
          </a:p>
        </p:txBody>
      </p:sp>
      <p:sp>
        <p:nvSpPr>
          <p:cNvPr id="3" name="TextBox 2"/>
          <p:cNvSpPr txBox="1"/>
          <p:nvPr/>
        </p:nvSpPr>
        <p:spPr>
          <a:xfrm>
            <a:off x="395536" y="1628800"/>
            <a:ext cx="6696744" cy="1477328"/>
          </a:xfrm>
          <a:prstGeom prst="rect">
            <a:avLst/>
          </a:prstGeom>
          <a:noFill/>
        </p:spPr>
        <p:txBody>
          <a:bodyPr wrap="square" rtlCol="0">
            <a:spAutoFit/>
          </a:bodyPr>
          <a:lstStyle/>
          <a:p>
            <a:r>
              <a:rPr lang="uk-UA" dirty="0">
                <a:solidFill>
                  <a:srgbClr val="00B050"/>
                </a:solidFill>
                <a:latin typeface="Times New Roman" pitchFamily="18" charset="0"/>
                <a:cs typeface="Times New Roman" pitchFamily="18" charset="0"/>
              </a:rPr>
              <a:t>Ф'ючерсний контракт </a:t>
            </a:r>
            <a:r>
              <a:rPr lang="uk-UA" dirty="0">
                <a:solidFill>
                  <a:srgbClr val="FFFF00"/>
                </a:solidFill>
                <a:latin typeface="Times New Roman" pitchFamily="18" charset="0"/>
                <a:cs typeface="Times New Roman" pitchFamily="18" charset="0"/>
              </a:rPr>
              <a:t>— це заздалегідь розміщене замовлення на купівлю або продаж активу. Ціни встановлюються при укладенні контракту, але оплата активів здійснюється на момент настання дати виконання контракту.</a:t>
            </a:r>
            <a:endParaRPr lang="ru-RU" dirty="0">
              <a:solidFill>
                <a:srgbClr val="FFFF00"/>
              </a:solidFill>
              <a:latin typeface="Times New Roman" pitchFamily="18" charset="0"/>
              <a:cs typeface="Times New Roman" pitchFamily="18" charset="0"/>
            </a:endParaRPr>
          </a:p>
          <a:p>
            <a:endParaRPr lang="ru-RU" dirty="0"/>
          </a:p>
        </p:txBody>
      </p:sp>
      <p:sp>
        <p:nvSpPr>
          <p:cNvPr id="4" name="TextBox 3"/>
          <p:cNvSpPr txBox="1"/>
          <p:nvPr/>
        </p:nvSpPr>
        <p:spPr>
          <a:xfrm>
            <a:off x="2987824" y="2911672"/>
            <a:ext cx="6480720" cy="923330"/>
          </a:xfrm>
          <a:prstGeom prst="rect">
            <a:avLst/>
          </a:prstGeom>
          <a:noFill/>
        </p:spPr>
        <p:txBody>
          <a:bodyPr wrap="square" rtlCol="0">
            <a:spAutoFit/>
          </a:bodyPr>
          <a:lstStyle/>
          <a:p>
            <a:r>
              <a:rPr lang="uk-UA" dirty="0">
                <a:solidFill>
                  <a:srgbClr val="00B050"/>
                </a:solidFill>
                <a:latin typeface="Times New Roman" pitchFamily="18" charset="0"/>
                <a:cs typeface="Times New Roman" pitchFamily="18" charset="0"/>
              </a:rPr>
              <a:t>Форвардний курс </a:t>
            </a:r>
            <a:r>
              <a:rPr lang="uk-UA" dirty="0">
                <a:solidFill>
                  <a:srgbClr val="FFFF00"/>
                </a:solidFill>
                <a:latin typeface="Times New Roman" pitchFamily="18" charset="0"/>
                <a:cs typeface="Times New Roman" pitchFamily="18" charset="0"/>
              </a:rPr>
              <a:t>— це майбутній курс обміну валюти, що обумовлюється на сьогодні, а розрахунки за ним здійснюватимуться через термін, зазначений у певній угоді. </a:t>
            </a:r>
            <a:endParaRPr lang="ru-RU" dirty="0">
              <a:solidFill>
                <a:srgbClr val="FFFF00"/>
              </a:solidFill>
              <a:latin typeface="Times New Roman" pitchFamily="18" charset="0"/>
              <a:cs typeface="Times New Roman" pitchFamily="18" charset="0"/>
            </a:endParaRPr>
          </a:p>
        </p:txBody>
      </p:sp>
      <p:sp>
        <p:nvSpPr>
          <p:cNvPr id="5" name="TextBox 4"/>
          <p:cNvSpPr txBox="1"/>
          <p:nvPr/>
        </p:nvSpPr>
        <p:spPr>
          <a:xfrm>
            <a:off x="371168" y="3861048"/>
            <a:ext cx="7056784" cy="1477328"/>
          </a:xfrm>
          <a:prstGeom prst="rect">
            <a:avLst/>
          </a:prstGeom>
          <a:noFill/>
        </p:spPr>
        <p:txBody>
          <a:bodyPr wrap="square" rtlCol="0">
            <a:spAutoFit/>
          </a:bodyPr>
          <a:lstStyle/>
          <a:p>
            <a:r>
              <a:rPr lang="uk-UA" dirty="0" err="1">
                <a:solidFill>
                  <a:srgbClr val="00B050"/>
                </a:solidFill>
                <a:latin typeface="Times New Roman" pitchFamily="18" charset="0"/>
                <a:cs typeface="Times New Roman" pitchFamily="18" charset="0"/>
              </a:rPr>
              <a:t>Своп</a:t>
            </a:r>
            <a:r>
              <a:rPr lang="uk-UA" dirty="0">
                <a:solidFill>
                  <a:srgbClr val="FFFF00"/>
                </a:solidFill>
                <a:latin typeface="Times New Roman" pitchFamily="18" charset="0"/>
                <a:cs typeface="Times New Roman" pitchFamily="18" charset="0"/>
              </a:rPr>
              <a:t> — це двостороння угода про обмін у майбутньому серіями платежів у різних валютах. Обмін є комбінацією операцій на умовах "</a:t>
            </a:r>
            <a:r>
              <a:rPr lang="uk-UA" dirty="0" err="1">
                <a:solidFill>
                  <a:srgbClr val="FFFF00"/>
                </a:solidFill>
                <a:latin typeface="Times New Roman" pitchFamily="18" charset="0"/>
                <a:cs typeface="Times New Roman" pitchFamily="18" charset="0"/>
              </a:rPr>
              <a:t>спот</a:t>
            </a:r>
            <a:r>
              <a:rPr lang="uk-UA" dirty="0">
                <a:solidFill>
                  <a:srgbClr val="FFFF00"/>
                </a:solidFill>
                <a:latin typeface="Times New Roman" pitchFamily="18" charset="0"/>
                <a:cs typeface="Times New Roman" pitchFamily="18" charset="0"/>
              </a:rPr>
              <a:t>" і "форвард". Як відомо, на валютному ринку існують два основні типи операцій: касові — за теперішньою ціною (</a:t>
            </a:r>
            <a:r>
              <a:rPr lang="uk-UA" dirty="0" err="1">
                <a:solidFill>
                  <a:srgbClr val="FFFF00"/>
                </a:solidFill>
                <a:latin typeface="Times New Roman" pitchFamily="18" charset="0"/>
                <a:cs typeface="Times New Roman" pitchFamily="18" charset="0"/>
              </a:rPr>
              <a:t>спот</a:t>
            </a:r>
            <a:r>
              <a:rPr lang="uk-UA" dirty="0">
                <a:solidFill>
                  <a:srgbClr val="FFFF00"/>
                </a:solidFill>
                <a:latin typeface="Times New Roman" pitchFamily="18" charset="0"/>
                <a:cs typeface="Times New Roman" pitchFamily="18" charset="0"/>
              </a:rPr>
              <a:t>) і термінові — за форвардним курсом. </a:t>
            </a:r>
            <a:endParaRPr lang="ru-RU" dirty="0">
              <a:solidFill>
                <a:srgbClr val="FFFF00"/>
              </a:solidFill>
              <a:latin typeface="Times New Roman" pitchFamily="18" charset="0"/>
              <a:cs typeface="Times New Roman" pitchFamily="18" charset="0"/>
            </a:endParaRPr>
          </a:p>
        </p:txBody>
      </p:sp>
      <p:sp>
        <p:nvSpPr>
          <p:cNvPr id="6" name="TextBox 5"/>
          <p:cNvSpPr txBox="1"/>
          <p:nvPr/>
        </p:nvSpPr>
        <p:spPr>
          <a:xfrm>
            <a:off x="2977912" y="5365784"/>
            <a:ext cx="6156176" cy="1477328"/>
          </a:xfrm>
          <a:prstGeom prst="rect">
            <a:avLst/>
          </a:prstGeom>
          <a:noFill/>
        </p:spPr>
        <p:txBody>
          <a:bodyPr wrap="square" rtlCol="0">
            <a:spAutoFit/>
          </a:bodyPr>
          <a:lstStyle/>
          <a:p>
            <a:r>
              <a:rPr lang="uk-UA" dirty="0">
                <a:solidFill>
                  <a:srgbClr val="00B050"/>
                </a:solidFill>
                <a:latin typeface="Times New Roman" pitchFamily="18" charset="0"/>
                <a:cs typeface="Times New Roman" pitchFamily="18" charset="0"/>
              </a:rPr>
              <a:t>Опціони </a:t>
            </a:r>
            <a:r>
              <a:rPr lang="uk-UA" dirty="0">
                <a:solidFill>
                  <a:srgbClr val="FFFF00"/>
                </a:solidFill>
                <a:latin typeface="Times New Roman" pitchFamily="18" charset="0"/>
                <a:cs typeface="Times New Roman" pitchFamily="18" charset="0"/>
              </a:rPr>
              <a:t>на відміну від ф'ючерсних і форвардних контрактів надають право, а не зобов'язують купити або продати базовий актив. Вартість опціонів залежить від коливання цін на базові активи, тому їх можна використовувати для зниження ризику. </a:t>
            </a:r>
            <a:endParaRPr lang="ru-RU"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1019366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1000"/>
                                        <p:tgtEl>
                                          <p:spTgt spid="5"/>
                                        </p:tgtEl>
                                      </p:cBhvr>
                                    </p:animEffect>
                                    <p:anim calcmode="lin" valueType="num">
                                      <p:cBhvr>
                                        <p:cTn id="27" dur="1000" fill="hold"/>
                                        <p:tgtEl>
                                          <p:spTgt spid="5"/>
                                        </p:tgtEl>
                                        <p:attrNameLst>
                                          <p:attrName>ppt_x</p:attrName>
                                        </p:attrNameLst>
                                      </p:cBhvr>
                                      <p:tavLst>
                                        <p:tav tm="0">
                                          <p:val>
                                            <p:strVal val="#ppt_x"/>
                                          </p:val>
                                        </p:tav>
                                        <p:tav tm="100000">
                                          <p:val>
                                            <p:strVal val="#ppt_x"/>
                                          </p:val>
                                        </p:tav>
                                      </p:tavLst>
                                    </p:anim>
                                    <p:anim calcmode="lin" valueType="num">
                                      <p:cBhvr>
                                        <p:cTn id="28"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fade">
                                      <p:cBhvr>
                                        <p:cTn id="33" dur="1000"/>
                                        <p:tgtEl>
                                          <p:spTgt spid="6"/>
                                        </p:tgtEl>
                                      </p:cBhvr>
                                    </p:animEffect>
                                    <p:anim calcmode="lin" valueType="num">
                                      <p:cBhvr>
                                        <p:cTn id="34" dur="1000" fill="hold"/>
                                        <p:tgtEl>
                                          <p:spTgt spid="6"/>
                                        </p:tgtEl>
                                        <p:attrNameLst>
                                          <p:attrName>ppt_x</p:attrName>
                                        </p:attrNameLst>
                                      </p:cBhvr>
                                      <p:tavLst>
                                        <p:tav tm="0">
                                          <p:val>
                                            <p:strVal val="#ppt_x"/>
                                          </p:val>
                                        </p:tav>
                                        <p:tav tm="100000">
                                          <p:val>
                                            <p:strVal val="#ppt_x"/>
                                          </p:val>
                                        </p:tav>
                                      </p:tavLst>
                                    </p:anim>
                                    <p:anim calcmode="lin" valueType="num">
                                      <p:cBhvr>
                                        <p:cTn id="3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93088" y="764704"/>
            <a:ext cx="7704856" cy="677108"/>
          </a:xfrm>
          <a:prstGeom prst="rect">
            <a:avLst/>
          </a:prstGeom>
          <a:noFill/>
        </p:spPr>
        <p:txBody>
          <a:bodyPr wrap="square" rtlCol="0">
            <a:spAutoFit/>
          </a:bodyPr>
          <a:lstStyle/>
          <a:p>
            <a:pPr algn="ctr"/>
            <a:r>
              <a:rPr lang="uk-UA" sz="2000" b="1" dirty="0">
                <a:solidFill>
                  <a:srgbClr val="FFFF00"/>
                </a:solidFill>
                <a:latin typeface="Times New Roman" pitchFamily="18" charset="0"/>
                <a:cs typeface="Times New Roman" pitchFamily="18" charset="0"/>
              </a:rPr>
              <a:t>Головні завдання фінансово-економічного блоку ТНК</a:t>
            </a:r>
            <a:r>
              <a:rPr lang="uk-UA" sz="2000" dirty="0">
                <a:solidFill>
                  <a:srgbClr val="FFFF00"/>
                </a:solidFill>
                <a:latin typeface="Times New Roman" pitchFamily="18" charset="0"/>
                <a:cs typeface="Times New Roman" pitchFamily="18" charset="0"/>
              </a:rPr>
              <a:t>:</a:t>
            </a:r>
            <a:endParaRPr lang="ru-RU" sz="2000" dirty="0">
              <a:solidFill>
                <a:srgbClr val="FFFF00"/>
              </a:solidFill>
              <a:latin typeface="Times New Roman" pitchFamily="18" charset="0"/>
              <a:cs typeface="Times New Roman" pitchFamily="18" charset="0"/>
            </a:endParaRPr>
          </a:p>
          <a:p>
            <a:pPr algn="ctr"/>
            <a:endParaRPr lang="ru-RU" dirty="0"/>
          </a:p>
        </p:txBody>
      </p:sp>
      <p:sp>
        <p:nvSpPr>
          <p:cNvPr id="3" name="TextBox 2"/>
          <p:cNvSpPr txBox="1"/>
          <p:nvPr/>
        </p:nvSpPr>
        <p:spPr>
          <a:xfrm>
            <a:off x="0" y="1268760"/>
            <a:ext cx="9144000" cy="646331"/>
          </a:xfrm>
          <a:prstGeom prst="rect">
            <a:avLst/>
          </a:prstGeom>
          <a:noFill/>
        </p:spPr>
        <p:txBody>
          <a:bodyPr wrap="square" rtlCol="0">
            <a:spAutoFit/>
          </a:bodyPr>
          <a:lstStyle/>
          <a:p>
            <a:pPr algn="ctr"/>
            <a:r>
              <a:rPr lang="uk-UA" dirty="0">
                <a:solidFill>
                  <a:srgbClr val="00B050"/>
                </a:solidFill>
              </a:rPr>
              <a:t>· залучення й акумулювання фінансових коштів;</a:t>
            </a:r>
            <a:endParaRPr lang="ru-RU" dirty="0">
              <a:solidFill>
                <a:srgbClr val="00B050"/>
              </a:solidFill>
            </a:endParaRPr>
          </a:p>
          <a:p>
            <a:pPr algn="ctr"/>
            <a:endParaRPr lang="ru-RU" dirty="0"/>
          </a:p>
        </p:txBody>
      </p:sp>
      <p:sp>
        <p:nvSpPr>
          <p:cNvPr id="4" name="TextBox 3"/>
          <p:cNvSpPr txBox="1"/>
          <p:nvPr/>
        </p:nvSpPr>
        <p:spPr>
          <a:xfrm>
            <a:off x="0" y="1846282"/>
            <a:ext cx="9144000" cy="646331"/>
          </a:xfrm>
          <a:prstGeom prst="rect">
            <a:avLst/>
          </a:prstGeom>
          <a:noFill/>
        </p:spPr>
        <p:txBody>
          <a:bodyPr wrap="square" rtlCol="0">
            <a:spAutoFit/>
          </a:bodyPr>
          <a:lstStyle/>
          <a:p>
            <a:pPr algn="ctr"/>
            <a:r>
              <a:rPr lang="uk-UA" dirty="0">
                <a:solidFill>
                  <a:srgbClr val="00B050"/>
                </a:solidFill>
              </a:rPr>
              <a:t>· вироблення інвестиційної політики і здійснення капіталовкладень;</a:t>
            </a:r>
            <a:endParaRPr lang="ru-RU" dirty="0">
              <a:solidFill>
                <a:srgbClr val="00B050"/>
              </a:solidFill>
            </a:endParaRPr>
          </a:p>
          <a:p>
            <a:pPr algn="ctr"/>
            <a:endParaRPr lang="ru-RU" dirty="0"/>
          </a:p>
        </p:txBody>
      </p:sp>
      <p:sp>
        <p:nvSpPr>
          <p:cNvPr id="5" name="TextBox 4"/>
          <p:cNvSpPr txBox="1"/>
          <p:nvPr/>
        </p:nvSpPr>
        <p:spPr>
          <a:xfrm>
            <a:off x="0" y="2348880"/>
            <a:ext cx="9144000" cy="923330"/>
          </a:xfrm>
          <a:prstGeom prst="rect">
            <a:avLst/>
          </a:prstGeom>
          <a:noFill/>
        </p:spPr>
        <p:txBody>
          <a:bodyPr wrap="square" rtlCol="0">
            <a:spAutoFit/>
          </a:bodyPr>
          <a:lstStyle/>
          <a:p>
            <a:pPr algn="ctr"/>
            <a:r>
              <a:rPr lang="uk-UA" dirty="0">
                <a:solidFill>
                  <a:srgbClr val="00B050"/>
                </a:solidFill>
              </a:rPr>
              <a:t>· управління фінансами на основі підтримання стійкого балансу між ресурсами і заявками на ці ресурси з боку всіх організаційних структур ТНК;</a:t>
            </a:r>
            <a:endParaRPr lang="ru-RU" dirty="0">
              <a:solidFill>
                <a:srgbClr val="00B050"/>
              </a:solidFill>
            </a:endParaRPr>
          </a:p>
          <a:p>
            <a:endParaRPr lang="ru-RU" dirty="0"/>
          </a:p>
        </p:txBody>
      </p:sp>
      <p:sp>
        <p:nvSpPr>
          <p:cNvPr id="6" name="TextBox 5"/>
          <p:cNvSpPr txBox="1"/>
          <p:nvPr/>
        </p:nvSpPr>
        <p:spPr>
          <a:xfrm>
            <a:off x="12968" y="3098318"/>
            <a:ext cx="9144000" cy="646331"/>
          </a:xfrm>
          <a:prstGeom prst="rect">
            <a:avLst/>
          </a:prstGeom>
          <a:noFill/>
        </p:spPr>
        <p:txBody>
          <a:bodyPr wrap="square" rtlCol="0">
            <a:spAutoFit/>
          </a:bodyPr>
          <a:lstStyle/>
          <a:p>
            <a:pPr algn="ctr"/>
            <a:r>
              <a:rPr lang="uk-UA" dirty="0">
                <a:solidFill>
                  <a:srgbClr val="00B050"/>
                </a:solidFill>
              </a:rPr>
              <a:t>· забезпечення економічної безпеки;</a:t>
            </a:r>
            <a:endParaRPr lang="ru-RU" dirty="0">
              <a:solidFill>
                <a:srgbClr val="00B050"/>
              </a:solidFill>
            </a:endParaRPr>
          </a:p>
          <a:p>
            <a:endParaRPr lang="ru-RU" dirty="0"/>
          </a:p>
        </p:txBody>
      </p:sp>
      <p:sp>
        <p:nvSpPr>
          <p:cNvPr id="7" name="TextBox 6"/>
          <p:cNvSpPr txBox="1"/>
          <p:nvPr/>
        </p:nvSpPr>
        <p:spPr>
          <a:xfrm>
            <a:off x="67660" y="3573016"/>
            <a:ext cx="9134088" cy="646331"/>
          </a:xfrm>
          <a:prstGeom prst="rect">
            <a:avLst/>
          </a:prstGeom>
          <a:noFill/>
        </p:spPr>
        <p:txBody>
          <a:bodyPr wrap="square" rtlCol="0">
            <a:spAutoFit/>
          </a:bodyPr>
          <a:lstStyle/>
          <a:p>
            <a:pPr algn="ctr"/>
            <a:r>
              <a:rPr lang="uk-UA" dirty="0">
                <a:solidFill>
                  <a:srgbClr val="00B050"/>
                </a:solidFill>
              </a:rPr>
              <a:t>· управління ризиками;</a:t>
            </a:r>
            <a:endParaRPr lang="ru-RU" dirty="0">
              <a:solidFill>
                <a:srgbClr val="00B050"/>
              </a:solidFill>
            </a:endParaRPr>
          </a:p>
          <a:p>
            <a:endParaRPr lang="ru-RU" dirty="0"/>
          </a:p>
        </p:txBody>
      </p:sp>
      <p:sp>
        <p:nvSpPr>
          <p:cNvPr id="8" name="TextBox 7"/>
          <p:cNvSpPr txBox="1"/>
          <p:nvPr/>
        </p:nvSpPr>
        <p:spPr>
          <a:xfrm>
            <a:off x="57748" y="4092432"/>
            <a:ext cx="9134088" cy="646331"/>
          </a:xfrm>
          <a:prstGeom prst="rect">
            <a:avLst/>
          </a:prstGeom>
          <a:noFill/>
        </p:spPr>
        <p:txBody>
          <a:bodyPr wrap="square" rtlCol="0">
            <a:spAutoFit/>
          </a:bodyPr>
          <a:lstStyle/>
          <a:p>
            <a:pPr algn="ctr"/>
            <a:r>
              <a:rPr lang="uk-UA" dirty="0">
                <a:solidFill>
                  <a:srgbClr val="00B050"/>
                </a:solidFill>
              </a:rPr>
              <a:t>· правильна й ефективна побудова внутрішньої економіки всієї групи.</a:t>
            </a:r>
            <a:endParaRPr lang="ru-RU" dirty="0">
              <a:solidFill>
                <a:srgbClr val="00B050"/>
              </a:solidFill>
            </a:endParaRPr>
          </a:p>
          <a:p>
            <a:endParaRPr lang="ru-RU" dirty="0"/>
          </a:p>
        </p:txBody>
      </p:sp>
      <p:sp>
        <p:nvSpPr>
          <p:cNvPr id="9" name="TextBox 8"/>
          <p:cNvSpPr txBox="1"/>
          <p:nvPr/>
        </p:nvSpPr>
        <p:spPr>
          <a:xfrm>
            <a:off x="683568" y="5085184"/>
            <a:ext cx="7848872" cy="1200329"/>
          </a:xfrm>
          <a:prstGeom prst="rect">
            <a:avLst/>
          </a:prstGeom>
          <a:noFill/>
        </p:spPr>
        <p:txBody>
          <a:bodyPr wrap="square" rtlCol="0">
            <a:spAutoFit/>
          </a:bodyPr>
          <a:lstStyle/>
          <a:p>
            <a:pPr algn="ctr"/>
            <a:r>
              <a:rPr lang="uk-UA" dirty="0">
                <a:solidFill>
                  <a:srgbClr val="FFC000"/>
                </a:solidFill>
                <a:latin typeface="Times New Roman" pitchFamily="18" charset="0"/>
                <a:cs typeface="Times New Roman" pitchFamily="18" charset="0"/>
              </a:rPr>
              <a:t>Здійснення фінансово-кредитної діяльності у міжнародних масштабах передбачає наявність у структурі ТНК банківського об’єднання, що має розгалужену систему філій і відділень.</a:t>
            </a:r>
            <a:endParaRPr lang="ru-RU" dirty="0">
              <a:solidFill>
                <a:srgbClr val="FFC000"/>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67402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randombar(horizont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randombar(horizontal)">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randombar(horizontal)">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randombar(horizontal)">
                                      <p:cBhvr>
                                        <p:cTn id="29" dur="500"/>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randombar(horizontal)">
                                      <p:cBhvr>
                                        <p:cTn id="3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16632"/>
            <a:ext cx="9145016" cy="1154097"/>
          </a:xfrm>
        </p:spPr>
        <p:txBody>
          <a:bodyPr>
            <a:normAutofit/>
          </a:bodyPr>
          <a:lstStyle/>
          <a:p>
            <a:r>
              <a:rPr lang="uk-UA" sz="2800" dirty="0" smtClean="0">
                <a:latin typeface="Times New Roman" pitchFamily="18" charset="0"/>
                <a:cs typeface="Times New Roman" pitchFamily="18" charset="0"/>
              </a:rPr>
              <a:t>2. Планування капіталовкладень транснаціональних корпорацій</a:t>
            </a:r>
            <a:endParaRPr lang="ru-RU" sz="2800" dirty="0">
              <a:latin typeface="Times New Roman" pitchFamily="18" charset="0"/>
              <a:cs typeface="Times New Roman" pitchFamily="18" charset="0"/>
            </a:endParaRPr>
          </a:p>
        </p:txBody>
      </p:sp>
      <p:sp>
        <p:nvSpPr>
          <p:cNvPr id="3" name="TextBox 2"/>
          <p:cNvSpPr txBox="1"/>
          <p:nvPr/>
        </p:nvSpPr>
        <p:spPr>
          <a:xfrm>
            <a:off x="173832" y="1412776"/>
            <a:ext cx="8496944" cy="1200329"/>
          </a:xfrm>
          <a:prstGeom prst="rect">
            <a:avLst/>
          </a:prstGeom>
          <a:noFill/>
        </p:spPr>
        <p:txBody>
          <a:bodyPr wrap="square" rtlCol="0">
            <a:spAutoFit/>
          </a:bodyPr>
          <a:lstStyle/>
          <a:p>
            <a:r>
              <a:rPr lang="uk-UA" dirty="0">
                <a:solidFill>
                  <a:srgbClr val="FFFF00"/>
                </a:solidFill>
                <a:latin typeface="Times New Roman" pitchFamily="18" charset="0"/>
                <a:cs typeface="Times New Roman" pitchFamily="18" charset="0"/>
              </a:rPr>
              <a:t>Хоча планування капіталовкладень у ТНК базується на загальних підходах, проте міжнародні фактори ускладнюють цей процес. Так, на відміну від вітчизняних інвестицій ускладнюється оцінка руху грошових надходжень за зарубіжними інвестиціями. </a:t>
            </a:r>
            <a:endParaRPr lang="ru-RU" dirty="0">
              <a:solidFill>
                <a:srgbClr val="FFFF00"/>
              </a:solidFill>
              <a:latin typeface="Times New Roman" pitchFamily="18" charset="0"/>
              <a:cs typeface="Times New Roman" pitchFamily="18" charset="0"/>
            </a:endParaRPr>
          </a:p>
        </p:txBody>
      </p:sp>
      <p:sp>
        <p:nvSpPr>
          <p:cNvPr id="4" name="TextBox 3"/>
          <p:cNvSpPr txBox="1"/>
          <p:nvPr/>
        </p:nvSpPr>
        <p:spPr>
          <a:xfrm>
            <a:off x="1763688" y="2613105"/>
            <a:ext cx="7308304" cy="1477328"/>
          </a:xfrm>
          <a:prstGeom prst="rect">
            <a:avLst/>
          </a:prstGeom>
          <a:noFill/>
        </p:spPr>
        <p:txBody>
          <a:bodyPr wrap="square" rtlCol="0">
            <a:spAutoFit/>
          </a:bodyPr>
          <a:lstStyle/>
          <a:p>
            <a:pPr algn="r"/>
            <a:r>
              <a:rPr lang="uk-UA" dirty="0">
                <a:solidFill>
                  <a:srgbClr val="00B050"/>
                </a:solidFill>
                <a:latin typeface="Times New Roman" pitchFamily="18" charset="0"/>
                <a:cs typeface="Times New Roman" pitchFamily="18" charset="0"/>
              </a:rPr>
              <a:t>Ризики, що супроводжують діяльність ТНК, охоплюють ризики національних ринків, загальні для всіх інвесторів-резидентів і нерезидентів. При цьому інвестори з країн з розвинутою економікою при міжнародних інвестиціях можуть мати справу з ризиками, яких не існує на їхніх національних ринках.</a:t>
            </a:r>
            <a:endParaRPr lang="ru-RU" dirty="0">
              <a:solidFill>
                <a:srgbClr val="00B050"/>
              </a:solidFill>
              <a:latin typeface="Times New Roman" pitchFamily="18" charset="0"/>
              <a:cs typeface="Times New Roman" pitchFamily="18" charset="0"/>
            </a:endParaRPr>
          </a:p>
        </p:txBody>
      </p:sp>
      <p:sp>
        <p:nvSpPr>
          <p:cNvPr id="5" name="TextBox 4"/>
          <p:cNvSpPr txBox="1"/>
          <p:nvPr/>
        </p:nvSpPr>
        <p:spPr>
          <a:xfrm>
            <a:off x="173832" y="4090433"/>
            <a:ext cx="6414392" cy="1200329"/>
          </a:xfrm>
          <a:prstGeom prst="rect">
            <a:avLst/>
          </a:prstGeom>
          <a:noFill/>
        </p:spPr>
        <p:txBody>
          <a:bodyPr wrap="square" rtlCol="0">
            <a:spAutoFit/>
          </a:bodyPr>
          <a:lstStyle/>
          <a:p>
            <a:r>
              <a:rPr lang="uk-UA" dirty="0">
                <a:solidFill>
                  <a:srgbClr val="FFFF00"/>
                </a:solidFill>
                <a:latin typeface="Times New Roman" pitchFamily="18" charset="0"/>
                <a:cs typeface="Times New Roman" pitchFamily="18" charset="0"/>
              </a:rPr>
              <a:t>Існують також додаткові ризики для нерезидентів, спричинені можливим запровадженням обмежень на діяльність нерезидентів і на вивезення капіталу й доходу</a:t>
            </a:r>
            <a:r>
              <a:rPr lang="uk-UA" dirty="0"/>
              <a:t>.</a:t>
            </a:r>
            <a:endParaRPr lang="ru-RU" dirty="0"/>
          </a:p>
          <a:p>
            <a:endParaRPr lang="ru-RU" dirty="0"/>
          </a:p>
        </p:txBody>
      </p:sp>
      <p:sp>
        <p:nvSpPr>
          <p:cNvPr id="6" name="TextBox 5"/>
          <p:cNvSpPr txBox="1"/>
          <p:nvPr/>
        </p:nvSpPr>
        <p:spPr>
          <a:xfrm>
            <a:off x="2627784" y="5290762"/>
            <a:ext cx="6264696" cy="1754326"/>
          </a:xfrm>
          <a:prstGeom prst="rect">
            <a:avLst/>
          </a:prstGeom>
          <a:noFill/>
        </p:spPr>
        <p:txBody>
          <a:bodyPr wrap="square" rtlCol="0">
            <a:spAutoFit/>
          </a:bodyPr>
          <a:lstStyle/>
          <a:p>
            <a:pPr algn="r"/>
            <a:r>
              <a:rPr lang="uk-UA" dirty="0">
                <a:solidFill>
                  <a:srgbClr val="00B050"/>
                </a:solidFill>
                <a:latin typeface="Times New Roman" pitchFamily="18" charset="0"/>
                <a:cs typeface="Times New Roman" pitchFamily="18" charset="0"/>
              </a:rPr>
              <a:t>Інша група ризиків має суто фінансовий характер. Насамперед це валютні ризики. Кожен інвестор-нерезидент постає перед ризиком різкого зниження курсів іноземних валют, яке призводить до зменшення прибутковості інвестицій У перерахунку на валюту інвестора</a:t>
            </a:r>
            <a:endParaRPr lang="ru-RU" dirty="0">
              <a:solidFill>
                <a:srgbClr val="00B050"/>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3433411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ерспектива">
  <a:themeElements>
    <a:clrScheme name="Перспектива">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Классическая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ерспектива">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93</TotalTime>
  <Words>1569</Words>
  <Application>Microsoft Office PowerPoint</Application>
  <PresentationFormat>Экран (4:3)</PresentationFormat>
  <Paragraphs>66</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Перспектива</vt:lpstr>
      <vt:lpstr>Тема 11. Фінансова діяльність транснаціональних корпорацій (ТНК)</vt:lpstr>
      <vt:lpstr>План</vt:lpstr>
      <vt:lpstr>1. Фінансові особливості діяльності ТНК</vt:lpstr>
      <vt:lpstr>Презентация PowerPoint</vt:lpstr>
      <vt:lpstr>Презентация PowerPoint</vt:lpstr>
      <vt:lpstr>Презентация PowerPoint</vt:lpstr>
      <vt:lpstr>Презентация PowerPoint</vt:lpstr>
      <vt:lpstr>Презентация PowerPoint</vt:lpstr>
      <vt:lpstr>2. Планування капіталовкладень транснаціональних корпорацій</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11. Фінансова діяльність транснаціональних корпорацій (ТНК)</dc:title>
  <dc:creator>Admin</dc:creator>
  <cp:lastModifiedBy>Admin</cp:lastModifiedBy>
  <cp:revision>12</cp:revision>
  <dcterms:created xsi:type="dcterms:W3CDTF">2018-11-14T19:13:26Z</dcterms:created>
  <dcterms:modified xsi:type="dcterms:W3CDTF">2018-11-14T20:46:52Z</dcterms:modified>
</cp:coreProperties>
</file>