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62" r:id="rId3"/>
    <p:sldId id="260" r:id="rId4"/>
    <p:sldId id="263" r:id="rId5"/>
    <p:sldId id="266" r:id="rId6"/>
    <p:sldId id="271" r:id="rId7"/>
    <p:sldId id="264" r:id="rId8"/>
    <p:sldId id="267" r:id="rId9"/>
    <p:sldId id="268" r:id="rId10"/>
    <p:sldId id="269" r:id="rId11"/>
    <p:sldId id="270" r:id="rId12"/>
    <p:sldId id="257" r:id="rId13"/>
    <p:sldId id="258" r:id="rId14"/>
    <p:sldId id="259" r:id="rId15"/>
    <p:sldId id="265" r:id="rId16"/>
    <p:sldId id="272" r:id="rId17"/>
    <p:sldId id="275" r:id="rId18"/>
    <p:sldId id="276" r:id="rId19"/>
    <p:sldId id="278" r:id="rId20"/>
    <p:sldId id="273" r:id="rId21"/>
    <p:sldId id="274" r:id="rId22"/>
    <p:sldId id="277" r:id="rId23"/>
    <p:sldId id="279" r:id="rId24"/>
    <p:sldId id="280" r:id="rId25"/>
    <p:sldId id="281" r:id="rId26"/>
    <p:sldId id="283" r:id="rId27"/>
    <p:sldId id="284" r:id="rId28"/>
    <p:sldId id="286" r:id="rId29"/>
    <p:sldId id="285" r:id="rId30"/>
    <p:sldId id="282" r:id="rId31"/>
    <p:sldId id="261" r:id="rId32"/>
    <p:sldId id="290" r:id="rId33"/>
    <p:sldId id="288" r:id="rId34"/>
    <p:sldId id="287" r:id="rId35"/>
    <p:sldId id="291" r:id="rId36"/>
    <p:sldId id="289" r:id="rId37"/>
    <p:sldId id="292" r:id="rId38"/>
    <p:sldId id="298" r:id="rId39"/>
    <p:sldId id="293" r:id="rId40"/>
    <p:sldId id="294" r:id="rId41"/>
    <p:sldId id="295" r:id="rId42"/>
    <p:sldId id="296" r:id="rId43"/>
    <p:sldId id="297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0FBB4-DE07-4748-A332-1541C4DE5336}" type="datetimeFigureOut">
              <a:rPr lang="uk-UA" smtClean="0"/>
              <a:t>09.11.2022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AA43E-7506-43E7-962A-24C362C4C6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1376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AA43E-7506-43E7-962A-24C362C4C676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8259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AA43E-7506-43E7-962A-24C362C4C676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1818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AA43E-7506-43E7-962A-24C362C4C676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764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3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698" y="1700808"/>
            <a:ext cx="891167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Соціально</a:t>
            </a:r>
            <a:r>
              <a:rPr lang="uk-U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політичне </a:t>
            </a:r>
          </a:p>
          <a:p>
            <a:pPr algn="ctr"/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консультування</a:t>
            </a:r>
            <a:endParaRPr lang="uk-UA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707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718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мистецтво. . 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професійна діяльність у політичних кампаніях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Політичне консультування як процес надання професійної допомоги суб’єктам політики у досягненні поставлених цілей та завдань.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консультування професійних клієнтів з широкого кола питань соціально-політичного характеру. 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науковий напрям у дослідженні професійної політичної діяльності. 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сфера оплачуваних послуг.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882" y="2701737"/>
            <a:ext cx="51480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Политичной </a:t>
            </a:r>
            <a:r>
              <a:rPr lang="ru-RU" sz="2400" dirty="0"/>
              <a:t>консалтинг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новий</a:t>
            </a:r>
            <a:r>
              <a:rPr lang="ru-RU" sz="2400" dirty="0"/>
              <a:t> </a:t>
            </a:r>
            <a:r>
              <a:rPr lang="ru-RU" sz="2400" dirty="0" err="1"/>
              <a:t>специфічний</a:t>
            </a:r>
            <a:r>
              <a:rPr lang="ru-RU" sz="2400" dirty="0"/>
              <a:t> </a:t>
            </a:r>
            <a:r>
              <a:rPr lang="uk-UA" sz="2400" dirty="0" smtClean="0"/>
              <a:t>феномен</a:t>
            </a:r>
            <a:r>
              <a:rPr lang="ru-RU" sz="2400" dirty="0" smtClean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сучасного</a:t>
            </a:r>
            <a:r>
              <a:rPr lang="ru-RU" sz="2400" dirty="0"/>
              <a:t> </a:t>
            </a:r>
            <a:r>
              <a:rPr lang="ru-RU" sz="2400" dirty="0" err="1"/>
              <a:t>суспільства</a:t>
            </a:r>
            <a:r>
              <a:rPr lang="ru-RU" sz="2400" dirty="0"/>
              <a:t>, </a:t>
            </a:r>
            <a:r>
              <a:rPr lang="ru-RU" sz="2400" dirty="0" err="1"/>
              <a:t>орієнтованого</a:t>
            </a:r>
            <a:r>
              <a:rPr lang="ru-RU" sz="2400" dirty="0"/>
              <a:t> на </a:t>
            </a:r>
            <a:r>
              <a:rPr lang="ru-RU" sz="2400" dirty="0" smtClean="0"/>
              <a:t>висок</a:t>
            </a:r>
            <a:r>
              <a:rPr lang="uk-UA" sz="2400" dirty="0" smtClean="0"/>
              <a:t>розвинені інформаційні технології, створює принципово нові можливості інформаційного контролю і підвищує ефективність інформаційного впливу</a:t>
            </a:r>
          </a:p>
          <a:p>
            <a:r>
              <a:rPr lang="uk-UA" sz="2400" dirty="0" smtClean="0"/>
              <a:t>Американський тип</a:t>
            </a:r>
          </a:p>
          <a:p>
            <a:r>
              <a:rPr lang="uk-UA" sz="2400" dirty="0" smtClean="0"/>
              <a:t>Німецький тип</a:t>
            </a:r>
          </a:p>
          <a:p>
            <a:r>
              <a:rPr lang="uk-UA" sz="2400" dirty="0" smtClean="0"/>
              <a:t>Французький </a:t>
            </a:r>
            <a:r>
              <a:rPr lang="ru-RU" sz="2400" dirty="0" smtClean="0"/>
              <a:t>тип</a:t>
            </a:r>
            <a:endParaRPr lang="uk-UA" sz="2400" dirty="0"/>
          </a:p>
        </p:txBody>
      </p:sp>
      <p:pic>
        <p:nvPicPr>
          <p:cNvPr id="8194" name="Picture 2" descr="C:\Users\asus\Desktop\СПК 2022-23\СПК матеріал 21 версня 2022 р\images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644" y="2862322"/>
            <a:ext cx="4090565" cy="3611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10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31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Ключовою складовою політичного консультування є “</a:t>
            </a:r>
            <a:r>
              <a:rPr lang="uk-UA" dirty="0" err="1" smtClean="0"/>
              <a:t>іміджмейкінг</a:t>
            </a:r>
            <a:r>
              <a:rPr lang="uk-UA" dirty="0" smtClean="0"/>
              <a:t>”, що дослівно перекладається, як “створення іміджу”. Іміджеві характеристики клієнта є невід’ємним елементом у політичному консультуванні. Проте відмінність політичного консультанта і іміджмейкера полягає насамперед у вузькості спеціалізації останнього, адже функції політичного консультанта не вичерпуються тільки побудовою політичного іміджу. 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414908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професіоналізації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зацікавленість</a:t>
            </a:r>
            <a:r>
              <a:rPr lang="ru-RU" dirty="0"/>
              <a:t> у </a:t>
            </a:r>
            <a:r>
              <a:rPr lang="ru-RU" dirty="0" err="1"/>
              <a:t>науковому</a:t>
            </a:r>
            <a:r>
              <a:rPr lang="ru-RU" dirty="0"/>
              <a:t> </a:t>
            </a:r>
            <a:r>
              <a:rPr lang="ru-RU" dirty="0" err="1"/>
              <a:t>дослідженні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консультування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у </a:t>
            </a:r>
            <a:r>
              <a:rPr lang="ru-RU" dirty="0" err="1"/>
              <a:t>світовому</a:t>
            </a:r>
            <a:r>
              <a:rPr lang="ru-RU" dirty="0"/>
              <a:t> </a:t>
            </a:r>
            <a:r>
              <a:rPr lang="ru-RU" dirty="0" err="1"/>
              <a:t>масштабі</a:t>
            </a:r>
            <a:r>
              <a:rPr lang="ru-RU" dirty="0"/>
              <a:t>. У США та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</a:t>
            </a:r>
            <a:r>
              <a:rPr lang="ru-RU" dirty="0" err="1"/>
              <a:t>політичний</a:t>
            </a:r>
            <a:r>
              <a:rPr lang="ru-RU" dirty="0"/>
              <a:t> консалтинг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інституалізації</a:t>
            </a:r>
            <a:r>
              <a:rPr lang="ru-RU" dirty="0"/>
              <a:t>; </a:t>
            </a:r>
            <a:r>
              <a:rPr lang="ru-RU" dirty="0" err="1"/>
              <a:t>підтвердженням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є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 та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найвідоміших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відмітити</a:t>
            </a:r>
            <a:r>
              <a:rPr lang="ru-RU" dirty="0"/>
              <a:t> Школу </a:t>
            </a:r>
            <a:r>
              <a:rPr lang="ru-RU" dirty="0" err="1"/>
              <a:t>політичного</a:t>
            </a:r>
            <a:r>
              <a:rPr lang="ru-RU" dirty="0"/>
              <a:t> менеджменту </a:t>
            </a:r>
            <a:r>
              <a:rPr lang="ru-RU" dirty="0" err="1"/>
              <a:t>Університету</a:t>
            </a:r>
            <a:r>
              <a:rPr lang="ru-RU" dirty="0"/>
              <a:t> Джорджа Вашингтона (</a:t>
            </a:r>
            <a:r>
              <a:rPr lang="en-US" dirty="0"/>
              <a:t>The Graduate School of Political Management, The George Washington University) </a:t>
            </a:r>
            <a:r>
              <a:rPr lang="ru-RU" dirty="0"/>
              <a:t>і </a:t>
            </a:r>
            <a:r>
              <a:rPr lang="ru-RU" dirty="0" err="1"/>
              <a:t>Програму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кампаній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штату Флорида (</a:t>
            </a:r>
            <a:r>
              <a:rPr lang="en-US" dirty="0"/>
              <a:t>Political Campaigning, University of Florida)</a:t>
            </a:r>
            <a:endParaRPr lang="uk-UA" dirty="0"/>
          </a:p>
        </p:txBody>
      </p:sp>
      <p:pic>
        <p:nvPicPr>
          <p:cNvPr id="6" name="Picture 2" descr="C:\Users\asus\Desktop\СПК 2022-23\СПК матеріал 21 версня 2022 р\images (3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7462539" cy="2204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0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3200" i="1" dirty="0" smtClean="0">
                <a:solidFill>
                  <a:srgbClr val="343434"/>
                </a:solidFill>
                <a:latin typeface="Lora"/>
                <a:cs typeface="Arial" pitchFamily="34" charset="0"/>
              </a:rPr>
              <a:t>Політичний консалтинг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Політичний консалтинг – це консультації на стадіях підготовки, запуску та проведення політичних проектів на території України.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Основні напрямки в області політичного консалтингу – планування, організація і проведення передвиборних кампаній.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uk-UA" altLang="ru-RU" sz="1200" dirty="0" smtClean="0">
              <a:solidFill>
                <a:srgbClr val="343434"/>
              </a:solidFill>
              <a:latin typeface="inherit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Асоціація здійснює широкий спектр послуг з політичного консультування діючих посадових осіб, політичних партій, політичних і громадських діячів, а також кандидатів на виборні посади (Президент України, депутати Верховної Ради України, регіональних та місцевих органів представницької влади, глави адміністрацій суб’єктів України і т. п.).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uk-UA" altLang="ru-RU" sz="1200" dirty="0" smtClean="0">
              <a:solidFill>
                <a:srgbClr val="343434"/>
              </a:solidFill>
              <a:latin typeface="inherit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Асоціація політичних психологів забезпечена сучасною методологічною базою в області політичного консалтингу, великим досвідом політичних досліджень і аналізу політичної ситуації.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uk-UA" dirty="0"/>
          </a:p>
        </p:txBody>
      </p:sp>
      <p:pic>
        <p:nvPicPr>
          <p:cNvPr id="10242" name="Picture 2" descr="C:\Users\asus\Desktop\СПК 2022-23\СПК матеріал 21 версня 2022 р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743066"/>
            <a:ext cx="3039021" cy="255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33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56218"/>
            <a:ext cx="88921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Серед основних напрямків політичного консалтингу:</a:t>
            </a:r>
            <a:r>
              <a:rPr lang="uk-UA" dirty="0" smtClean="0"/>
              <a:t> </a:t>
            </a:r>
            <a:br>
              <a:rPr lang="uk-UA" dirty="0" smtClean="0"/>
            </a:br>
            <a:r>
              <a:rPr lang="uk-UA" dirty="0" smtClean="0"/>
              <a:t>• організація та проведення соціологічних досліджень в регіоні; </a:t>
            </a:r>
            <a:br>
              <a:rPr lang="uk-UA" dirty="0" smtClean="0"/>
            </a:br>
            <a:r>
              <a:rPr lang="uk-UA" dirty="0" smtClean="0"/>
              <a:t>• діагностика соціально-політичної ситуації в регіоні; </a:t>
            </a:r>
            <a:br>
              <a:rPr lang="uk-UA" dirty="0" smtClean="0"/>
            </a:br>
            <a:r>
              <a:rPr lang="uk-UA" dirty="0" smtClean="0"/>
              <a:t>• вивчення специфіки ціннісних орієнтацій представників конкретних соціально-демографічних груп; </a:t>
            </a:r>
            <a:br>
              <a:rPr lang="uk-UA" dirty="0" smtClean="0"/>
            </a:br>
            <a:r>
              <a:rPr lang="uk-UA" dirty="0" smtClean="0"/>
              <a:t>• організація та проведення </a:t>
            </a:r>
            <a:r>
              <a:rPr lang="uk-UA" dirty="0" err="1" smtClean="0"/>
              <a:t>моніторингів</a:t>
            </a:r>
            <a:r>
              <a:rPr lang="uk-UA" dirty="0" smtClean="0"/>
              <a:t>; </a:t>
            </a:r>
            <a:br>
              <a:rPr lang="uk-UA" dirty="0" smtClean="0"/>
            </a:br>
            <a:r>
              <a:rPr lang="uk-UA" dirty="0" smtClean="0"/>
              <a:t>• аналітика передвиборчої ситуації; </a:t>
            </a:r>
            <a:br>
              <a:rPr lang="uk-UA" dirty="0" smtClean="0"/>
            </a:br>
            <a:r>
              <a:rPr lang="uk-UA" dirty="0" smtClean="0"/>
              <a:t>• організація та проведення передвиборних кампаній ( «під ключ»); </a:t>
            </a:r>
            <a:br>
              <a:rPr lang="uk-UA" dirty="0" smtClean="0"/>
            </a:br>
            <a:r>
              <a:rPr lang="uk-UA" dirty="0" smtClean="0"/>
              <a:t>• розробка стратегії передвиборної кампанії; 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41747" y="5517232"/>
            <a:ext cx="92108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 smtClean="0"/>
              <a:t> консультування щодо створення та функціонування виборчого штабу і системи регіональних штабів; </a:t>
            </a:r>
          </a:p>
          <a:p>
            <a:pPr fontAlgn="base"/>
            <a:r>
              <a:rPr lang="uk-UA" dirty="0" smtClean="0"/>
              <a:t>• створення польових структур і мережі польових працівників (агітатори, активісти і </a:t>
            </a:r>
            <a:r>
              <a:rPr lang="uk-UA" dirty="0" err="1" smtClean="0"/>
              <a:t>т.д</a:t>
            </a:r>
            <a:r>
              <a:rPr lang="uk-UA" dirty="0" smtClean="0"/>
              <a:t>.); </a:t>
            </a:r>
            <a:br>
              <a:rPr lang="uk-UA" dirty="0" smtClean="0"/>
            </a:br>
            <a:r>
              <a:rPr lang="uk-UA" dirty="0" smtClean="0"/>
              <a:t>• консультації та / або організація роботи за напрямками: </a:t>
            </a:r>
            <a:endParaRPr lang="uk-UA" dirty="0"/>
          </a:p>
        </p:txBody>
      </p:sp>
      <p:pic>
        <p:nvPicPr>
          <p:cNvPr id="1029" name="Picture 5" descr="C:\Users\asus\Desktop\СПК 2022-23\СПК матеріал 21 версня 2022 р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6632"/>
            <a:ext cx="6967661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asus\Desktop\СПК 2022-23\СПК матеріал 21 версня 2022 р\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462" y="3717007"/>
            <a:ext cx="4248472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9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48" y="1772816"/>
            <a:ext cx="88924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день </a:t>
            </a:r>
            <a:r>
              <a:rPr lang="ru-RU" dirty="0" err="1"/>
              <a:t>голосування</a:t>
            </a:r>
            <a:r>
              <a:rPr lang="ru-RU" dirty="0"/>
              <a:t>; </a:t>
            </a:r>
          </a:p>
          <a:p>
            <a:pPr fontAlgn="base"/>
            <a:r>
              <a:rPr lang="ru-RU" dirty="0"/>
              <a:t>• </a:t>
            </a:r>
            <a:r>
              <a:rPr lang="ru-RU" dirty="0" err="1"/>
              <a:t>розробка</a:t>
            </a:r>
            <a:r>
              <a:rPr lang="ru-RU" dirty="0"/>
              <a:t>, </a:t>
            </a:r>
            <a:r>
              <a:rPr lang="ru-RU" dirty="0" err="1"/>
              <a:t>дослідження</a:t>
            </a:r>
            <a:r>
              <a:rPr lang="ru-RU" dirty="0"/>
              <a:t> та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ідеологій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і </a:t>
            </a:r>
            <a:r>
              <a:rPr lang="ru-RU" dirty="0" err="1"/>
              <a:t>коригування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структур; </a:t>
            </a:r>
          </a:p>
          <a:p>
            <a:pPr fontAlgn="base"/>
            <a:r>
              <a:rPr lang="ru-RU" dirty="0"/>
              <a:t>• </a:t>
            </a:r>
            <a:r>
              <a:rPr lang="ru-RU" dirty="0" err="1"/>
              <a:t>політичне</a:t>
            </a:r>
            <a:r>
              <a:rPr lang="ru-RU" dirty="0"/>
              <a:t> </a:t>
            </a:r>
            <a:r>
              <a:rPr lang="ru-RU" dirty="0" err="1"/>
              <a:t>консультування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організаційного</a:t>
            </a:r>
            <a:r>
              <a:rPr lang="ru-RU" dirty="0"/>
              <a:t> </a:t>
            </a:r>
            <a:r>
              <a:rPr lang="ru-RU" dirty="0" err="1"/>
              <a:t>проектування</a:t>
            </a:r>
            <a:r>
              <a:rPr lang="ru-RU" dirty="0"/>
              <a:t> (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, </a:t>
            </a:r>
            <a:r>
              <a:rPr lang="ru-RU" dirty="0" err="1"/>
              <a:t>рухів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); </a:t>
            </a:r>
          </a:p>
          <a:p>
            <a:pPr fontAlgn="base"/>
            <a:r>
              <a:rPr lang="ru-RU" dirty="0" err="1"/>
              <a:t>Асоціація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консалтингу: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в </a:t>
            </a:r>
            <a:r>
              <a:rPr lang="ru-RU" dirty="0" err="1"/>
              <a:t>пресі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текстових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( “</a:t>
            </a:r>
            <a:r>
              <a:rPr lang="ru-RU" dirty="0" err="1"/>
              <a:t>слогани</a:t>
            </a:r>
            <a:r>
              <a:rPr lang="ru-RU" dirty="0"/>
              <a:t>”, “</a:t>
            </a:r>
            <a:r>
              <a:rPr lang="en-US" dirty="0" err="1"/>
              <a:t>speechwrite</a:t>
            </a:r>
            <a:r>
              <a:rPr lang="en-US" dirty="0"/>
              <a:t>” </a:t>
            </a:r>
            <a:r>
              <a:rPr lang="ru-RU" dirty="0"/>
              <a:t>і т.д.);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існуючих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буклетів</a:t>
            </a:r>
            <a:r>
              <a:rPr lang="ru-RU" dirty="0"/>
              <a:t>, </a:t>
            </a:r>
            <a:r>
              <a:rPr lang="ru-RU" dirty="0" err="1"/>
              <a:t>плакатів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стилю кандидата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6142" y="19364"/>
            <a:ext cx="8766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 smtClean="0"/>
              <a:t>правового забезпечення передвиборчої кампанії кандидата; </a:t>
            </a:r>
            <a:br>
              <a:rPr lang="uk-UA" dirty="0" smtClean="0"/>
            </a:br>
            <a:r>
              <a:rPr lang="uk-UA" dirty="0" smtClean="0"/>
              <a:t>– взаємодії з загальнодержавними і місцевими органами влади; </a:t>
            </a:r>
            <a:br>
              <a:rPr lang="uk-UA" dirty="0" smtClean="0"/>
            </a:br>
            <a:r>
              <a:rPr lang="uk-UA" dirty="0" smtClean="0"/>
              <a:t>– взаємодії зі значущими групами впливу (громадськими, професійними, національними тощо об’єднаннями) і лідерами громадської думки; </a:t>
            </a:r>
          </a:p>
          <a:p>
            <a:pPr fontAlgn="base"/>
            <a:r>
              <a:rPr lang="uk-UA" dirty="0" smtClean="0"/>
              <a:t>• робота по формуванню іміджу кандидата; </a:t>
            </a:r>
            <a:br>
              <a:rPr lang="uk-UA" dirty="0" smtClean="0"/>
            </a:br>
            <a:r>
              <a:rPr lang="uk-UA" dirty="0" smtClean="0"/>
              <a:t>• організація зустрічей кандидата з виборцями; </a:t>
            </a:r>
            <a:endParaRPr lang="uk-UA" dirty="0"/>
          </a:p>
        </p:txBody>
      </p:sp>
      <p:pic>
        <p:nvPicPr>
          <p:cNvPr id="11266" name="Picture 2" descr="C:\Users\asus\Desktop\СПК 2022-23\СПК матеріал 21 версня 2022 р\images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880236"/>
            <a:ext cx="6044729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01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32"/>
            <a:ext cx="833467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Цікавість до проблематики політичного консультування породила, з однієї сторони, підвищену увагу громадськості до цієї сфери діяльності, з іншої — викликала жвавий інтерес у науковому середовищі. Суспільна цікавість подекуди була вдоволена спрощеним режисерським трактуванням специфіки політичного консультування, що вилилося в низку кінострічок та серіалів («Хвіст крутить </a:t>
            </a:r>
            <a:r>
              <a:rPr lang="uk-UA" sz="2800" dirty="0" err="1" smtClean="0"/>
              <a:t>соб</a:t>
            </a:r>
            <a:r>
              <a:rPr lang="ru-RU" sz="2800" dirty="0" err="1" smtClean="0"/>
              <a:t>акою</a:t>
            </a:r>
            <a:r>
              <a:rPr lang="ru-RU" sz="2800" dirty="0"/>
              <a:t>»  (англ.  </a:t>
            </a:r>
            <a:r>
              <a:rPr lang="en-US" sz="2800" dirty="0"/>
              <a:t>Wag the Dog), «</a:t>
            </a:r>
            <a:r>
              <a:rPr lang="ru-RU" sz="2800" dirty="0"/>
              <a:t>Абсолютна </a:t>
            </a:r>
            <a:r>
              <a:rPr lang="ru-RU" sz="2800" dirty="0" err="1"/>
              <a:t>влада</a:t>
            </a:r>
            <a:r>
              <a:rPr lang="ru-RU" sz="2800" dirty="0"/>
              <a:t>» (англ. </a:t>
            </a:r>
            <a:r>
              <a:rPr lang="en-US" sz="2800" dirty="0"/>
              <a:t>Absolute Power), «</a:t>
            </a:r>
            <a:r>
              <a:rPr lang="ru-RU" sz="2800" dirty="0" err="1"/>
              <a:t>Віце</a:t>
            </a:r>
            <a:r>
              <a:rPr lang="ru-RU" sz="2800" dirty="0"/>
              <a:t>-президент» (англ. </a:t>
            </a:r>
            <a:r>
              <a:rPr lang="en-US" sz="2800" dirty="0" err="1"/>
              <a:t>Veep</a:t>
            </a:r>
            <a:r>
              <a:rPr lang="en-US" sz="2800" dirty="0"/>
              <a:t>), «</a:t>
            </a:r>
            <a:r>
              <a:rPr lang="ru-RU" sz="2800" dirty="0" err="1"/>
              <a:t>Держсекретар</a:t>
            </a:r>
            <a:r>
              <a:rPr lang="ru-RU" sz="2800" dirty="0"/>
              <a:t>» (англ. </a:t>
            </a:r>
            <a:r>
              <a:rPr lang="en-US" sz="2800" dirty="0"/>
              <a:t>Madam Secretary), «</a:t>
            </a:r>
            <a:r>
              <a:rPr lang="ru-RU" sz="2800" dirty="0"/>
              <a:t>Бос» (англ. </a:t>
            </a:r>
            <a:r>
              <a:rPr lang="en-US" sz="2800" dirty="0"/>
              <a:t>Boss), «</a:t>
            </a:r>
            <a:r>
              <a:rPr lang="ru-RU" sz="2800" dirty="0" err="1"/>
              <a:t>Політикани</a:t>
            </a:r>
            <a:r>
              <a:rPr lang="ru-RU" sz="2800" dirty="0"/>
              <a:t>» (англ. </a:t>
            </a:r>
            <a:r>
              <a:rPr lang="en-US" sz="2800" dirty="0"/>
              <a:t>Political Animals), «</a:t>
            </a:r>
            <a:r>
              <a:rPr lang="ru-RU" sz="2800" dirty="0" err="1"/>
              <a:t>Політичні</a:t>
            </a:r>
            <a:r>
              <a:rPr lang="ru-RU" sz="2800" dirty="0"/>
              <a:t> </a:t>
            </a:r>
            <a:r>
              <a:rPr lang="ru-RU" sz="2800" dirty="0" err="1"/>
              <a:t>ігри</a:t>
            </a:r>
            <a:r>
              <a:rPr lang="ru-RU" sz="2800" dirty="0"/>
              <a:t>» (англ. </a:t>
            </a:r>
            <a:r>
              <a:rPr lang="en-US" sz="2800" dirty="0"/>
              <a:t>Party Tricks)», «</a:t>
            </a:r>
            <a:r>
              <a:rPr lang="ru-RU" sz="2800" dirty="0" err="1"/>
              <a:t>Картковий</a:t>
            </a:r>
            <a:r>
              <a:rPr lang="ru-RU" sz="2800" dirty="0"/>
              <a:t> </a:t>
            </a:r>
            <a:r>
              <a:rPr lang="ru-RU" sz="2800" dirty="0" err="1"/>
              <a:t>будинок</a:t>
            </a:r>
            <a:r>
              <a:rPr lang="ru-RU" sz="2800" dirty="0"/>
              <a:t>» (англ. </a:t>
            </a:r>
            <a:r>
              <a:rPr lang="en-US" sz="2800" dirty="0"/>
              <a:t>House of Cards)).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89425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856984" cy="61247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Лекція 2.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Виникнення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консультативної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роботи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її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різних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підходів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Поняття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консультативної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психології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Діагностична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школа.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Функціональна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школа.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Інтервенція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вирішення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проблем.</a:t>
            </a:r>
            <a:endParaRPr lang="uk-UA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6010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/>
              <a:t>Починаючи</a:t>
            </a:r>
            <a:r>
              <a:rPr lang="ru-RU" sz="3200" dirty="0"/>
              <a:t> з </a:t>
            </a:r>
            <a:endParaRPr lang="ru-RU" sz="3200" dirty="0" smtClean="0"/>
          </a:p>
          <a:p>
            <a:r>
              <a:rPr lang="ru-RU" sz="3200" dirty="0" smtClean="0"/>
              <a:t>«</a:t>
            </a:r>
            <a:r>
              <a:rPr lang="ru-RU" sz="3200" b="1" dirty="0" err="1"/>
              <a:t>магнетичного</a:t>
            </a:r>
            <a:r>
              <a:rPr lang="ru-RU" sz="3200" b="1" dirty="0"/>
              <a:t> </a:t>
            </a:r>
            <a:r>
              <a:rPr lang="ru-RU" sz="3200" b="1" dirty="0" err="1"/>
              <a:t>флюїду</a:t>
            </a:r>
            <a:r>
              <a:rPr lang="ru-RU" sz="3200" dirty="0"/>
              <a:t>» </a:t>
            </a:r>
            <a:r>
              <a:rPr lang="ru-RU" sz="3200" dirty="0" err="1"/>
              <a:t>віденського</a:t>
            </a:r>
            <a:r>
              <a:rPr lang="ru-RU" sz="3200" dirty="0"/>
              <a:t> </a:t>
            </a:r>
            <a:r>
              <a:rPr lang="ru-RU" sz="3200" dirty="0" err="1"/>
              <a:t>лікаря</a:t>
            </a:r>
            <a:r>
              <a:rPr lang="ru-RU" sz="3200" dirty="0"/>
              <a:t> </a:t>
            </a:r>
            <a:r>
              <a:rPr lang="ru-RU" sz="3200" b="1" dirty="0"/>
              <a:t>А. </a:t>
            </a:r>
            <a:r>
              <a:rPr lang="ru-RU" sz="3200" b="1" dirty="0" err="1"/>
              <a:t>Месмера</a:t>
            </a:r>
            <a:r>
              <a:rPr lang="ru-RU" sz="3200" b="1" dirty="0"/>
              <a:t> </a:t>
            </a:r>
            <a:r>
              <a:rPr lang="ru-RU" sz="3200" dirty="0" err="1"/>
              <a:t>далі</a:t>
            </a:r>
            <a:r>
              <a:rPr lang="ru-RU" sz="3200" dirty="0"/>
              <a:t> </a:t>
            </a:r>
            <a:r>
              <a:rPr lang="ru-RU" sz="3200" dirty="0" err="1"/>
              <a:t>випливають</a:t>
            </a:r>
            <a:r>
              <a:rPr lang="ru-RU" sz="3200" dirty="0"/>
              <a:t>: </a:t>
            </a:r>
            <a:endParaRPr lang="ru-RU" sz="3200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в </a:t>
            </a:r>
            <a:r>
              <a:rPr lang="en-US" sz="3200" b="1" dirty="0">
                <a:solidFill>
                  <a:srgbClr val="FF0000"/>
                </a:solidFill>
              </a:rPr>
              <a:t>XIX </a:t>
            </a:r>
            <a:r>
              <a:rPr lang="ru-RU" sz="3200" b="1" dirty="0" err="1">
                <a:solidFill>
                  <a:srgbClr val="FF0000"/>
                </a:solidFill>
              </a:rPr>
              <a:t>сторіччі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– </a:t>
            </a:r>
          </a:p>
          <a:p>
            <a:r>
              <a:rPr lang="ru-RU" sz="3200" b="1" dirty="0" smtClean="0"/>
              <a:t>Джеймс </a:t>
            </a:r>
            <a:r>
              <a:rPr lang="ru-RU" sz="3200" b="1" dirty="0"/>
              <a:t>Бред (</a:t>
            </a:r>
            <a:r>
              <a:rPr lang="ru-RU" sz="3200" b="1" dirty="0" err="1"/>
              <a:t>гіпноз</a:t>
            </a:r>
            <a:r>
              <a:rPr lang="ru-RU" sz="3200" dirty="0"/>
              <a:t>), </a:t>
            </a:r>
            <a:endParaRPr lang="ru-RU" sz="3200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в </a:t>
            </a:r>
            <a:r>
              <a:rPr lang="en-US" sz="3200" b="1" dirty="0">
                <a:solidFill>
                  <a:srgbClr val="FF0000"/>
                </a:solidFill>
              </a:rPr>
              <a:t>XX </a:t>
            </a:r>
            <a:r>
              <a:rPr lang="ru-RU" sz="3200" b="1" dirty="0">
                <a:solidFill>
                  <a:srgbClr val="FF0000"/>
                </a:solidFill>
              </a:rPr>
              <a:t>в</a:t>
            </a:r>
            <a:r>
              <a:rPr lang="ru-RU" sz="3200" dirty="0">
                <a:solidFill>
                  <a:srgbClr val="FF0000"/>
                </a:solidFill>
              </a:rPr>
              <a:t>. </a:t>
            </a:r>
            <a:r>
              <a:rPr lang="ru-RU" sz="3200" dirty="0" smtClean="0">
                <a:solidFill>
                  <a:srgbClr val="FF0000"/>
                </a:solidFill>
              </a:rPr>
              <a:t>– </a:t>
            </a:r>
          </a:p>
          <a:p>
            <a:r>
              <a:rPr lang="ru-RU" sz="3200" b="1" dirty="0" err="1" smtClean="0"/>
              <a:t>Зіґмунд</a:t>
            </a:r>
            <a:r>
              <a:rPr lang="ru-RU" sz="3200" b="1" dirty="0" smtClean="0"/>
              <a:t> </a:t>
            </a:r>
            <a:r>
              <a:rPr lang="ru-RU" sz="3200" b="1" dirty="0"/>
              <a:t>Фрейд (</a:t>
            </a:r>
            <a:r>
              <a:rPr lang="ru-RU" sz="3200" b="1" dirty="0" err="1"/>
              <a:t>психоаналіз</a:t>
            </a:r>
            <a:r>
              <a:rPr lang="ru-RU" sz="3200" dirty="0"/>
              <a:t>). </a:t>
            </a:r>
            <a:endParaRPr lang="ru-RU" sz="3200" dirty="0" smtClean="0"/>
          </a:p>
          <a:p>
            <a:r>
              <a:rPr lang="ru-RU" sz="3200" b="1" dirty="0" smtClean="0"/>
              <a:t>Карл </a:t>
            </a:r>
            <a:r>
              <a:rPr lang="ru-RU" sz="3200" b="1" dirty="0" err="1"/>
              <a:t>Роджерс</a:t>
            </a:r>
            <a:r>
              <a:rPr lang="ru-RU" sz="3200" b="1" dirty="0"/>
              <a:t> (</a:t>
            </a:r>
            <a:r>
              <a:rPr lang="ru-RU" sz="3200" b="1" dirty="0" err="1"/>
              <a:t>клієнт</a:t>
            </a:r>
            <a:r>
              <a:rPr lang="ru-RU" sz="3200" b="1" dirty="0"/>
              <a:t>-центрована </a:t>
            </a:r>
            <a:r>
              <a:rPr lang="ru-RU" sz="3200" b="1" dirty="0" err="1"/>
              <a:t>терапія</a:t>
            </a:r>
            <a:r>
              <a:rPr lang="ru-RU" sz="3200" dirty="0"/>
              <a:t>). </a:t>
            </a:r>
            <a:r>
              <a:rPr lang="ru-RU" sz="3200" b="1" dirty="0"/>
              <a:t>Фредерик </a:t>
            </a:r>
            <a:r>
              <a:rPr lang="ru-RU" sz="3200" b="1" dirty="0" err="1"/>
              <a:t>Перлз</a:t>
            </a:r>
            <a:r>
              <a:rPr lang="ru-RU" sz="3200" b="1" dirty="0"/>
              <a:t> (</a:t>
            </a:r>
            <a:r>
              <a:rPr lang="ru-RU" sz="3200" b="1" dirty="0" err="1"/>
              <a:t>гештальт-терапія</a:t>
            </a:r>
            <a:r>
              <a:rPr lang="ru-RU" sz="3200" dirty="0"/>
              <a:t>), </a:t>
            </a:r>
            <a:endParaRPr lang="ru-RU" sz="3200" dirty="0" smtClean="0"/>
          </a:p>
          <a:p>
            <a:r>
              <a:rPr lang="ru-RU" sz="3200" b="1" dirty="0" err="1" smtClean="0"/>
              <a:t>Мілтон</a:t>
            </a:r>
            <a:r>
              <a:rPr lang="ru-RU" sz="3200" b="1" dirty="0" smtClean="0"/>
              <a:t> </a:t>
            </a:r>
            <a:r>
              <a:rPr lang="ru-RU" sz="3200" b="1" dirty="0" err="1"/>
              <a:t>Еріксон</a:t>
            </a:r>
            <a:r>
              <a:rPr lang="ru-RU" sz="3200" b="1" dirty="0"/>
              <a:t> (</a:t>
            </a:r>
            <a:r>
              <a:rPr lang="ru-RU" sz="3200" b="1" dirty="0" err="1"/>
              <a:t>нетрадиційний</a:t>
            </a:r>
            <a:r>
              <a:rPr lang="ru-RU" sz="3200" b="1" dirty="0"/>
              <a:t> </a:t>
            </a:r>
            <a:r>
              <a:rPr lang="ru-RU" sz="3200" b="1" dirty="0" err="1"/>
              <a:t>гіпноз</a:t>
            </a:r>
            <a:r>
              <a:rPr lang="ru-RU" sz="3200" b="1" dirty="0"/>
              <a:t> і </a:t>
            </a:r>
            <a:r>
              <a:rPr lang="ru-RU" sz="3200" b="1" dirty="0" err="1"/>
              <a:t>терапія</a:t>
            </a:r>
            <a:r>
              <a:rPr lang="ru-RU" sz="3200" dirty="0"/>
              <a:t>), </a:t>
            </a:r>
            <a:endParaRPr lang="ru-RU" sz="3200" dirty="0" smtClean="0"/>
          </a:p>
          <a:p>
            <a:r>
              <a:rPr lang="ru-RU" sz="3200" b="1" dirty="0" err="1" smtClean="0"/>
              <a:t>Вірджинія</a:t>
            </a:r>
            <a:r>
              <a:rPr lang="ru-RU" sz="3200" b="1" dirty="0" smtClean="0"/>
              <a:t> </a:t>
            </a:r>
            <a:r>
              <a:rPr lang="ru-RU" sz="3200" b="1" dirty="0"/>
              <a:t>Сатир (</a:t>
            </a:r>
            <a:r>
              <a:rPr lang="ru-RU" sz="3200" b="1" dirty="0" err="1"/>
              <a:t>сімейна</a:t>
            </a:r>
            <a:r>
              <a:rPr lang="ru-RU" sz="3200" b="1" dirty="0"/>
              <a:t> </a:t>
            </a:r>
            <a:r>
              <a:rPr lang="ru-RU" sz="3200" b="1" dirty="0" err="1"/>
              <a:t>терапія</a:t>
            </a:r>
            <a:r>
              <a:rPr lang="ru-RU" sz="3200" dirty="0"/>
              <a:t>) </a:t>
            </a:r>
            <a:endParaRPr lang="ru-RU" sz="3200" dirty="0" smtClean="0"/>
          </a:p>
          <a:p>
            <a:r>
              <a:rPr lang="ru-RU" sz="3200" dirty="0" smtClean="0"/>
              <a:t>і </a:t>
            </a:r>
            <a:r>
              <a:rPr lang="ru-RU" sz="3200" dirty="0" err="1" smtClean="0"/>
              <a:t>багато</a:t>
            </a:r>
            <a:r>
              <a:rPr lang="ru-RU" sz="3200" dirty="0" smtClean="0"/>
              <a:t> </a:t>
            </a:r>
            <a:r>
              <a:rPr lang="ru-RU" sz="3200" dirty="0" err="1"/>
              <a:t>хто</a:t>
            </a:r>
            <a:r>
              <a:rPr lang="ru-RU" sz="3200" dirty="0"/>
              <a:t> </a:t>
            </a:r>
            <a:r>
              <a:rPr lang="ru-RU" sz="3200" dirty="0" err="1"/>
              <a:t>інші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4027991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 smtClean="0"/>
              <a:t>Перефразовуючи Г. </a:t>
            </a:r>
            <a:r>
              <a:rPr lang="uk-UA" sz="3200" dirty="0" err="1" smtClean="0"/>
              <a:t>Еббінгауза</a:t>
            </a:r>
            <a:r>
              <a:rPr lang="uk-UA" sz="3200" dirty="0" smtClean="0"/>
              <a:t>, можна сказати: «</a:t>
            </a:r>
            <a:r>
              <a:rPr lang="uk-UA" sz="3200" b="1" dirty="0" smtClean="0"/>
              <a:t>Консультування</a:t>
            </a:r>
            <a:r>
              <a:rPr lang="uk-UA" sz="3200" dirty="0" smtClean="0"/>
              <a:t> має довге минуле, але консультативна психологія тільки коротку історію »,- консультативну психологію 74 як </a:t>
            </a:r>
            <a:r>
              <a:rPr lang="uk-UA" sz="3200" b="1" dirty="0" smtClean="0"/>
              <a:t>професійне</a:t>
            </a:r>
            <a:r>
              <a:rPr lang="uk-UA" sz="3200" dirty="0" smtClean="0"/>
              <a:t> поле можна ідентифікувати тільки </a:t>
            </a:r>
            <a:r>
              <a:rPr lang="uk-UA" sz="3200" b="1" dirty="0" smtClean="0"/>
              <a:t>з 1951 </a:t>
            </a:r>
            <a:r>
              <a:rPr lang="uk-UA" sz="3200" dirty="0" smtClean="0"/>
              <a:t>р., коли в США Північно-західна конференція рекомендувала найменування «</a:t>
            </a:r>
            <a:r>
              <a:rPr lang="uk-UA" sz="3200" b="1" dirty="0" smtClean="0"/>
              <a:t>консультативна психологія</a:t>
            </a:r>
            <a:r>
              <a:rPr lang="uk-UA" sz="3200" dirty="0" smtClean="0"/>
              <a:t>», або 1952 р., коли була заснована нова позиція консультуючого до клієнта. Американська психологічна Асоціація змінила найменування спеціальності «</a:t>
            </a:r>
            <a:r>
              <a:rPr lang="uk-UA" sz="3200" b="1" dirty="0" smtClean="0"/>
              <a:t>Консультування й керівництво</a:t>
            </a:r>
            <a:r>
              <a:rPr lang="uk-UA" sz="3200" dirty="0" smtClean="0"/>
              <a:t>», що використалося також </a:t>
            </a:r>
            <a:r>
              <a:rPr lang="uk-UA" sz="3200" dirty="0" err="1" smtClean="0"/>
              <a:t>непсихологами</a:t>
            </a:r>
            <a:r>
              <a:rPr lang="uk-UA" sz="3200" dirty="0" smtClean="0"/>
              <a:t>, на «Консультативна психологія»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538060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9681" y="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Існують принаймні </a:t>
            </a:r>
            <a:r>
              <a:rPr lang="uk-UA" sz="3600" b="1" dirty="0" smtClean="0"/>
              <a:t>чотири</a:t>
            </a:r>
            <a:r>
              <a:rPr lang="uk-UA" sz="3600" dirty="0" smtClean="0"/>
              <a:t> близьких по змісту поняття: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FF0000"/>
                </a:solidFill>
              </a:rPr>
              <a:t>психотерапія,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FF0000"/>
                </a:solidFill>
              </a:rPr>
              <a:t>психокорекція,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FF0000"/>
                </a:solidFill>
              </a:rPr>
              <a:t>нелікарська психотерапія,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00B050"/>
                </a:solidFill>
              </a:rPr>
              <a:t>Соціально-психологічне консультування. </a:t>
            </a:r>
            <a:endParaRPr lang="uk-UA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69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32656"/>
            <a:ext cx="8856984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Лекція 1.</a:t>
            </a:r>
          </a:p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Витоки соціально-політичного </a:t>
            </a:r>
          </a:p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консультування як науки та мистецтва надання порад з приводу оптимального управління суспільством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040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Консультуватися </a:t>
            </a:r>
            <a:r>
              <a:rPr lang="uk-UA" sz="2800" dirty="0" smtClean="0"/>
              <a:t>— значить </a:t>
            </a:r>
            <a:r>
              <a:rPr lang="uk-UA" sz="2800" b="1" i="1" dirty="0" smtClean="0"/>
              <a:t>радитися</a:t>
            </a:r>
            <a:r>
              <a:rPr lang="uk-UA" sz="2800" dirty="0" smtClean="0"/>
              <a:t> з фахівцем з будь-якого </a:t>
            </a:r>
            <a:r>
              <a:rPr lang="uk-UA" sz="2800" b="1" i="1" dirty="0" smtClean="0"/>
              <a:t>питання</a:t>
            </a:r>
            <a:r>
              <a:rPr lang="uk-UA" sz="2800" dirty="0" smtClean="0"/>
              <a:t>. А </a:t>
            </a:r>
            <a:r>
              <a:rPr lang="uk-UA" sz="2800" b="1" i="1" dirty="0" smtClean="0"/>
              <a:t>рада </a:t>
            </a:r>
            <a:r>
              <a:rPr lang="uk-UA" sz="2800" dirty="0" smtClean="0"/>
              <a:t>— усього лише </a:t>
            </a:r>
            <a:r>
              <a:rPr lang="uk-UA" sz="2800" b="1" i="1" dirty="0" smtClean="0"/>
              <a:t>думка</a:t>
            </a:r>
            <a:r>
              <a:rPr lang="uk-UA" sz="2800" dirty="0" smtClean="0"/>
              <a:t>, висловлена кому-небудь з приводу того, як йому надійти, що зробити й </a:t>
            </a:r>
            <a:r>
              <a:rPr lang="uk-UA" sz="2800" dirty="0" err="1" smtClean="0"/>
              <a:t>т.п</a:t>
            </a:r>
            <a:r>
              <a:rPr lang="uk-UA" sz="2800" dirty="0" smtClean="0"/>
              <a:t>. У цьому й полягає відмінність консультування від психотерапії, по крайній психотерапії глибинної. Консультування центроване на 76 більше поверхневій роботі, зв'язаній досить часто з міжособистісними відносинами. Основне завдання консультанта полягає в тім, щоб допомогти клієнтові подивитися на свої проблеми й життєві складності з боку, продемонструвавши й обговорити ті сторони взаємин, які, будучи джерелами труднощів, звичайно не усвідомлюються й не контролюються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043206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5471" y="17053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err="1" smtClean="0"/>
              <a:t>М.Річмонд</a:t>
            </a:r>
            <a:r>
              <a:rPr lang="uk-UA" sz="2800" dirty="0" smtClean="0"/>
              <a:t> є засновником діагностичної школи соціальної роботи. В 1917 році вона видає книгу «</a:t>
            </a:r>
            <a:r>
              <a:rPr lang="uk-UA" sz="2800" b="1" dirty="0" smtClean="0"/>
              <a:t>Соціальні діагнози</a:t>
            </a:r>
            <a:r>
              <a:rPr lang="uk-UA" sz="2800" dirty="0" smtClean="0"/>
              <a:t>». Ця робота стала не тільки </a:t>
            </a:r>
            <a:r>
              <a:rPr lang="uk-UA" sz="2800" b="1" dirty="0" smtClean="0"/>
              <a:t>філософією </a:t>
            </a:r>
            <a:r>
              <a:rPr lang="uk-UA" sz="2800" dirty="0" smtClean="0"/>
              <a:t>індивідуальної роботи на багато років, але й робочим інструментарієм у практиці </a:t>
            </a:r>
            <a:r>
              <a:rPr lang="uk-UA" sz="2800" b="1" dirty="0" smtClean="0"/>
              <a:t>соціальних працівників</a:t>
            </a:r>
            <a:r>
              <a:rPr lang="uk-UA" sz="2800" dirty="0" smtClean="0"/>
              <a:t>. У книзі </a:t>
            </a:r>
            <a:r>
              <a:rPr lang="uk-UA" sz="2800" dirty="0" err="1" smtClean="0"/>
              <a:t>М.Річмонд</a:t>
            </a:r>
            <a:r>
              <a:rPr lang="uk-UA" sz="2800" dirty="0" smtClean="0"/>
              <a:t> описує конкретні методи вирішення проблем клієнтів, доказуючи </a:t>
            </a:r>
            <a:r>
              <a:rPr lang="uk-UA" sz="2800" b="1" dirty="0" smtClean="0"/>
              <a:t>право</a:t>
            </a:r>
            <a:r>
              <a:rPr lang="uk-UA" sz="2800" dirty="0" smtClean="0"/>
              <a:t> існування діагностичного, підходу. Адаптуючи медичні підходи лікування хворих до практики індивідуальної роботи, авторка розвиває оригінальний метод, який дозволяє аналізувати соціальні й психологічні проблеми клієнта. в теорію соціальної роботи вводиться термінологія з медичної практики, така як </a:t>
            </a:r>
            <a:r>
              <a:rPr lang="uk-UA" sz="2800" b="1" dirty="0" smtClean="0"/>
              <a:t>«діагноз», «лікування», «клієнт», </a:t>
            </a:r>
            <a:r>
              <a:rPr lang="uk-UA" sz="2800" dirty="0" smtClean="0"/>
              <a:t>але з новим семантичним значенням.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125788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0978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З 1922 р. </a:t>
            </a:r>
            <a:r>
              <a:rPr lang="uk-UA" sz="3600" b="1" dirty="0" err="1" smtClean="0"/>
              <a:t>М.Річмонд</a:t>
            </a:r>
            <a:r>
              <a:rPr lang="uk-UA" sz="3600" b="1" dirty="0" smtClean="0"/>
              <a:t> </a:t>
            </a:r>
            <a:r>
              <a:rPr lang="uk-UA" sz="3600" dirty="0" smtClean="0"/>
              <a:t>розробляє принципи «</a:t>
            </a:r>
            <a:r>
              <a:rPr lang="uk-UA" sz="3600" b="1" i="1" dirty="0" smtClean="0"/>
              <a:t>соціальної індивідуальної роботи</a:t>
            </a:r>
            <a:r>
              <a:rPr lang="uk-UA" sz="3600" dirty="0" smtClean="0"/>
              <a:t>», серед яких: «</a:t>
            </a:r>
            <a:r>
              <a:rPr lang="uk-UA" sz="3600" b="1" i="1" dirty="0" smtClean="0"/>
              <a:t>індивідуальний</a:t>
            </a:r>
            <a:r>
              <a:rPr lang="uk-UA" sz="3600" dirty="0" smtClean="0"/>
              <a:t> розвиток», «регулювання людських відносин» і ін. Згодом ці принципи будуть використані в якості основи </a:t>
            </a:r>
            <a:r>
              <a:rPr lang="uk-UA" sz="3600" b="1" i="1" dirty="0" smtClean="0"/>
              <a:t>етичного кодексу </a:t>
            </a:r>
            <a:r>
              <a:rPr lang="uk-UA" sz="3600" b="1" i="1" dirty="0" smtClean="0">
                <a:solidFill>
                  <a:srgbClr val="00B050"/>
                </a:solidFill>
              </a:rPr>
              <a:t>соціального працівника</a:t>
            </a:r>
            <a:r>
              <a:rPr lang="uk-UA" sz="3600" dirty="0" smtClean="0"/>
              <a:t>: − симпатизувати клієнтові; − віддавати йому перевагу; − заохочувати його; − будувати з нам сумісні ясні </a:t>
            </a:r>
            <a:r>
              <a:rPr lang="uk-UA" sz="3600" b="1" i="1" dirty="0" smtClean="0"/>
              <a:t>плани дій</a:t>
            </a:r>
            <a:r>
              <a:rPr lang="uk-UA" sz="3600" dirty="0" smtClean="0"/>
              <a:t>. З теоретичної діяльності </a:t>
            </a:r>
            <a:r>
              <a:rPr lang="uk-UA" sz="3600" b="1" dirty="0" err="1" smtClean="0"/>
              <a:t>М.Річмонд</a:t>
            </a:r>
            <a:r>
              <a:rPr lang="uk-UA" sz="3600" dirty="0" smtClean="0"/>
              <a:t> починає оформлятись певний підхід, який одержав назву «</a:t>
            </a:r>
            <a:r>
              <a:rPr lang="uk-UA" sz="3600" b="1" dirty="0" smtClean="0"/>
              <a:t>діагностична школа</a:t>
            </a:r>
            <a:r>
              <a:rPr lang="uk-UA" sz="3600" dirty="0" smtClean="0"/>
              <a:t>».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53339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653"/>
            <a:ext cx="9144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Подальший розвиток діагностичного підходу пов’язаний з діяльністю </a:t>
            </a:r>
            <a:r>
              <a:rPr lang="uk-UA" sz="2400" b="1" i="1" dirty="0" err="1" smtClean="0"/>
              <a:t>Г.Гамильтон</a:t>
            </a:r>
            <a:r>
              <a:rPr lang="uk-UA" sz="2400" dirty="0" smtClean="0"/>
              <a:t> (</a:t>
            </a:r>
            <a:r>
              <a:rPr lang="uk-UA" sz="2400" b="1" dirty="0" smtClean="0"/>
              <a:t>1930-50</a:t>
            </a:r>
            <a:r>
              <a:rPr lang="uk-UA" sz="2400" dirty="0" smtClean="0"/>
              <a:t>-і рр.), яка розширює поняття діагнозу й пропонує нову трактовку. Діагноз починає виступати не як установка до дії, а як робоча гіпотеза щодо розуміння особистості клієнта, його ситуації і його проблеми. В даному випадку, діагноз пропонується в якості моделі, яка дає уявлення про те, як клієнт зустрічається з ситуацією. Це дозволило </a:t>
            </a:r>
            <a:r>
              <a:rPr lang="uk-UA" sz="2400" dirty="0" err="1" smtClean="0"/>
              <a:t>Г.Гамильтон</a:t>
            </a:r>
            <a:r>
              <a:rPr lang="uk-UA" sz="2400" dirty="0" smtClean="0"/>
              <a:t> побачити в ситуації не тільки діагностичну, але й оцінну проблематику. Ситуаційний підхід </a:t>
            </a:r>
            <a:r>
              <a:rPr lang="uk-UA" sz="2400" dirty="0" err="1" smtClean="0"/>
              <a:t>вніс</a:t>
            </a:r>
            <a:r>
              <a:rPr lang="uk-UA" sz="2400" dirty="0" smtClean="0"/>
              <a:t> дві стратегії: розвиток передбачення й </a:t>
            </a:r>
            <a:r>
              <a:rPr lang="uk-UA" sz="2400" b="1" i="1" dirty="0" smtClean="0"/>
              <a:t>психологічної підтримки</a:t>
            </a:r>
            <a:r>
              <a:rPr lang="uk-UA" sz="2400" dirty="0" smtClean="0"/>
              <a:t>. В цей період остаточно складається модель діагностичної школи, її теоретичні принципи. </a:t>
            </a:r>
            <a:r>
              <a:rPr lang="uk-UA" sz="2400" b="1" i="1" dirty="0" smtClean="0"/>
              <a:t>Надалі її психосоціальний напрямок продовжать в роботах </a:t>
            </a:r>
            <a:r>
              <a:rPr lang="uk-UA" sz="2400" b="1" i="1" dirty="0" err="1" smtClean="0"/>
              <a:t>Холіс</a:t>
            </a:r>
            <a:r>
              <a:rPr lang="uk-UA" sz="2400" b="1" i="1" dirty="0" smtClean="0"/>
              <a:t> і </a:t>
            </a:r>
            <a:r>
              <a:rPr lang="uk-UA" sz="2400" b="1" i="1" dirty="0" err="1" smtClean="0"/>
              <a:t>Вудс</a:t>
            </a:r>
            <a:r>
              <a:rPr lang="uk-UA" sz="2400" b="1" i="1" dirty="0" smtClean="0"/>
              <a:t> у 1970-1980-ті рр</a:t>
            </a:r>
            <a:r>
              <a:rPr lang="uk-UA" sz="2400" dirty="0" smtClean="0"/>
              <a:t>. Другим підходом в соціальному консультування є </a:t>
            </a:r>
            <a:r>
              <a:rPr lang="uk-UA" sz="2800" b="1" i="1" dirty="0" smtClean="0">
                <a:solidFill>
                  <a:srgbClr val="00B050"/>
                </a:solidFill>
              </a:rPr>
              <a:t>функціональна школа</a:t>
            </a:r>
            <a:r>
              <a:rPr lang="uk-UA" sz="2400" dirty="0" smtClean="0"/>
              <a:t>, який розроблявся в Пенсільванській школі соціальної роботи в 30-ті рр. ХХ ст. Представниками цього напрямку є: </a:t>
            </a:r>
            <a:r>
              <a:rPr lang="uk-UA" sz="2400" dirty="0" err="1" smtClean="0"/>
              <a:t>О.Ранка</a:t>
            </a:r>
            <a:r>
              <a:rPr lang="uk-UA" sz="2400" dirty="0" smtClean="0"/>
              <a:t>, </a:t>
            </a:r>
            <a:r>
              <a:rPr lang="uk-UA" sz="2400" b="1" i="1" dirty="0" err="1" smtClean="0"/>
              <a:t>А.Маслоу</a:t>
            </a:r>
            <a:r>
              <a:rPr lang="uk-UA" sz="2400" dirty="0" smtClean="0"/>
              <a:t>, </a:t>
            </a:r>
            <a:r>
              <a:rPr lang="uk-UA" sz="2400" dirty="0" err="1" smtClean="0"/>
              <a:t>К.Хорні</a:t>
            </a:r>
            <a:r>
              <a:rPr lang="uk-UA" sz="2400" dirty="0" smtClean="0"/>
              <a:t>, </a:t>
            </a:r>
            <a:r>
              <a:rPr lang="uk-UA" sz="2400" dirty="0" err="1" smtClean="0"/>
              <a:t>В.Робінсон</a:t>
            </a:r>
            <a:r>
              <a:rPr lang="uk-UA" sz="2400" dirty="0" smtClean="0"/>
              <a:t>, </a:t>
            </a:r>
            <a:r>
              <a:rPr lang="uk-UA" sz="2400" dirty="0" err="1" smtClean="0"/>
              <a:t>Д.Тафт</a:t>
            </a:r>
            <a:r>
              <a:rPr lang="uk-UA" sz="2400" dirty="0" smtClean="0"/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579303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3958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Своєрідною</a:t>
            </a:r>
            <a:r>
              <a:rPr lang="ru-RU" sz="2000" dirty="0"/>
              <a:t> </a:t>
            </a:r>
            <a:r>
              <a:rPr lang="ru-RU" sz="2000" dirty="0" err="1"/>
              <a:t>підсумковою</a:t>
            </a:r>
            <a:r>
              <a:rPr lang="ru-RU" sz="2000" dirty="0"/>
              <a:t> </a:t>
            </a:r>
            <a:r>
              <a:rPr lang="ru-RU" sz="2000" dirty="0" err="1"/>
              <a:t>роботою</a:t>
            </a:r>
            <a:r>
              <a:rPr lang="ru-RU" sz="2000" dirty="0"/>
              <a:t> в 1950-і </a:t>
            </a:r>
            <a:r>
              <a:rPr lang="ru-RU" sz="2000" dirty="0" err="1"/>
              <a:t>рр</a:t>
            </a:r>
            <a:r>
              <a:rPr lang="ru-RU" sz="2000" dirty="0"/>
              <a:t>. стала книга Ф. </a:t>
            </a:r>
            <a:r>
              <a:rPr lang="ru-RU" sz="2000" dirty="0" err="1"/>
              <a:t>Бистека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дозволила </a:t>
            </a:r>
            <a:r>
              <a:rPr lang="ru-RU" sz="2000" dirty="0" err="1"/>
              <a:t>глибше</a:t>
            </a:r>
            <a:r>
              <a:rPr lang="ru-RU" sz="2000" dirty="0"/>
              <a:t> </a:t>
            </a:r>
            <a:r>
              <a:rPr lang="ru-RU" sz="2000" dirty="0" err="1"/>
              <a:t>осмислити</a:t>
            </a:r>
            <a:r>
              <a:rPr lang="ru-RU" sz="2000" dirty="0"/>
              <a:t> </a:t>
            </a:r>
            <a:r>
              <a:rPr lang="ru-RU" sz="2000" dirty="0" err="1"/>
              <a:t>взаємодії</a:t>
            </a:r>
            <a:r>
              <a:rPr lang="ru-RU" sz="2000" dirty="0"/>
              <a:t> </a:t>
            </a:r>
            <a:r>
              <a:rPr lang="ru-RU" sz="2000" b="1" i="1" dirty="0" err="1"/>
              <a:t>соціального</a:t>
            </a:r>
            <a:r>
              <a:rPr lang="ru-RU" sz="2000" b="1" i="1" dirty="0"/>
              <a:t> </a:t>
            </a:r>
            <a:r>
              <a:rPr lang="ru-RU" sz="2000" b="1" i="1" dirty="0" err="1"/>
              <a:t>працівника</a:t>
            </a:r>
            <a:r>
              <a:rPr lang="ru-RU" sz="2000" b="1" i="1" dirty="0"/>
              <a:t> й </a:t>
            </a:r>
            <a:r>
              <a:rPr lang="ru-RU" sz="2000" b="1" i="1" dirty="0" err="1"/>
              <a:t>клієнта</a:t>
            </a:r>
            <a:r>
              <a:rPr lang="ru-RU" sz="2000" dirty="0"/>
              <a:t>. </a:t>
            </a:r>
            <a:r>
              <a:rPr lang="ru-RU" sz="2000" dirty="0" err="1"/>
              <a:t>Ці</a:t>
            </a:r>
            <a:r>
              <a:rPr lang="ru-RU" sz="2000" dirty="0"/>
              <a:t> </a:t>
            </a:r>
            <a:r>
              <a:rPr lang="ru-RU" sz="2000" dirty="0" err="1"/>
              <a:t>взаємодії</a:t>
            </a:r>
            <a:r>
              <a:rPr lang="ru-RU" sz="2000" dirty="0"/>
              <a:t> в методах </a:t>
            </a:r>
            <a:r>
              <a:rPr lang="ru-RU" sz="2000" b="1" dirty="0" err="1"/>
              <a:t>індивідуальної</a:t>
            </a:r>
            <a:r>
              <a:rPr lang="ru-RU" sz="2000" b="1" dirty="0"/>
              <a:t> </a:t>
            </a:r>
            <a:r>
              <a:rPr lang="ru-RU" sz="2000" b="1" dirty="0" err="1"/>
              <a:t>роботи</a:t>
            </a:r>
            <a:r>
              <a:rPr lang="ru-RU" sz="2000" b="1" dirty="0"/>
              <a:t>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представлені</a:t>
            </a:r>
            <a:r>
              <a:rPr lang="ru-RU" sz="2000" dirty="0"/>
              <a:t> автором як система </a:t>
            </a:r>
            <a:r>
              <a:rPr lang="ru-RU" sz="2000" dirty="0" err="1"/>
              <a:t>динамічних</a:t>
            </a:r>
            <a:r>
              <a:rPr lang="ru-RU" sz="2000" dirty="0"/>
              <a:t> </a:t>
            </a:r>
            <a:r>
              <a:rPr lang="ru-RU" sz="2000" dirty="0" err="1"/>
              <a:t>інтеракцій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соціальним</a:t>
            </a:r>
            <a:r>
              <a:rPr lang="ru-RU" sz="2000" dirty="0"/>
              <a:t> </a:t>
            </a:r>
            <a:r>
              <a:rPr lang="ru-RU" sz="2000" dirty="0" err="1"/>
              <a:t>працівником</a:t>
            </a:r>
            <a:r>
              <a:rPr lang="ru-RU" sz="2000" dirty="0"/>
              <a:t> і </a:t>
            </a:r>
            <a:r>
              <a:rPr lang="ru-RU" sz="2000" dirty="0" err="1"/>
              <a:t>клієнтом</a:t>
            </a:r>
            <a:r>
              <a:rPr lang="ru-RU" sz="2000" dirty="0"/>
              <a:t>, </a:t>
            </a:r>
            <a:r>
              <a:rPr lang="ru-RU" sz="2000" dirty="0" err="1"/>
              <a:t>спрямованих</a:t>
            </a:r>
            <a:r>
              <a:rPr lang="ru-RU" sz="2000" dirty="0"/>
              <a:t> на </a:t>
            </a:r>
            <a:r>
              <a:rPr lang="ru-RU" sz="2000" dirty="0" err="1"/>
              <a:t>досягнення</a:t>
            </a:r>
            <a:r>
              <a:rPr lang="ru-RU" sz="2000" dirty="0"/>
              <a:t> </a:t>
            </a:r>
            <a:r>
              <a:rPr lang="ru-RU" sz="2000" dirty="0" err="1"/>
              <a:t>саморегулювання</a:t>
            </a:r>
            <a:r>
              <a:rPr lang="ru-RU" sz="2000" dirty="0"/>
              <a:t> й </a:t>
            </a:r>
            <a:r>
              <a:rPr lang="ru-RU" sz="2000" dirty="0" err="1"/>
              <a:t>розвитку</a:t>
            </a:r>
            <a:r>
              <a:rPr lang="ru-RU" sz="2000" dirty="0"/>
              <a:t>. 79 Ф. </a:t>
            </a:r>
            <a:r>
              <a:rPr lang="ru-RU" sz="2000" dirty="0" err="1"/>
              <a:t>Бейстек</a:t>
            </a:r>
            <a:r>
              <a:rPr lang="ru-RU" sz="2000" dirty="0"/>
              <a:t> </a:t>
            </a:r>
            <a:r>
              <a:rPr lang="ru-RU" sz="2000" dirty="0" err="1"/>
              <a:t>ідентифікував</a:t>
            </a:r>
            <a:r>
              <a:rPr lang="ru-RU" sz="2000" dirty="0"/>
              <a:t>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 smtClean="0"/>
              <a:t>принципи</a:t>
            </a:r>
            <a:r>
              <a:rPr lang="ru-RU" sz="2000" dirty="0" smtClean="0"/>
              <a:t>: </a:t>
            </a: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взаємодії</a:t>
            </a:r>
            <a:r>
              <a:rPr lang="ru-RU" sz="2000" b="1" i="1" dirty="0" smtClean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соціального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працівника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із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клієнтом</a:t>
            </a:r>
            <a:r>
              <a:rPr lang="ru-RU" sz="2000" b="1" i="1" dirty="0">
                <a:solidFill>
                  <a:srgbClr val="00B050"/>
                </a:solidFill>
              </a:rPr>
              <a:t>: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індивідуалізація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відкритість</a:t>
            </a:r>
            <a:r>
              <a:rPr lang="ru-RU" sz="2000" b="1" i="1" dirty="0" smtClean="0">
                <a:solidFill>
                  <a:srgbClr val="00B050"/>
                </a:solidFill>
              </a:rPr>
              <a:t> </a:t>
            </a:r>
            <a:r>
              <a:rPr lang="ru-RU" sz="2000" b="1" i="1" dirty="0">
                <a:solidFill>
                  <a:srgbClr val="00B050"/>
                </a:solidFill>
              </a:rPr>
              <a:t>у </a:t>
            </a:r>
            <a:r>
              <a:rPr lang="ru-RU" sz="2000" b="1" i="1" dirty="0" err="1">
                <a:solidFill>
                  <a:srgbClr val="00B050"/>
                </a:solidFill>
              </a:rPr>
              <a:t>вираженні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почуттів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2000" b="1" i="1" dirty="0" smtClean="0">
                <a:solidFill>
                  <a:srgbClr val="00B050"/>
                </a:solidFill>
              </a:rPr>
              <a:t>контроль </a:t>
            </a:r>
            <a:r>
              <a:rPr lang="ru-RU" sz="2000" b="1" i="1" dirty="0">
                <a:solidFill>
                  <a:srgbClr val="00B050"/>
                </a:solidFill>
              </a:rPr>
              <a:t>над </a:t>
            </a:r>
            <a:r>
              <a:rPr lang="ru-RU" sz="2000" b="1" i="1" dirty="0" err="1">
                <a:solidFill>
                  <a:srgbClr val="00B050"/>
                </a:solidFill>
              </a:rPr>
              <a:t>емоційним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розвитком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клієнта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r>
              <a:rPr lang="ru-RU" sz="2000" b="1" i="1" dirty="0" err="1">
                <a:solidFill>
                  <a:srgbClr val="00B050"/>
                </a:solidFill>
              </a:rPr>
              <a:t>недирективність</a:t>
            </a:r>
            <a:r>
              <a:rPr lang="ru-RU" sz="2000" b="1" i="1" dirty="0">
                <a:solidFill>
                  <a:srgbClr val="00B050"/>
                </a:solidFill>
              </a:rPr>
              <a:t> у </a:t>
            </a:r>
            <a:r>
              <a:rPr lang="ru-RU" sz="2000" b="1" i="1" dirty="0" err="1">
                <a:solidFill>
                  <a:srgbClr val="00B050"/>
                </a:solidFill>
              </a:rPr>
              <a:t>відносинах</a:t>
            </a:r>
            <a:r>
              <a:rPr lang="ru-RU" sz="2000" b="1" i="1" dirty="0" smtClean="0">
                <a:solidFill>
                  <a:srgbClr val="00B050"/>
                </a:solidFill>
              </a:rPr>
              <a:t>;</a:t>
            </a: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розвиток</a:t>
            </a:r>
            <a:r>
              <a:rPr lang="ru-RU" sz="2000" b="1" i="1" dirty="0" smtClean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самостійності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r>
              <a:rPr lang="ru-RU" sz="2000" b="1" i="1" dirty="0" err="1">
                <a:solidFill>
                  <a:srgbClr val="00B050"/>
                </a:solidFill>
              </a:rPr>
              <a:t>конфіденційність</a:t>
            </a:r>
            <a:r>
              <a:rPr lang="ru-RU" sz="2000" b="1" i="1" dirty="0">
                <a:solidFill>
                  <a:srgbClr val="00B050"/>
                </a:solidFill>
              </a:rPr>
              <a:t>.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en-US" sz="2000" b="1" dirty="0" smtClean="0"/>
              <a:t>X</a:t>
            </a:r>
            <a:r>
              <a:rPr lang="en-US" sz="2000" b="1" dirty="0"/>
              <a:t>. </a:t>
            </a:r>
            <a:r>
              <a:rPr lang="ru-RU" sz="2000" b="1" dirty="0" err="1"/>
              <a:t>Перлман</a:t>
            </a:r>
            <a:r>
              <a:rPr lang="ru-RU" sz="2000" b="1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синтезувала</a:t>
            </a:r>
            <a:r>
              <a:rPr lang="ru-RU" sz="2000" dirty="0"/>
              <a:t> </a:t>
            </a:r>
            <a:r>
              <a:rPr lang="ru-RU" sz="2000" dirty="0" err="1"/>
              <a:t>підходи</a:t>
            </a:r>
            <a:r>
              <a:rPr lang="ru-RU" sz="2000" dirty="0"/>
              <a:t> </a:t>
            </a:r>
            <a:r>
              <a:rPr lang="ru-RU" sz="2000" b="1" i="1" dirty="0" err="1"/>
              <a:t>діагностичної</a:t>
            </a:r>
            <a:r>
              <a:rPr lang="ru-RU" sz="2000" b="1" i="1" dirty="0"/>
              <a:t> й </a:t>
            </a:r>
            <a:r>
              <a:rPr lang="ru-RU" sz="2000" b="1" i="1" dirty="0" err="1"/>
              <a:t>функціональної</a:t>
            </a:r>
            <a:r>
              <a:rPr lang="ru-RU" sz="2000" b="1" i="1" dirty="0"/>
              <a:t> </a:t>
            </a:r>
            <a:r>
              <a:rPr lang="ru-RU" sz="2000" b="1" i="1" dirty="0" err="1"/>
              <a:t>шкіл</a:t>
            </a:r>
            <a:r>
              <a:rPr lang="ru-RU" sz="2000" dirty="0"/>
              <a:t>, </a:t>
            </a:r>
            <a:r>
              <a:rPr lang="ru-RU" sz="2000" dirty="0" err="1"/>
              <a:t>запропонувавши</a:t>
            </a:r>
            <a:r>
              <a:rPr lang="ru-RU" sz="2000" dirty="0"/>
              <a:t> </a:t>
            </a:r>
            <a:r>
              <a:rPr lang="ru-RU" sz="2000" dirty="0" err="1"/>
              <a:t>нову</a:t>
            </a:r>
            <a:r>
              <a:rPr lang="ru-RU" sz="2000" dirty="0"/>
              <a:t> модель </a:t>
            </a:r>
            <a:r>
              <a:rPr lang="ru-RU" sz="2000" dirty="0" err="1"/>
              <a:t>індивідуальної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smtClean="0"/>
              <a:t>– </a:t>
            </a:r>
          </a:p>
          <a:p>
            <a:pPr algn="just"/>
            <a:r>
              <a:rPr lang="ru-RU" sz="2400" b="1" dirty="0" smtClean="0">
                <a:solidFill>
                  <a:srgbClr val="00B050"/>
                </a:solidFill>
              </a:rPr>
              <a:t>метод </a:t>
            </a:r>
            <a:r>
              <a:rPr lang="ru-RU" sz="2400" b="1" dirty="0" err="1">
                <a:solidFill>
                  <a:srgbClr val="00B050"/>
                </a:solidFill>
              </a:rPr>
              <a:t>вирішення</a:t>
            </a:r>
            <a:r>
              <a:rPr lang="ru-RU" sz="2400" b="1" dirty="0">
                <a:solidFill>
                  <a:srgbClr val="00B050"/>
                </a:solidFill>
              </a:rPr>
              <a:t> проблем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r>
              <a:rPr lang="ru-RU" sz="2000" dirty="0" smtClean="0"/>
              <a:t>Тим </a:t>
            </a:r>
            <a:r>
              <a:rPr lang="ru-RU" sz="2000" dirty="0"/>
              <a:t>самим </a:t>
            </a:r>
            <a:r>
              <a:rPr lang="ru-RU" sz="2000" b="1" dirty="0" err="1"/>
              <a:t>психосоціальне</a:t>
            </a:r>
            <a:r>
              <a:rPr lang="ru-RU" sz="2000" b="1" dirty="0"/>
              <a:t> </a:t>
            </a:r>
            <a:r>
              <a:rPr lang="ru-RU" sz="2000" b="1" dirty="0" err="1"/>
              <a:t>лікування</a:t>
            </a:r>
            <a:r>
              <a:rPr lang="ru-RU" sz="2000" b="1" dirty="0"/>
              <a:t> й </a:t>
            </a:r>
            <a:r>
              <a:rPr lang="ru-RU" sz="2000" b="1" dirty="0" err="1"/>
              <a:t>функціональний</a:t>
            </a:r>
            <a:r>
              <a:rPr lang="ru-RU" sz="2000" b="1" dirty="0"/>
              <a:t> </a:t>
            </a:r>
            <a:r>
              <a:rPr lang="ru-RU" sz="2000" b="1" dirty="0" err="1"/>
              <a:t>підхід</a:t>
            </a:r>
            <a:r>
              <a:rPr lang="ru-RU" sz="2000" b="1" dirty="0"/>
              <a:t> </a:t>
            </a:r>
            <a:r>
              <a:rPr lang="ru-RU" sz="2000" dirty="0"/>
              <a:t>одержали </a:t>
            </a:r>
            <a:r>
              <a:rPr lang="ru-RU" sz="2000" dirty="0" err="1"/>
              <a:t>свій</a:t>
            </a:r>
            <a:r>
              <a:rPr lang="ru-RU" sz="2000" dirty="0"/>
              <a:t> </a:t>
            </a:r>
            <a:r>
              <a:rPr lang="ru-RU" sz="2000" dirty="0" err="1"/>
              <a:t>подальший</a:t>
            </a:r>
            <a:r>
              <a:rPr lang="ru-RU" sz="2000" dirty="0"/>
              <a:t> </a:t>
            </a:r>
            <a:r>
              <a:rPr lang="ru-RU" sz="2000" dirty="0" err="1"/>
              <a:t>розвиток</a:t>
            </a:r>
            <a:r>
              <a:rPr lang="ru-RU" sz="2000" dirty="0"/>
              <a:t> у </a:t>
            </a:r>
            <a:r>
              <a:rPr lang="ru-RU" sz="2000" b="1" dirty="0" err="1"/>
              <a:t>практиці</a:t>
            </a:r>
            <a:r>
              <a:rPr lang="ru-RU" sz="2000" b="1" dirty="0"/>
              <a:t> </a:t>
            </a:r>
            <a:r>
              <a:rPr lang="ru-RU" sz="2000" b="1" dirty="0" err="1"/>
              <a:t>соціальної</a:t>
            </a:r>
            <a:r>
              <a:rPr lang="ru-RU" sz="2000" b="1" dirty="0"/>
              <a:t> </a:t>
            </a:r>
            <a:r>
              <a:rPr lang="ru-RU" sz="2000" b="1" dirty="0" err="1"/>
              <a:t>робо</a:t>
            </a:r>
            <a:r>
              <a:rPr lang="ru-RU" sz="2000" dirty="0" err="1"/>
              <a:t>ти</a:t>
            </a:r>
            <a:r>
              <a:rPr lang="ru-RU" sz="2000" dirty="0"/>
              <a:t>.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/>
              <a:t>підходи</a:t>
            </a:r>
            <a:r>
              <a:rPr lang="ru-RU" sz="2000" dirty="0"/>
              <a:t> </a:t>
            </a:r>
            <a:r>
              <a:rPr lang="en-US" sz="2000" dirty="0"/>
              <a:t>X. </a:t>
            </a:r>
            <a:r>
              <a:rPr lang="ru-RU" sz="2000" dirty="0" err="1"/>
              <a:t>Перлман</a:t>
            </a:r>
            <a:r>
              <a:rPr lang="ru-RU" sz="2000" dirty="0"/>
              <a:t> </a:t>
            </a:r>
            <a:r>
              <a:rPr lang="ru-RU" sz="2000" dirty="0" err="1"/>
              <a:t>ґрунтуються</a:t>
            </a:r>
            <a:r>
              <a:rPr lang="ru-RU" sz="2000" dirty="0"/>
              <a:t> на </a:t>
            </a:r>
            <a:r>
              <a:rPr lang="ru-RU" sz="2000" dirty="0" err="1"/>
              <a:t>тім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процес</a:t>
            </a:r>
            <a:r>
              <a:rPr lang="ru-RU" sz="2000" dirty="0"/>
              <a:t> </a:t>
            </a:r>
            <a:r>
              <a:rPr lang="ru-RU" sz="2000" dirty="0" err="1"/>
              <a:t>допомоги</a:t>
            </a:r>
            <a:r>
              <a:rPr lang="ru-RU" sz="2000" dirty="0"/>
              <a:t> </a:t>
            </a:r>
            <a:r>
              <a:rPr lang="ru-RU" sz="2000" dirty="0" err="1"/>
              <a:t>складається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двох</a:t>
            </a:r>
            <a:r>
              <a:rPr lang="ru-RU" sz="2000" dirty="0"/>
              <a:t> </a:t>
            </a:r>
            <a:r>
              <a:rPr lang="ru-RU" sz="2000" dirty="0" err="1"/>
              <a:t>головних</a:t>
            </a:r>
            <a:r>
              <a:rPr lang="ru-RU" sz="2000" dirty="0"/>
              <a:t> </a:t>
            </a:r>
            <a:r>
              <a:rPr lang="ru-RU" sz="2000" dirty="0" err="1"/>
              <a:t>компонентів</a:t>
            </a:r>
            <a:r>
              <a:rPr lang="ru-RU" sz="2000" dirty="0" smtClean="0"/>
              <a:t>:</a:t>
            </a:r>
          </a:p>
          <a:p>
            <a:pPr algn="just"/>
            <a:r>
              <a:rPr lang="ru-RU" sz="2000" dirty="0" smtClean="0"/>
              <a:t> </a:t>
            </a:r>
            <a:r>
              <a:rPr lang="ru-RU" sz="2000" b="1" i="1" dirty="0" err="1"/>
              <a:t>процесу</a:t>
            </a:r>
            <a:r>
              <a:rPr lang="ru-RU" sz="2000" b="1" i="1" dirty="0"/>
              <a:t> </a:t>
            </a:r>
            <a:r>
              <a:rPr lang="ru-RU" sz="2000" b="1" i="1" dirty="0" err="1"/>
              <a:t>допомоги</a:t>
            </a:r>
            <a:r>
              <a:rPr lang="ru-RU" sz="2000" b="1" i="1" dirty="0"/>
              <a:t> й </a:t>
            </a:r>
            <a:r>
              <a:rPr lang="ru-RU" sz="2000" b="1" i="1" dirty="0" err="1"/>
              <a:t>ресурсів</a:t>
            </a:r>
            <a:r>
              <a:rPr lang="ru-RU" sz="2000" b="1" i="1" dirty="0"/>
              <a:t> </a:t>
            </a:r>
            <a:r>
              <a:rPr lang="ru-RU" sz="2000" b="1" i="1" dirty="0" err="1"/>
              <a:t>індивіда</a:t>
            </a:r>
            <a:r>
              <a:rPr lang="ru-RU" sz="2000" b="1" i="1" dirty="0"/>
              <a:t>. </a:t>
            </a:r>
            <a:endParaRPr lang="ru-RU" sz="2000" b="1" i="1" dirty="0" smtClean="0"/>
          </a:p>
          <a:p>
            <a:pPr algn="just"/>
            <a:r>
              <a:rPr lang="ru-RU" sz="2000" dirty="0" err="1" smtClean="0"/>
              <a:t>Розглядаючи</a:t>
            </a:r>
            <a:r>
              <a:rPr lang="ru-RU" sz="2000" dirty="0" smtClean="0"/>
              <a:t> </a:t>
            </a:r>
            <a:r>
              <a:rPr lang="ru-RU" sz="2000" dirty="0" err="1"/>
              <a:t>дозвіл</a:t>
            </a:r>
            <a:r>
              <a:rPr lang="ru-RU" sz="2000" dirty="0"/>
              <a:t> проблем </a:t>
            </a:r>
            <a:r>
              <a:rPr lang="ru-RU" sz="2000" dirty="0" err="1"/>
              <a:t>клієнта</a:t>
            </a:r>
            <a:r>
              <a:rPr lang="ru-RU" sz="2000" dirty="0"/>
              <a:t> у </a:t>
            </a:r>
            <a:r>
              <a:rPr lang="ru-RU" sz="2000" dirty="0" err="1"/>
              <a:t>вузькому</a:t>
            </a:r>
            <a:r>
              <a:rPr lang="ru-RU" sz="2000" dirty="0"/>
              <a:t> </a:t>
            </a:r>
            <a:r>
              <a:rPr lang="ru-RU" sz="2000" dirty="0" err="1"/>
              <a:t>змісті</a:t>
            </a:r>
            <a:r>
              <a:rPr lang="ru-RU" sz="2000" dirty="0"/>
              <a:t>, на </a:t>
            </a:r>
            <a:r>
              <a:rPr lang="ru-RU" sz="2000" dirty="0" err="1"/>
              <a:t>рівні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запиту</a:t>
            </a:r>
            <a:r>
              <a:rPr lang="ru-RU" sz="2000" dirty="0"/>
              <a:t>, вона </a:t>
            </a:r>
            <a:r>
              <a:rPr lang="ru-RU" sz="2000" dirty="0" err="1"/>
              <a:t>пропонує</a:t>
            </a:r>
            <a:r>
              <a:rPr lang="ru-RU" sz="2000" dirty="0"/>
              <a:t> </a:t>
            </a:r>
            <a:r>
              <a:rPr lang="ru-RU" sz="2000" dirty="0" err="1"/>
              <a:t>розвивати</a:t>
            </a:r>
            <a:r>
              <a:rPr lang="ru-RU" sz="2000" dirty="0"/>
              <a:t> </a:t>
            </a:r>
            <a:r>
              <a:rPr lang="ru-RU" sz="2000" dirty="0" err="1"/>
              <a:t>мотивацію</a:t>
            </a:r>
            <a:r>
              <a:rPr lang="ru-RU" sz="2000" dirty="0"/>
              <a:t> </a:t>
            </a:r>
            <a:r>
              <a:rPr lang="ru-RU" sz="2000" dirty="0" err="1"/>
              <a:t>клієнта</a:t>
            </a:r>
            <a:r>
              <a:rPr lang="ru-RU" sz="2000" dirty="0"/>
              <a:t>,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здатності</a:t>
            </a:r>
            <a:r>
              <a:rPr lang="ru-RU" sz="2000" dirty="0"/>
              <a:t> до </a:t>
            </a:r>
            <a:r>
              <a:rPr lang="ru-RU" sz="2000" dirty="0" err="1"/>
              <a:t>функціонування</a:t>
            </a:r>
            <a:r>
              <a:rPr lang="ru-RU" sz="2000" dirty="0"/>
              <a:t>, </a:t>
            </a:r>
            <a:r>
              <a:rPr lang="ru-RU" sz="2000" dirty="0" err="1"/>
              <a:t>розширювати</a:t>
            </a:r>
            <a:r>
              <a:rPr lang="ru-RU" sz="2000" dirty="0"/>
              <a:t> </a:t>
            </a:r>
            <a:r>
              <a:rPr lang="ru-RU" sz="2000" dirty="0" err="1"/>
              <a:t>особистісні</a:t>
            </a:r>
            <a:r>
              <a:rPr lang="ru-RU" sz="2000" dirty="0"/>
              <a:t> </a:t>
            </a:r>
            <a:r>
              <a:rPr lang="ru-RU" sz="2000" dirty="0" err="1"/>
              <a:t>ресурси</a:t>
            </a:r>
            <a:r>
              <a:rPr lang="ru-RU" sz="2000" dirty="0"/>
              <a:t>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3300396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7" y="11266"/>
            <a:ext cx="9144000" cy="452431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Лекція </a:t>
            </a:r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</a:t>
            </a:r>
          </a:p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ТЕХНІКИ І ПРИЙОМИ СОЦІАЛЬНОГО 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КОНСУЛЬТУВАННЯ</a:t>
            </a:r>
          </a:p>
          <a:p>
            <a:pPr algn="ctr"/>
            <a:endParaRPr lang="uk-U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Процедури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і </a:t>
            </a: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техніки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початку консультативного контакту. </a:t>
            </a:r>
            <a:endParaRPr lang="ru-RU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Застосування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певних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технік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кожному </a:t>
            </a: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етапі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консультування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00287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00B0F0"/>
                </a:solidFill>
              </a:rPr>
              <a:t>Початок роботи</a:t>
            </a:r>
            <a:r>
              <a:rPr lang="uk-UA" sz="32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sz="3200" b="1" dirty="0">
                <a:solidFill>
                  <a:srgbClr val="00B0F0"/>
                </a:solidFill>
              </a:rPr>
              <a:t>Перший </a:t>
            </a:r>
            <a:r>
              <a:rPr lang="uk-UA" sz="3200" b="1" dirty="0" smtClean="0">
                <a:solidFill>
                  <a:srgbClr val="00B0F0"/>
                </a:solidFill>
              </a:rPr>
              <a:t>етап. </a:t>
            </a:r>
          </a:p>
          <a:p>
            <a:r>
              <a:rPr lang="uk-UA" sz="3200" b="1" dirty="0" smtClean="0">
                <a:solidFill>
                  <a:srgbClr val="FF0000"/>
                </a:solidFill>
              </a:rPr>
              <a:t>Першою процедурою на цьому етапі є зустріч клієнта з консультантом.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Техніка вітання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Техніка «проведення клієнта на місце».</a:t>
            </a:r>
          </a:p>
          <a:p>
            <a:endParaRPr lang="uk-UA" sz="2400" i="1" dirty="0" smtClean="0">
              <a:solidFill>
                <a:srgbClr val="92D050"/>
              </a:solidFill>
            </a:endParaRPr>
          </a:p>
          <a:p>
            <a:r>
              <a:rPr lang="uk-UA" sz="3200" b="1" dirty="0" smtClean="0">
                <a:solidFill>
                  <a:srgbClr val="FF0000"/>
                </a:solidFill>
              </a:rPr>
              <a:t>Друга процедура </a:t>
            </a:r>
            <a:r>
              <a:rPr lang="uk-UA" sz="3200" b="1" dirty="0" smtClean="0">
                <a:solidFill>
                  <a:srgbClr val="00B0F0"/>
                </a:solidFill>
              </a:rPr>
              <a:t>першого</a:t>
            </a:r>
            <a:r>
              <a:rPr lang="uk-UA" sz="3200" b="1" dirty="0" smtClean="0">
                <a:solidFill>
                  <a:srgbClr val="FF0000"/>
                </a:solidFill>
              </a:rPr>
              <a:t> етапу: установлення позитивного емоційного настроювання клієнта. 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Процедура: зняття психологічних бар'єрів.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Процедура перша: діагностика особистості клієнта.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Інтерв'ю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Спостереження </a:t>
            </a:r>
          </a:p>
          <a:p>
            <a:r>
              <a:rPr lang="uk-UA" sz="2800" i="1" dirty="0" smtClean="0">
                <a:solidFill>
                  <a:srgbClr val="00B050"/>
                </a:solidFill>
              </a:rPr>
              <a:t>Психологічні тести </a:t>
            </a:r>
          </a:p>
          <a:p>
            <a:endParaRPr lang="uk-UA" sz="3600" dirty="0" smtClean="0">
              <a:solidFill>
                <a:srgbClr val="FF0000"/>
              </a:solidFill>
            </a:endParaRPr>
          </a:p>
          <a:p>
            <a:endParaRPr lang="uk-UA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3217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211" y="0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FF0000"/>
                </a:solidFill>
              </a:rPr>
              <a:t>Процедура друга: прояснення суті проблеми клієнта, визначення його ресурсів</a:t>
            </a:r>
          </a:p>
          <a:p>
            <a:r>
              <a:rPr lang="uk-UA" sz="2800" i="1" dirty="0">
                <a:solidFill>
                  <a:srgbClr val="92D050"/>
                </a:solidFill>
              </a:rPr>
              <a:t>Діалог.</a:t>
            </a:r>
          </a:p>
          <a:p>
            <a:r>
              <a:rPr lang="uk-UA" sz="2800" i="1" dirty="0">
                <a:solidFill>
                  <a:srgbClr val="92D050"/>
                </a:solidFill>
              </a:rPr>
              <a:t>Техніка «слухання». </a:t>
            </a:r>
            <a:endParaRPr lang="uk-UA" sz="2800" i="1" dirty="0" smtClean="0">
              <a:solidFill>
                <a:srgbClr val="92D050"/>
              </a:solidFill>
            </a:endParaRPr>
          </a:p>
          <a:p>
            <a:r>
              <a:rPr lang="ru-RU" sz="2800" dirty="0" smtClean="0"/>
              <a:t>два </a:t>
            </a:r>
            <a:r>
              <a:rPr lang="ru-RU" sz="2800" dirty="0" err="1"/>
              <a:t>аспекти</a:t>
            </a:r>
            <a:r>
              <a:rPr lang="ru-RU" sz="2800" dirty="0"/>
              <a:t> </a:t>
            </a:r>
            <a:r>
              <a:rPr lang="ru-RU" sz="2800" dirty="0" err="1"/>
              <a:t>слухання</a:t>
            </a:r>
            <a:r>
              <a:rPr lang="ru-RU" sz="2800" dirty="0"/>
              <a:t>: </a:t>
            </a:r>
            <a:r>
              <a:rPr lang="ru-RU" sz="2800" dirty="0" err="1"/>
              <a:t>вербальний</a:t>
            </a:r>
            <a:r>
              <a:rPr lang="ru-RU" sz="2800" dirty="0"/>
              <a:t> аспект і </a:t>
            </a:r>
            <a:r>
              <a:rPr lang="ru-RU" sz="2800" dirty="0" err="1"/>
              <a:t>невербальний</a:t>
            </a:r>
            <a:r>
              <a:rPr lang="ru-RU" sz="2800" dirty="0"/>
              <a:t>. До вербального аспекту </a:t>
            </a:r>
            <a:r>
              <a:rPr lang="ru-RU" sz="2800" dirty="0" err="1"/>
              <a:t>ставляться</a:t>
            </a:r>
            <a:r>
              <a:rPr lang="ru-RU" sz="2800" dirty="0"/>
              <a:t> </a:t>
            </a:r>
            <a:r>
              <a:rPr lang="ru-RU" sz="2800" dirty="0" err="1"/>
              <a:t>безпосередньо</a:t>
            </a:r>
            <a:r>
              <a:rPr lang="ru-RU" sz="2800" dirty="0"/>
              <a:t> слова, </a:t>
            </a:r>
            <a:r>
              <a:rPr lang="ru-RU" sz="2800" dirty="0" err="1"/>
              <a:t>словосполучення</a:t>
            </a:r>
            <a:r>
              <a:rPr lang="ru-RU" sz="2800" dirty="0"/>
              <a:t>, </a:t>
            </a:r>
            <a:r>
              <a:rPr lang="ru-RU" sz="2800" dirty="0" err="1"/>
              <a:t>метафори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вживає</a:t>
            </a:r>
            <a:r>
              <a:rPr lang="ru-RU" sz="2800" dirty="0"/>
              <a:t> </a:t>
            </a:r>
            <a:r>
              <a:rPr lang="ru-RU" sz="2800" dirty="0" err="1"/>
              <a:t>клієнт</a:t>
            </a:r>
            <a:r>
              <a:rPr lang="ru-RU" sz="2800" dirty="0"/>
              <a:t> у </a:t>
            </a:r>
            <a:r>
              <a:rPr lang="ru-RU" sz="2800" dirty="0" err="1"/>
              <a:t>своїй</a:t>
            </a:r>
            <a:r>
              <a:rPr lang="ru-RU" sz="2800" dirty="0"/>
              <a:t> </a:t>
            </a:r>
            <a:r>
              <a:rPr lang="ru-RU" sz="2800" dirty="0" err="1"/>
              <a:t>мові</a:t>
            </a:r>
            <a:r>
              <a:rPr lang="ru-RU" sz="2800" dirty="0"/>
              <a:t>. До невербального аспекту (фон): 1)«</a:t>
            </a:r>
            <a:r>
              <a:rPr lang="ru-RU" sz="2800" dirty="0" err="1"/>
              <a:t>мова</a:t>
            </a:r>
            <a:r>
              <a:rPr lang="ru-RU" sz="2800" dirty="0"/>
              <a:t> </a:t>
            </a:r>
            <a:r>
              <a:rPr lang="ru-RU" sz="2800" dirty="0" err="1"/>
              <a:t>тіла</a:t>
            </a:r>
            <a:r>
              <a:rPr lang="ru-RU" sz="2800" dirty="0"/>
              <a:t>» (</a:t>
            </a:r>
            <a:r>
              <a:rPr lang="ru-RU" sz="2800" dirty="0" err="1"/>
              <a:t>пози</a:t>
            </a:r>
            <a:r>
              <a:rPr lang="ru-RU" sz="2800" dirty="0"/>
              <a:t>, жести, </a:t>
            </a:r>
            <a:r>
              <a:rPr lang="ru-RU" sz="2800" dirty="0" err="1"/>
              <a:t>міміка</a:t>
            </a:r>
            <a:r>
              <a:rPr lang="ru-RU" sz="2800" dirty="0"/>
              <a:t>); 2)</a:t>
            </a:r>
            <a:r>
              <a:rPr lang="ru-RU" sz="2800" dirty="0" err="1"/>
              <a:t>психофізіологічні</a:t>
            </a:r>
            <a:r>
              <a:rPr lang="ru-RU" sz="2800" dirty="0"/>
              <a:t> </a:t>
            </a:r>
            <a:r>
              <a:rPr lang="ru-RU" sz="2800" dirty="0" err="1"/>
              <a:t>реакції</a:t>
            </a:r>
            <a:r>
              <a:rPr lang="ru-RU" sz="2800" dirty="0"/>
              <a:t> (</a:t>
            </a:r>
            <a:r>
              <a:rPr lang="ru-RU" sz="2800" dirty="0" err="1"/>
              <a:t>зміна</a:t>
            </a:r>
            <a:r>
              <a:rPr lang="ru-RU" sz="2800" dirty="0"/>
              <a:t> </a:t>
            </a:r>
            <a:r>
              <a:rPr lang="ru-RU" sz="2800" dirty="0" err="1"/>
              <a:t>цвіту</a:t>
            </a:r>
            <a:r>
              <a:rPr lang="ru-RU" sz="2800" dirty="0"/>
              <a:t> </a:t>
            </a:r>
            <a:r>
              <a:rPr lang="ru-RU" sz="2800" dirty="0" err="1"/>
              <a:t>шкірного</a:t>
            </a:r>
            <a:r>
              <a:rPr lang="ru-RU" sz="2800" dirty="0"/>
              <a:t> </a:t>
            </a:r>
            <a:r>
              <a:rPr lang="ru-RU" sz="2800" dirty="0" err="1"/>
              <a:t>покриву</a:t>
            </a:r>
            <a:r>
              <a:rPr lang="ru-RU" sz="2800" dirty="0"/>
              <a:t>, частота й </a:t>
            </a:r>
            <a:r>
              <a:rPr lang="ru-RU" sz="2800" dirty="0" err="1"/>
              <a:t>глибина</a:t>
            </a:r>
            <a:r>
              <a:rPr lang="ru-RU" sz="2800" dirty="0"/>
              <a:t> </a:t>
            </a:r>
            <a:r>
              <a:rPr lang="ru-RU" sz="2800" dirty="0" err="1"/>
              <a:t>подиху</a:t>
            </a:r>
            <a:r>
              <a:rPr lang="ru-RU" sz="2800" dirty="0"/>
              <a:t>, </a:t>
            </a:r>
            <a:r>
              <a:rPr lang="ru-RU" sz="2800" dirty="0" err="1"/>
              <a:t>ступінь</a:t>
            </a:r>
            <a:r>
              <a:rPr lang="ru-RU" sz="2800" dirty="0"/>
              <a:t> </a:t>
            </a:r>
            <a:r>
              <a:rPr lang="ru-RU" sz="2800" dirty="0" err="1"/>
              <a:t>пітовідделения</a:t>
            </a:r>
            <a:r>
              <a:rPr lang="ru-RU" sz="2800" dirty="0"/>
              <a:t>); 3)</a:t>
            </a:r>
            <a:r>
              <a:rPr lang="ru-RU" sz="2800" dirty="0" err="1"/>
              <a:t>голосові</a:t>
            </a:r>
            <a:r>
              <a:rPr lang="ru-RU" sz="2800" dirty="0"/>
              <a:t> характеристики (тон, тембр, темп, </a:t>
            </a:r>
            <a:r>
              <a:rPr lang="ru-RU" sz="2800" dirty="0" err="1" smtClean="0"/>
              <a:t>інтонації</a:t>
            </a:r>
            <a:r>
              <a:rPr lang="ru-RU" sz="2800" dirty="0" smtClean="0"/>
              <a:t>)</a:t>
            </a:r>
            <a:endParaRPr lang="uk-UA" sz="2800" i="1" dirty="0">
              <a:solidFill>
                <a:srgbClr val="92D050"/>
              </a:solidFill>
            </a:endParaRP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484254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211" y="0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FF0000"/>
                </a:solidFill>
              </a:rPr>
              <a:t>Процедура друга: прояснення суті проблеми клієнта, визначення його ресурсів</a:t>
            </a:r>
          </a:p>
          <a:p>
            <a:r>
              <a:rPr lang="uk-UA" sz="2800" i="1" dirty="0" smtClean="0">
                <a:solidFill>
                  <a:srgbClr val="002060"/>
                </a:solidFill>
              </a:rPr>
              <a:t>Прийоми </a:t>
            </a:r>
            <a:r>
              <a:rPr lang="uk-UA" sz="2800" i="1" dirty="0">
                <a:solidFill>
                  <a:srgbClr val="002060"/>
                </a:solidFill>
              </a:rPr>
              <a:t>активного слухання:</a:t>
            </a:r>
          </a:p>
          <a:p>
            <a:pPr marL="342900" indent="-342900">
              <a:buAutoNum type="arabicPeriod"/>
            </a:pPr>
            <a:r>
              <a:rPr lang="uk-UA" sz="2800" dirty="0">
                <a:solidFill>
                  <a:srgbClr val="002060"/>
                </a:solidFill>
              </a:rPr>
              <a:t>Кивання головою й використання вигуків «Ага», «Угу». </a:t>
            </a:r>
          </a:p>
          <a:p>
            <a:pPr marL="342900" indent="-342900">
              <a:buAutoNum type="arabicPeriod"/>
            </a:pPr>
            <a:r>
              <a:rPr lang="uk-UA" sz="2800" dirty="0">
                <a:solidFill>
                  <a:srgbClr val="002060"/>
                </a:solidFill>
              </a:rPr>
              <a:t>Питання - </a:t>
            </a:r>
            <a:r>
              <a:rPr lang="uk-UA" sz="2800" dirty="0" smtClean="0">
                <a:solidFill>
                  <a:srgbClr val="002060"/>
                </a:solidFill>
              </a:rPr>
              <a:t>«відлуння».</a:t>
            </a:r>
            <a:endParaRPr lang="uk-UA" sz="2800" dirty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uk-UA" sz="2800" dirty="0" smtClean="0">
                <a:solidFill>
                  <a:srgbClr val="002060"/>
                </a:solidFill>
              </a:rPr>
              <a:t>Дослівне </a:t>
            </a:r>
            <a:r>
              <a:rPr lang="uk-UA" sz="2800" dirty="0">
                <a:solidFill>
                  <a:srgbClr val="002060"/>
                </a:solidFill>
              </a:rPr>
              <a:t>повторення основних положень, висловлених клієнтом. 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solidFill>
                  <a:srgbClr val="002060"/>
                </a:solidFill>
              </a:rPr>
              <a:t>Прийом </a:t>
            </a:r>
            <a:r>
              <a:rPr lang="uk-UA" sz="2800" dirty="0">
                <a:solidFill>
                  <a:srgbClr val="002060"/>
                </a:solidFill>
              </a:rPr>
              <a:t>уточнення. </a:t>
            </a:r>
          </a:p>
          <a:p>
            <a:pPr marL="342900" indent="-342900">
              <a:buAutoNum type="arabicPeriod"/>
            </a:pPr>
            <a:r>
              <a:rPr lang="uk-UA" sz="2800" dirty="0" err="1" smtClean="0">
                <a:solidFill>
                  <a:srgbClr val="002060"/>
                </a:solidFill>
              </a:rPr>
              <a:t>Переформулювання</a:t>
            </a:r>
            <a:r>
              <a:rPr lang="uk-UA" sz="2800" dirty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solidFill>
                  <a:srgbClr val="002060"/>
                </a:solidFill>
              </a:rPr>
              <a:t>Відображення </a:t>
            </a:r>
            <a:r>
              <a:rPr lang="uk-UA" sz="2800" dirty="0">
                <a:solidFill>
                  <a:srgbClr val="002060"/>
                </a:solidFill>
              </a:rPr>
              <a:t>емоцій</a:t>
            </a:r>
            <a:r>
              <a:rPr lang="uk-UA" sz="2800" dirty="0">
                <a:solidFill>
                  <a:srgbClr val="FF0000"/>
                </a:solidFill>
              </a:rPr>
              <a:t>. </a:t>
            </a: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555414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FF0000"/>
                </a:solidFill>
              </a:rPr>
              <a:t>Процедура </a:t>
            </a:r>
            <a:r>
              <a:rPr lang="uk-UA" sz="3200" b="1" dirty="0">
                <a:solidFill>
                  <a:srgbClr val="00B0F0"/>
                </a:solidFill>
              </a:rPr>
              <a:t>третя</a:t>
            </a:r>
            <a:r>
              <a:rPr lang="uk-UA" sz="3200" b="1" dirty="0">
                <a:solidFill>
                  <a:srgbClr val="FF0000"/>
                </a:solidFill>
              </a:rPr>
              <a:t>: активізація пам'яті клієнта.</a:t>
            </a:r>
          </a:p>
          <a:p>
            <a:r>
              <a:rPr lang="uk-UA" sz="2800" dirty="0" smtClean="0">
                <a:solidFill>
                  <a:srgbClr val="FF0000"/>
                </a:solidFill>
              </a:rPr>
              <a:t>Техніка </a:t>
            </a:r>
            <a:r>
              <a:rPr lang="uk-UA" sz="2800" dirty="0">
                <a:solidFill>
                  <a:srgbClr val="FF0000"/>
                </a:solidFill>
              </a:rPr>
              <a:t>«Психологічна підтримка клієнта»</a:t>
            </a:r>
          </a:p>
          <a:p>
            <a:r>
              <a:rPr lang="uk-UA" sz="2800" dirty="0">
                <a:solidFill>
                  <a:srgbClr val="FF0000"/>
                </a:solidFill>
              </a:rPr>
              <a:t>Техніка «Насичення паузи».</a:t>
            </a:r>
          </a:p>
          <a:p>
            <a:r>
              <a:rPr lang="uk-UA" sz="2800" dirty="0">
                <a:solidFill>
                  <a:srgbClr val="FF0000"/>
                </a:solidFill>
              </a:rPr>
              <a:t>Провокування: </a:t>
            </a:r>
          </a:p>
          <a:p>
            <a:r>
              <a:rPr lang="uk-UA" sz="2800" dirty="0">
                <a:solidFill>
                  <a:srgbClr val="FF0000"/>
                </a:solidFill>
              </a:rPr>
              <a:t>«Посилення ситуації</a:t>
            </a:r>
            <a:r>
              <a:rPr lang="uk-UA" sz="2800" dirty="0" smtClean="0">
                <a:solidFill>
                  <a:srgbClr val="FF0000"/>
                </a:solidFill>
              </a:rPr>
              <a:t>».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46281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303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</a:t>
            </a:r>
            <a:r>
              <a:rPr lang="ru-RU" sz="2800" dirty="0"/>
              <a:t>США в 90-е годы наибольшим спросом пользовались так называемые </a:t>
            </a:r>
            <a:r>
              <a:rPr lang="ru-RU" sz="2800" dirty="0" err="1">
                <a:solidFill>
                  <a:srgbClr val="FF0000"/>
                </a:solidFill>
              </a:rPr>
              <a:t>поллстеры</a:t>
            </a:r>
            <a:r>
              <a:rPr lang="ru-RU" sz="2800" dirty="0"/>
              <a:t> (социологи, специализирующиеся на опросах общественного мнения), а также медиа - </a:t>
            </a:r>
            <a:r>
              <a:rPr lang="ru-RU" sz="2800" dirty="0">
                <a:solidFill>
                  <a:srgbClr val="FF0000"/>
                </a:solidFill>
              </a:rPr>
              <a:t>консультанты</a:t>
            </a:r>
            <a:r>
              <a:rPr lang="ru-RU" sz="2800" dirty="0"/>
              <a:t> (профессионалы в области связей со СМИ) и организаторы процесса </a:t>
            </a:r>
            <a:r>
              <a:rPr lang="ru-RU" sz="2800" dirty="0" err="1">
                <a:solidFill>
                  <a:srgbClr val="FF0000"/>
                </a:solidFill>
              </a:rPr>
              <a:t>фондрайзинга</a:t>
            </a:r>
            <a:r>
              <a:rPr lang="ru-RU" sz="2800" dirty="0"/>
              <a:t> (обеспечивающие сбор средств в избирательные фонды партий и кандидатов)</a:t>
            </a:r>
            <a:endParaRPr lang="uk-UA" sz="2800" dirty="0"/>
          </a:p>
        </p:txBody>
      </p:sp>
      <p:pic>
        <p:nvPicPr>
          <p:cNvPr id="12291" name="Picture 3" descr="C:\Users\asus\Desktop\СПК 2022-23\СПК матеріал 21 версня 2022 р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" y="3724499"/>
            <a:ext cx="6247294" cy="31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C:\Users\asus\Desktop\СПК 2022-23\СПК матеріал 21 версня 2022 р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36912"/>
            <a:ext cx="3175553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12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-13708"/>
            <a:ext cx="8856984" cy="72327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Лекція </a:t>
            </a:r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</a:t>
            </a:r>
          </a:p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ОСНОВИ СОЦІАЛЬНОГО КОНСУЛЬТАТИВНОГО ПРОЦЕСУ</a:t>
            </a:r>
            <a:endParaRPr lang="uk-UA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ЗАВДАННЯ, ПРИНЦИПИ СОЦІАЛЬНОГО КОНСУЛЬТУВАННЯ.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ІСТОРІЯ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СЛУЖБ КОНСУЛЬТАТИВНОЇ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ДОПОМОГИ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СПЕЦИФІКА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КОНСУЛЬТУВАННЯ У СОЦІАЛЬНІЙ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РОБОТІ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ФОРМИ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 ВИДИ КОНСУЛЬТАТИВНОЇ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ДОПОМОГИ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КОНСУЛЬТАТИВНИЙ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КОНТАКТ. ОСОБЛИВОСТІ ПРОВЕДЕННЯ КОНСУЛЬТАТИВНОЇ БЕСІДИ.</a:t>
            </a:r>
            <a:endParaRPr lang="uk-U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317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76672"/>
            <a:ext cx="9036496" cy="286232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Виникнення консультативної роботи і її різних підходів. Поняття консультативної психології Діагностична школа. Функціональна школа. Інтервенція. Метод вирішення проблем</a:t>
            </a:r>
            <a:endParaRPr lang="uk-U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091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0850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Соціально-психологічна консультація (</a:t>
            </a:r>
            <a:r>
              <a:rPr lang="uk-UA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каунселінг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— процес надання спеціалістом клієнтові рекомендацій з розв’язання його соціальних і психологічних проблем, внаслідок якого він набуває або відновлює здатність приймати </a:t>
            </a:r>
            <a:r>
              <a:rPr lang="uk-UA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життєво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важливі рішення, діяти на власний розсуд, опановує нові моделі поведінки, розвивається як особистість.</a:t>
            </a:r>
            <a:endParaRPr lang="uk-UA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462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8847"/>
            <a:ext cx="9144000" cy="67403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Цільові групи - це групи людей, що мають загальні проблеми. У цьому випадку застосовується індивідуальне й групове консультування. Зміст соціального консультування залежить від проблем і категорії клієнтів. Основними принципами проведення консультацій є: </a:t>
            </a:r>
          </a:p>
          <a:p>
            <a:pPr marL="457200" indent="-457200">
              <a:buAutoNum type="arabicPeriod"/>
            </a:pP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Доцільність і цілеспрямованість. Консультація повинна мати конкретну мету, чітко вирішувати поставлене завдання, проблему.</a:t>
            </a:r>
          </a:p>
          <a:p>
            <a:pPr marL="457200" indent="-457200">
              <a:buAutoNum type="arabicPeriod"/>
            </a:pP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Добровільність і ненав'язливість. Той, кого консультують, може в будь-який момент відмовитися від допомоги консультанта. Ефективність консультації визначається цінністю ідей, а не статусом консультанта. </a:t>
            </a:r>
          </a:p>
          <a:p>
            <a:pPr marL="457200" indent="-457200">
              <a:buAutoNum type="arabicPeriod"/>
            </a:pP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Методична грамотність і компетентність. Ядром технології процесу консультування є встановлення довірливих взаємин консультанта і того, кого консультують. Грамотний консультант повинен мати широку ерудицію і бути компетентним в галузі обговорюваної проблеми, вміти </a:t>
            </a:r>
            <a:r>
              <a:rPr lang="uk-UA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методично</a:t>
            </a: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грамотно</a:t>
            </a: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переконливо вести консультації.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516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562" y="56138"/>
            <a:ext cx="9252520" cy="68018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Лекція </a:t>
            </a:r>
            <a:r>
              <a:rPr lang="uk-U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</a:t>
            </a:r>
            <a:endParaRPr lang="uk-UA" sz="8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СОЦІАЛЬНО-ПОЛІТИЧНИЙ КОНСАЛТИНГ </a:t>
            </a: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СОЦІАЛЬНО- ПЕДАГОГІЧНІЙ ДІЯЛЬНОСТІ</a:t>
            </a:r>
          </a:p>
          <a:p>
            <a:pPr algn="ctr"/>
            <a:endParaRPr lang="ru-RU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Сутність та види консультування в соціально-педагогічній діяльності;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Становлення консультативної практики в педагогічній галузі;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Консультування в соціально-педагогічній діяльності;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оціально-політичний консалтинг в освітній сфері;</a:t>
            </a:r>
          </a:p>
          <a:p>
            <a:pPr algn="ctr"/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211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asus\Desktop\0200z4k7-b2a9-378x19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797152"/>
            <a:ext cx="4355976" cy="2201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3337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Узагальнення визначень консультування в соціально-педагогічній діяльності дозволило нам встановити, що його розглядають як: </a:t>
            </a:r>
          </a:p>
          <a:p>
            <a:pPr algn="just"/>
            <a:r>
              <a:rPr lang="uk-UA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різновид соціальної послуги; </a:t>
            </a:r>
          </a:p>
          <a:p>
            <a:pPr algn="just"/>
            <a:r>
              <a:rPr lang="uk-UA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кваліфіковану пораду; технологію надання соціальної допомоги; </a:t>
            </a:r>
          </a:p>
          <a:p>
            <a:pPr algn="just"/>
            <a:r>
              <a:rPr lang="uk-UA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окремий вид соціально-педагогічної діяльності; </a:t>
            </a:r>
          </a:p>
          <a:p>
            <a:pPr algn="just"/>
            <a:r>
              <a:rPr lang="uk-UA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напрям соціальної допомоги; </a:t>
            </a:r>
          </a:p>
          <a:p>
            <a:pPr algn="just"/>
            <a:r>
              <a:rPr lang="uk-UA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процес і засіб втручання спрямований на допомогу клієнту у вирішенні проблем пов’язаних з соціалізацією, оптимізацією соціальних функцій, соціальним вихованням, виробленням соціальних норм життєдіяльності і спілкування. </a:t>
            </a:r>
          </a:p>
          <a:p>
            <a:pPr algn="just"/>
            <a:r>
              <a:rPr lang="uk-UA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Зважаючи на те, що більшість дослідників визначають консультативну діяльність саме через призму діяльнісного аспекту, ми в межах нашого дослідження будемо вважати консультативну діяльність одним із видів професійної діяльності фахівця соціальної педагогіки, що є різновидом соціальних послуг</a:t>
            </a:r>
            <a:endParaRPr lang="uk-UA" sz="2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439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slide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77"/>
            <a:ext cx="8712968" cy="6525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04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8520" y="58433"/>
            <a:ext cx="936103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Соціальний педагог, який здійснює консультування клієнтів повинен володіти теоретичними знаннями щодо:</a:t>
            </a:r>
          </a:p>
          <a:p>
            <a:pPr algn="ctr"/>
            <a:endParaRPr lang="uk-UA" sz="28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технології консультування;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знати специфіку роботи з різними категоріями клієнтів;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уміти моделювати консультативний діалог відповідно до потреб і очікувань клієнта;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вміти слухати, пояснювати, визначати пріоритетне в соціальній проблемі;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аналізувати і узагальнювати, переконувати, стимулювати клієнта до комунікативної активності;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регулювати динаміку консультативного діалогу;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вміти швидко знаходити ефективний шлях вирішення проблеми клієнта;</a:t>
            </a:r>
            <a:endParaRPr lang="uk-UA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014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us\Desktop\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199" y="-171400"/>
            <a:ext cx="9144000" cy="685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108520" y="0"/>
            <a:ext cx="925252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9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Предметом соціально-педагогічного консультування є: </a:t>
            </a:r>
          </a:p>
          <a:p>
            <a:pPr algn="ctr"/>
            <a:endParaRPr lang="uk-UA" sz="29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вирішення проблем шкільної дезадаптації;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діагностика і корекція відхилень у поведінці;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сприяння у працевлаштуванні, оформленні пільг, субсидій, матеріальної допомоги;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сприяння у наркологічній допомозі дітям, підліткам, молоді, членам їх сім’ї</a:t>
            </a:r>
            <a:endParaRPr lang="uk-UA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694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07300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Класифікації видів консультативної допомоги: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об’єктом консультування дослідниці визначають: індивідуальне, групове, сімейне;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віковими показниками (консультування дітей і дорослих);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критерієм контакту з клієнтом (очне, заочне);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змістом запиту клієнта (сімейне, </a:t>
            </a:r>
            <a:r>
              <a:rPr lang="uk-UA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інтимно</a:t>
            </a: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-особистісне, психологічне, юридичне, медичне, ділове, соціально-педагогічне). </a:t>
            </a:r>
          </a:p>
          <a:p>
            <a:pPr algn="ctr"/>
            <a:r>
              <a:rPr lang="uk-UA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Предметом соціально-педагогічного консультування є: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вирішення проблем шкільної дезадаптації;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діагностика і корекція відхилень у поведінці;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сприяння у працевлаштуванні, оформленні пільг, субсидій, матеріальної допомоги;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сприяння у наркологічній допомозі дітям, підліткам, молоді, членам їх сім’ї</a:t>
            </a:r>
            <a:endParaRPr lang="uk-UA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44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7710"/>
            <a:ext cx="9036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/>
              <a:t>Політичне консультування </a:t>
            </a:r>
            <a:r>
              <a:rPr lang="uk-UA" sz="2400" dirty="0" smtClean="0"/>
              <a:t>є невід’ємною складовою політичного процесу у багатьох країнах. Поява конкурентних виборів та стрімкий розвиток електоральної комунікації – це головні причини, що передували становленню політичного консалтингу у світовому масштабі. </a:t>
            </a:r>
          </a:p>
          <a:p>
            <a:pPr algn="just"/>
            <a:r>
              <a:rPr lang="uk-UA" sz="2400" dirty="0" smtClean="0"/>
              <a:t>Важливість дослідження політичного консультування пояснюється тим, що в теоретико-методологічному плані щодо визначення цього поняття не існує єдиного підходу. </a:t>
            </a:r>
          </a:p>
          <a:p>
            <a:pPr algn="just"/>
            <a:r>
              <a:rPr lang="uk-UA" sz="2400" dirty="0" smtClean="0"/>
              <a:t>Тому, зважаючи на різноманітні трактування з боку зарубіжних і вітчизняних дослідників, предмет та зміст політичного консалтингу залишається не визначеним</a:t>
            </a:r>
            <a:endParaRPr lang="uk-UA" sz="2400" dirty="0"/>
          </a:p>
        </p:txBody>
      </p:sp>
      <p:pic>
        <p:nvPicPr>
          <p:cNvPr id="2051" name="Picture 3" descr="C:\Users\asus\Desktop\СПК 2022-23\СПК матеріал 21 версня 2022 р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31" y="4133333"/>
            <a:ext cx="7260841" cy="270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3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3186"/>
            <a:ext cx="92515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Класифікація видів соціально-педагогічної консультативної допомоги: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соціально-інформаційна (спрямована на забезпечення клієнтів інформацією з питань соціального захисту, допомоги і підтримки, а також діяльності соціально-педагогічних служб і спектру їх послуг);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соціально-правова (направлена на дотримання прав людини, сприяння в реалізації правових гарантій, соціальне виховання дітей; з житлово-побутових, сімейно-шлюбних та інших питань);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соціально-реабілітаційна (передбачає надання реабілітаційних послуг у закладах з відновлення психологічного, морального фізичного здоров’я);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соціально-психологічна (спрямована на відтворення сприятливого мікроклімату в сім’ї і </a:t>
            </a:r>
            <a:r>
              <a:rPr lang="uk-UA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мікросоціумі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усунення негативних впливів і труднощів взаємостосунків з оточуючими, сприяння особистісному і професійному самовизначенню);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соціально-педагогічна (спрямована на створення необхідних умов для реалізації прав батьків на виховання дітей, усунення педагогічних помилок і конфліктних ситуацій у взаємостосунках, забезпечення виховання дітей у сім’ях груп ризику)</a:t>
            </a:r>
            <a:endParaRPr lang="uk-UA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Picture 2" descr="C:\Users\asus\Desktop\завантаженн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300503"/>
            <a:ext cx="4256211" cy="249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63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5738" y="-2257"/>
            <a:ext cx="9288257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Узагальнення класифікацій видів та напрямів консультативної діяльності соціального педагога допомагає визначити підходи до класифікаційних ознак та видів соціально-педагогічного консультування, а саме:</a:t>
            </a:r>
          </a:p>
          <a:p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за кількістю клієнтів консультування: індивідуальне, групове; </a:t>
            </a:r>
          </a:p>
          <a:p>
            <a:pPr marL="342900" indent="-342900">
              <a:buFontTx/>
              <a:buChar char="-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тривалістю: короткотермінове (одноразове), довготермінове (проводиться протягом кількох зустрічей), оперативне (швидко скоординоване); </a:t>
            </a:r>
          </a:p>
          <a:p>
            <a:pPr marL="342900" indent="-342900">
              <a:buFontTx/>
              <a:buChar char="-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видами контакту: очне (безпосередній контакт), заочне чи дистанційне (телефонне консультування, переписка);</a:t>
            </a:r>
          </a:p>
          <a:p>
            <a:pPr marL="342900" indent="-342900">
              <a:buFontTx/>
              <a:buChar char="-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місцем проведення (кабінетне, вуличне);</a:t>
            </a:r>
          </a:p>
          <a:p>
            <a:pPr marL="342900" indent="-342900">
              <a:buFontTx/>
              <a:buChar char="-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джерелом передачі інформації (вербальне і невербальне (інформаційні стенди)); </a:t>
            </a:r>
          </a:p>
          <a:p>
            <a:pPr marL="342900" indent="-342900">
              <a:buFontTx/>
              <a:buChar char="-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віком клієнтів: консультування дітей, підлітків, молоді, людей похилого віку; - </a:t>
            </a:r>
          </a:p>
          <a:p>
            <a:pPr marL="342900" indent="-342900">
              <a:buFontTx/>
              <a:buChar char="-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змістом проблеми: </a:t>
            </a:r>
            <a:r>
              <a:rPr lang="uk-UA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інтимно</a:t>
            </a: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-особистісне, соціально-правове, психолого-педагогічне; </a:t>
            </a:r>
          </a:p>
          <a:p>
            <a:pPr marL="342900" indent="-342900">
              <a:buFontTx/>
              <a:buChar char="-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функціями: інформаційне, підтримуюче, посередницьке, організаційне.</a:t>
            </a:r>
            <a:endParaRPr lang="uk-UA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979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919" y="44026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КОНСУЛЬТУВАННЯ В СФЕРІ ОСВІТИ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Специфіка консультування в закладах освіти: дошкільних, школах, спеціальних закладах .</a:t>
            </a:r>
          </a:p>
          <a:p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Основні завдання консультування в закладах освіти.</a:t>
            </a:r>
          </a:p>
          <a:p>
            <a:endParaRPr lang="uk-UA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Основні напрямки консультування в сфері освіти:</a:t>
            </a:r>
          </a:p>
          <a:p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Консультування в умовах дитячого дошкільного закладу</a:t>
            </a:r>
          </a:p>
          <a:p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Консультування в умовах загальноосвітньої школи</a:t>
            </a:r>
          </a:p>
          <a:p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Консультування в початковій школі</a:t>
            </a:r>
          </a:p>
          <a:p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Консультування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середніх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класах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школи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Консультування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старших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класах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школи</a:t>
            </a:r>
            <a:endParaRPr lang="uk-UA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Консультування в установах, що забезпечують соціальну й психолого-педагогічну підтримку особливих дітей</a:t>
            </a:r>
            <a:endParaRPr lang="uk-UA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02073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9312" y="3422610"/>
            <a:ext cx="899624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ДЯКУЮ ЗА УВАГУ!</a:t>
            </a:r>
            <a:endParaRPr lang="ru-RU" sz="8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06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Витоки політичного консультування є предметом дискусії сучасних дослідників. Головне питання постає у тому, чи варто порівнювати політичних консультантів з радниками, для того, щоб визначити їх статус. З цього приводу думки розділилися. </a:t>
            </a:r>
          </a:p>
          <a:p>
            <a:pPr algn="just"/>
            <a:r>
              <a:rPr lang="uk-UA" sz="2400" dirty="0" smtClean="0"/>
              <a:t>Американський дослідник Девід </a:t>
            </a:r>
            <a:r>
              <a:rPr lang="uk-UA" sz="2400" dirty="0" err="1" smtClean="0"/>
              <a:t>Перлматтер</a:t>
            </a:r>
            <a:r>
              <a:rPr lang="uk-UA" sz="2400" dirty="0" smtClean="0"/>
              <a:t> вважає, що політичний консалтинг не можна вважати новим явищем, оскільки “двори </a:t>
            </a:r>
            <a:r>
              <a:rPr lang="uk-UA" sz="2400" dirty="0" err="1" smtClean="0"/>
              <a:t>Рамзеса</a:t>
            </a:r>
            <a:r>
              <a:rPr lang="uk-UA" sz="2400" dirty="0" smtClean="0"/>
              <a:t> ІІ, Юлія Цезаря, Карла Великого і Єлизавети І були наповнені радниками, які підказували, як потрібно завоювати та закріпити становище в суспільстві”. </a:t>
            </a:r>
          </a:p>
          <a:p>
            <a:pPr algn="just"/>
            <a:endParaRPr lang="uk-UA" sz="2400" dirty="0" smtClean="0"/>
          </a:p>
          <a:p>
            <a:pPr algn="just"/>
            <a:endParaRPr lang="uk-UA" sz="2400" dirty="0"/>
          </a:p>
          <a:p>
            <a:pPr algn="just"/>
            <a:endParaRPr lang="uk-UA" sz="2400" dirty="0" smtClean="0"/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smtClean="0"/>
              <a:t>Історія політичного консалтингу виходить із глибини віків: вже у первісних племенах схожі із сучасним консультуванням функції виконували шамани і старійшини, а у Стародавньому Світі політичними радниками нерідко ставали </a:t>
            </a:r>
            <a:r>
              <a:rPr lang="uk-UA" sz="2400" dirty="0" err="1" smtClean="0"/>
              <a:t>жерці</a:t>
            </a:r>
            <a:r>
              <a:rPr lang="uk-UA" sz="2400" dirty="0" smtClean="0"/>
              <a:t> і астрологи, філософи і ритори</a:t>
            </a:r>
          </a:p>
          <a:p>
            <a:endParaRPr lang="uk-UA" dirty="0" smtClean="0"/>
          </a:p>
        </p:txBody>
      </p:sp>
      <p:pic>
        <p:nvPicPr>
          <p:cNvPr id="3074" name="Picture 2" descr="C:\Users\asus\Desktop\СПК 2022-23\СПК матеріал 21 версня 2022 р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996952"/>
            <a:ext cx="1224586" cy="1641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17" y="116632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Одним з найвдаліших прототипів для сучасних політичних консультантів можуть слугувати давньогрецькі софісти, які створювали школи систематизованого навчання мистецтва переконання, </a:t>
            </a:r>
            <a:r>
              <a:rPr lang="uk-UA" dirty="0" err="1" smtClean="0"/>
              <a:t>внушіння</a:t>
            </a:r>
            <a:r>
              <a:rPr lang="uk-UA" dirty="0" smtClean="0"/>
              <a:t> і соціальної комунікації. За словами французького історика </a:t>
            </a:r>
            <a:r>
              <a:rPr lang="uk-UA" dirty="0" err="1" smtClean="0"/>
              <a:t>Барбари</a:t>
            </a:r>
            <a:r>
              <a:rPr lang="uk-UA" dirty="0" smtClean="0"/>
              <a:t> </a:t>
            </a:r>
            <a:r>
              <a:rPr lang="uk-UA" dirty="0" err="1" smtClean="0"/>
              <a:t>Кассен</a:t>
            </a:r>
            <a:r>
              <a:rPr lang="uk-UA" dirty="0" smtClean="0"/>
              <a:t>, “…софісти – це впливові люди, які вміють переконати суддів, збори, бути успішними в посольстві, дати закони новому місту, обернути будь-яку справу в демократичні форми, одним словом, вони володіють своїм ремеслом” 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Перші спроби осмислення політичного консультування знаходимо у поглядах Н. Макіавеллі. Його книга “Державець” (1513 р.) може бути визнана однією з найяскравіших робіт з політичного консультування, тому що висвітлює проблеми, з якими стикалися політики того часу, а також відповідні методи їх вирішення. Прикладами концептуальних основ політичного консультування можна назвати роботи німецьких філософів і соціологів Нового часу, таких як Ф. Ніцше і М. </a:t>
            </a:r>
            <a:r>
              <a:rPr lang="uk-UA" dirty="0" err="1" smtClean="0"/>
              <a:t>Хайдеґґер</a:t>
            </a:r>
            <a:r>
              <a:rPr lang="uk-UA" dirty="0" smtClean="0"/>
              <a:t>, Т. </a:t>
            </a:r>
            <a:r>
              <a:rPr lang="uk-UA" dirty="0" err="1" smtClean="0"/>
              <a:t>Гобс</a:t>
            </a:r>
            <a:r>
              <a:rPr lang="uk-UA" dirty="0" smtClean="0"/>
              <a:t>, Е. Дюркгейм, І. Кант, в працях яких окреслені методологічні підходи до стратегічного і тактичного планування політичної діяльності</a:t>
            </a:r>
            <a:endParaRPr lang="uk-UA" dirty="0"/>
          </a:p>
        </p:txBody>
      </p:sp>
      <p:pic>
        <p:nvPicPr>
          <p:cNvPr id="4" name="Picture 2" descr="C:\Users\asus\Desktop\СПК 2022-23\СПК матеріал 21 версня 2022 р\1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124" y="1870621"/>
            <a:ext cx="5954985" cy="25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3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901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/>
              <a:t>них </a:t>
            </a:r>
            <a:r>
              <a:rPr lang="ru-RU" dirty="0" err="1"/>
              <a:t>особливу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дослідженню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 </a:t>
            </a:r>
            <a:r>
              <a:rPr lang="ru-RU" dirty="0" err="1"/>
              <a:t>відводять</a:t>
            </a:r>
            <a:r>
              <a:rPr lang="ru-RU" dirty="0"/>
              <a:t> </a:t>
            </a:r>
            <a:r>
              <a:rPr lang="ru-RU" dirty="0" err="1"/>
              <a:t>американські</a:t>
            </a:r>
            <a:r>
              <a:rPr lang="ru-RU" dirty="0"/>
              <a:t> </a:t>
            </a:r>
            <a:r>
              <a:rPr lang="ru-RU" dirty="0" err="1"/>
              <a:t>дослідники</a:t>
            </a:r>
            <a:r>
              <a:rPr lang="ru-RU" dirty="0"/>
              <a:t> </a:t>
            </a:r>
            <a:r>
              <a:rPr lang="ru-RU" dirty="0" err="1"/>
              <a:t>Келлі</a:t>
            </a:r>
            <a:r>
              <a:rPr lang="ru-RU" dirty="0"/>
              <a:t> С. (</a:t>
            </a:r>
            <a:r>
              <a:rPr lang="en-US" dirty="0"/>
              <a:t>Kelley S.), </a:t>
            </a:r>
            <a:r>
              <a:rPr lang="ru-RU" dirty="0"/>
              <a:t>Д. </a:t>
            </a:r>
            <a:r>
              <a:rPr lang="ru-RU" dirty="0" err="1"/>
              <a:t>Німо</a:t>
            </a:r>
            <a:r>
              <a:rPr lang="ru-RU" dirty="0"/>
              <a:t> (</a:t>
            </a:r>
            <a:r>
              <a:rPr lang="en-US" dirty="0" err="1"/>
              <a:t>Nimmo</a:t>
            </a:r>
            <a:r>
              <a:rPr lang="en-US" dirty="0"/>
              <a:t> D.), </a:t>
            </a:r>
            <a:r>
              <a:rPr lang="ru-RU" dirty="0"/>
              <a:t>Л. </a:t>
            </a:r>
            <a:r>
              <a:rPr lang="ru-RU" dirty="0" err="1"/>
              <a:t>Сабато</a:t>
            </a:r>
            <a:r>
              <a:rPr lang="ru-RU" dirty="0"/>
              <a:t> (</a:t>
            </a:r>
            <a:r>
              <a:rPr lang="en-US" dirty="0" err="1"/>
              <a:t>Sabato</a:t>
            </a:r>
            <a:r>
              <a:rPr lang="en-US" dirty="0"/>
              <a:t> L.), </a:t>
            </a:r>
            <a:r>
              <a:rPr lang="ru-RU" dirty="0"/>
              <a:t>Ф. </a:t>
            </a:r>
            <a:r>
              <a:rPr lang="ru-RU" dirty="0" err="1"/>
              <a:t>Лунц</a:t>
            </a:r>
            <a:r>
              <a:rPr lang="ru-RU" dirty="0"/>
              <a:t> (</a:t>
            </a:r>
            <a:r>
              <a:rPr lang="en-US" dirty="0" err="1"/>
              <a:t>Luntz</a:t>
            </a:r>
            <a:r>
              <a:rPr lang="en-US" dirty="0"/>
              <a:t> F.), </a:t>
            </a:r>
            <a:r>
              <a:rPr lang="ru-RU" dirty="0"/>
              <a:t>С. </a:t>
            </a:r>
            <a:r>
              <a:rPr lang="ru-RU" dirty="0" err="1"/>
              <a:t>Медвік</a:t>
            </a:r>
            <a:r>
              <a:rPr lang="ru-RU" dirty="0"/>
              <a:t> (</a:t>
            </a:r>
            <a:r>
              <a:rPr lang="en-US" dirty="0" err="1"/>
              <a:t>Medvic</a:t>
            </a:r>
            <a:r>
              <a:rPr lang="en-US" dirty="0"/>
              <a:t> St.) </a:t>
            </a:r>
            <a:r>
              <a:rPr lang="ru-RU" dirty="0"/>
              <a:t>Дж. </a:t>
            </a:r>
            <a:r>
              <a:rPr lang="ru-RU" dirty="0" err="1"/>
              <a:t>Неаполітан</a:t>
            </a:r>
            <a:r>
              <a:rPr lang="ru-RU" dirty="0"/>
              <a:t> (</a:t>
            </a:r>
            <a:r>
              <a:rPr lang="en-US" dirty="0" err="1"/>
              <a:t>Napolitan</a:t>
            </a:r>
            <a:r>
              <a:rPr lang="en-US" dirty="0"/>
              <a:t> J.), </a:t>
            </a:r>
            <a:r>
              <a:rPr lang="ru-RU" dirty="0"/>
              <a:t>Д. </a:t>
            </a:r>
            <a:r>
              <a:rPr lang="ru-RU" dirty="0" err="1"/>
              <a:t>Даліо</a:t>
            </a:r>
            <a:r>
              <a:rPr lang="ru-RU" dirty="0"/>
              <a:t> (</a:t>
            </a:r>
            <a:r>
              <a:rPr lang="en-US" dirty="0" err="1"/>
              <a:t>Dulio</a:t>
            </a:r>
            <a:r>
              <a:rPr lang="en-US" dirty="0"/>
              <a:t> D.), </a:t>
            </a:r>
            <a:r>
              <a:rPr lang="ru-RU" dirty="0"/>
              <a:t>Д. </a:t>
            </a:r>
            <a:r>
              <a:rPr lang="ru-RU" dirty="0" err="1"/>
              <a:t>Маглебі</a:t>
            </a:r>
            <a:r>
              <a:rPr lang="ru-RU" dirty="0"/>
              <a:t> (</a:t>
            </a:r>
            <a:r>
              <a:rPr lang="en-US" dirty="0" err="1"/>
              <a:t>Magleby</a:t>
            </a:r>
            <a:r>
              <a:rPr lang="en-US" dirty="0"/>
              <a:t> D.), </a:t>
            </a:r>
            <a:r>
              <a:rPr lang="ru-RU" dirty="0"/>
              <a:t>Т. Паттерсон (</a:t>
            </a:r>
            <a:r>
              <a:rPr lang="en-US" dirty="0"/>
              <a:t>Patterson T.), </a:t>
            </a:r>
            <a:r>
              <a:rPr lang="ru-RU" dirty="0"/>
              <a:t>Дж. </a:t>
            </a:r>
            <a:r>
              <a:rPr lang="ru-RU" dirty="0" err="1"/>
              <a:t>Торбер</a:t>
            </a:r>
            <a:r>
              <a:rPr lang="ru-RU" dirty="0"/>
              <a:t> (</a:t>
            </a:r>
            <a:r>
              <a:rPr lang="en-US" dirty="0"/>
              <a:t>Thurber J.), </a:t>
            </a:r>
            <a:r>
              <a:rPr lang="ru-RU" dirty="0"/>
              <a:t>О. </a:t>
            </a:r>
            <a:r>
              <a:rPr lang="ru-RU" dirty="0" err="1"/>
              <a:t>Шогнессі</a:t>
            </a:r>
            <a:r>
              <a:rPr lang="ru-RU" dirty="0"/>
              <a:t> (</a:t>
            </a:r>
            <a:r>
              <a:rPr lang="en-US" dirty="0"/>
              <a:t>O’Shaughnessy N.), </a:t>
            </a:r>
            <a:r>
              <a:rPr lang="ru-RU" dirty="0"/>
              <a:t>П. </a:t>
            </a:r>
            <a:r>
              <a:rPr lang="ru-RU" dirty="0" err="1"/>
              <a:t>Манчіні</a:t>
            </a:r>
            <a:r>
              <a:rPr lang="ru-RU" dirty="0"/>
              <a:t> (</a:t>
            </a:r>
            <a:r>
              <a:rPr lang="en-US" dirty="0"/>
              <a:t>Mancini P.) </a:t>
            </a:r>
            <a:r>
              <a:rPr lang="ru-RU" dirty="0"/>
              <a:t>Д. </a:t>
            </a:r>
            <a:r>
              <a:rPr lang="ru-RU" dirty="0" err="1"/>
              <a:t>Морріс</a:t>
            </a:r>
            <a:r>
              <a:rPr lang="ru-RU" dirty="0"/>
              <a:t> (</a:t>
            </a:r>
            <a:r>
              <a:rPr lang="en-US" dirty="0" err="1"/>
              <a:t>Moriss</a:t>
            </a:r>
            <a:r>
              <a:rPr lang="en-US" dirty="0"/>
              <a:t> D.).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вагомі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та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російські</a:t>
            </a:r>
            <a:r>
              <a:rPr lang="ru-RU" dirty="0"/>
              <a:t> </a:t>
            </a:r>
            <a:r>
              <a:rPr lang="ru-RU" dirty="0" err="1"/>
              <a:t>учені</a:t>
            </a:r>
            <a:r>
              <a:rPr lang="ru-RU" dirty="0"/>
              <a:t> В.Є. Гончаров, О.А. </a:t>
            </a:r>
            <a:r>
              <a:rPr lang="ru-RU" dirty="0" err="1"/>
              <a:t>Матвєйчев</a:t>
            </a:r>
            <a:r>
              <a:rPr lang="ru-RU" dirty="0"/>
              <a:t>, Д.В. </a:t>
            </a:r>
            <a:r>
              <a:rPr lang="ru-RU" dirty="0" err="1"/>
              <a:t>Ольшанський</a:t>
            </a:r>
            <a:r>
              <a:rPr lang="ru-RU" dirty="0"/>
              <a:t>, А.П. </a:t>
            </a:r>
            <a:r>
              <a:rPr lang="ru-RU" dirty="0" err="1"/>
              <a:t>Ситніков</a:t>
            </a:r>
            <a:r>
              <a:rPr lang="ru-RU" dirty="0"/>
              <a:t>, Е.Г. Морозова, Г.В. </a:t>
            </a:r>
            <a:r>
              <a:rPr lang="ru-RU" dirty="0" err="1"/>
              <a:t>Пушкарьова</a:t>
            </a:r>
            <a:r>
              <a:rPr lang="ru-RU" dirty="0"/>
              <a:t>, С.Н. </a:t>
            </a:r>
            <a:r>
              <a:rPr lang="ru-RU" dirty="0" err="1"/>
              <a:t>Пшизова</a:t>
            </a:r>
            <a:r>
              <a:rPr lang="ru-RU" dirty="0"/>
              <a:t>, Ф.І. Шарков, А.М. </a:t>
            </a:r>
            <a:r>
              <a:rPr lang="ru-RU" dirty="0" err="1"/>
              <a:t>Пронін</a:t>
            </a:r>
            <a:r>
              <a:rPr lang="ru-RU" dirty="0"/>
              <a:t>, О.П. </a:t>
            </a:r>
            <a:r>
              <a:rPr lang="ru-RU" dirty="0" err="1"/>
              <a:t>Берьозкіна</a:t>
            </a:r>
            <a:r>
              <a:rPr lang="ru-RU" dirty="0"/>
              <a:t>, Г.І. Марченко, К.В. </a:t>
            </a:r>
            <a:r>
              <a:rPr lang="ru-RU" dirty="0" err="1"/>
              <a:t>Єгорова-Гатман</a:t>
            </a:r>
            <a:r>
              <a:rPr lang="ru-RU" dirty="0"/>
              <a:t>, І.Є. </a:t>
            </a:r>
            <a:r>
              <a:rPr lang="ru-RU" dirty="0" err="1"/>
              <a:t>Мінтусов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дослідників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коло </a:t>
            </a:r>
            <a:r>
              <a:rPr lang="ru-RU" dirty="0" err="1"/>
              <a:t>науковців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займаються</a:t>
            </a:r>
            <a:r>
              <a:rPr lang="ru-RU" dirty="0"/>
              <a:t> </a:t>
            </a:r>
            <a:r>
              <a:rPr lang="ru-RU" dirty="0" err="1"/>
              <a:t>дослідженням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консалтингу,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тих,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розглядають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консультування</a:t>
            </a:r>
            <a:r>
              <a:rPr lang="ru-RU" dirty="0"/>
              <a:t> у рамках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аналітики</a:t>
            </a:r>
            <a:r>
              <a:rPr lang="ru-RU" dirty="0"/>
              <a:t>: В.Є. Богданова, С.О. </a:t>
            </a:r>
            <a:r>
              <a:rPr lang="ru-RU" dirty="0" err="1"/>
              <a:t>Телешун</a:t>
            </a:r>
            <a:r>
              <a:rPr lang="ru-RU" dirty="0"/>
              <a:t>, А.С. </a:t>
            </a:r>
            <a:r>
              <a:rPr lang="ru-RU" dirty="0" err="1"/>
              <a:t>Баронін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В.А. </a:t>
            </a:r>
            <a:r>
              <a:rPr lang="ru-RU" dirty="0" err="1"/>
              <a:t>Ребкало</a:t>
            </a:r>
            <a:r>
              <a:rPr lang="ru-RU" dirty="0"/>
              <a:t>, О.Л. </a:t>
            </a:r>
            <a:r>
              <a:rPr lang="ru-RU" dirty="0" err="1"/>
              <a:t>Валевський</a:t>
            </a:r>
            <a:r>
              <a:rPr lang="ru-RU" dirty="0"/>
              <a:t> та Ю.Г. </a:t>
            </a:r>
            <a:r>
              <a:rPr lang="ru-RU" dirty="0" err="1"/>
              <a:t>Кальниш</a:t>
            </a:r>
            <a:endParaRPr lang="uk-UA" dirty="0"/>
          </a:p>
        </p:txBody>
      </p:sp>
      <p:pic>
        <p:nvPicPr>
          <p:cNvPr id="5122" name="Picture 2" descr="C:\Users\asus\Desktop\СПК 2022-23\СПК матеріал 21 версня 2022 р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38220"/>
            <a:ext cx="6399014" cy="3119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6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796"/>
            <a:ext cx="90364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Проте тільки з розвитком демократичних інститутів, в умовах індустріальної цивілізації, коли послуги консультантів стають товаром на більш чи менш відкритому та конкурентному політичному ринку, політичний консалтинг можна розглядати як певне професійне заняття, яке розповсюджується у США та країнах Європи. </a:t>
            </a:r>
            <a:r>
              <a:rPr lang="uk-UA" dirty="0" smtClean="0">
                <a:solidFill>
                  <a:srgbClr val="FF0000"/>
                </a:solidFill>
              </a:rPr>
              <a:t>Незалежні політичні консультанти на противагу радникам</a:t>
            </a:r>
            <a:r>
              <a:rPr lang="uk-UA" dirty="0" smtClean="0"/>
              <a:t>, на основі власного досвіду та знання нових технологій починають співпрацювати із багатьма клієнтами, що свідчить про розвиток професійної політичної діяльності. У теоретико-методологічному плані щодо визначення політичного консалтингу не існує єдиного підходу. Тому завдання, яке стоїть сьогодні перед нами – це до певної міри окреслити межі політичного консалтингу, особливо поряд з такими поняттями, як маркетинг, менеджмент, </a:t>
            </a:r>
            <a:r>
              <a:rPr lang="uk-UA" dirty="0" err="1" smtClean="0"/>
              <a:t>іміджмейкінг</a:t>
            </a:r>
            <a:r>
              <a:rPr lang="uk-UA" dirty="0" smtClean="0"/>
              <a:t> та зв’язки з громадськістю. Визначення сутності політичного консалтингу на сучасному етапі вирізняється деякими особливостями. Адже консультування ретельно розглядається у психологічній літературі. Одним із теоретиків у галузі психологічного консультування є Р. Нельсон-</a:t>
            </a:r>
            <a:r>
              <a:rPr lang="uk-UA" dirty="0" err="1" smtClean="0"/>
              <a:t>Джоунс</a:t>
            </a:r>
            <a:r>
              <a:rPr lang="uk-UA" dirty="0" smtClean="0"/>
              <a:t>, який дає таке його визначення: “</a:t>
            </a:r>
            <a:r>
              <a:rPr lang="uk-UA" dirty="0" smtClean="0">
                <a:solidFill>
                  <a:srgbClr val="FF0000"/>
                </a:solidFill>
              </a:rPr>
              <a:t>Консультування можна розглядати як особливий вид відносин допомоги, як деякий репертуар можливих впливів, як психологічний процес</a:t>
            </a:r>
            <a:r>
              <a:rPr lang="uk-UA" dirty="0" smtClean="0"/>
              <a:t>”</a:t>
            </a:r>
            <a:endParaRPr lang="uk-UA" dirty="0"/>
          </a:p>
        </p:txBody>
      </p:sp>
      <p:pic>
        <p:nvPicPr>
          <p:cNvPr id="6146" name="Picture 2" descr="C:\Users\asus\Desktop\СПК 2022-23\СПК матеріал 21 версня 2022 р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275917"/>
            <a:ext cx="4878288" cy="244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83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37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Перші спроби теоретичного осмислення політичного консультування були здійснені американськими дослідниками у другій половині ХХ ст. </a:t>
            </a:r>
            <a:r>
              <a:rPr lang="uk-UA" i="1" dirty="0" smtClean="0">
                <a:solidFill>
                  <a:srgbClr val="FF0000"/>
                </a:solidFill>
              </a:rPr>
              <a:t>Л. </a:t>
            </a:r>
            <a:r>
              <a:rPr lang="uk-UA" i="1" dirty="0" err="1" smtClean="0">
                <a:solidFill>
                  <a:srgbClr val="FF0000"/>
                </a:solidFill>
              </a:rPr>
              <a:t>Сабато</a:t>
            </a:r>
            <a:r>
              <a:rPr lang="uk-UA" i="1" dirty="0" smtClean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у праці “Поява політичних консультантів: нові способи боротьби на виборах”</a:t>
            </a:r>
            <a:r>
              <a:rPr lang="uk-UA" dirty="0" smtClean="0"/>
              <a:t> першим почав вивчати це складне явище, використовуючи у своєму дослідженні теоретичні напрацювання у сфері політичної комунікації та провів багато глибоких інтерв’ю з відомими представниками політичного консалтингу у США. Результатом наукових пошуків ученого стало чітке визначення політичного консультування як не просто інституту, що поєднує експертів у галузі політичної комунікації, а й ефективного менеджменту політичних кампаній. Політичний консультант – це професіонал виборчої кампанії, який працює на кандидатів різних політичних орієнтацій і проводить сотні виборчих кампаній </a:t>
            </a:r>
            <a:endParaRPr lang="uk-UA" dirty="0"/>
          </a:p>
        </p:txBody>
      </p:sp>
      <p:pic>
        <p:nvPicPr>
          <p:cNvPr id="4" name="Picture 2" descr="C:\Users\asus\Desktop\СПК 2022-23\СПК матеріал 21 версня 2022 р\1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216" y="3140968"/>
            <a:ext cx="5378971" cy="357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00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3227</Words>
  <Application>Microsoft Office PowerPoint</Application>
  <PresentationFormat>Экран (4:3)</PresentationFormat>
  <Paragraphs>211</Paragraphs>
  <Slides>43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102</cp:revision>
  <dcterms:created xsi:type="dcterms:W3CDTF">2022-09-21T07:56:36Z</dcterms:created>
  <dcterms:modified xsi:type="dcterms:W3CDTF">2022-11-09T12:01:47Z</dcterms:modified>
</cp:coreProperties>
</file>