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86" r:id="rId3"/>
    <p:sldId id="305" r:id="rId4"/>
    <p:sldId id="424" r:id="rId5"/>
    <p:sldId id="387" r:id="rId6"/>
    <p:sldId id="388" r:id="rId7"/>
    <p:sldId id="389" r:id="rId8"/>
    <p:sldId id="393" r:id="rId9"/>
    <p:sldId id="392" r:id="rId10"/>
    <p:sldId id="425" r:id="rId11"/>
    <p:sldId id="411" r:id="rId12"/>
    <p:sldId id="422" r:id="rId13"/>
    <p:sldId id="418" r:id="rId14"/>
    <p:sldId id="421" r:id="rId15"/>
    <p:sldId id="423" r:id="rId16"/>
    <p:sldId id="397" r:id="rId17"/>
    <p:sldId id="398" r:id="rId18"/>
    <p:sldId id="466" r:id="rId19"/>
    <p:sldId id="399" r:id="rId20"/>
    <p:sldId id="412" r:id="rId21"/>
    <p:sldId id="413" r:id="rId22"/>
    <p:sldId id="427" r:id="rId23"/>
    <p:sldId id="429" r:id="rId24"/>
    <p:sldId id="468" r:id="rId25"/>
    <p:sldId id="431" r:id="rId26"/>
    <p:sldId id="461" r:id="rId27"/>
    <p:sldId id="428" r:id="rId28"/>
    <p:sldId id="400" r:id="rId29"/>
    <p:sldId id="414" r:id="rId30"/>
    <p:sldId id="467" r:id="rId31"/>
    <p:sldId id="469" r:id="rId32"/>
    <p:sldId id="402" r:id="rId33"/>
    <p:sldId id="403" r:id="rId34"/>
    <p:sldId id="404" r:id="rId35"/>
    <p:sldId id="405" r:id="rId36"/>
    <p:sldId id="430" r:id="rId37"/>
    <p:sldId id="407" r:id="rId38"/>
    <p:sldId id="408" r:id="rId39"/>
    <p:sldId id="474" r:id="rId40"/>
    <p:sldId id="475" r:id="rId41"/>
    <p:sldId id="476" r:id="rId42"/>
    <p:sldId id="477" r:id="rId43"/>
    <p:sldId id="472" r:id="rId44"/>
    <p:sldId id="434" r:id="rId45"/>
    <p:sldId id="470" r:id="rId46"/>
    <p:sldId id="471" r:id="rId47"/>
    <p:sldId id="432" r:id="rId48"/>
    <p:sldId id="433" r:id="rId49"/>
    <p:sldId id="462" r:id="rId50"/>
    <p:sldId id="409" r:id="rId51"/>
    <p:sldId id="410" r:id="rId52"/>
    <p:sldId id="435" r:id="rId53"/>
    <p:sldId id="436" r:id="rId54"/>
    <p:sldId id="473" r:id="rId55"/>
    <p:sldId id="465" r:id="rId56"/>
    <p:sldId id="437" r:id="rId57"/>
    <p:sldId id="438" r:id="rId58"/>
    <p:sldId id="46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1FF"/>
    <a:srgbClr val="35A517"/>
    <a:srgbClr val="EF038F"/>
    <a:srgbClr val="FFFF66"/>
    <a:srgbClr val="20620E"/>
    <a:srgbClr val="FFFF99"/>
    <a:srgbClr val="3DBC1A"/>
    <a:srgbClr val="FF6600"/>
    <a:srgbClr val="19C3FF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5" autoAdjust="0"/>
  </p:normalViewPr>
  <p:slideViewPr>
    <p:cSldViewPr>
      <p:cViewPr>
        <p:scale>
          <a:sx n="70" d="100"/>
          <a:sy n="70" d="100"/>
        </p:scale>
        <p:origin x="19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52F2F-3209-46E4-89CA-CA0F8BE965E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D55B76-9DE1-4223-9C7F-534E640A25D5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2D11FF"/>
              </a:solidFill>
            </a:rPr>
            <a:t>МКК</a:t>
          </a:r>
          <a:endParaRPr lang="ru-RU" sz="5400" b="1" dirty="0">
            <a:solidFill>
              <a:srgbClr val="2D11FF"/>
            </a:solidFill>
          </a:endParaRPr>
        </a:p>
      </dgm:t>
    </dgm:pt>
    <dgm:pt modelId="{09208823-698A-425A-A280-5983B162C932}" type="parTrans" cxnId="{093981E1-FB30-48F1-A41B-0FBCEF7A4BCF}">
      <dgm:prSet/>
      <dgm:spPr/>
      <dgm:t>
        <a:bodyPr/>
        <a:lstStyle/>
        <a:p>
          <a:endParaRPr lang="ru-RU"/>
        </a:p>
      </dgm:t>
    </dgm:pt>
    <dgm:pt modelId="{05C35B69-C3C9-44A8-8E12-A4A6CE403785}" type="sibTrans" cxnId="{093981E1-FB30-48F1-A41B-0FBCEF7A4BCF}">
      <dgm:prSet/>
      <dgm:spPr/>
      <dgm:t>
        <a:bodyPr/>
        <a:lstStyle/>
        <a:p>
          <a:endParaRPr lang="ru-RU"/>
        </a:p>
      </dgm:t>
    </dgm:pt>
    <dgm:pt modelId="{0F637F81-D169-45AB-A532-7A60D77EC78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Замыкающие (плотные) контакты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0C9DB1-6722-4FF8-AD0C-CF93D1C6AE66}" type="parTrans" cxnId="{639CE51A-9191-4A87-B510-93A85CB4B74E}">
      <dgm:prSet/>
      <dgm:spPr/>
      <dgm:t>
        <a:bodyPr/>
        <a:lstStyle/>
        <a:p>
          <a:endParaRPr lang="ru-RU"/>
        </a:p>
      </dgm:t>
    </dgm:pt>
    <dgm:pt modelId="{97C35376-A7B6-4EEC-8419-4552437FA7A5}" type="sibTrans" cxnId="{639CE51A-9191-4A87-B510-93A85CB4B74E}">
      <dgm:prSet/>
      <dgm:spPr/>
      <dgm:t>
        <a:bodyPr/>
        <a:lstStyle/>
        <a:p>
          <a:endParaRPr lang="ru-RU"/>
        </a:p>
      </dgm:t>
    </dgm:pt>
    <dgm:pt modelId="{0C95CD90-8165-4FAB-BCD8-65A7F209ED1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2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Адгезивные</a:t>
          </a:r>
          <a:r>
            <a: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прикрепитель-ные</a:t>
          </a:r>
          <a:r>
            <a: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контакты</a:t>
          </a:r>
          <a:endParaRPr lang="ru-RU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9EA414-1922-4A1A-88D7-19CD1F7CC299}" type="parTrans" cxnId="{A71B96B1-16F6-4955-B1BC-D65C955DDB12}">
      <dgm:prSet/>
      <dgm:spPr/>
      <dgm:t>
        <a:bodyPr/>
        <a:lstStyle/>
        <a:p>
          <a:endParaRPr lang="ru-RU"/>
        </a:p>
      </dgm:t>
    </dgm:pt>
    <dgm:pt modelId="{2965AFE0-4EF2-433A-9B59-0D403CF94780}" type="sibTrans" cxnId="{A71B96B1-16F6-4955-B1BC-D65C955DDB12}">
      <dgm:prSet/>
      <dgm:spPr/>
      <dgm:t>
        <a:bodyPr/>
        <a:lstStyle/>
        <a:p>
          <a:endParaRPr lang="ru-RU"/>
        </a:p>
      </dgm:t>
    </dgm:pt>
    <dgm:pt modelId="{915BF102-90E0-4DA0-87B4-16FF7577D521}">
      <dgm:prSet custT="1"/>
      <dgm:spPr/>
      <dgm:t>
        <a:bodyPr/>
        <a:lstStyle/>
        <a:p>
          <a:r>
            <a:rPr lang="ru-RU" sz="2400" b="1" dirty="0" smtClean="0">
              <a:solidFill>
                <a:srgbClr val="EF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ru-RU" sz="2400" b="1" dirty="0" err="1" smtClean="0">
              <a:solidFill>
                <a:srgbClr val="EF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Коммуника-тивные</a:t>
          </a:r>
          <a:r>
            <a:rPr lang="ru-RU" sz="2400" b="1" dirty="0" smtClean="0">
              <a:solidFill>
                <a:srgbClr val="EF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(проводящие) контакты</a:t>
          </a:r>
          <a:endParaRPr lang="ru-RU" sz="2400" b="1" dirty="0">
            <a:solidFill>
              <a:srgbClr val="EF038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9A57E1-A7FC-42ED-8725-791A553DB5A1}" type="parTrans" cxnId="{14C73A89-C4BB-4808-B114-670AC7539227}">
      <dgm:prSet/>
      <dgm:spPr/>
      <dgm:t>
        <a:bodyPr/>
        <a:lstStyle/>
        <a:p>
          <a:endParaRPr lang="ru-RU"/>
        </a:p>
      </dgm:t>
    </dgm:pt>
    <dgm:pt modelId="{2B6CD3B2-E4E5-4D80-92F9-B449C23D1FD0}" type="sibTrans" cxnId="{14C73A89-C4BB-4808-B114-670AC7539227}">
      <dgm:prSet/>
      <dgm:spPr/>
      <dgm:t>
        <a:bodyPr/>
        <a:lstStyle/>
        <a:p>
          <a:endParaRPr lang="ru-RU"/>
        </a:p>
      </dgm:t>
    </dgm:pt>
    <dgm:pt modelId="{AC8A3EC7-8F54-4839-92F7-A4F2C977D3B3}" type="pres">
      <dgm:prSet presAssocID="{FB252F2F-3209-46E4-89CA-CA0F8BE965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B7C185-D537-46F6-91EC-E7A382190064}" type="pres">
      <dgm:prSet presAssocID="{C6D55B76-9DE1-4223-9C7F-534E640A25D5}" presName="hierRoot1" presStyleCnt="0"/>
      <dgm:spPr/>
    </dgm:pt>
    <dgm:pt modelId="{5BC9C094-3897-44BB-9E11-69957E073D05}" type="pres">
      <dgm:prSet presAssocID="{C6D55B76-9DE1-4223-9C7F-534E640A25D5}" presName="composite" presStyleCnt="0"/>
      <dgm:spPr/>
    </dgm:pt>
    <dgm:pt modelId="{88F4008A-D40C-4589-9BDB-6E2FC025ECAE}" type="pres">
      <dgm:prSet presAssocID="{C6D55B76-9DE1-4223-9C7F-534E640A25D5}" presName="background" presStyleLbl="node0" presStyleIdx="0" presStyleCnt="1"/>
      <dgm:spPr/>
    </dgm:pt>
    <dgm:pt modelId="{3A90B3B7-E327-4509-A5EA-14B64C6C8D27}" type="pres">
      <dgm:prSet presAssocID="{C6D55B76-9DE1-4223-9C7F-534E640A25D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A5BB4-A35B-4DAA-BC01-53550F63C009}" type="pres">
      <dgm:prSet presAssocID="{C6D55B76-9DE1-4223-9C7F-534E640A25D5}" presName="hierChild2" presStyleCnt="0"/>
      <dgm:spPr/>
    </dgm:pt>
    <dgm:pt modelId="{95FC1641-F9C3-4ACF-B68F-A1A93B53F183}" type="pres">
      <dgm:prSet presAssocID="{540C9DB1-6722-4FF8-AD0C-CF93D1C6AE6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D99FDC4-F892-4532-A6C7-C3D85F2985F0}" type="pres">
      <dgm:prSet presAssocID="{0F637F81-D169-45AB-A532-7A60D77EC78B}" presName="hierRoot2" presStyleCnt="0"/>
      <dgm:spPr/>
    </dgm:pt>
    <dgm:pt modelId="{D5BC5BC8-11D6-4805-94B9-3BDA2C511BF6}" type="pres">
      <dgm:prSet presAssocID="{0F637F81-D169-45AB-A532-7A60D77EC78B}" presName="composite2" presStyleCnt="0"/>
      <dgm:spPr/>
    </dgm:pt>
    <dgm:pt modelId="{E50C75E5-74E6-4106-8096-825D4879F643}" type="pres">
      <dgm:prSet presAssocID="{0F637F81-D169-45AB-A532-7A60D77EC78B}" presName="background2" presStyleLbl="node2" presStyleIdx="0" presStyleCnt="3"/>
      <dgm:spPr/>
    </dgm:pt>
    <dgm:pt modelId="{B5E05F59-5D19-4910-A6B8-DAD83BDABB19}" type="pres">
      <dgm:prSet presAssocID="{0F637F81-D169-45AB-A532-7A60D77EC78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530AB7-9B98-4850-A610-3913080FF3FD}" type="pres">
      <dgm:prSet presAssocID="{0F637F81-D169-45AB-A532-7A60D77EC78B}" presName="hierChild3" presStyleCnt="0"/>
      <dgm:spPr/>
    </dgm:pt>
    <dgm:pt modelId="{BDFD6643-366E-47D7-B20A-D4A083D2ABD7}" type="pres">
      <dgm:prSet presAssocID="{469EA414-1922-4A1A-88D7-19CD1F7CC29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6961864-B755-4373-8BA7-1C16D1EAAAB2}" type="pres">
      <dgm:prSet presAssocID="{0C95CD90-8165-4FAB-BCD8-65A7F209ED1D}" presName="hierRoot2" presStyleCnt="0"/>
      <dgm:spPr/>
    </dgm:pt>
    <dgm:pt modelId="{A6E44B58-7ECB-4A69-AF01-B6D7A08A717C}" type="pres">
      <dgm:prSet presAssocID="{0C95CD90-8165-4FAB-BCD8-65A7F209ED1D}" presName="composite2" presStyleCnt="0"/>
      <dgm:spPr/>
    </dgm:pt>
    <dgm:pt modelId="{C0ABBB4F-0075-4568-834E-49CD0301792B}" type="pres">
      <dgm:prSet presAssocID="{0C95CD90-8165-4FAB-BCD8-65A7F209ED1D}" presName="background2" presStyleLbl="node2" presStyleIdx="1" presStyleCnt="3"/>
      <dgm:spPr/>
    </dgm:pt>
    <dgm:pt modelId="{70F9B3E7-F1E9-4355-BAAE-4957C332DF18}" type="pres">
      <dgm:prSet presAssocID="{0C95CD90-8165-4FAB-BCD8-65A7F209ED1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39BDA-0C25-4D7D-8317-95B6F0461F79}" type="pres">
      <dgm:prSet presAssocID="{0C95CD90-8165-4FAB-BCD8-65A7F209ED1D}" presName="hierChild3" presStyleCnt="0"/>
      <dgm:spPr/>
    </dgm:pt>
    <dgm:pt modelId="{7E938D33-747F-41CB-B737-E107F5990519}" type="pres">
      <dgm:prSet presAssocID="{739A57E1-A7FC-42ED-8725-791A553DB5A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F95D47A-AD08-49C6-9C38-4F630F095889}" type="pres">
      <dgm:prSet presAssocID="{915BF102-90E0-4DA0-87B4-16FF7577D521}" presName="hierRoot2" presStyleCnt="0"/>
      <dgm:spPr/>
    </dgm:pt>
    <dgm:pt modelId="{C5E701A3-985C-4E72-AF4A-48BFF9E3EB70}" type="pres">
      <dgm:prSet presAssocID="{915BF102-90E0-4DA0-87B4-16FF7577D521}" presName="composite2" presStyleCnt="0"/>
      <dgm:spPr/>
    </dgm:pt>
    <dgm:pt modelId="{1F3E7EE0-DABE-494D-9CD1-797911AFFCB7}" type="pres">
      <dgm:prSet presAssocID="{915BF102-90E0-4DA0-87B4-16FF7577D521}" presName="background2" presStyleLbl="node2" presStyleIdx="2" presStyleCnt="3"/>
      <dgm:spPr/>
    </dgm:pt>
    <dgm:pt modelId="{29E1C3D5-42BE-42FF-8262-2C4C148D0D31}" type="pres">
      <dgm:prSet presAssocID="{915BF102-90E0-4DA0-87B4-16FF7577D52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90F883-8769-43FB-B30F-D931E8190D94}" type="pres">
      <dgm:prSet presAssocID="{915BF102-90E0-4DA0-87B4-16FF7577D521}" presName="hierChild3" presStyleCnt="0"/>
      <dgm:spPr/>
    </dgm:pt>
  </dgm:ptLst>
  <dgm:cxnLst>
    <dgm:cxn modelId="{947F4AB4-220E-487F-BA97-CE4B24B984E8}" type="presOf" srcId="{540C9DB1-6722-4FF8-AD0C-CF93D1C6AE66}" destId="{95FC1641-F9C3-4ACF-B68F-A1A93B53F183}" srcOrd="0" destOrd="0" presId="urn:microsoft.com/office/officeart/2005/8/layout/hierarchy1"/>
    <dgm:cxn modelId="{639CE51A-9191-4A87-B510-93A85CB4B74E}" srcId="{C6D55B76-9DE1-4223-9C7F-534E640A25D5}" destId="{0F637F81-D169-45AB-A532-7A60D77EC78B}" srcOrd="0" destOrd="0" parTransId="{540C9DB1-6722-4FF8-AD0C-CF93D1C6AE66}" sibTransId="{97C35376-A7B6-4EEC-8419-4552437FA7A5}"/>
    <dgm:cxn modelId="{EBBCE4D6-28AA-4AED-94CE-38C27FA57880}" type="presOf" srcId="{469EA414-1922-4A1A-88D7-19CD1F7CC299}" destId="{BDFD6643-366E-47D7-B20A-D4A083D2ABD7}" srcOrd="0" destOrd="0" presId="urn:microsoft.com/office/officeart/2005/8/layout/hierarchy1"/>
    <dgm:cxn modelId="{E4AFDE75-5331-4BDB-9CD4-6FA9A63DD051}" type="presOf" srcId="{915BF102-90E0-4DA0-87B4-16FF7577D521}" destId="{29E1C3D5-42BE-42FF-8262-2C4C148D0D31}" srcOrd="0" destOrd="0" presId="urn:microsoft.com/office/officeart/2005/8/layout/hierarchy1"/>
    <dgm:cxn modelId="{14C73A89-C4BB-4808-B114-670AC7539227}" srcId="{C6D55B76-9DE1-4223-9C7F-534E640A25D5}" destId="{915BF102-90E0-4DA0-87B4-16FF7577D521}" srcOrd="2" destOrd="0" parTransId="{739A57E1-A7FC-42ED-8725-791A553DB5A1}" sibTransId="{2B6CD3B2-E4E5-4D80-92F9-B449C23D1FD0}"/>
    <dgm:cxn modelId="{FA1637BF-94C6-43CD-B50B-E84DB85D3245}" type="presOf" srcId="{0F637F81-D169-45AB-A532-7A60D77EC78B}" destId="{B5E05F59-5D19-4910-A6B8-DAD83BDABB19}" srcOrd="0" destOrd="0" presId="urn:microsoft.com/office/officeart/2005/8/layout/hierarchy1"/>
    <dgm:cxn modelId="{6A0A2CBC-3781-44F9-9714-09DD6E23163D}" type="presOf" srcId="{739A57E1-A7FC-42ED-8725-791A553DB5A1}" destId="{7E938D33-747F-41CB-B737-E107F5990519}" srcOrd="0" destOrd="0" presId="urn:microsoft.com/office/officeart/2005/8/layout/hierarchy1"/>
    <dgm:cxn modelId="{A71B96B1-16F6-4955-B1BC-D65C955DDB12}" srcId="{C6D55B76-9DE1-4223-9C7F-534E640A25D5}" destId="{0C95CD90-8165-4FAB-BCD8-65A7F209ED1D}" srcOrd="1" destOrd="0" parTransId="{469EA414-1922-4A1A-88D7-19CD1F7CC299}" sibTransId="{2965AFE0-4EF2-433A-9B59-0D403CF94780}"/>
    <dgm:cxn modelId="{19565336-2AEA-4634-AFE8-10EEA4DA52A6}" type="presOf" srcId="{C6D55B76-9DE1-4223-9C7F-534E640A25D5}" destId="{3A90B3B7-E327-4509-A5EA-14B64C6C8D27}" srcOrd="0" destOrd="0" presId="urn:microsoft.com/office/officeart/2005/8/layout/hierarchy1"/>
    <dgm:cxn modelId="{976C53F5-D924-4207-AA8F-8DFFED67B72F}" type="presOf" srcId="{FB252F2F-3209-46E4-89CA-CA0F8BE965E2}" destId="{AC8A3EC7-8F54-4839-92F7-A4F2C977D3B3}" srcOrd="0" destOrd="0" presId="urn:microsoft.com/office/officeart/2005/8/layout/hierarchy1"/>
    <dgm:cxn modelId="{093981E1-FB30-48F1-A41B-0FBCEF7A4BCF}" srcId="{FB252F2F-3209-46E4-89CA-CA0F8BE965E2}" destId="{C6D55B76-9DE1-4223-9C7F-534E640A25D5}" srcOrd="0" destOrd="0" parTransId="{09208823-698A-425A-A280-5983B162C932}" sibTransId="{05C35B69-C3C9-44A8-8E12-A4A6CE403785}"/>
    <dgm:cxn modelId="{D610B1C1-F9AC-4334-93B1-06A478B46CB4}" type="presOf" srcId="{0C95CD90-8165-4FAB-BCD8-65A7F209ED1D}" destId="{70F9B3E7-F1E9-4355-BAAE-4957C332DF18}" srcOrd="0" destOrd="0" presId="urn:microsoft.com/office/officeart/2005/8/layout/hierarchy1"/>
    <dgm:cxn modelId="{375FCE31-05E7-498F-9468-12023A80B30E}" type="presParOf" srcId="{AC8A3EC7-8F54-4839-92F7-A4F2C977D3B3}" destId="{0CB7C185-D537-46F6-91EC-E7A382190064}" srcOrd="0" destOrd="0" presId="urn:microsoft.com/office/officeart/2005/8/layout/hierarchy1"/>
    <dgm:cxn modelId="{B7BD1AB1-B299-4622-9792-2B5059F8B33E}" type="presParOf" srcId="{0CB7C185-D537-46F6-91EC-E7A382190064}" destId="{5BC9C094-3897-44BB-9E11-69957E073D05}" srcOrd="0" destOrd="0" presId="urn:microsoft.com/office/officeart/2005/8/layout/hierarchy1"/>
    <dgm:cxn modelId="{43DFD212-1197-4075-B783-6A694730DDD3}" type="presParOf" srcId="{5BC9C094-3897-44BB-9E11-69957E073D05}" destId="{88F4008A-D40C-4589-9BDB-6E2FC025ECAE}" srcOrd="0" destOrd="0" presId="urn:microsoft.com/office/officeart/2005/8/layout/hierarchy1"/>
    <dgm:cxn modelId="{8BA6C92E-03C9-44A8-93C2-E29183391E91}" type="presParOf" srcId="{5BC9C094-3897-44BB-9E11-69957E073D05}" destId="{3A90B3B7-E327-4509-A5EA-14B64C6C8D27}" srcOrd="1" destOrd="0" presId="urn:microsoft.com/office/officeart/2005/8/layout/hierarchy1"/>
    <dgm:cxn modelId="{49F402DB-B95C-4AB4-8F22-796DD8806127}" type="presParOf" srcId="{0CB7C185-D537-46F6-91EC-E7A382190064}" destId="{C91A5BB4-A35B-4DAA-BC01-53550F63C009}" srcOrd="1" destOrd="0" presId="urn:microsoft.com/office/officeart/2005/8/layout/hierarchy1"/>
    <dgm:cxn modelId="{07358406-BF14-4B75-BCD5-39D941F0D07E}" type="presParOf" srcId="{C91A5BB4-A35B-4DAA-BC01-53550F63C009}" destId="{95FC1641-F9C3-4ACF-B68F-A1A93B53F183}" srcOrd="0" destOrd="0" presId="urn:microsoft.com/office/officeart/2005/8/layout/hierarchy1"/>
    <dgm:cxn modelId="{A525C592-976C-46BE-A8B7-48BB22DD0B4B}" type="presParOf" srcId="{C91A5BB4-A35B-4DAA-BC01-53550F63C009}" destId="{5D99FDC4-F892-4532-A6C7-C3D85F2985F0}" srcOrd="1" destOrd="0" presId="urn:microsoft.com/office/officeart/2005/8/layout/hierarchy1"/>
    <dgm:cxn modelId="{2EC18DDF-3132-4383-901C-8469B3FDE8CD}" type="presParOf" srcId="{5D99FDC4-F892-4532-A6C7-C3D85F2985F0}" destId="{D5BC5BC8-11D6-4805-94B9-3BDA2C511BF6}" srcOrd="0" destOrd="0" presId="urn:microsoft.com/office/officeart/2005/8/layout/hierarchy1"/>
    <dgm:cxn modelId="{4A9211A6-56BC-4214-9D5E-134D1FC4B8C2}" type="presParOf" srcId="{D5BC5BC8-11D6-4805-94B9-3BDA2C511BF6}" destId="{E50C75E5-74E6-4106-8096-825D4879F643}" srcOrd="0" destOrd="0" presId="urn:microsoft.com/office/officeart/2005/8/layout/hierarchy1"/>
    <dgm:cxn modelId="{C9B79F61-297E-4DDE-9997-58B667769308}" type="presParOf" srcId="{D5BC5BC8-11D6-4805-94B9-3BDA2C511BF6}" destId="{B5E05F59-5D19-4910-A6B8-DAD83BDABB19}" srcOrd="1" destOrd="0" presId="urn:microsoft.com/office/officeart/2005/8/layout/hierarchy1"/>
    <dgm:cxn modelId="{CC36BF5B-2446-41C8-BF39-2BE8E3698C5F}" type="presParOf" srcId="{5D99FDC4-F892-4532-A6C7-C3D85F2985F0}" destId="{FE530AB7-9B98-4850-A610-3913080FF3FD}" srcOrd="1" destOrd="0" presId="urn:microsoft.com/office/officeart/2005/8/layout/hierarchy1"/>
    <dgm:cxn modelId="{6DB25ECD-ED37-4B7F-9F5C-2FCB0E5C7B3A}" type="presParOf" srcId="{C91A5BB4-A35B-4DAA-BC01-53550F63C009}" destId="{BDFD6643-366E-47D7-B20A-D4A083D2ABD7}" srcOrd="2" destOrd="0" presId="urn:microsoft.com/office/officeart/2005/8/layout/hierarchy1"/>
    <dgm:cxn modelId="{92E18587-1FDD-49D7-8A93-C563413B53C7}" type="presParOf" srcId="{C91A5BB4-A35B-4DAA-BC01-53550F63C009}" destId="{E6961864-B755-4373-8BA7-1C16D1EAAAB2}" srcOrd="3" destOrd="0" presId="urn:microsoft.com/office/officeart/2005/8/layout/hierarchy1"/>
    <dgm:cxn modelId="{8E2BCC68-075F-4068-9DC0-6F7AB1444BAC}" type="presParOf" srcId="{E6961864-B755-4373-8BA7-1C16D1EAAAB2}" destId="{A6E44B58-7ECB-4A69-AF01-B6D7A08A717C}" srcOrd="0" destOrd="0" presId="urn:microsoft.com/office/officeart/2005/8/layout/hierarchy1"/>
    <dgm:cxn modelId="{AD34CBF1-961C-4611-AFE5-BEF6CF760A27}" type="presParOf" srcId="{A6E44B58-7ECB-4A69-AF01-B6D7A08A717C}" destId="{C0ABBB4F-0075-4568-834E-49CD0301792B}" srcOrd="0" destOrd="0" presId="urn:microsoft.com/office/officeart/2005/8/layout/hierarchy1"/>
    <dgm:cxn modelId="{B8E0B8C8-18EE-4CFC-8D60-7465569643DF}" type="presParOf" srcId="{A6E44B58-7ECB-4A69-AF01-B6D7A08A717C}" destId="{70F9B3E7-F1E9-4355-BAAE-4957C332DF18}" srcOrd="1" destOrd="0" presId="urn:microsoft.com/office/officeart/2005/8/layout/hierarchy1"/>
    <dgm:cxn modelId="{834CD7BE-1613-49A0-A1A1-AD51355D4F55}" type="presParOf" srcId="{E6961864-B755-4373-8BA7-1C16D1EAAAB2}" destId="{91239BDA-0C25-4D7D-8317-95B6F0461F79}" srcOrd="1" destOrd="0" presId="urn:microsoft.com/office/officeart/2005/8/layout/hierarchy1"/>
    <dgm:cxn modelId="{F2D0DCFD-4B84-433B-B4D7-F5F7931F1ACA}" type="presParOf" srcId="{C91A5BB4-A35B-4DAA-BC01-53550F63C009}" destId="{7E938D33-747F-41CB-B737-E107F5990519}" srcOrd="4" destOrd="0" presId="urn:microsoft.com/office/officeart/2005/8/layout/hierarchy1"/>
    <dgm:cxn modelId="{041CCE02-7C77-4DD0-B654-E423DCDEDFB0}" type="presParOf" srcId="{C91A5BB4-A35B-4DAA-BC01-53550F63C009}" destId="{DF95D47A-AD08-49C6-9C38-4F630F095889}" srcOrd="5" destOrd="0" presId="urn:microsoft.com/office/officeart/2005/8/layout/hierarchy1"/>
    <dgm:cxn modelId="{429BF33D-5A25-4336-98E6-53B83675BD08}" type="presParOf" srcId="{DF95D47A-AD08-49C6-9C38-4F630F095889}" destId="{C5E701A3-985C-4E72-AF4A-48BFF9E3EB70}" srcOrd="0" destOrd="0" presId="urn:microsoft.com/office/officeart/2005/8/layout/hierarchy1"/>
    <dgm:cxn modelId="{2B32B4F8-CEDD-4C38-BB6F-4DE093A15EB4}" type="presParOf" srcId="{C5E701A3-985C-4E72-AF4A-48BFF9E3EB70}" destId="{1F3E7EE0-DABE-494D-9CD1-797911AFFCB7}" srcOrd="0" destOrd="0" presId="urn:microsoft.com/office/officeart/2005/8/layout/hierarchy1"/>
    <dgm:cxn modelId="{A6CF9FE3-7371-4B69-A26D-9769BE03BC20}" type="presParOf" srcId="{C5E701A3-985C-4E72-AF4A-48BFF9E3EB70}" destId="{29E1C3D5-42BE-42FF-8262-2C4C148D0D31}" srcOrd="1" destOrd="0" presId="urn:microsoft.com/office/officeart/2005/8/layout/hierarchy1"/>
    <dgm:cxn modelId="{30824B35-6BF7-42C4-B81F-ACE92F53E618}" type="presParOf" srcId="{DF95D47A-AD08-49C6-9C38-4F630F095889}" destId="{BF90F883-8769-43FB-B30F-D931E8190D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6509E-B1DA-4661-A68E-35A260A720FB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49CA6A-CEA3-4641-BFFF-335B928FAC93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МКК</a:t>
          </a:r>
          <a:endParaRPr lang="ru-RU" b="1" dirty="0">
            <a:solidFill>
              <a:srgbClr val="FF0000"/>
            </a:solidFill>
          </a:endParaRPr>
        </a:p>
      </dgm:t>
    </dgm:pt>
    <dgm:pt modelId="{3B797FDF-9D15-4DA1-83C3-7DE5BC1ADA09}" type="parTrans" cxnId="{01043A0E-2149-4116-927E-513EA4A4C19E}">
      <dgm:prSet/>
      <dgm:spPr/>
      <dgm:t>
        <a:bodyPr/>
        <a:lstStyle/>
        <a:p>
          <a:endParaRPr lang="ru-RU"/>
        </a:p>
      </dgm:t>
    </dgm:pt>
    <dgm:pt modelId="{85F56B43-4F32-4BDC-A072-BBDC148C9383}" type="sibTrans" cxnId="{01043A0E-2149-4116-927E-513EA4A4C19E}">
      <dgm:prSet/>
      <dgm:spPr/>
      <dgm:t>
        <a:bodyPr/>
        <a:lstStyle/>
        <a:p>
          <a:endParaRPr lang="ru-RU"/>
        </a:p>
      </dgm:t>
    </dgm:pt>
    <dgm:pt modelId="{74896B99-8A63-4069-989E-E551551FFB8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Десмосома</a:t>
          </a:r>
        </a:p>
        <a:p>
          <a:r>
            <a:rPr lang="ru-RU" sz="2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Поясок слипания</a:t>
          </a:r>
          <a:endParaRPr lang="ru-RU" sz="2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16B11-8983-4D6E-B74C-ADA9093B8943}" type="parTrans" cxnId="{885D6704-0066-492F-82D8-DC9944D662DA}">
      <dgm:prSet/>
      <dgm:spPr/>
      <dgm:t>
        <a:bodyPr/>
        <a:lstStyle/>
        <a:p>
          <a:endParaRPr lang="ru-RU"/>
        </a:p>
      </dgm:t>
    </dgm:pt>
    <dgm:pt modelId="{7042DFA5-DF85-4F5B-991D-E85D61EF98D6}" type="sibTrans" cxnId="{885D6704-0066-492F-82D8-DC9944D662DA}">
      <dgm:prSet/>
      <dgm:spPr/>
      <dgm:t>
        <a:bodyPr/>
        <a:lstStyle/>
        <a:p>
          <a:endParaRPr lang="ru-RU"/>
        </a:p>
      </dgm:t>
    </dgm:pt>
    <dgm:pt modelId="{29A83851-615F-4F90-B863-E43EA51389E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err="1" smtClean="0">
              <a:solidFill>
                <a:srgbClr val="2D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кадгерины</a:t>
          </a:r>
          <a:endParaRPr lang="ru-RU" sz="3600" b="1" dirty="0">
            <a:solidFill>
              <a:srgbClr val="2D11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566AB-2928-4874-9505-A78712A5A856}" type="parTrans" cxnId="{E71F1D67-A9D2-4A86-BFC0-6183EDC46A33}">
      <dgm:prSet/>
      <dgm:spPr/>
      <dgm:t>
        <a:bodyPr/>
        <a:lstStyle/>
        <a:p>
          <a:endParaRPr lang="ru-RU"/>
        </a:p>
      </dgm:t>
    </dgm:pt>
    <dgm:pt modelId="{B547B41F-733B-4EDE-A903-6496F401100C}" type="sibTrans" cxnId="{E71F1D67-A9D2-4A86-BFC0-6183EDC46A33}">
      <dgm:prSet/>
      <dgm:spPr/>
      <dgm:t>
        <a:bodyPr/>
        <a:lstStyle/>
        <a:p>
          <a:endParaRPr lang="ru-RU"/>
        </a:p>
      </dgm:t>
    </dgm:pt>
    <dgm:pt modelId="{E609FB75-870A-411E-9207-3714FEB2423A}">
      <dgm:prSet phldrT="[Текст]" custT="1"/>
      <dgm:spPr/>
      <dgm:t>
        <a:bodyPr/>
        <a:lstStyle/>
        <a:p>
          <a:r>
            <a:rPr lang="ru-RU" sz="6500" b="1" dirty="0" smtClean="0">
              <a:solidFill>
                <a:srgbClr val="FF0000"/>
              </a:solidFill>
            </a:rPr>
            <a:t>К</a:t>
          </a:r>
          <a:r>
            <a:rPr lang="ru-RU" sz="3200" b="1" dirty="0" smtClean="0">
              <a:solidFill>
                <a:srgbClr val="FF0000"/>
              </a:solidFill>
            </a:rPr>
            <a:t>летка </a:t>
          </a:r>
          <a:r>
            <a:rPr lang="ru-RU" sz="6500" b="1" dirty="0" smtClean="0">
              <a:solidFill>
                <a:srgbClr val="FF0000"/>
              </a:solidFill>
            </a:rPr>
            <a:t>+ МО</a:t>
          </a:r>
          <a:endParaRPr lang="ru-RU" sz="6500" b="1" dirty="0">
            <a:solidFill>
              <a:srgbClr val="FF0000"/>
            </a:solidFill>
          </a:endParaRPr>
        </a:p>
      </dgm:t>
    </dgm:pt>
    <dgm:pt modelId="{69E9EA68-E741-494C-895F-EF97FAC47F7B}" type="parTrans" cxnId="{49A46D65-AC88-481E-AF95-DFC6FAAF4B5E}">
      <dgm:prSet/>
      <dgm:spPr/>
      <dgm:t>
        <a:bodyPr/>
        <a:lstStyle/>
        <a:p>
          <a:endParaRPr lang="ru-RU"/>
        </a:p>
      </dgm:t>
    </dgm:pt>
    <dgm:pt modelId="{52BA6A2B-B779-41FC-9500-5598482B31F8}" type="sibTrans" cxnId="{49A46D65-AC88-481E-AF95-DFC6FAAF4B5E}">
      <dgm:prSet/>
      <dgm:spPr/>
      <dgm:t>
        <a:bodyPr/>
        <a:lstStyle/>
        <a:p>
          <a:endParaRPr lang="ru-RU"/>
        </a:p>
      </dgm:t>
    </dgm:pt>
    <dgm:pt modelId="{FA96B8BA-560A-471F-896A-D52AF3E31342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Полудесмосома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Фокальный контакт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DE02BF-89FF-4968-8F5C-049A42932B1F}" type="parTrans" cxnId="{EA6637D4-9425-451F-B20E-DB38C7604EF8}">
      <dgm:prSet/>
      <dgm:spPr/>
      <dgm:t>
        <a:bodyPr/>
        <a:lstStyle/>
        <a:p>
          <a:endParaRPr lang="ru-RU"/>
        </a:p>
      </dgm:t>
    </dgm:pt>
    <dgm:pt modelId="{57C420F4-DB2F-4490-9988-E88EC89DEFA9}" type="sibTrans" cxnId="{EA6637D4-9425-451F-B20E-DB38C7604EF8}">
      <dgm:prSet/>
      <dgm:spPr/>
      <dgm:t>
        <a:bodyPr/>
        <a:lstStyle/>
        <a:p>
          <a:endParaRPr lang="ru-RU"/>
        </a:p>
      </dgm:t>
    </dgm:pt>
    <dgm:pt modelId="{0FB69D80-4056-41E1-A87B-253F02D9ED6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err="1" smtClean="0">
              <a:solidFill>
                <a:srgbClr val="35A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интегрины</a:t>
          </a:r>
          <a:endParaRPr lang="ru-RU" sz="3600" b="1" dirty="0">
            <a:solidFill>
              <a:srgbClr val="35A5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A3751-13C1-4465-9394-9F795A0C4FAE}" type="parTrans" cxnId="{89434472-8281-4859-8B36-6BC2FB12920C}">
      <dgm:prSet/>
      <dgm:spPr/>
      <dgm:t>
        <a:bodyPr/>
        <a:lstStyle/>
        <a:p>
          <a:endParaRPr lang="ru-RU"/>
        </a:p>
      </dgm:t>
    </dgm:pt>
    <dgm:pt modelId="{0295110B-5532-4E35-940E-4A0E21550F64}" type="sibTrans" cxnId="{89434472-8281-4859-8B36-6BC2FB12920C}">
      <dgm:prSet/>
      <dgm:spPr/>
      <dgm:t>
        <a:bodyPr/>
        <a:lstStyle/>
        <a:p>
          <a:endParaRPr lang="ru-RU"/>
        </a:p>
      </dgm:t>
    </dgm:pt>
    <dgm:pt modelId="{1A8EA3CE-CAE8-466B-9883-4615B5E12D8F}" type="pres">
      <dgm:prSet presAssocID="{65F6509E-B1DA-4661-A68E-35A260A720F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79E48-6E35-424D-88B5-45048545D9C2}" type="pres">
      <dgm:prSet presAssocID="{B749CA6A-CEA3-4641-BFFF-335B928FAC93}" presName="compNode" presStyleCnt="0"/>
      <dgm:spPr/>
    </dgm:pt>
    <dgm:pt modelId="{15514A09-B861-41F6-8068-43F2CF11C2A7}" type="pres">
      <dgm:prSet presAssocID="{B749CA6A-CEA3-4641-BFFF-335B928FAC93}" presName="aNode" presStyleLbl="bgShp" presStyleIdx="0" presStyleCnt="2"/>
      <dgm:spPr/>
      <dgm:t>
        <a:bodyPr/>
        <a:lstStyle/>
        <a:p>
          <a:endParaRPr lang="ru-RU"/>
        </a:p>
      </dgm:t>
    </dgm:pt>
    <dgm:pt modelId="{0C6AB2C1-27D5-4DC8-BA9E-67C5523A1DC3}" type="pres">
      <dgm:prSet presAssocID="{B749CA6A-CEA3-4641-BFFF-335B928FAC93}" presName="textNode" presStyleLbl="bgShp" presStyleIdx="0" presStyleCnt="2"/>
      <dgm:spPr/>
      <dgm:t>
        <a:bodyPr/>
        <a:lstStyle/>
        <a:p>
          <a:endParaRPr lang="ru-RU"/>
        </a:p>
      </dgm:t>
    </dgm:pt>
    <dgm:pt modelId="{2FA47EE9-B727-4969-8E43-A68198268830}" type="pres">
      <dgm:prSet presAssocID="{B749CA6A-CEA3-4641-BFFF-335B928FAC93}" presName="compChildNode" presStyleCnt="0"/>
      <dgm:spPr/>
    </dgm:pt>
    <dgm:pt modelId="{97FDE17F-643C-400B-9100-72DC8DF6195E}" type="pres">
      <dgm:prSet presAssocID="{B749CA6A-CEA3-4641-BFFF-335B928FAC93}" presName="theInnerList" presStyleCnt="0"/>
      <dgm:spPr/>
    </dgm:pt>
    <dgm:pt modelId="{E9D8AB11-C7CE-499D-96DA-8BC0FBFD3212}" type="pres">
      <dgm:prSet presAssocID="{74896B99-8A63-4069-989E-E551551FFB80}" presName="childNode" presStyleLbl="node1" presStyleIdx="0" presStyleCnt="4" custScaleY="45406" custLinFactY="-1172" custLinFactNeighborX="-2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311B8-36D1-4926-8282-B62AB677B08C}" type="pres">
      <dgm:prSet presAssocID="{74896B99-8A63-4069-989E-E551551FFB80}" presName="aSpace2" presStyleCnt="0"/>
      <dgm:spPr/>
    </dgm:pt>
    <dgm:pt modelId="{BE41A65B-DE57-4E56-AADF-E9AD6B9F3612}" type="pres">
      <dgm:prSet presAssocID="{29A83851-615F-4F90-B863-E43EA51389E7}" presName="childNode" presStyleLbl="node1" presStyleIdx="1" presStyleCnt="4" custScaleY="28074" custLinFactY="-4819" custLinFactNeighborX="19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CF2C3-C543-4D5C-AC5C-6940460F34ED}" type="pres">
      <dgm:prSet presAssocID="{B749CA6A-CEA3-4641-BFFF-335B928FAC93}" presName="aSpace" presStyleCnt="0"/>
      <dgm:spPr/>
    </dgm:pt>
    <dgm:pt modelId="{4D9EAD75-0134-470A-812D-32635B6FE35D}" type="pres">
      <dgm:prSet presAssocID="{E609FB75-870A-411E-9207-3714FEB2423A}" presName="compNode" presStyleCnt="0"/>
      <dgm:spPr/>
    </dgm:pt>
    <dgm:pt modelId="{26C57226-F52F-4ABB-8941-D2DD74EB8EFF}" type="pres">
      <dgm:prSet presAssocID="{E609FB75-870A-411E-9207-3714FEB2423A}" presName="aNode" presStyleLbl="bgShp" presStyleIdx="1" presStyleCnt="2"/>
      <dgm:spPr/>
      <dgm:t>
        <a:bodyPr/>
        <a:lstStyle/>
        <a:p>
          <a:endParaRPr lang="ru-RU"/>
        </a:p>
      </dgm:t>
    </dgm:pt>
    <dgm:pt modelId="{A44241AD-D8BE-4CED-B338-B721F33E89C6}" type="pres">
      <dgm:prSet presAssocID="{E609FB75-870A-411E-9207-3714FEB2423A}" presName="textNode" presStyleLbl="bgShp" presStyleIdx="1" presStyleCnt="2"/>
      <dgm:spPr/>
      <dgm:t>
        <a:bodyPr/>
        <a:lstStyle/>
        <a:p>
          <a:endParaRPr lang="ru-RU"/>
        </a:p>
      </dgm:t>
    </dgm:pt>
    <dgm:pt modelId="{61F7F8C4-EA71-4C51-AB3B-A39BA944A5D6}" type="pres">
      <dgm:prSet presAssocID="{E609FB75-870A-411E-9207-3714FEB2423A}" presName="compChildNode" presStyleCnt="0"/>
      <dgm:spPr/>
    </dgm:pt>
    <dgm:pt modelId="{F8E2FB73-1F43-49BD-9EDE-7104C3DC572D}" type="pres">
      <dgm:prSet presAssocID="{E609FB75-870A-411E-9207-3714FEB2423A}" presName="theInnerList" presStyleCnt="0"/>
      <dgm:spPr/>
    </dgm:pt>
    <dgm:pt modelId="{CBBEECE0-AE96-443B-B250-D6A1E86B586D}" type="pres">
      <dgm:prSet presAssocID="{FA96B8BA-560A-471F-896A-D52AF3E31342}" presName="childNode" presStyleLbl="node1" presStyleIdx="2" presStyleCnt="4" custScaleY="42506" custLinFactY="-2622" custLinFactNeighborX="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5524-3C0D-43C0-80C3-D97E7DC10A70}" type="pres">
      <dgm:prSet presAssocID="{FA96B8BA-560A-471F-896A-D52AF3E31342}" presName="aSpace2" presStyleCnt="0"/>
      <dgm:spPr/>
    </dgm:pt>
    <dgm:pt modelId="{C93420A9-3565-4735-B8B1-6E2AAEDA77B3}" type="pres">
      <dgm:prSet presAssocID="{0FB69D80-4056-41E1-A87B-253F02D9ED62}" presName="childNode" presStyleLbl="node1" presStyleIdx="3" presStyleCnt="4" custScaleY="28074" custLinFactY="-3369" custLinFactNeighborX="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3CD55-125F-47C1-9ACE-5175A862BAF4}" type="presOf" srcId="{29A83851-615F-4F90-B863-E43EA51389E7}" destId="{BE41A65B-DE57-4E56-AADF-E9AD6B9F3612}" srcOrd="0" destOrd="0" presId="urn:microsoft.com/office/officeart/2005/8/layout/lProcess2"/>
    <dgm:cxn modelId="{89434472-8281-4859-8B36-6BC2FB12920C}" srcId="{E609FB75-870A-411E-9207-3714FEB2423A}" destId="{0FB69D80-4056-41E1-A87B-253F02D9ED62}" srcOrd="1" destOrd="0" parTransId="{ACFA3751-13C1-4465-9394-9F795A0C4FAE}" sibTransId="{0295110B-5532-4E35-940E-4A0E21550F64}"/>
    <dgm:cxn modelId="{468C4973-368E-498A-AC1F-77584B5221E1}" type="presOf" srcId="{74896B99-8A63-4069-989E-E551551FFB80}" destId="{E9D8AB11-C7CE-499D-96DA-8BC0FBFD3212}" srcOrd="0" destOrd="0" presId="urn:microsoft.com/office/officeart/2005/8/layout/lProcess2"/>
    <dgm:cxn modelId="{EA6637D4-9425-451F-B20E-DB38C7604EF8}" srcId="{E609FB75-870A-411E-9207-3714FEB2423A}" destId="{FA96B8BA-560A-471F-896A-D52AF3E31342}" srcOrd="0" destOrd="0" parTransId="{E7DE02BF-89FF-4968-8F5C-049A42932B1F}" sibTransId="{57C420F4-DB2F-4490-9988-E88EC89DEFA9}"/>
    <dgm:cxn modelId="{4D2059FC-AFD3-45C6-B3F3-F3329508BFF4}" type="presOf" srcId="{E609FB75-870A-411E-9207-3714FEB2423A}" destId="{26C57226-F52F-4ABB-8941-D2DD74EB8EFF}" srcOrd="0" destOrd="0" presId="urn:microsoft.com/office/officeart/2005/8/layout/lProcess2"/>
    <dgm:cxn modelId="{DEE7912A-2711-4DBE-905D-15EC3723A5A9}" type="presOf" srcId="{65F6509E-B1DA-4661-A68E-35A260A720FB}" destId="{1A8EA3CE-CAE8-466B-9883-4615B5E12D8F}" srcOrd="0" destOrd="0" presId="urn:microsoft.com/office/officeart/2005/8/layout/lProcess2"/>
    <dgm:cxn modelId="{4416E2EF-D668-4A4D-8F1F-D66CD09BEC1B}" type="presOf" srcId="{B749CA6A-CEA3-4641-BFFF-335B928FAC93}" destId="{15514A09-B861-41F6-8068-43F2CF11C2A7}" srcOrd="0" destOrd="0" presId="urn:microsoft.com/office/officeart/2005/8/layout/lProcess2"/>
    <dgm:cxn modelId="{53EBC762-775D-4943-9201-CA59BD65403B}" type="presOf" srcId="{E609FB75-870A-411E-9207-3714FEB2423A}" destId="{A44241AD-D8BE-4CED-B338-B721F33E89C6}" srcOrd="1" destOrd="0" presId="urn:microsoft.com/office/officeart/2005/8/layout/lProcess2"/>
    <dgm:cxn modelId="{D6FC49E1-332B-4747-87B7-7CBDD2EC96A0}" type="presOf" srcId="{FA96B8BA-560A-471F-896A-D52AF3E31342}" destId="{CBBEECE0-AE96-443B-B250-D6A1E86B586D}" srcOrd="0" destOrd="0" presId="urn:microsoft.com/office/officeart/2005/8/layout/lProcess2"/>
    <dgm:cxn modelId="{885D6704-0066-492F-82D8-DC9944D662DA}" srcId="{B749CA6A-CEA3-4641-BFFF-335B928FAC93}" destId="{74896B99-8A63-4069-989E-E551551FFB80}" srcOrd="0" destOrd="0" parTransId="{2CA16B11-8983-4D6E-B74C-ADA9093B8943}" sibTransId="{7042DFA5-DF85-4F5B-991D-E85D61EF98D6}"/>
    <dgm:cxn modelId="{E55A425A-D681-40FE-B42F-AFB2A4BE649D}" type="presOf" srcId="{B749CA6A-CEA3-4641-BFFF-335B928FAC93}" destId="{0C6AB2C1-27D5-4DC8-BA9E-67C5523A1DC3}" srcOrd="1" destOrd="0" presId="urn:microsoft.com/office/officeart/2005/8/layout/lProcess2"/>
    <dgm:cxn modelId="{06119994-BE51-4E80-8248-7D6C3079B35A}" type="presOf" srcId="{0FB69D80-4056-41E1-A87B-253F02D9ED62}" destId="{C93420A9-3565-4735-B8B1-6E2AAEDA77B3}" srcOrd="0" destOrd="0" presId="urn:microsoft.com/office/officeart/2005/8/layout/lProcess2"/>
    <dgm:cxn modelId="{01043A0E-2149-4116-927E-513EA4A4C19E}" srcId="{65F6509E-B1DA-4661-A68E-35A260A720FB}" destId="{B749CA6A-CEA3-4641-BFFF-335B928FAC93}" srcOrd="0" destOrd="0" parTransId="{3B797FDF-9D15-4DA1-83C3-7DE5BC1ADA09}" sibTransId="{85F56B43-4F32-4BDC-A072-BBDC148C9383}"/>
    <dgm:cxn modelId="{49A46D65-AC88-481E-AF95-DFC6FAAF4B5E}" srcId="{65F6509E-B1DA-4661-A68E-35A260A720FB}" destId="{E609FB75-870A-411E-9207-3714FEB2423A}" srcOrd="1" destOrd="0" parTransId="{69E9EA68-E741-494C-895F-EF97FAC47F7B}" sibTransId="{52BA6A2B-B779-41FC-9500-5598482B31F8}"/>
    <dgm:cxn modelId="{E71F1D67-A9D2-4A86-BFC0-6183EDC46A33}" srcId="{B749CA6A-CEA3-4641-BFFF-335B928FAC93}" destId="{29A83851-615F-4F90-B863-E43EA51389E7}" srcOrd="1" destOrd="0" parTransId="{A38566AB-2928-4874-9505-A78712A5A856}" sibTransId="{B547B41F-733B-4EDE-A903-6496F401100C}"/>
    <dgm:cxn modelId="{AB82A75D-047F-4437-AD68-0F65C9B9183B}" type="presParOf" srcId="{1A8EA3CE-CAE8-466B-9883-4615B5E12D8F}" destId="{D2979E48-6E35-424D-88B5-45048545D9C2}" srcOrd="0" destOrd="0" presId="urn:microsoft.com/office/officeart/2005/8/layout/lProcess2"/>
    <dgm:cxn modelId="{8CAA4545-43DD-4886-835E-2E6316720A67}" type="presParOf" srcId="{D2979E48-6E35-424D-88B5-45048545D9C2}" destId="{15514A09-B861-41F6-8068-43F2CF11C2A7}" srcOrd="0" destOrd="0" presId="urn:microsoft.com/office/officeart/2005/8/layout/lProcess2"/>
    <dgm:cxn modelId="{52593C7E-1CB5-4241-A4FE-D2CE64582DF5}" type="presParOf" srcId="{D2979E48-6E35-424D-88B5-45048545D9C2}" destId="{0C6AB2C1-27D5-4DC8-BA9E-67C5523A1DC3}" srcOrd="1" destOrd="0" presId="urn:microsoft.com/office/officeart/2005/8/layout/lProcess2"/>
    <dgm:cxn modelId="{241A924B-C3ED-44D0-88E0-72D660DC51C8}" type="presParOf" srcId="{D2979E48-6E35-424D-88B5-45048545D9C2}" destId="{2FA47EE9-B727-4969-8E43-A68198268830}" srcOrd="2" destOrd="0" presId="urn:microsoft.com/office/officeart/2005/8/layout/lProcess2"/>
    <dgm:cxn modelId="{CA54735C-7742-42CB-90B0-E2BD502A9103}" type="presParOf" srcId="{2FA47EE9-B727-4969-8E43-A68198268830}" destId="{97FDE17F-643C-400B-9100-72DC8DF6195E}" srcOrd="0" destOrd="0" presId="urn:microsoft.com/office/officeart/2005/8/layout/lProcess2"/>
    <dgm:cxn modelId="{4E2617D8-4778-48F0-811F-5377690B032F}" type="presParOf" srcId="{97FDE17F-643C-400B-9100-72DC8DF6195E}" destId="{E9D8AB11-C7CE-499D-96DA-8BC0FBFD3212}" srcOrd="0" destOrd="0" presId="urn:microsoft.com/office/officeart/2005/8/layout/lProcess2"/>
    <dgm:cxn modelId="{569C0A4D-5214-46FA-B2E0-85A55C1FEB31}" type="presParOf" srcId="{97FDE17F-643C-400B-9100-72DC8DF6195E}" destId="{873311B8-36D1-4926-8282-B62AB677B08C}" srcOrd="1" destOrd="0" presId="urn:microsoft.com/office/officeart/2005/8/layout/lProcess2"/>
    <dgm:cxn modelId="{3DD1824D-F41B-449C-9710-9F9D117E6C8C}" type="presParOf" srcId="{97FDE17F-643C-400B-9100-72DC8DF6195E}" destId="{BE41A65B-DE57-4E56-AADF-E9AD6B9F3612}" srcOrd="2" destOrd="0" presId="urn:microsoft.com/office/officeart/2005/8/layout/lProcess2"/>
    <dgm:cxn modelId="{C313329F-F620-49F8-BD92-31EEDB32EBAD}" type="presParOf" srcId="{1A8EA3CE-CAE8-466B-9883-4615B5E12D8F}" destId="{2DECF2C3-C543-4D5C-AC5C-6940460F34ED}" srcOrd="1" destOrd="0" presId="urn:microsoft.com/office/officeart/2005/8/layout/lProcess2"/>
    <dgm:cxn modelId="{AC81724C-E175-470A-A9E7-98DB9A4E8AE3}" type="presParOf" srcId="{1A8EA3CE-CAE8-466B-9883-4615B5E12D8F}" destId="{4D9EAD75-0134-470A-812D-32635B6FE35D}" srcOrd="2" destOrd="0" presId="urn:microsoft.com/office/officeart/2005/8/layout/lProcess2"/>
    <dgm:cxn modelId="{EDBC5AD1-7C07-4D18-B9BD-CAAFF2AB62B4}" type="presParOf" srcId="{4D9EAD75-0134-470A-812D-32635B6FE35D}" destId="{26C57226-F52F-4ABB-8941-D2DD74EB8EFF}" srcOrd="0" destOrd="0" presId="urn:microsoft.com/office/officeart/2005/8/layout/lProcess2"/>
    <dgm:cxn modelId="{17184C1F-1095-460E-8F3E-204A01500904}" type="presParOf" srcId="{4D9EAD75-0134-470A-812D-32635B6FE35D}" destId="{A44241AD-D8BE-4CED-B338-B721F33E89C6}" srcOrd="1" destOrd="0" presId="urn:microsoft.com/office/officeart/2005/8/layout/lProcess2"/>
    <dgm:cxn modelId="{5EA1E555-2ECE-4E0E-A305-99B2E996763C}" type="presParOf" srcId="{4D9EAD75-0134-470A-812D-32635B6FE35D}" destId="{61F7F8C4-EA71-4C51-AB3B-A39BA944A5D6}" srcOrd="2" destOrd="0" presId="urn:microsoft.com/office/officeart/2005/8/layout/lProcess2"/>
    <dgm:cxn modelId="{EEA43658-9222-4B8B-B756-4252573F7A60}" type="presParOf" srcId="{61F7F8C4-EA71-4C51-AB3B-A39BA944A5D6}" destId="{F8E2FB73-1F43-49BD-9EDE-7104C3DC572D}" srcOrd="0" destOrd="0" presId="urn:microsoft.com/office/officeart/2005/8/layout/lProcess2"/>
    <dgm:cxn modelId="{9F78F87F-D774-43AD-8EFB-6866CFAEC7DC}" type="presParOf" srcId="{F8E2FB73-1F43-49BD-9EDE-7104C3DC572D}" destId="{CBBEECE0-AE96-443B-B250-D6A1E86B586D}" srcOrd="0" destOrd="0" presId="urn:microsoft.com/office/officeart/2005/8/layout/lProcess2"/>
    <dgm:cxn modelId="{65E1A688-72E4-4871-8448-066F6A7322F2}" type="presParOf" srcId="{F8E2FB73-1F43-49BD-9EDE-7104C3DC572D}" destId="{A3865524-3C0D-43C0-80C3-D97E7DC10A70}" srcOrd="1" destOrd="0" presId="urn:microsoft.com/office/officeart/2005/8/layout/lProcess2"/>
    <dgm:cxn modelId="{CEC5DD56-7B45-43C6-B230-AE3E7DCBBD6F}" type="presParOf" srcId="{F8E2FB73-1F43-49BD-9EDE-7104C3DC572D}" destId="{C93420A9-3565-4735-B8B1-6E2AAEDA77B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EA94F-90B7-472D-85A8-6B7EFB50F84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EA6DE-C14B-49C1-BB05-EAFCC30747C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Коммуникационные МКК</a:t>
          </a:r>
          <a:endParaRPr lang="ru-RU" sz="2800" b="1" dirty="0">
            <a:solidFill>
              <a:srgbClr val="C00000"/>
            </a:solidFill>
          </a:endParaRPr>
        </a:p>
      </dgm:t>
    </dgm:pt>
    <dgm:pt modelId="{C7371D87-FE8C-43CA-B08E-FB11D0D600F0}" type="parTrans" cxnId="{D270B6DD-27D5-4DE8-B9EA-B1E2E2BCC83E}">
      <dgm:prSet/>
      <dgm:spPr/>
      <dgm:t>
        <a:bodyPr/>
        <a:lstStyle/>
        <a:p>
          <a:endParaRPr lang="ru-RU"/>
        </a:p>
      </dgm:t>
    </dgm:pt>
    <dgm:pt modelId="{BCCBF0F9-C21A-4F73-9FAB-AE32554876D9}" type="sibTrans" cxnId="{D270B6DD-27D5-4DE8-B9EA-B1E2E2BCC83E}">
      <dgm:prSet/>
      <dgm:spPr/>
      <dgm:t>
        <a:bodyPr/>
        <a:lstStyle/>
        <a:p>
          <a:endParaRPr lang="ru-RU"/>
        </a:p>
      </dgm:t>
    </dgm:pt>
    <dgm:pt modelId="{1B328C08-B1D9-44C6-AC5F-E74F52A95082}">
      <dgm:prSet phldrT="[Текст]"/>
      <dgm:spPr/>
      <dgm:t>
        <a:bodyPr/>
        <a:lstStyle/>
        <a:p>
          <a:r>
            <a:rPr lang="ru-RU" b="1" dirty="0" smtClean="0">
              <a:solidFill>
                <a:srgbClr val="EF038F"/>
              </a:solidFill>
            </a:rPr>
            <a:t>1. Щелевые контакты (</a:t>
          </a:r>
          <a:r>
            <a:rPr lang="ru-RU" b="1" dirty="0" err="1" smtClean="0">
              <a:solidFill>
                <a:srgbClr val="EF038F"/>
              </a:solidFill>
            </a:rPr>
            <a:t>нексусы</a:t>
          </a:r>
          <a:r>
            <a:rPr lang="ru-RU" b="1" dirty="0" smtClean="0">
              <a:solidFill>
                <a:srgbClr val="EF038F"/>
              </a:solidFill>
            </a:rPr>
            <a:t>)</a:t>
          </a:r>
          <a:endParaRPr lang="ru-RU" b="1" dirty="0">
            <a:solidFill>
              <a:srgbClr val="EF038F"/>
            </a:solidFill>
          </a:endParaRPr>
        </a:p>
      </dgm:t>
    </dgm:pt>
    <dgm:pt modelId="{98F8A5D5-09B5-4EA9-ABF8-0FAC39F74A29}" type="parTrans" cxnId="{9EFCA87A-A87A-4378-B1EC-5BF90D938FBC}">
      <dgm:prSet/>
      <dgm:spPr/>
      <dgm:t>
        <a:bodyPr/>
        <a:lstStyle/>
        <a:p>
          <a:endParaRPr lang="ru-RU"/>
        </a:p>
      </dgm:t>
    </dgm:pt>
    <dgm:pt modelId="{63D99D74-08B2-4266-922C-2AF812FA030C}" type="sibTrans" cxnId="{9EFCA87A-A87A-4378-B1EC-5BF90D938FBC}">
      <dgm:prSet/>
      <dgm:spPr/>
      <dgm:t>
        <a:bodyPr/>
        <a:lstStyle/>
        <a:p>
          <a:endParaRPr lang="ru-RU"/>
        </a:p>
      </dgm:t>
    </dgm:pt>
    <dgm:pt modelId="{7003ED17-43D8-4ED8-B127-C25F1C8107BE}">
      <dgm:prSet phldrT="[Текст]"/>
      <dgm:spPr/>
      <dgm:t>
        <a:bodyPr/>
        <a:lstStyle/>
        <a:p>
          <a:r>
            <a:rPr lang="ru-RU" b="1" dirty="0" smtClean="0">
              <a:solidFill>
                <a:srgbClr val="2D11FF"/>
              </a:solidFill>
            </a:rPr>
            <a:t>2. Синапсы </a:t>
          </a:r>
          <a:endParaRPr lang="ru-RU" b="1" dirty="0">
            <a:solidFill>
              <a:srgbClr val="2D11FF"/>
            </a:solidFill>
          </a:endParaRPr>
        </a:p>
      </dgm:t>
    </dgm:pt>
    <dgm:pt modelId="{9355DE69-16BC-4415-88DC-485C9BF43FBC}" type="parTrans" cxnId="{07AF0D83-72CC-46F8-8AF3-2C2DABEA337B}">
      <dgm:prSet/>
      <dgm:spPr/>
      <dgm:t>
        <a:bodyPr/>
        <a:lstStyle/>
        <a:p>
          <a:endParaRPr lang="ru-RU"/>
        </a:p>
      </dgm:t>
    </dgm:pt>
    <dgm:pt modelId="{90716B1D-522C-4048-A488-AD2C31B0F864}" type="sibTrans" cxnId="{07AF0D83-72CC-46F8-8AF3-2C2DABEA337B}">
      <dgm:prSet/>
      <dgm:spPr/>
      <dgm:t>
        <a:bodyPr/>
        <a:lstStyle/>
        <a:p>
          <a:endParaRPr lang="ru-RU"/>
        </a:p>
      </dgm:t>
    </dgm:pt>
    <dgm:pt modelId="{36121708-0527-4EBA-9E1C-861C8FACA6B4}" type="pres">
      <dgm:prSet presAssocID="{F4BEA94F-90B7-472D-85A8-6B7EFB50F8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A9A346-8B7D-4E19-B885-D5ABE4922DE2}" type="pres">
      <dgm:prSet presAssocID="{34DEA6DE-C14B-49C1-BB05-EAFCC30747C5}" presName="hierRoot1" presStyleCnt="0"/>
      <dgm:spPr/>
    </dgm:pt>
    <dgm:pt modelId="{DDD581C4-1FA7-4DF8-9F3D-D3C7D367AC46}" type="pres">
      <dgm:prSet presAssocID="{34DEA6DE-C14B-49C1-BB05-EAFCC30747C5}" presName="composite" presStyleCnt="0"/>
      <dgm:spPr/>
    </dgm:pt>
    <dgm:pt modelId="{9141B26B-74E0-4380-A195-18D1E48033B1}" type="pres">
      <dgm:prSet presAssocID="{34DEA6DE-C14B-49C1-BB05-EAFCC30747C5}" presName="background" presStyleLbl="node0" presStyleIdx="0" presStyleCnt="1"/>
      <dgm:spPr/>
    </dgm:pt>
    <dgm:pt modelId="{5CA9203E-DCE0-4818-A32C-4F2E640433C2}" type="pres">
      <dgm:prSet presAssocID="{34DEA6DE-C14B-49C1-BB05-EAFCC30747C5}" presName="text" presStyleLbl="fgAcc0" presStyleIdx="0" presStyleCnt="1" custScaleX="133833" custScaleY="70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8FF7F-F313-4569-BC7A-33FAEE21ADBD}" type="pres">
      <dgm:prSet presAssocID="{34DEA6DE-C14B-49C1-BB05-EAFCC30747C5}" presName="hierChild2" presStyleCnt="0"/>
      <dgm:spPr/>
    </dgm:pt>
    <dgm:pt modelId="{3E49C24E-8CD8-46DD-8B99-8FEF60F6A6A4}" type="pres">
      <dgm:prSet presAssocID="{98F8A5D5-09B5-4EA9-ABF8-0FAC39F74A2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07AE277-EBA6-4318-8B59-7042EBA390C9}" type="pres">
      <dgm:prSet presAssocID="{1B328C08-B1D9-44C6-AC5F-E74F52A95082}" presName="hierRoot2" presStyleCnt="0"/>
      <dgm:spPr/>
    </dgm:pt>
    <dgm:pt modelId="{43F0A4B1-5295-4489-865E-BAB2B8C61D87}" type="pres">
      <dgm:prSet presAssocID="{1B328C08-B1D9-44C6-AC5F-E74F52A95082}" presName="composite2" presStyleCnt="0"/>
      <dgm:spPr/>
    </dgm:pt>
    <dgm:pt modelId="{D1AFBBC0-64C0-4A3D-8041-2B479A2FA408}" type="pres">
      <dgm:prSet presAssocID="{1B328C08-B1D9-44C6-AC5F-E74F52A95082}" presName="background2" presStyleLbl="node2" presStyleIdx="0" presStyleCnt="2"/>
      <dgm:spPr/>
    </dgm:pt>
    <dgm:pt modelId="{37510998-9F4A-42C6-AA93-1C62560A3354}" type="pres">
      <dgm:prSet presAssocID="{1B328C08-B1D9-44C6-AC5F-E74F52A9508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5F8DE7-C6B6-4D44-9FBB-FDC8B4F6A595}" type="pres">
      <dgm:prSet presAssocID="{1B328C08-B1D9-44C6-AC5F-E74F52A95082}" presName="hierChild3" presStyleCnt="0"/>
      <dgm:spPr/>
    </dgm:pt>
    <dgm:pt modelId="{799C5522-4F90-4554-B1A7-08A116CB1B78}" type="pres">
      <dgm:prSet presAssocID="{9355DE69-16BC-4415-88DC-485C9BF43FB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CD3F77E-7DA2-4F2B-9714-C47962BD4080}" type="pres">
      <dgm:prSet presAssocID="{7003ED17-43D8-4ED8-B127-C25F1C8107BE}" presName="hierRoot2" presStyleCnt="0"/>
      <dgm:spPr/>
    </dgm:pt>
    <dgm:pt modelId="{F77C339A-8156-487D-AC6E-24B4C4035D92}" type="pres">
      <dgm:prSet presAssocID="{7003ED17-43D8-4ED8-B127-C25F1C8107BE}" presName="composite2" presStyleCnt="0"/>
      <dgm:spPr/>
    </dgm:pt>
    <dgm:pt modelId="{1492F782-897D-4EA9-B00E-31A2B40A3AB9}" type="pres">
      <dgm:prSet presAssocID="{7003ED17-43D8-4ED8-B127-C25F1C8107BE}" presName="background2" presStyleLbl="node2" presStyleIdx="1" presStyleCnt="2"/>
      <dgm:spPr/>
    </dgm:pt>
    <dgm:pt modelId="{8D38C2B6-00C2-42B4-B429-843E1B961C3F}" type="pres">
      <dgm:prSet presAssocID="{7003ED17-43D8-4ED8-B127-C25F1C8107B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6EE74-2CD3-4730-AC43-7ED20EA5849D}" type="pres">
      <dgm:prSet presAssocID="{7003ED17-43D8-4ED8-B127-C25F1C8107BE}" presName="hierChild3" presStyleCnt="0"/>
      <dgm:spPr/>
    </dgm:pt>
  </dgm:ptLst>
  <dgm:cxnLst>
    <dgm:cxn modelId="{AE069E42-0214-4553-8D1B-23124DEA287C}" type="presOf" srcId="{98F8A5D5-09B5-4EA9-ABF8-0FAC39F74A29}" destId="{3E49C24E-8CD8-46DD-8B99-8FEF60F6A6A4}" srcOrd="0" destOrd="0" presId="urn:microsoft.com/office/officeart/2005/8/layout/hierarchy1"/>
    <dgm:cxn modelId="{76037661-0D11-4335-92BB-B5ACC671F2D9}" type="presOf" srcId="{F4BEA94F-90B7-472D-85A8-6B7EFB50F84C}" destId="{36121708-0527-4EBA-9E1C-861C8FACA6B4}" srcOrd="0" destOrd="0" presId="urn:microsoft.com/office/officeart/2005/8/layout/hierarchy1"/>
    <dgm:cxn modelId="{22D5B082-61DD-4597-B820-E291B5A54DF9}" type="presOf" srcId="{7003ED17-43D8-4ED8-B127-C25F1C8107BE}" destId="{8D38C2B6-00C2-42B4-B429-843E1B961C3F}" srcOrd="0" destOrd="0" presId="urn:microsoft.com/office/officeart/2005/8/layout/hierarchy1"/>
    <dgm:cxn modelId="{07AF0D83-72CC-46F8-8AF3-2C2DABEA337B}" srcId="{34DEA6DE-C14B-49C1-BB05-EAFCC30747C5}" destId="{7003ED17-43D8-4ED8-B127-C25F1C8107BE}" srcOrd="1" destOrd="0" parTransId="{9355DE69-16BC-4415-88DC-485C9BF43FBC}" sibTransId="{90716B1D-522C-4048-A488-AD2C31B0F864}"/>
    <dgm:cxn modelId="{DF8E02D8-8763-437E-B992-CF6FB67B126E}" type="presOf" srcId="{34DEA6DE-C14B-49C1-BB05-EAFCC30747C5}" destId="{5CA9203E-DCE0-4818-A32C-4F2E640433C2}" srcOrd="0" destOrd="0" presId="urn:microsoft.com/office/officeart/2005/8/layout/hierarchy1"/>
    <dgm:cxn modelId="{AC064596-1DAD-4E46-9D34-ECFC61D5E0DB}" type="presOf" srcId="{1B328C08-B1D9-44C6-AC5F-E74F52A95082}" destId="{37510998-9F4A-42C6-AA93-1C62560A3354}" srcOrd="0" destOrd="0" presId="urn:microsoft.com/office/officeart/2005/8/layout/hierarchy1"/>
    <dgm:cxn modelId="{25BCBEEF-1DFF-45AD-B6DD-35078A1DCDA1}" type="presOf" srcId="{9355DE69-16BC-4415-88DC-485C9BF43FBC}" destId="{799C5522-4F90-4554-B1A7-08A116CB1B78}" srcOrd="0" destOrd="0" presId="urn:microsoft.com/office/officeart/2005/8/layout/hierarchy1"/>
    <dgm:cxn modelId="{9EFCA87A-A87A-4378-B1EC-5BF90D938FBC}" srcId="{34DEA6DE-C14B-49C1-BB05-EAFCC30747C5}" destId="{1B328C08-B1D9-44C6-AC5F-E74F52A95082}" srcOrd="0" destOrd="0" parTransId="{98F8A5D5-09B5-4EA9-ABF8-0FAC39F74A29}" sibTransId="{63D99D74-08B2-4266-922C-2AF812FA030C}"/>
    <dgm:cxn modelId="{D270B6DD-27D5-4DE8-B9EA-B1E2E2BCC83E}" srcId="{F4BEA94F-90B7-472D-85A8-6B7EFB50F84C}" destId="{34DEA6DE-C14B-49C1-BB05-EAFCC30747C5}" srcOrd="0" destOrd="0" parTransId="{C7371D87-FE8C-43CA-B08E-FB11D0D600F0}" sibTransId="{BCCBF0F9-C21A-4F73-9FAB-AE32554876D9}"/>
    <dgm:cxn modelId="{5C385739-1961-4BE8-9185-31F092CF038D}" type="presParOf" srcId="{36121708-0527-4EBA-9E1C-861C8FACA6B4}" destId="{88A9A346-8B7D-4E19-B885-D5ABE4922DE2}" srcOrd="0" destOrd="0" presId="urn:microsoft.com/office/officeart/2005/8/layout/hierarchy1"/>
    <dgm:cxn modelId="{B5D72295-C7E5-49D7-A083-EABBF48A9279}" type="presParOf" srcId="{88A9A346-8B7D-4E19-B885-D5ABE4922DE2}" destId="{DDD581C4-1FA7-4DF8-9F3D-D3C7D367AC46}" srcOrd="0" destOrd="0" presId="urn:microsoft.com/office/officeart/2005/8/layout/hierarchy1"/>
    <dgm:cxn modelId="{B66F18CB-4A7E-4E87-B32B-7C31A919A43F}" type="presParOf" srcId="{DDD581C4-1FA7-4DF8-9F3D-D3C7D367AC46}" destId="{9141B26B-74E0-4380-A195-18D1E48033B1}" srcOrd="0" destOrd="0" presId="urn:microsoft.com/office/officeart/2005/8/layout/hierarchy1"/>
    <dgm:cxn modelId="{04A0D0C3-F40E-4B6E-A57D-2C746C955390}" type="presParOf" srcId="{DDD581C4-1FA7-4DF8-9F3D-D3C7D367AC46}" destId="{5CA9203E-DCE0-4818-A32C-4F2E640433C2}" srcOrd="1" destOrd="0" presId="urn:microsoft.com/office/officeart/2005/8/layout/hierarchy1"/>
    <dgm:cxn modelId="{6B8CC622-CE27-46AC-AB8B-C34702E7BBF9}" type="presParOf" srcId="{88A9A346-8B7D-4E19-B885-D5ABE4922DE2}" destId="{0A48FF7F-F313-4569-BC7A-33FAEE21ADBD}" srcOrd="1" destOrd="0" presId="urn:microsoft.com/office/officeart/2005/8/layout/hierarchy1"/>
    <dgm:cxn modelId="{CF3C8196-CF9D-4518-B852-9CCB9D4DBC16}" type="presParOf" srcId="{0A48FF7F-F313-4569-BC7A-33FAEE21ADBD}" destId="{3E49C24E-8CD8-46DD-8B99-8FEF60F6A6A4}" srcOrd="0" destOrd="0" presId="urn:microsoft.com/office/officeart/2005/8/layout/hierarchy1"/>
    <dgm:cxn modelId="{95882965-A417-40F5-B36C-83EEE4B0C2B0}" type="presParOf" srcId="{0A48FF7F-F313-4569-BC7A-33FAEE21ADBD}" destId="{607AE277-EBA6-4318-8B59-7042EBA390C9}" srcOrd="1" destOrd="0" presId="urn:microsoft.com/office/officeart/2005/8/layout/hierarchy1"/>
    <dgm:cxn modelId="{A17D2447-2F76-4778-A583-9B5BB34434E4}" type="presParOf" srcId="{607AE277-EBA6-4318-8B59-7042EBA390C9}" destId="{43F0A4B1-5295-4489-865E-BAB2B8C61D87}" srcOrd="0" destOrd="0" presId="urn:microsoft.com/office/officeart/2005/8/layout/hierarchy1"/>
    <dgm:cxn modelId="{86394CA3-1771-495F-9F01-0CA1C82DCE43}" type="presParOf" srcId="{43F0A4B1-5295-4489-865E-BAB2B8C61D87}" destId="{D1AFBBC0-64C0-4A3D-8041-2B479A2FA408}" srcOrd="0" destOrd="0" presId="urn:microsoft.com/office/officeart/2005/8/layout/hierarchy1"/>
    <dgm:cxn modelId="{C0AA6358-41AB-4853-B73B-96194C02AB7A}" type="presParOf" srcId="{43F0A4B1-5295-4489-865E-BAB2B8C61D87}" destId="{37510998-9F4A-42C6-AA93-1C62560A3354}" srcOrd="1" destOrd="0" presId="urn:microsoft.com/office/officeart/2005/8/layout/hierarchy1"/>
    <dgm:cxn modelId="{3D5FDD52-A982-4E1E-BA8C-7B6D9D5BD662}" type="presParOf" srcId="{607AE277-EBA6-4318-8B59-7042EBA390C9}" destId="{555F8DE7-C6B6-4D44-9FBB-FDC8B4F6A595}" srcOrd="1" destOrd="0" presId="urn:microsoft.com/office/officeart/2005/8/layout/hierarchy1"/>
    <dgm:cxn modelId="{B6D31399-96FF-4DF9-A131-8AB9DB21EE0F}" type="presParOf" srcId="{0A48FF7F-F313-4569-BC7A-33FAEE21ADBD}" destId="{799C5522-4F90-4554-B1A7-08A116CB1B78}" srcOrd="2" destOrd="0" presId="urn:microsoft.com/office/officeart/2005/8/layout/hierarchy1"/>
    <dgm:cxn modelId="{507BF9F9-FED7-4CD9-A2FA-2F95E4F8DA13}" type="presParOf" srcId="{0A48FF7F-F313-4569-BC7A-33FAEE21ADBD}" destId="{ECD3F77E-7DA2-4F2B-9714-C47962BD4080}" srcOrd="3" destOrd="0" presId="urn:microsoft.com/office/officeart/2005/8/layout/hierarchy1"/>
    <dgm:cxn modelId="{DE80AD3B-9C5D-4310-9F21-ED88CDFE996B}" type="presParOf" srcId="{ECD3F77E-7DA2-4F2B-9714-C47962BD4080}" destId="{F77C339A-8156-487D-AC6E-24B4C4035D92}" srcOrd="0" destOrd="0" presId="urn:microsoft.com/office/officeart/2005/8/layout/hierarchy1"/>
    <dgm:cxn modelId="{12C6988B-8C83-40B5-9FB0-766C373C86BC}" type="presParOf" srcId="{F77C339A-8156-487D-AC6E-24B4C4035D92}" destId="{1492F782-897D-4EA9-B00E-31A2B40A3AB9}" srcOrd="0" destOrd="0" presId="urn:microsoft.com/office/officeart/2005/8/layout/hierarchy1"/>
    <dgm:cxn modelId="{73A55DE4-D728-40F9-9A3E-C75C4CED0FAC}" type="presParOf" srcId="{F77C339A-8156-487D-AC6E-24B4C4035D92}" destId="{8D38C2B6-00C2-42B4-B429-843E1B961C3F}" srcOrd="1" destOrd="0" presId="urn:microsoft.com/office/officeart/2005/8/layout/hierarchy1"/>
    <dgm:cxn modelId="{2C45CA2C-DF8C-4DC2-ACF9-B9D5B4DEA4B2}" type="presParOf" srcId="{ECD3F77E-7DA2-4F2B-9714-C47962BD4080}" destId="{4396EE74-2CD3-4730-AC43-7ED20EA584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2346F-B462-4A7B-8BC8-85CC557D32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EF43B-EEFF-44B5-982C-1E04BB30DFA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Синтез и накопление </a:t>
          </a:r>
          <a:r>
            <a:rPr lang="ru-RU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нейромедиатора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пресинапсе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3C1E1-EF94-4E8E-BFF5-F5CDD45EECBC}" type="parTrans" cxnId="{DF8DEC65-EC48-4740-8A6A-8E3CE421FF78}">
      <dgm:prSet/>
      <dgm:spPr/>
      <dgm:t>
        <a:bodyPr/>
        <a:lstStyle/>
        <a:p>
          <a:endParaRPr lang="ru-RU"/>
        </a:p>
      </dgm:t>
    </dgm:pt>
    <dgm:pt modelId="{1C3F752D-8F56-41CB-918B-6E38FB3556EB}" type="sibTrans" cxnId="{DF8DEC65-EC48-4740-8A6A-8E3CE421FF78}">
      <dgm:prSet/>
      <dgm:spPr/>
      <dgm:t>
        <a:bodyPr/>
        <a:lstStyle/>
        <a:p>
          <a:endParaRPr lang="ru-RU"/>
        </a:p>
      </dgm:t>
    </dgm:pt>
    <dgm:pt modelId="{FEAE404F-31EE-4C76-9156-A2400B1C901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Секреция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нейромедиатора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синаптическую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щель (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экзоцитоз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Са</a:t>
          </a:r>
          <a:r>
            <a:rPr lang="ru-RU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2+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73E0D-E298-4793-81DB-6EBA165C48E6}" type="parTrans" cxnId="{6796DCF5-228C-42B3-93E3-D0F4C0ED7438}">
      <dgm:prSet/>
      <dgm:spPr/>
      <dgm:t>
        <a:bodyPr/>
        <a:lstStyle/>
        <a:p>
          <a:endParaRPr lang="ru-RU"/>
        </a:p>
      </dgm:t>
    </dgm:pt>
    <dgm:pt modelId="{2C8CB533-B16E-43CE-9E21-3DE61C8111CC}" type="sibTrans" cxnId="{6796DCF5-228C-42B3-93E3-D0F4C0ED7438}">
      <dgm:prSet/>
      <dgm:spPr/>
      <dgm:t>
        <a:bodyPr/>
        <a:lstStyle/>
        <a:p>
          <a:endParaRPr lang="ru-RU"/>
        </a:p>
      </dgm:t>
    </dgm:pt>
    <dgm:pt modelId="{A8295C71-202B-47A1-B452-2FC1CD1A736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Взаимодействие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нейромедиатора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 рецепторами постсинаптической мембраны.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250ED-2580-4276-9007-BA7F08D8CF82}" type="parTrans" cxnId="{41AB4D2E-5D4A-4F8D-9AB6-B274BFBE2009}">
      <dgm:prSet/>
      <dgm:spPr/>
      <dgm:t>
        <a:bodyPr/>
        <a:lstStyle/>
        <a:p>
          <a:endParaRPr lang="ru-RU"/>
        </a:p>
      </dgm:t>
    </dgm:pt>
    <dgm:pt modelId="{B8AF670B-589D-4E06-9118-71ACA210359F}" type="sibTrans" cxnId="{41AB4D2E-5D4A-4F8D-9AB6-B274BFBE2009}">
      <dgm:prSet/>
      <dgm:spPr/>
      <dgm:t>
        <a:bodyPr/>
        <a:lstStyle/>
        <a:p>
          <a:endParaRPr lang="ru-RU"/>
        </a:p>
      </dgm:t>
    </dgm:pt>
    <dgm:pt modelId="{9D696659-ADE4-4B58-A4E0-2487D143B320}" type="pres">
      <dgm:prSet presAssocID="{9802346F-B462-4A7B-8BC8-85CC557D32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B019E-89F6-4D26-82E2-721A9295B877}" type="pres">
      <dgm:prSet presAssocID="{9802346F-B462-4A7B-8BC8-85CC557D329D}" presName="dummyMaxCanvas" presStyleCnt="0">
        <dgm:presLayoutVars/>
      </dgm:prSet>
      <dgm:spPr/>
    </dgm:pt>
    <dgm:pt modelId="{DD8A7ECC-6CBC-43F5-9D88-ACD7AEFDCC8A}" type="pres">
      <dgm:prSet presAssocID="{9802346F-B462-4A7B-8BC8-85CC557D32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88177-271B-4F63-8C15-AA314DD0E1B5}" type="pres">
      <dgm:prSet presAssocID="{9802346F-B462-4A7B-8BC8-85CC557D32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7140-E441-4E9D-ABAD-37B7A2468E3C}" type="pres">
      <dgm:prSet presAssocID="{9802346F-B462-4A7B-8BC8-85CC557D32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00F95-56C4-4145-A7C6-BE728D83A02B}" type="pres">
      <dgm:prSet presAssocID="{9802346F-B462-4A7B-8BC8-85CC557D32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667CC-3492-4172-88BF-985E15F5CA21}" type="pres">
      <dgm:prSet presAssocID="{9802346F-B462-4A7B-8BC8-85CC557D32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DB0BA-5CEB-47D0-9035-8B4541A83CE3}" type="pres">
      <dgm:prSet presAssocID="{9802346F-B462-4A7B-8BC8-85CC557D32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4983C-D208-4C9A-B2BF-3B4574DBB4D1}" type="pres">
      <dgm:prSet presAssocID="{9802346F-B462-4A7B-8BC8-85CC557D32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71A13-2D9E-44DD-9A92-2140F8B48B31}" type="pres">
      <dgm:prSet presAssocID="{9802346F-B462-4A7B-8BC8-85CC557D32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DEC65-EC48-4740-8A6A-8E3CE421FF78}" srcId="{9802346F-B462-4A7B-8BC8-85CC557D329D}" destId="{4BCEF43B-EEFF-44B5-982C-1E04BB30DFA8}" srcOrd="0" destOrd="0" parTransId="{5D03C1E1-EF94-4E8E-BFF5-F5CDD45EECBC}" sibTransId="{1C3F752D-8F56-41CB-918B-6E38FB3556EB}"/>
    <dgm:cxn modelId="{92CA5FCF-0A66-40CD-9C40-892C4ABCFBD5}" type="presOf" srcId="{A8295C71-202B-47A1-B452-2FC1CD1A7363}" destId="{99927140-E441-4E9D-ABAD-37B7A2468E3C}" srcOrd="0" destOrd="0" presId="urn:microsoft.com/office/officeart/2005/8/layout/vProcess5"/>
    <dgm:cxn modelId="{6796DCF5-228C-42B3-93E3-D0F4C0ED7438}" srcId="{9802346F-B462-4A7B-8BC8-85CC557D329D}" destId="{FEAE404F-31EE-4C76-9156-A2400B1C901F}" srcOrd="1" destOrd="0" parTransId="{BFD73E0D-E298-4793-81DB-6EBA165C48E6}" sibTransId="{2C8CB533-B16E-43CE-9E21-3DE61C8111CC}"/>
    <dgm:cxn modelId="{41AB4D2E-5D4A-4F8D-9AB6-B274BFBE2009}" srcId="{9802346F-B462-4A7B-8BC8-85CC557D329D}" destId="{A8295C71-202B-47A1-B452-2FC1CD1A7363}" srcOrd="2" destOrd="0" parTransId="{DB1250ED-2580-4276-9007-BA7F08D8CF82}" sibTransId="{B8AF670B-589D-4E06-9118-71ACA210359F}"/>
    <dgm:cxn modelId="{BD480EC3-001B-4E11-AB3E-9F3CD6879D06}" type="presOf" srcId="{4BCEF43B-EEFF-44B5-982C-1E04BB30DFA8}" destId="{E5EDB0BA-5CEB-47D0-9035-8B4541A83CE3}" srcOrd="1" destOrd="0" presId="urn:microsoft.com/office/officeart/2005/8/layout/vProcess5"/>
    <dgm:cxn modelId="{888E253E-D5DF-43AE-8486-F754A66342BD}" type="presOf" srcId="{FEAE404F-31EE-4C76-9156-A2400B1C901F}" destId="{8FE88177-271B-4F63-8C15-AA314DD0E1B5}" srcOrd="0" destOrd="0" presId="urn:microsoft.com/office/officeart/2005/8/layout/vProcess5"/>
    <dgm:cxn modelId="{67D5697E-3A79-45A4-9372-4E6D14121F10}" type="presOf" srcId="{9802346F-B462-4A7B-8BC8-85CC557D329D}" destId="{9D696659-ADE4-4B58-A4E0-2487D143B320}" srcOrd="0" destOrd="0" presId="urn:microsoft.com/office/officeart/2005/8/layout/vProcess5"/>
    <dgm:cxn modelId="{FCC2A739-ABB2-4DA0-AFEC-4CA8988EC7FA}" type="presOf" srcId="{4BCEF43B-EEFF-44B5-982C-1E04BB30DFA8}" destId="{DD8A7ECC-6CBC-43F5-9D88-ACD7AEFDCC8A}" srcOrd="0" destOrd="0" presId="urn:microsoft.com/office/officeart/2005/8/layout/vProcess5"/>
    <dgm:cxn modelId="{FE11A0D0-7809-4552-BCB5-946EA758217F}" type="presOf" srcId="{A8295C71-202B-47A1-B452-2FC1CD1A7363}" destId="{C8271A13-2D9E-44DD-9A92-2140F8B48B31}" srcOrd="1" destOrd="0" presId="urn:microsoft.com/office/officeart/2005/8/layout/vProcess5"/>
    <dgm:cxn modelId="{27589B59-1E4C-44AC-B8CE-7FF34D6E58E1}" type="presOf" srcId="{2C8CB533-B16E-43CE-9E21-3DE61C8111CC}" destId="{0DB667CC-3492-4172-88BF-985E15F5CA21}" srcOrd="0" destOrd="0" presId="urn:microsoft.com/office/officeart/2005/8/layout/vProcess5"/>
    <dgm:cxn modelId="{646D6CE6-C361-40DC-97C6-1CD38C896E59}" type="presOf" srcId="{FEAE404F-31EE-4C76-9156-A2400B1C901F}" destId="{6A84983C-D208-4C9A-B2BF-3B4574DBB4D1}" srcOrd="1" destOrd="0" presId="urn:microsoft.com/office/officeart/2005/8/layout/vProcess5"/>
    <dgm:cxn modelId="{63B06648-FD4A-4A07-9D17-F9DB151AD87E}" type="presOf" srcId="{1C3F752D-8F56-41CB-918B-6E38FB3556EB}" destId="{7E100F95-56C4-4145-A7C6-BE728D83A02B}" srcOrd="0" destOrd="0" presId="urn:microsoft.com/office/officeart/2005/8/layout/vProcess5"/>
    <dgm:cxn modelId="{C1E17DCD-34A1-44A4-B99F-12DBCDA18083}" type="presParOf" srcId="{9D696659-ADE4-4B58-A4E0-2487D143B320}" destId="{036B019E-89F6-4D26-82E2-721A9295B877}" srcOrd="0" destOrd="0" presId="urn:microsoft.com/office/officeart/2005/8/layout/vProcess5"/>
    <dgm:cxn modelId="{48CD8855-75DA-49FF-B70F-F1EA5450E9E7}" type="presParOf" srcId="{9D696659-ADE4-4B58-A4E0-2487D143B320}" destId="{DD8A7ECC-6CBC-43F5-9D88-ACD7AEFDCC8A}" srcOrd="1" destOrd="0" presId="urn:microsoft.com/office/officeart/2005/8/layout/vProcess5"/>
    <dgm:cxn modelId="{49A789A4-52E8-43CC-A563-6103DB21C1DE}" type="presParOf" srcId="{9D696659-ADE4-4B58-A4E0-2487D143B320}" destId="{8FE88177-271B-4F63-8C15-AA314DD0E1B5}" srcOrd="2" destOrd="0" presId="urn:microsoft.com/office/officeart/2005/8/layout/vProcess5"/>
    <dgm:cxn modelId="{31A650D4-ADA0-4EB3-8F4D-C2B2584D4623}" type="presParOf" srcId="{9D696659-ADE4-4B58-A4E0-2487D143B320}" destId="{99927140-E441-4E9D-ABAD-37B7A2468E3C}" srcOrd="3" destOrd="0" presId="urn:microsoft.com/office/officeart/2005/8/layout/vProcess5"/>
    <dgm:cxn modelId="{7F01417E-A66E-4800-BDEE-C389202DA8C4}" type="presParOf" srcId="{9D696659-ADE4-4B58-A4E0-2487D143B320}" destId="{7E100F95-56C4-4145-A7C6-BE728D83A02B}" srcOrd="4" destOrd="0" presId="urn:microsoft.com/office/officeart/2005/8/layout/vProcess5"/>
    <dgm:cxn modelId="{5A3F3CAF-E961-4A18-941E-F426A027669E}" type="presParOf" srcId="{9D696659-ADE4-4B58-A4E0-2487D143B320}" destId="{0DB667CC-3492-4172-88BF-985E15F5CA21}" srcOrd="5" destOrd="0" presId="urn:microsoft.com/office/officeart/2005/8/layout/vProcess5"/>
    <dgm:cxn modelId="{6B9FD830-A23E-42FE-B491-8C6CCA488298}" type="presParOf" srcId="{9D696659-ADE4-4B58-A4E0-2487D143B320}" destId="{E5EDB0BA-5CEB-47D0-9035-8B4541A83CE3}" srcOrd="6" destOrd="0" presId="urn:microsoft.com/office/officeart/2005/8/layout/vProcess5"/>
    <dgm:cxn modelId="{0EE91E35-5C51-48F9-8950-BF0C496BEBEB}" type="presParOf" srcId="{9D696659-ADE4-4B58-A4E0-2487D143B320}" destId="{6A84983C-D208-4C9A-B2BF-3B4574DBB4D1}" srcOrd="7" destOrd="0" presId="urn:microsoft.com/office/officeart/2005/8/layout/vProcess5"/>
    <dgm:cxn modelId="{B4815C5D-E283-43AA-A069-D33582BCF7DF}" type="presParOf" srcId="{9D696659-ADE4-4B58-A4E0-2487D143B320}" destId="{C8271A13-2D9E-44DD-9A92-2140F8B48B3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02346F-B462-4A7B-8BC8-85CC557D329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EF43B-EEFF-44B5-982C-1E04BB30DFA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4а). Деполяризация мембраны (возбуждающие синапсы) 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→ специфический ответ клетки: генерация нервного импульса, мышечное сокращение или секреция.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3C1E1-EF94-4E8E-BFF5-F5CDD45EECBC}" type="parTrans" cxnId="{DF8DEC65-EC48-4740-8A6A-8E3CE421FF78}">
      <dgm:prSet/>
      <dgm:spPr/>
      <dgm:t>
        <a:bodyPr/>
        <a:lstStyle/>
        <a:p>
          <a:endParaRPr lang="ru-RU"/>
        </a:p>
      </dgm:t>
    </dgm:pt>
    <dgm:pt modelId="{1C3F752D-8F56-41CB-918B-6E38FB3556EB}" type="sibTrans" cxnId="{DF8DEC65-EC48-4740-8A6A-8E3CE421FF78}">
      <dgm:prSet/>
      <dgm:spPr/>
      <dgm:t>
        <a:bodyPr/>
        <a:lstStyle/>
        <a:p>
          <a:endParaRPr lang="ru-RU"/>
        </a:p>
      </dgm:t>
    </dgm:pt>
    <dgm:pt modelId="{FEAE404F-31EE-4C76-9156-A2400B1C901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4б).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Гиперполяризация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мембраны (тормозное синапсы)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→ прекращение специфических процессов в возбудимых клетках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73E0D-E298-4793-81DB-6EBA165C48E6}" type="parTrans" cxnId="{6796DCF5-228C-42B3-93E3-D0F4C0ED7438}">
      <dgm:prSet/>
      <dgm:spPr/>
      <dgm:t>
        <a:bodyPr/>
        <a:lstStyle/>
        <a:p>
          <a:endParaRPr lang="ru-RU"/>
        </a:p>
      </dgm:t>
    </dgm:pt>
    <dgm:pt modelId="{2C8CB533-B16E-43CE-9E21-3DE61C8111CC}" type="sibTrans" cxnId="{6796DCF5-228C-42B3-93E3-D0F4C0ED7438}">
      <dgm:prSet/>
      <dgm:spPr/>
      <dgm:t>
        <a:bodyPr/>
        <a:lstStyle/>
        <a:p>
          <a:endParaRPr lang="ru-RU"/>
        </a:p>
      </dgm:t>
    </dgm:pt>
    <dgm:pt modelId="{A8295C71-202B-47A1-B452-2FC1CD1A736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5). Удаление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нейромедиатора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из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синаптической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щели в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пресинптическое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пространство: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инактивация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ферментами или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транслокация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специальными белками.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250ED-2580-4276-9007-BA7F08D8CF82}" type="parTrans" cxnId="{41AB4D2E-5D4A-4F8D-9AB6-B274BFBE2009}">
      <dgm:prSet/>
      <dgm:spPr/>
      <dgm:t>
        <a:bodyPr/>
        <a:lstStyle/>
        <a:p>
          <a:endParaRPr lang="ru-RU"/>
        </a:p>
      </dgm:t>
    </dgm:pt>
    <dgm:pt modelId="{B8AF670B-589D-4E06-9118-71ACA210359F}" type="sibTrans" cxnId="{41AB4D2E-5D4A-4F8D-9AB6-B274BFBE2009}">
      <dgm:prSet/>
      <dgm:spPr/>
      <dgm:t>
        <a:bodyPr/>
        <a:lstStyle/>
        <a:p>
          <a:endParaRPr lang="ru-RU"/>
        </a:p>
      </dgm:t>
    </dgm:pt>
    <dgm:pt modelId="{9D696659-ADE4-4B58-A4E0-2487D143B320}" type="pres">
      <dgm:prSet presAssocID="{9802346F-B462-4A7B-8BC8-85CC557D32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B019E-89F6-4D26-82E2-721A9295B877}" type="pres">
      <dgm:prSet presAssocID="{9802346F-B462-4A7B-8BC8-85CC557D329D}" presName="dummyMaxCanvas" presStyleCnt="0">
        <dgm:presLayoutVars/>
      </dgm:prSet>
      <dgm:spPr/>
    </dgm:pt>
    <dgm:pt modelId="{DD8A7ECC-6CBC-43F5-9D88-ACD7AEFDCC8A}" type="pres">
      <dgm:prSet presAssocID="{9802346F-B462-4A7B-8BC8-85CC557D32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88177-271B-4F63-8C15-AA314DD0E1B5}" type="pres">
      <dgm:prSet presAssocID="{9802346F-B462-4A7B-8BC8-85CC557D32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7140-E441-4E9D-ABAD-37B7A2468E3C}" type="pres">
      <dgm:prSet presAssocID="{9802346F-B462-4A7B-8BC8-85CC557D32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00F95-56C4-4145-A7C6-BE728D83A02B}" type="pres">
      <dgm:prSet presAssocID="{9802346F-B462-4A7B-8BC8-85CC557D32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667CC-3492-4172-88BF-985E15F5CA21}" type="pres">
      <dgm:prSet presAssocID="{9802346F-B462-4A7B-8BC8-85CC557D32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DB0BA-5CEB-47D0-9035-8B4541A83CE3}" type="pres">
      <dgm:prSet presAssocID="{9802346F-B462-4A7B-8BC8-85CC557D32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4983C-D208-4C9A-B2BF-3B4574DBB4D1}" type="pres">
      <dgm:prSet presAssocID="{9802346F-B462-4A7B-8BC8-85CC557D32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71A13-2D9E-44DD-9A92-2140F8B48B31}" type="pres">
      <dgm:prSet presAssocID="{9802346F-B462-4A7B-8BC8-85CC557D32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DEC65-EC48-4740-8A6A-8E3CE421FF78}" srcId="{9802346F-B462-4A7B-8BC8-85CC557D329D}" destId="{4BCEF43B-EEFF-44B5-982C-1E04BB30DFA8}" srcOrd="0" destOrd="0" parTransId="{5D03C1E1-EF94-4E8E-BFF5-F5CDD45EECBC}" sibTransId="{1C3F752D-8F56-41CB-918B-6E38FB3556EB}"/>
    <dgm:cxn modelId="{25580A38-132D-4CBA-8A18-3E3E98BC8FC9}" type="presOf" srcId="{2C8CB533-B16E-43CE-9E21-3DE61C8111CC}" destId="{0DB667CC-3492-4172-88BF-985E15F5CA21}" srcOrd="0" destOrd="0" presId="urn:microsoft.com/office/officeart/2005/8/layout/vProcess5"/>
    <dgm:cxn modelId="{6796DCF5-228C-42B3-93E3-D0F4C0ED7438}" srcId="{9802346F-B462-4A7B-8BC8-85CC557D329D}" destId="{FEAE404F-31EE-4C76-9156-A2400B1C901F}" srcOrd="1" destOrd="0" parTransId="{BFD73E0D-E298-4793-81DB-6EBA165C48E6}" sibTransId="{2C8CB533-B16E-43CE-9E21-3DE61C8111CC}"/>
    <dgm:cxn modelId="{41AB4D2E-5D4A-4F8D-9AB6-B274BFBE2009}" srcId="{9802346F-B462-4A7B-8BC8-85CC557D329D}" destId="{A8295C71-202B-47A1-B452-2FC1CD1A7363}" srcOrd="2" destOrd="0" parTransId="{DB1250ED-2580-4276-9007-BA7F08D8CF82}" sibTransId="{B8AF670B-589D-4E06-9118-71ACA210359F}"/>
    <dgm:cxn modelId="{27D6DAA5-FE9E-4EAD-A183-94880B06B036}" type="presOf" srcId="{9802346F-B462-4A7B-8BC8-85CC557D329D}" destId="{9D696659-ADE4-4B58-A4E0-2487D143B320}" srcOrd="0" destOrd="0" presId="urn:microsoft.com/office/officeart/2005/8/layout/vProcess5"/>
    <dgm:cxn modelId="{00F7BF11-5C31-450B-995B-F27506FB55E7}" type="presOf" srcId="{FEAE404F-31EE-4C76-9156-A2400B1C901F}" destId="{8FE88177-271B-4F63-8C15-AA314DD0E1B5}" srcOrd="0" destOrd="0" presId="urn:microsoft.com/office/officeart/2005/8/layout/vProcess5"/>
    <dgm:cxn modelId="{FDC77265-D869-4FF2-939F-8AD343C1AC47}" type="presOf" srcId="{1C3F752D-8F56-41CB-918B-6E38FB3556EB}" destId="{7E100F95-56C4-4145-A7C6-BE728D83A02B}" srcOrd="0" destOrd="0" presId="urn:microsoft.com/office/officeart/2005/8/layout/vProcess5"/>
    <dgm:cxn modelId="{3D3954C1-0E80-418B-8720-3C6E8D72907D}" type="presOf" srcId="{4BCEF43B-EEFF-44B5-982C-1E04BB30DFA8}" destId="{DD8A7ECC-6CBC-43F5-9D88-ACD7AEFDCC8A}" srcOrd="0" destOrd="0" presId="urn:microsoft.com/office/officeart/2005/8/layout/vProcess5"/>
    <dgm:cxn modelId="{279B37D8-F0BE-43D5-996B-7AAF57E55C4D}" type="presOf" srcId="{4BCEF43B-EEFF-44B5-982C-1E04BB30DFA8}" destId="{E5EDB0BA-5CEB-47D0-9035-8B4541A83CE3}" srcOrd="1" destOrd="0" presId="urn:microsoft.com/office/officeart/2005/8/layout/vProcess5"/>
    <dgm:cxn modelId="{E17AB7CD-2333-4660-A30D-C36236073C61}" type="presOf" srcId="{A8295C71-202B-47A1-B452-2FC1CD1A7363}" destId="{99927140-E441-4E9D-ABAD-37B7A2468E3C}" srcOrd="0" destOrd="0" presId="urn:microsoft.com/office/officeart/2005/8/layout/vProcess5"/>
    <dgm:cxn modelId="{C05705CF-6287-4DEF-9B8F-1F7FD89EE54A}" type="presOf" srcId="{FEAE404F-31EE-4C76-9156-A2400B1C901F}" destId="{6A84983C-D208-4C9A-B2BF-3B4574DBB4D1}" srcOrd="1" destOrd="0" presId="urn:microsoft.com/office/officeart/2005/8/layout/vProcess5"/>
    <dgm:cxn modelId="{7FE91D37-4B62-44AC-8E06-C39A08303312}" type="presOf" srcId="{A8295C71-202B-47A1-B452-2FC1CD1A7363}" destId="{C8271A13-2D9E-44DD-9A92-2140F8B48B31}" srcOrd="1" destOrd="0" presId="urn:microsoft.com/office/officeart/2005/8/layout/vProcess5"/>
    <dgm:cxn modelId="{22CCD7B9-86FA-4DBD-B16B-E9501B788EC7}" type="presParOf" srcId="{9D696659-ADE4-4B58-A4E0-2487D143B320}" destId="{036B019E-89F6-4D26-82E2-721A9295B877}" srcOrd="0" destOrd="0" presId="urn:microsoft.com/office/officeart/2005/8/layout/vProcess5"/>
    <dgm:cxn modelId="{4EF0870C-5545-42B2-9548-BD1F985141FC}" type="presParOf" srcId="{9D696659-ADE4-4B58-A4E0-2487D143B320}" destId="{DD8A7ECC-6CBC-43F5-9D88-ACD7AEFDCC8A}" srcOrd="1" destOrd="0" presId="urn:microsoft.com/office/officeart/2005/8/layout/vProcess5"/>
    <dgm:cxn modelId="{70ED289E-1490-4844-8B3F-60B37615F627}" type="presParOf" srcId="{9D696659-ADE4-4B58-A4E0-2487D143B320}" destId="{8FE88177-271B-4F63-8C15-AA314DD0E1B5}" srcOrd="2" destOrd="0" presId="urn:microsoft.com/office/officeart/2005/8/layout/vProcess5"/>
    <dgm:cxn modelId="{8395B09F-D4F1-481E-8679-D1D4C82F42B4}" type="presParOf" srcId="{9D696659-ADE4-4B58-A4E0-2487D143B320}" destId="{99927140-E441-4E9D-ABAD-37B7A2468E3C}" srcOrd="3" destOrd="0" presId="urn:microsoft.com/office/officeart/2005/8/layout/vProcess5"/>
    <dgm:cxn modelId="{6180E9E5-3A9A-4E91-AE6B-78A757DC8C66}" type="presParOf" srcId="{9D696659-ADE4-4B58-A4E0-2487D143B320}" destId="{7E100F95-56C4-4145-A7C6-BE728D83A02B}" srcOrd="4" destOrd="0" presId="urn:microsoft.com/office/officeart/2005/8/layout/vProcess5"/>
    <dgm:cxn modelId="{E4746264-F35D-4157-AF9B-5A574F425561}" type="presParOf" srcId="{9D696659-ADE4-4B58-A4E0-2487D143B320}" destId="{0DB667CC-3492-4172-88BF-985E15F5CA21}" srcOrd="5" destOrd="0" presId="urn:microsoft.com/office/officeart/2005/8/layout/vProcess5"/>
    <dgm:cxn modelId="{E97F9A27-C404-4D54-9976-0369FFB8BC4F}" type="presParOf" srcId="{9D696659-ADE4-4B58-A4E0-2487D143B320}" destId="{E5EDB0BA-5CEB-47D0-9035-8B4541A83CE3}" srcOrd="6" destOrd="0" presId="urn:microsoft.com/office/officeart/2005/8/layout/vProcess5"/>
    <dgm:cxn modelId="{3B05AF1A-4FF3-4B2E-A4CB-127369AE5C1B}" type="presParOf" srcId="{9D696659-ADE4-4B58-A4E0-2487D143B320}" destId="{6A84983C-D208-4C9A-B2BF-3B4574DBB4D1}" srcOrd="7" destOrd="0" presId="urn:microsoft.com/office/officeart/2005/8/layout/vProcess5"/>
    <dgm:cxn modelId="{92BD4CFA-2C80-4446-9366-60F8B21AD9A0}" type="presParOf" srcId="{9D696659-ADE4-4B58-A4E0-2487D143B320}" destId="{C8271A13-2D9E-44DD-9A92-2140F8B48B3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38D33-747F-41CB-B737-E107F5990519}">
      <dsp:nvSpPr>
        <dsp:cNvPr id="0" name=""/>
        <dsp:cNvSpPr/>
      </dsp:nvSpPr>
      <dsp:spPr>
        <a:xfrm>
          <a:off x="4186936" y="1781146"/>
          <a:ext cx="2971374" cy="70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835"/>
              </a:lnTo>
              <a:lnTo>
                <a:pt x="2971374" y="481835"/>
              </a:lnTo>
              <a:lnTo>
                <a:pt x="2971374" y="7070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D6643-366E-47D7-B20A-D4A083D2ABD7}">
      <dsp:nvSpPr>
        <dsp:cNvPr id="0" name=""/>
        <dsp:cNvSpPr/>
      </dsp:nvSpPr>
      <dsp:spPr>
        <a:xfrm>
          <a:off x="4141216" y="1781146"/>
          <a:ext cx="91440" cy="707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0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C1641-F9C3-4ACF-B68F-A1A93B53F183}">
      <dsp:nvSpPr>
        <dsp:cNvPr id="0" name=""/>
        <dsp:cNvSpPr/>
      </dsp:nvSpPr>
      <dsp:spPr>
        <a:xfrm>
          <a:off x="1215562" y="1781146"/>
          <a:ext cx="2971374" cy="707052"/>
        </a:xfrm>
        <a:custGeom>
          <a:avLst/>
          <a:gdLst/>
          <a:ahLst/>
          <a:cxnLst/>
          <a:rect l="0" t="0" r="0" b="0"/>
          <a:pathLst>
            <a:path>
              <a:moveTo>
                <a:pt x="2971374" y="0"/>
              </a:moveTo>
              <a:lnTo>
                <a:pt x="2971374" y="481835"/>
              </a:lnTo>
              <a:lnTo>
                <a:pt x="0" y="481835"/>
              </a:lnTo>
              <a:lnTo>
                <a:pt x="0" y="7070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4008A-D40C-4589-9BDB-6E2FC025ECAE}">
      <dsp:nvSpPr>
        <dsp:cNvPr id="0" name=""/>
        <dsp:cNvSpPr/>
      </dsp:nvSpPr>
      <dsp:spPr>
        <a:xfrm>
          <a:off x="2971374" y="237382"/>
          <a:ext cx="2431124" cy="154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0B3B7-E327-4509-A5EA-14B64C6C8D27}">
      <dsp:nvSpPr>
        <dsp:cNvPr id="0" name=""/>
        <dsp:cNvSpPr/>
      </dsp:nvSpPr>
      <dsp:spPr>
        <a:xfrm>
          <a:off x="3241499" y="494000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2D11FF"/>
              </a:solidFill>
            </a:rPr>
            <a:t>МКК</a:t>
          </a:r>
          <a:endParaRPr lang="ru-RU" sz="5400" b="1" kern="1200" dirty="0">
            <a:solidFill>
              <a:srgbClr val="2D11FF"/>
            </a:solidFill>
          </a:endParaRPr>
        </a:p>
      </dsp:txBody>
      <dsp:txXfrm>
        <a:off x="3286714" y="539215"/>
        <a:ext cx="2340694" cy="1453334"/>
      </dsp:txXfrm>
    </dsp:sp>
    <dsp:sp modelId="{E50C75E5-74E6-4106-8096-825D4879F643}">
      <dsp:nvSpPr>
        <dsp:cNvPr id="0" name=""/>
        <dsp:cNvSpPr/>
      </dsp:nvSpPr>
      <dsp:spPr>
        <a:xfrm>
          <a:off x="0" y="2488198"/>
          <a:ext cx="2431124" cy="154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05F59-5D19-4910-A6B8-DAD83BDABB19}">
      <dsp:nvSpPr>
        <dsp:cNvPr id="0" name=""/>
        <dsp:cNvSpPr/>
      </dsp:nvSpPr>
      <dsp:spPr>
        <a:xfrm>
          <a:off x="270124" y="2744816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Замыкающие (плотные) контакты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39" y="2790031"/>
        <a:ext cx="2340694" cy="1453334"/>
      </dsp:txXfrm>
    </dsp:sp>
    <dsp:sp modelId="{C0ABBB4F-0075-4568-834E-49CD0301792B}">
      <dsp:nvSpPr>
        <dsp:cNvPr id="0" name=""/>
        <dsp:cNvSpPr/>
      </dsp:nvSpPr>
      <dsp:spPr>
        <a:xfrm>
          <a:off x="2971374" y="2488198"/>
          <a:ext cx="2431124" cy="154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9B3E7-F1E9-4355-BAAE-4957C332DF18}">
      <dsp:nvSpPr>
        <dsp:cNvPr id="0" name=""/>
        <dsp:cNvSpPr/>
      </dsp:nvSpPr>
      <dsp:spPr>
        <a:xfrm>
          <a:off x="3241499" y="2744816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2400" b="1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Адгезивные</a:t>
          </a:r>
          <a:r>
            <a:rPr lang="ru-RU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400" b="1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прикрепитель-ные</a:t>
          </a:r>
          <a:r>
            <a:rPr lang="ru-RU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контакты</a:t>
          </a:r>
          <a:endParaRPr lang="ru-RU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714" y="2790031"/>
        <a:ext cx="2340694" cy="1453334"/>
      </dsp:txXfrm>
    </dsp:sp>
    <dsp:sp modelId="{1F3E7EE0-DABE-494D-9CD1-797911AFFCB7}">
      <dsp:nvSpPr>
        <dsp:cNvPr id="0" name=""/>
        <dsp:cNvSpPr/>
      </dsp:nvSpPr>
      <dsp:spPr>
        <a:xfrm>
          <a:off x="5942748" y="2488198"/>
          <a:ext cx="2431124" cy="154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E1C3D5-42BE-42FF-8262-2C4C148D0D31}">
      <dsp:nvSpPr>
        <dsp:cNvPr id="0" name=""/>
        <dsp:cNvSpPr/>
      </dsp:nvSpPr>
      <dsp:spPr>
        <a:xfrm>
          <a:off x="6212873" y="2744816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EF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ru-RU" sz="2400" b="1" kern="1200" dirty="0" err="1" smtClean="0">
              <a:solidFill>
                <a:srgbClr val="EF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Коммуника-тивные</a:t>
          </a:r>
          <a:r>
            <a:rPr lang="ru-RU" sz="2400" b="1" kern="1200" dirty="0" smtClean="0">
              <a:solidFill>
                <a:srgbClr val="EF0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(проводящие) контакты</a:t>
          </a:r>
          <a:endParaRPr lang="ru-RU" sz="2400" b="1" kern="1200" dirty="0">
            <a:solidFill>
              <a:srgbClr val="EF038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8088" y="2790031"/>
        <a:ext cx="2340694" cy="1453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6003F-58A7-483F-91F7-AD66DE8CE94F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4FAE-E5FA-47F5-B5C1-BB438DF74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2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5F722-1E5A-4653-9775-29F36E26E49E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021B-5F5A-4554-8256-761280401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5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021B-5F5A-4554-8256-7612804017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021B-5F5A-4554-8256-7612804017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021B-5F5A-4554-8256-7612804017F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021B-5F5A-4554-8256-7612804017F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021B-5F5A-4554-8256-7612804017F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021B-5F5A-4554-8256-7612804017F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8572496" cy="30003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Межклеточные взаимодействия.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7572428" cy="218122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5100" b="1" dirty="0" smtClean="0">
                <a:solidFill>
                  <a:srgbClr val="19C3FF"/>
                </a:solidFill>
              </a:rPr>
              <a:t>Лекция по курсу «Цитология».</a:t>
            </a: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3800" b="1" u="sng" dirty="0" smtClean="0">
                <a:solidFill>
                  <a:schemeClr val="bg1"/>
                </a:solidFill>
              </a:rPr>
              <a:t>Автор-составитель</a:t>
            </a:r>
            <a:r>
              <a:rPr lang="ru-RU" sz="3800" b="1" dirty="0" smtClean="0">
                <a:solidFill>
                  <a:schemeClr val="bg1"/>
                </a:solidFill>
              </a:rPr>
              <a:t>: доцент кафедры анатомии, </a:t>
            </a:r>
          </a:p>
          <a:p>
            <a:pPr algn="l">
              <a:spcBef>
                <a:spcPts val="0"/>
              </a:spcBef>
            </a:pPr>
            <a:r>
              <a:rPr lang="ru-RU" sz="3800" b="1" dirty="0" smtClean="0">
                <a:solidFill>
                  <a:schemeClr val="bg1"/>
                </a:solidFill>
              </a:rPr>
              <a:t>физиологии человека и животных ФГБОУ ВПО «ЧГПУ»,</a:t>
            </a:r>
          </a:p>
          <a:p>
            <a:pPr algn="l">
              <a:spcBef>
                <a:spcPts val="0"/>
              </a:spcBef>
            </a:pPr>
            <a:r>
              <a:rPr lang="ru-RU" sz="3800" b="1" dirty="0" smtClean="0">
                <a:solidFill>
                  <a:schemeClr val="bg1"/>
                </a:solidFill>
              </a:rPr>
              <a:t>д.б.н. Ефимова Н.В.</a:t>
            </a:r>
          </a:p>
          <a:p>
            <a:pPr algn="l">
              <a:spcBef>
                <a:spcPts val="0"/>
              </a:spcBef>
            </a:pPr>
            <a:endParaRPr lang="ru-RU" sz="38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3800" b="1" dirty="0" smtClean="0">
                <a:solidFill>
                  <a:schemeClr val="bg1"/>
                </a:solidFill>
              </a:rPr>
              <a:t>Челябинск, 2012.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Замыкающие (плотные) контакты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9810" name="Picture 2" descr="Multifunctional strands in tight junctions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1500174"/>
            <a:ext cx="914645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плотных контактов: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500066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700" dirty="0" smtClean="0"/>
              <a:t>Механически соединяют клетки эпителия между собой </a:t>
            </a:r>
            <a:r>
              <a:rPr lang="ru-RU" sz="3700" dirty="0" smtClean="0">
                <a:latin typeface="Calibri"/>
              </a:rPr>
              <a:t>→ </a:t>
            </a:r>
            <a:r>
              <a:rPr lang="ru-RU" sz="3700" b="1" u="sng" dirty="0" smtClean="0">
                <a:solidFill>
                  <a:srgbClr val="2D11FF"/>
                </a:solidFill>
                <a:latin typeface="Calibri"/>
              </a:rPr>
              <a:t>эпителиальный пласт</a:t>
            </a:r>
            <a:r>
              <a:rPr lang="ru-RU" sz="3700" b="1" dirty="0" smtClean="0">
                <a:solidFill>
                  <a:srgbClr val="2D11FF"/>
                </a:solidFill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700" dirty="0" smtClean="0"/>
              <a:t>Обеспечивают </a:t>
            </a:r>
            <a:r>
              <a:rPr lang="ru-RU" sz="3700" b="1" u="sng" dirty="0" smtClean="0">
                <a:solidFill>
                  <a:srgbClr val="2D11FF"/>
                </a:solidFill>
              </a:rPr>
              <a:t>барьер проницаемости </a:t>
            </a:r>
            <a:r>
              <a:rPr lang="ru-RU" sz="3700" u="sng" dirty="0" err="1" smtClean="0"/>
              <a:t>парацеллюлярного</a:t>
            </a:r>
            <a:r>
              <a:rPr lang="ru-RU" sz="3700" u="sng" dirty="0" smtClean="0"/>
              <a:t> (межклеточного) пути транспорта</a:t>
            </a:r>
            <a:r>
              <a:rPr lang="ru-RU" sz="3700" dirty="0" smtClean="0"/>
              <a:t> большинства веществ через эпителий, т.е. вещества избирательно транспортируются только через мембраны и цитоплазму клеток.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700" dirty="0" smtClean="0"/>
              <a:t>Сохраняется </a:t>
            </a:r>
            <a:r>
              <a:rPr lang="ru-RU" sz="3700" b="1" u="sng" dirty="0" smtClean="0">
                <a:solidFill>
                  <a:srgbClr val="2D11FF"/>
                </a:solidFill>
              </a:rPr>
              <a:t>функциональная полярность клеток </a:t>
            </a:r>
            <a:r>
              <a:rPr lang="ru-RU" sz="3700" u="sng" dirty="0" smtClean="0"/>
              <a:t>эпителия</a:t>
            </a:r>
            <a:r>
              <a:rPr lang="ru-RU" sz="3700" dirty="0" smtClean="0"/>
              <a:t>. На апикальной (смотрящей в просвет органа или на поверхность тела) поверхности локализованы одни белки, а на </a:t>
            </a:r>
            <a:r>
              <a:rPr lang="ru-RU" sz="3700" dirty="0" err="1" smtClean="0"/>
              <a:t>базолатеральной</a:t>
            </a:r>
            <a:r>
              <a:rPr lang="ru-RU" sz="3700" dirty="0" smtClean="0"/>
              <a:t> (</a:t>
            </a:r>
            <a:r>
              <a:rPr lang="ru-RU" sz="3700" dirty="0" err="1" smtClean="0"/>
              <a:t>нижне-боковой</a:t>
            </a:r>
            <a:r>
              <a:rPr lang="ru-RU" sz="3700" dirty="0" smtClean="0"/>
              <a:t>) — другие белки. </a:t>
            </a:r>
          </a:p>
          <a:p>
            <a:endParaRPr lang="ru-RU" dirty="0"/>
          </a:p>
        </p:txBody>
      </p:sp>
      <p:pic>
        <p:nvPicPr>
          <p:cNvPr id="4" name="Picture 6" descr="плотные контакты  эпителиальных клеток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072330" y="5495925"/>
            <a:ext cx="1905000" cy="1362075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Количество Плотных Контактов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коррелирует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проницаемостью эпителиев.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1571612"/>
            <a:ext cx="2500330" cy="50977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Эпителии с небольшим числом ПК (</a:t>
            </a:r>
            <a:r>
              <a:rPr lang="ru-RU" b="1" i="1" u="sng" dirty="0" smtClean="0">
                <a:solidFill>
                  <a:srgbClr val="002060"/>
                </a:solidFill>
              </a:rPr>
              <a:t>почечные канальцы </a:t>
            </a:r>
            <a:r>
              <a:rPr lang="ru-RU" b="1" i="1" dirty="0" smtClean="0">
                <a:solidFill>
                  <a:srgbClr val="002060"/>
                </a:solidFill>
              </a:rPr>
              <a:t>нефрона) более проницаемы для воды и растворов, чем </a:t>
            </a:r>
            <a:r>
              <a:rPr lang="ru-RU" b="1" i="1" dirty="0" err="1" smtClean="0">
                <a:solidFill>
                  <a:srgbClr val="002060"/>
                </a:solidFill>
              </a:rPr>
              <a:t>эпителиис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многочислен-ными</a:t>
            </a:r>
            <a:r>
              <a:rPr lang="ru-RU" b="1" i="1" dirty="0" smtClean="0">
                <a:solidFill>
                  <a:srgbClr val="002060"/>
                </a:solidFill>
              </a:rPr>
              <a:t> ПК (</a:t>
            </a:r>
            <a:r>
              <a:rPr lang="ru-RU" b="1" i="1" u="sng" dirty="0" smtClean="0">
                <a:solidFill>
                  <a:srgbClr val="002060"/>
                </a:solidFill>
              </a:rPr>
              <a:t>мочевой пузырь</a:t>
            </a:r>
            <a:r>
              <a:rPr lang="ru-RU" b="1" i="1" dirty="0" smtClean="0">
                <a:solidFill>
                  <a:srgbClr val="002060"/>
                </a:solidFill>
              </a:rPr>
              <a:t>).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6740" name="Picture 4" descr="http://www.sciencephoto.com/image/126989/large/C0063874-Kidney,_nephron,_drawing-SPL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" y="1571612"/>
            <a:ext cx="646180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24288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Плотные контакты: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43182"/>
            <a:ext cx="8586790" cy="362585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поддержания </a:t>
            </a:r>
            <a:r>
              <a:rPr lang="ru-RU" b="1" u="sng" dirty="0" smtClean="0">
                <a:solidFill>
                  <a:srgbClr val="002060"/>
                </a:solidFill>
              </a:rPr>
              <a:t>целостности плотных контактов</a:t>
            </a:r>
            <a:r>
              <a:rPr lang="ru-RU" b="1" dirty="0" smtClean="0">
                <a:solidFill>
                  <a:srgbClr val="002060"/>
                </a:solidFill>
              </a:rPr>
              <a:t> необходимы двухвалентные катионы </a:t>
            </a:r>
            <a:r>
              <a:rPr lang="ru-RU" b="1" dirty="0" smtClean="0">
                <a:solidFill>
                  <a:srgbClr val="EF038F"/>
                </a:solidFill>
              </a:rPr>
              <a:t>Mg</a:t>
            </a:r>
            <a:r>
              <a:rPr lang="ru-RU" b="1" baseline="30000" dirty="0" smtClean="0">
                <a:solidFill>
                  <a:srgbClr val="EF038F"/>
                </a:solidFill>
              </a:rPr>
              <a:t>2+</a:t>
            </a:r>
            <a:r>
              <a:rPr lang="ru-RU" b="1" dirty="0" smtClean="0">
                <a:solidFill>
                  <a:srgbClr val="EF038F"/>
                </a:solidFill>
              </a:rPr>
              <a:t> и Ca</a:t>
            </a:r>
            <a:r>
              <a:rPr lang="ru-RU" b="1" baseline="30000" dirty="0" smtClean="0">
                <a:solidFill>
                  <a:srgbClr val="EF038F"/>
                </a:solidFill>
              </a:rPr>
              <a:t>2+</a:t>
            </a:r>
            <a:r>
              <a:rPr lang="ru-RU" b="1" dirty="0" smtClean="0">
                <a:solidFill>
                  <a:srgbClr val="EF038F"/>
                </a:solidFill>
              </a:rPr>
              <a:t>. 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Контакты</a:t>
            </a:r>
            <a:r>
              <a:rPr lang="ru-RU" b="1" dirty="0" smtClean="0">
                <a:solidFill>
                  <a:srgbClr val="002060"/>
                </a:solidFill>
              </a:rPr>
              <a:t> могут </a:t>
            </a:r>
            <a:r>
              <a:rPr lang="ru-RU" b="1" u="sng" dirty="0" smtClean="0">
                <a:solidFill>
                  <a:srgbClr val="2D11FF"/>
                </a:solidFill>
              </a:rPr>
              <a:t>динамично перестраиваться </a:t>
            </a:r>
            <a:r>
              <a:rPr lang="ru-RU" b="1" dirty="0" smtClean="0">
                <a:solidFill>
                  <a:srgbClr val="002060"/>
                </a:solidFill>
              </a:rPr>
              <a:t>(вследствие изменений экспрессии и степени полимеризации </a:t>
            </a:r>
            <a:r>
              <a:rPr lang="ru-RU" b="1" dirty="0" err="1" smtClean="0">
                <a:solidFill>
                  <a:srgbClr val="002060"/>
                </a:solidFill>
              </a:rPr>
              <a:t>окклудина</a:t>
            </a:r>
            <a:r>
              <a:rPr lang="ru-RU" b="1" dirty="0" smtClean="0">
                <a:solidFill>
                  <a:srgbClr val="002060"/>
                </a:solidFill>
              </a:rPr>
              <a:t>) и временно размыкаться (например, для миграции лейкоцитов через межклеточные пространства).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1620" name="Picture 4" descr="http://www.cellbiol.ru/files/editor4/tightjunc2.gif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730943" y="0"/>
            <a:ext cx="4413057" cy="2428892"/>
          </a:xfrm>
          <a:prstGeom prst="rect">
            <a:avLst/>
          </a:prstGeom>
          <a:noFill/>
        </p:spPr>
      </p:pic>
      <p:pic>
        <p:nvPicPr>
          <p:cNvPr id="111622" name="Picture 6" descr="плотные контакты  эпителиальных кле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70287"/>
            <a:ext cx="2500298" cy="1787713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500034" y="550070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Транс-эндотелиальная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миграция клеток: норма и патология 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5714" name="Picture 2" descr="http://t3.gstatic.com/images?q=tbn:ANd9GcRzTHuLmEbU07VHjRq8ls8yb5OMLBt1fG951tUPurE_yMys9-5Xqw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57950" y="2143116"/>
            <a:ext cx="2476500" cy="1847851"/>
          </a:xfrm>
          <a:prstGeom prst="rect">
            <a:avLst/>
          </a:prstGeom>
          <a:noFill/>
        </p:spPr>
      </p:pic>
      <p:pic>
        <p:nvPicPr>
          <p:cNvPr id="115716" name="Picture 4" descr="http://t1.gstatic.com/images?q=tbn:ANd9GcTLbc3-JKmfWrUAzye_TmFMUybAfqdNqJWIyiObolD8rlgGuVekr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86512" y="4500570"/>
            <a:ext cx="2609040" cy="2000264"/>
          </a:xfrm>
          <a:prstGeom prst="rect">
            <a:avLst/>
          </a:prstGeom>
          <a:noFill/>
        </p:spPr>
      </p:pic>
      <p:pic>
        <p:nvPicPr>
          <p:cNvPr id="115720" name="Picture 8" descr="http://www.tryphonov.ru/tryphonov2/pic2/crccor2_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428736"/>
            <a:ext cx="6143636" cy="3787709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5572140"/>
            <a:ext cx="535785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Золотистый стафилококк проделывает тоннель в эндотелии капилляров.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715008" y="5857892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t0.gstatic.com/images?q=tbn:ANd9GcQzf8ujB-kJwNCOq0Dskzi6Myb0mOpDdmm-5NIeVJPvamaeV2HM"/>
          <p:cNvPicPr>
            <a:picLocks noChangeAspect="1" noChangeArrowheads="1"/>
          </p:cNvPicPr>
          <p:nvPr/>
        </p:nvPicPr>
        <p:blipFill>
          <a:blip r:embed="rId2" cstate="print"/>
          <a:srcRect r="3279" b="7004"/>
          <a:stretch>
            <a:fillRect/>
          </a:stretch>
        </p:blipFill>
        <p:spPr bwMode="auto">
          <a:xfrm>
            <a:off x="0" y="1500174"/>
            <a:ext cx="4214810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Адгезивные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(прикрепительные) контакты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7766" name="AutoShape 6" descr="data:image/jpeg;base64,/9j/4AAQSkZJRgABAQAAAQABAAD/2wCEAAkGBhQSERISEhQWERUVFx8aGBcYFyMdHBscIBshHxgbHB4eHCchHBovJRkgITsiIykpLC0sGyE0NTAqPycrLCkBCQoKDgwOGg8PGjUiHiQsKSkpKTUvNCw2LDAsNTQrKTUpKS0qKSwpLCktKS0pLCwpLCw2KSw0KSw0MCw1LSwqKf/AABEIAEgAeAMBIgACEQEDEQH/xAAbAAACAwEBAQAAAAAAAAAAAAAABQMEBgIBB//EADoQAAECBQEFBgQEBAcAAAAAAAECEQADEiExBAUGQVFhEyJxgZGxIzJCoVLB8PEWctHhBxQVM2KCg//EABcBAQEBAQAAAAAAAAAAAAAAAAACAwH/xAAgEQACAgIDAQADAAAAAAAAAAAAAQIREjEDE1EhBCJB/9oADAMBAAIRAxEAPwD7jEGs1XZoqpWu4DITUbkB25B3PQGJ4h1U+hNVvMt9+cATRXXrACQUrtxCSR5EQafWJUMpcZALt5wl1O2CDNQFF+0scsGch8cPvEyko7KUW9D6TOCsAjxDe8SQoVtH4kwg27O3J2ced44Tr1ASAVXc1dRi/r9onsQxY6gjPTdqrBmAP3z8M8r02/WYtI2l8RBJ7vZuRwdn9bQ7EMGN4IRf6ioS5bqNVbnwy3hdoj1e2Slc4BRYhktdiCA4bGTHOxHVBsczNW01EuhZrSo1gd1NLWUeBL25sYsRm9t7TUiTKUFFJUkufBnP65wr0+2JhSSZi7sc4GT9gA/jGid/SDcQR8/mbwTSglMxQUTa9nz5Juz9RHeg25PUgVqKVVBLBVVjxdhwbwjoN7BCXd3aBm9qSSQKWcvlzBADqIdVPoTUwPiW+5iaI580JDkFXgHPpAEGn1xUWpHVlgxmtdJJmzVWB7QMbcldI1qJgIBD36e/KMltGWkzpl1P2iTw4A9X4+8Zcl18Li2tEsjTKKeGeUTz9Ktx8uORjK75bSnJVJ00mYqXWkrWoWUwLJSFC4FiTxxF7cnbE2dLmypy1TFyVAA/WpKgSHPRiHtZrxxfjtcXYVn+2I51qmmS3VLFIS1sAkNz9/TMer06iqYxSQTyPnxilOQlKiDkNjhdwxJfz5+ke7U1n+W0s+cB3kpdJGColhUMZL9bxlTm1Gtl3V29F+ZpF935ccoWT9MXU7WFsBrjp4feMru/tzUy9TJ7WeqaieqlQWXAJwpI+ljwFmjVayUK1EuHT0c3yXI5Y/aNeXgfFNLZEZ2rRS33Ssp0MtLkKCq25Cn9NHesZMsMk1MUsmxLiwyLMfOHG2pSijThKQoEEF/JvP0jOavaC1LFw0sNg8/R+EaR0jN7EWi1a/iJXRSQGULMWqCbm/zs/NMO0siWgpIuFsCb3QAgke0KXlS5kyrvJVYA/KkKS9g3/Eg8qRiJ0asjsw+Ud1hbk54seX5RRw1X+HINOoqyVg9GuwHl7wRd3Jl0oWAQWpu/QwQBpY4myQoMoOI7iKalf0kDxD/nAHsrTpS9KQl8tGf2gkFa3/GPZUPQmY4cob+U/wBYzG0EqMyY57vaC3/VT+UYc2i4OmKt6N2V6lKJ2nKUrlAjvEgLTksbs2QeLnoYYbobvr0kqZ2hSubMIUtsAMyQktdru4zyi+NUyFfyn2iXVatgDysfA5/IwX5D68P4Xgssihq9YylAgj5fuoesWNZoRqNPNlLJQhaSCQHV0PS4Bb2ipPWolRDNb3/rFyTqbpHVz5f3aMYyxaZ2rtMyu7+4uol6lC9SuXTJ7yAklVahYE2FIDu2cRo9dq2UoEXpext8wxF7VauwPI/Y2P66RSmLerw/MRpzcz5HbJjDFfC1tOYEoklSSU0lyMC4zx9IW67RIWgUkXFyTZibnBLceMX9qT2lSQxIUggs2LE542iiEEhKSRmkORci/Bz5D1jeOkZvZmJuml1h5qanUkB3u6X9QQByvEsjZffCqgcgd7L/AEgk+8V5u6a+3BrFZXXLycBQWfHFukMdNoxLMyofEJcEEkGl3LcLkmz/AGijhp9zZCkibWzmm45Xt4CCO90k/wC8XJClAhwxwXtw8IIA0MEEEAEKNbscmtQJNSqmAD+RJA4mG8EcaT2dujJ6vdozGBXqUN+ApTyyyv2vHWr3cMxNJXqEXF00pPK5Cri7+UaqCOYR8GTEkjdqlFPaqVYCpQdVuL8T1ivI3NpWVjUTlEvZRdIcvYcG4co0cEMI+DJma1OwlKCkFU4A2qQEjPEF3EebO3eKBTVOVV9U2lRHnU4Foe6/aCZKQpdTEt3UlTeISCQLZioN45TFQ7QtlpS3yBing/pDCPgyZMrZKSmWlRUTLwQW8cRT0u6UiW9IUKlVHvZLg5a2OETp3ikkgOu5AHwl8cfTHn8RynY9oP8AyW1w+QliLxSXhw6RsCWF9oKqub9G5R4nd6UBaoZwps5NuMdDb0ou1ZpZ/hq4lvwxx/EUq1plw4PZL5kfh6RWL8BZ0OzUyqqSo1ZqUVc+Jvxgj3Q7SROq7Mk0li4IY+YgiaoFqCCCACCCCACCCCACCCCACCCCACCCCACCCCACCC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868" y="6286520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00430" y="628652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0,1 мм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500174"/>
            <a:ext cx="4572000" cy="503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2D11FF"/>
                </a:solidFill>
              </a:rPr>
              <a:t> </a:t>
            </a:r>
            <a:r>
              <a:rPr lang="ru-RU" sz="2400" b="1" u="sng" dirty="0" smtClean="0">
                <a:solidFill>
                  <a:srgbClr val="2D11FF"/>
                </a:solidFill>
              </a:rPr>
              <a:t>Механически скрепляют</a:t>
            </a:r>
            <a:r>
              <a:rPr lang="ru-RU" sz="2400" b="1" dirty="0" smtClean="0">
                <a:solidFill>
                  <a:srgbClr val="2D11FF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клетки между собой,                              с межклеточным матриксом или базальной пластинкой.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2D11FF"/>
                </a:solidFill>
              </a:rPr>
              <a:t> </a:t>
            </a:r>
            <a:r>
              <a:rPr lang="ru-RU" sz="2400" b="1" u="sng" dirty="0" smtClean="0">
                <a:solidFill>
                  <a:srgbClr val="2D11FF"/>
                </a:solidFill>
              </a:rPr>
              <a:t>Образуются между клетками тех тканей</a:t>
            </a:r>
            <a:r>
              <a:rPr lang="ru-RU" sz="2400" b="1" dirty="0" smtClean="0">
                <a:solidFill>
                  <a:srgbClr val="2D11FF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которые могут подвергаться </a:t>
            </a:r>
            <a:r>
              <a:rPr lang="ru-RU" sz="2400" b="1" u="sng" dirty="0" smtClean="0">
                <a:solidFill>
                  <a:srgbClr val="002060"/>
                </a:solidFill>
              </a:rPr>
              <a:t>трению, растяжению и другим механическим воздействиям </a:t>
            </a:r>
            <a:r>
              <a:rPr lang="ru-RU" sz="2400" b="1" dirty="0" smtClean="0">
                <a:solidFill>
                  <a:srgbClr val="002060"/>
                </a:solidFill>
              </a:rPr>
              <a:t>(например, эпителиальные клетки, клетки сердечной мышцы).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2.1. Десмосома –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распространённый и сложноорганизованный МКК: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285860"/>
            <a:ext cx="3786214" cy="54292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Со стороны цитоплазмы к десмосомам прикрепляются </a:t>
            </a:r>
            <a:r>
              <a:rPr lang="ru-RU" b="1" i="1" dirty="0" smtClean="0">
                <a:solidFill>
                  <a:srgbClr val="2D11FF"/>
                </a:solidFill>
              </a:rPr>
              <a:t>промежуточные </a:t>
            </a:r>
            <a:r>
              <a:rPr lang="ru-RU" b="1" i="1" dirty="0" err="1" smtClean="0">
                <a:solidFill>
                  <a:srgbClr val="2D11FF"/>
                </a:solidFill>
              </a:rPr>
              <a:t>филаменты</a:t>
            </a:r>
            <a:r>
              <a:rPr lang="ru-RU" b="1" i="1" dirty="0" smtClean="0">
                <a:solidFill>
                  <a:srgbClr val="2D11FF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u="sng" dirty="0" err="1" smtClean="0">
                <a:solidFill>
                  <a:srgbClr val="002060"/>
                </a:solidFill>
              </a:rPr>
              <a:t>кератиновые</a:t>
            </a:r>
            <a:r>
              <a:rPr lang="ru-RU" b="1" u="sng" dirty="0" smtClean="0">
                <a:solidFill>
                  <a:srgbClr val="002060"/>
                </a:solidFill>
              </a:rPr>
              <a:t> или </a:t>
            </a:r>
            <a:r>
              <a:rPr lang="ru-RU" b="1" u="sng" dirty="0" err="1" smtClean="0">
                <a:solidFill>
                  <a:srgbClr val="002060"/>
                </a:solidFill>
              </a:rPr>
              <a:t>десминовые</a:t>
            </a:r>
            <a:r>
              <a:rPr lang="ru-RU" b="1" dirty="0" smtClean="0">
                <a:solidFill>
                  <a:srgbClr val="002060"/>
                </a:solidFill>
              </a:rPr>
              <a:t>) которые формируют в цитоплазме сеть, обладающую </a:t>
            </a:r>
            <a:r>
              <a:rPr lang="ru-RU" b="1" u="sng" dirty="0" smtClean="0">
                <a:solidFill>
                  <a:srgbClr val="002060"/>
                </a:solidFill>
              </a:rPr>
              <a:t>большой прочностью на разрыв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Через десмосомы промежуточные </a:t>
            </a:r>
            <a:r>
              <a:rPr lang="ru-RU" b="1" dirty="0" err="1" smtClean="0">
                <a:solidFill>
                  <a:srgbClr val="C00000"/>
                </a:solidFill>
              </a:rPr>
              <a:t>филаменты</a:t>
            </a:r>
            <a:r>
              <a:rPr lang="ru-RU" b="1" dirty="0" smtClean="0">
                <a:solidFill>
                  <a:srgbClr val="C00000"/>
                </a:solidFill>
              </a:rPr>
              <a:t> соседних клеток объединяются в </a:t>
            </a:r>
            <a:r>
              <a:rPr lang="ru-RU" b="1" u="sng" dirty="0" smtClean="0">
                <a:solidFill>
                  <a:srgbClr val="C00000"/>
                </a:solidFill>
              </a:rPr>
              <a:t>непрерывную сеть</a:t>
            </a:r>
            <a:r>
              <a:rPr lang="ru-RU" b="1" dirty="0" smtClean="0">
                <a:solidFill>
                  <a:srgbClr val="C00000"/>
                </a:solidFill>
              </a:rPr>
              <a:t>, охватывающую всю ткань.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Файл:Desmosome cell junction en.sv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257299"/>
            <a:ext cx="5295900" cy="56007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929190" y="2214554"/>
            <a:ext cx="571504" cy="50006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429000"/>
            <a:ext cx="1214414" cy="571504"/>
          </a:xfrm>
          <a:prstGeom prst="ellipse">
            <a:avLst/>
          </a:prstGeom>
          <a:noFill/>
          <a:ln w="44450">
            <a:solidFill>
              <a:srgbClr val="2D1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Ультраструктура десмосомы: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285860"/>
            <a:ext cx="4572032" cy="54292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900" b="1" dirty="0" smtClean="0">
                <a:solidFill>
                  <a:srgbClr val="002060"/>
                </a:solidFill>
              </a:rPr>
              <a:t>Десмосома в </a:t>
            </a:r>
            <a:r>
              <a:rPr lang="ru-RU" sz="1900" b="1" dirty="0" err="1" smtClean="0">
                <a:solidFill>
                  <a:srgbClr val="002060"/>
                </a:solidFill>
              </a:rPr>
              <a:t>примембранном</a:t>
            </a:r>
            <a:r>
              <a:rPr lang="ru-RU" sz="1900" b="1" dirty="0" smtClean="0">
                <a:solidFill>
                  <a:srgbClr val="002060"/>
                </a:solidFill>
              </a:rPr>
              <a:t> пространстве представлена </a:t>
            </a:r>
            <a:r>
              <a:rPr lang="ru-RU" sz="1900" b="1" dirty="0" smtClean="0">
                <a:solidFill>
                  <a:srgbClr val="2D11FF"/>
                </a:solidFill>
              </a:rPr>
              <a:t>пластинкой прикрепления,</a:t>
            </a:r>
            <a:r>
              <a:rPr lang="ru-RU" sz="1900" b="1" dirty="0" smtClean="0">
                <a:solidFill>
                  <a:srgbClr val="002060"/>
                </a:solidFill>
              </a:rPr>
              <a:t> состоящей из 12 типов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адапторных</a:t>
            </a:r>
            <a:r>
              <a:rPr lang="ru-RU" sz="2000" b="1" i="1" dirty="0" smtClean="0">
                <a:solidFill>
                  <a:srgbClr val="FF0000"/>
                </a:solidFill>
              </a:rPr>
              <a:t> белков </a:t>
            </a:r>
            <a:r>
              <a:rPr lang="ru-RU" sz="2000" b="1" i="1" dirty="0" smtClean="0">
                <a:solidFill>
                  <a:srgbClr val="002060"/>
                </a:solidFill>
              </a:rPr>
              <a:t>(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десмоплакин</a:t>
            </a:r>
            <a:r>
              <a:rPr lang="ru-RU" sz="2000" b="1" i="1" dirty="0" smtClean="0">
                <a:solidFill>
                  <a:srgbClr val="002060"/>
                </a:solidFill>
              </a:rPr>
              <a:t>), </a:t>
            </a:r>
            <a:r>
              <a:rPr lang="ru-RU" sz="1900" b="1" dirty="0" smtClean="0">
                <a:solidFill>
                  <a:srgbClr val="002060"/>
                </a:solidFill>
              </a:rPr>
              <a:t>которые соединены  с промежуточными </a:t>
            </a:r>
            <a:r>
              <a:rPr lang="ru-RU" sz="1900" b="1" dirty="0" err="1" smtClean="0">
                <a:solidFill>
                  <a:srgbClr val="002060"/>
                </a:solidFill>
              </a:rPr>
              <a:t>филаментами</a:t>
            </a:r>
            <a:r>
              <a:rPr lang="ru-RU" sz="19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sz="2000" b="1" i="1" dirty="0" smtClean="0">
                <a:solidFill>
                  <a:srgbClr val="35A517"/>
                </a:solidFill>
              </a:rPr>
              <a:t>Белки клеточной адгезии, </a:t>
            </a:r>
            <a:r>
              <a:rPr lang="ru-RU" sz="1900" b="1" dirty="0" smtClean="0">
                <a:solidFill>
                  <a:srgbClr val="002060"/>
                </a:solidFill>
              </a:rPr>
              <a:t>формирующие десмосомы - </a:t>
            </a:r>
            <a:r>
              <a:rPr lang="ru-RU" sz="1900" b="1" u="sng" dirty="0" err="1" smtClean="0">
                <a:solidFill>
                  <a:srgbClr val="002060"/>
                </a:solidFill>
              </a:rPr>
              <a:t>кадгерины</a:t>
            </a:r>
            <a:r>
              <a:rPr lang="ru-RU" sz="1900" b="1" dirty="0" smtClean="0">
                <a:solidFill>
                  <a:srgbClr val="002060"/>
                </a:solidFill>
              </a:rPr>
              <a:t>, являются трансмембранными Са</a:t>
            </a:r>
            <a:r>
              <a:rPr lang="ru-RU" sz="1900" b="1" baseline="30000" dirty="0" smtClean="0">
                <a:solidFill>
                  <a:srgbClr val="002060"/>
                </a:solidFill>
              </a:rPr>
              <a:t>2+</a:t>
            </a:r>
            <a:r>
              <a:rPr lang="ru-RU" sz="1900" b="1" dirty="0" smtClean="0">
                <a:solidFill>
                  <a:srgbClr val="002060"/>
                </a:solidFill>
              </a:rPr>
              <a:t> -связывающими белками; обеспечивают </a:t>
            </a:r>
            <a:r>
              <a:rPr lang="ru-RU" sz="1900" b="1" i="1" dirty="0" err="1" smtClean="0">
                <a:solidFill>
                  <a:srgbClr val="FF6600"/>
                </a:solidFill>
              </a:rPr>
              <a:t>гомофильное</a:t>
            </a:r>
            <a:r>
              <a:rPr lang="ru-RU" sz="1900" b="1" i="1" dirty="0" smtClean="0">
                <a:solidFill>
                  <a:srgbClr val="FF6600"/>
                </a:solidFill>
              </a:rPr>
              <a:t> соединение клеток, </a:t>
            </a:r>
            <a:r>
              <a:rPr lang="ru-RU" sz="1900" b="1" dirty="0" smtClean="0">
                <a:solidFill>
                  <a:srgbClr val="002060"/>
                </a:solidFill>
              </a:rPr>
              <a:t> когда между собой соединяются две одинаковые по строению молекулы белка.</a:t>
            </a:r>
            <a:endParaRPr lang="ru-RU" sz="19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oncothermia.ru/d/150191/d/desmos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225923" cy="364333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214810" y="2285992"/>
            <a:ext cx="571504" cy="500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4810" y="3286124"/>
            <a:ext cx="571504" cy="50006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143512"/>
            <a:ext cx="3786214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Десмосома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пятно слипания 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macula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adherens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643570" cy="1143000"/>
          </a:xfrm>
          <a:prstGeom prst="round2DiagRect">
            <a:avLst/>
          </a:prstGeo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ДЕСМОСОМА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Файл:Desmosome cell junction en.sv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6484774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643182"/>
            <a:ext cx="1571604" cy="785818"/>
          </a:xfrm>
          <a:prstGeom prst="ellipse">
            <a:avLst/>
          </a:prstGeom>
          <a:noFill/>
          <a:ln w="44450">
            <a:solidFill>
              <a:srgbClr val="2D1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5929330"/>
            <a:ext cx="1571604" cy="628648"/>
          </a:xfrm>
          <a:prstGeom prst="ellipse">
            <a:avLst/>
          </a:prstGeom>
          <a:noFill/>
          <a:ln w="44450">
            <a:solidFill>
              <a:srgbClr val="35A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4" y="1714488"/>
            <a:ext cx="1785950" cy="92869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12" y="1500174"/>
            <a:ext cx="2643206" cy="439608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 smtClean="0">
                <a:solidFill>
                  <a:srgbClr val="2D11FF"/>
                </a:solidFill>
              </a:rPr>
              <a:t>1)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2D11FF"/>
                </a:solidFill>
              </a:rPr>
              <a:t>промежуточ-ные</a:t>
            </a:r>
            <a:r>
              <a:rPr lang="ru-RU" sz="2000" b="1" i="1" dirty="0" smtClean="0">
                <a:solidFill>
                  <a:srgbClr val="2D11FF"/>
                </a:solidFill>
              </a:rPr>
              <a:t> </a:t>
            </a:r>
            <a:r>
              <a:rPr lang="ru-RU" sz="2000" b="1" i="1" dirty="0" err="1" smtClean="0">
                <a:solidFill>
                  <a:srgbClr val="2D11FF"/>
                </a:solidFill>
              </a:rPr>
              <a:t>филаменты</a:t>
            </a:r>
            <a:r>
              <a:rPr lang="ru-RU" sz="2000" b="1" i="1" dirty="0" smtClean="0">
                <a:solidFill>
                  <a:srgbClr val="2D11FF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цитоскелета</a:t>
            </a:r>
            <a:r>
              <a:rPr lang="ru-RU" sz="2000" b="1" i="1" dirty="0" smtClean="0">
                <a:solidFill>
                  <a:srgbClr val="002060"/>
                </a:solidFill>
              </a:rPr>
              <a:t> (кератины,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десмины</a:t>
            </a:r>
            <a:r>
              <a:rPr lang="ru-RU" sz="2000" b="1" i="1" dirty="0" smtClean="0">
                <a:solidFill>
                  <a:srgbClr val="002060"/>
                </a:solidFill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2)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адапторные</a:t>
            </a:r>
            <a:r>
              <a:rPr lang="ru-RU" sz="2000" b="1" i="1" dirty="0" smtClean="0">
                <a:solidFill>
                  <a:srgbClr val="FF0000"/>
                </a:solidFill>
              </a:rPr>
              <a:t> белки </a:t>
            </a:r>
            <a:r>
              <a:rPr lang="ru-RU" sz="2000" b="1" i="1" dirty="0" smtClean="0">
                <a:solidFill>
                  <a:srgbClr val="002060"/>
                </a:solidFill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десмоплакины</a:t>
            </a:r>
            <a:r>
              <a:rPr lang="ru-RU" sz="2000" b="1" i="1" dirty="0" smtClean="0">
                <a:solidFill>
                  <a:srgbClr val="002060"/>
                </a:solidFill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2000" b="1" i="1" dirty="0" smtClean="0">
                <a:solidFill>
                  <a:srgbClr val="35A517"/>
                </a:solidFill>
              </a:rPr>
              <a:t>3) </a:t>
            </a:r>
            <a:r>
              <a:rPr lang="ru-RU" sz="2000" b="1" i="1" dirty="0" err="1" smtClean="0">
                <a:solidFill>
                  <a:srgbClr val="35A517"/>
                </a:solidFill>
              </a:rPr>
              <a:t>адгезивные</a:t>
            </a:r>
            <a:r>
              <a:rPr lang="ru-RU" sz="2000" b="1" i="1" dirty="0" smtClean="0">
                <a:solidFill>
                  <a:srgbClr val="35A517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трансмембранные белки (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кадгерины</a:t>
            </a:r>
            <a:r>
              <a:rPr lang="ru-RU" sz="2000" b="1" i="1" dirty="0" smtClean="0">
                <a:solidFill>
                  <a:srgbClr val="002060"/>
                </a:solidFill>
              </a:rPr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Разновидности десмосом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85860"/>
            <a:ext cx="5500726" cy="5429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2D11FF"/>
                </a:solidFill>
              </a:rPr>
              <a:t>Существуют </a:t>
            </a:r>
            <a:r>
              <a:rPr lang="ru-RU" b="1" u="sng" dirty="0" smtClean="0">
                <a:solidFill>
                  <a:srgbClr val="2D11FF"/>
                </a:solidFill>
              </a:rPr>
              <a:t>3 типа десмосом</a:t>
            </a:r>
            <a:r>
              <a:rPr lang="ru-RU" b="1" dirty="0" smtClean="0">
                <a:solidFill>
                  <a:srgbClr val="2D11FF"/>
                </a:solidFill>
              </a:rPr>
              <a:t> - </a:t>
            </a:r>
            <a:r>
              <a:rPr lang="ru-RU" b="1" dirty="0" smtClean="0">
                <a:solidFill>
                  <a:srgbClr val="002060"/>
                </a:solidFill>
              </a:rPr>
              <a:t>точечные, опоясывающие и </a:t>
            </a:r>
            <a:r>
              <a:rPr lang="ru-RU" b="1" dirty="0" err="1" smtClean="0">
                <a:solidFill>
                  <a:srgbClr val="002060"/>
                </a:solidFill>
              </a:rPr>
              <a:t>полудесмосомы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гемидесмосомы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solidFill>
                  <a:srgbClr val="EF038F"/>
                </a:solidFill>
              </a:rPr>
              <a:t>Точечная десмосома </a:t>
            </a:r>
            <a:r>
              <a:rPr lang="ru-RU" b="1" i="1" dirty="0" smtClean="0">
                <a:solidFill>
                  <a:srgbClr val="002060"/>
                </a:solidFill>
              </a:rPr>
              <a:t>представляет собой небольшую площадку (диаметром до 0,5 мкм), соединяющую мембраны двух соседних клеток. Количество точечных десмосом на одной клетке может достигать 2.000. </a:t>
            </a:r>
          </a:p>
          <a:p>
            <a:pPr>
              <a:lnSpc>
                <a:spcPct val="110000"/>
              </a:lnSpc>
            </a:pPr>
            <a:r>
              <a:rPr lang="ru-RU" b="1" i="1" dirty="0" err="1" smtClean="0">
                <a:solidFill>
                  <a:srgbClr val="2D11FF"/>
                </a:solidFill>
              </a:rPr>
              <a:t>Полудесмосомы</a:t>
            </a:r>
            <a:r>
              <a:rPr lang="ru-RU" b="1" i="1" dirty="0" smtClean="0">
                <a:solidFill>
                  <a:srgbClr val="7030A0"/>
                </a:solidFill>
              </a:rPr>
              <a:t> – </a:t>
            </a:r>
            <a:r>
              <a:rPr lang="ru-RU" b="1" i="1" dirty="0" smtClean="0">
                <a:solidFill>
                  <a:srgbClr val="002060"/>
                </a:solidFill>
              </a:rPr>
              <a:t>контакты, образующиеся между клетками и внеклеточным матриксом.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Файл:Desmosome cell junction en.sv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395" r="46044" b="72704"/>
          <a:stretch>
            <a:fillRect/>
          </a:stretch>
        </p:blipFill>
        <p:spPr bwMode="auto">
          <a:xfrm>
            <a:off x="0" y="1357298"/>
            <a:ext cx="3500430" cy="208079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3429000"/>
            <a:ext cx="2643206" cy="28016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нарушением функции десмосом связаны кожные болезни, которые объединены под названием «пузырчатка» (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pemphigus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28926" y="5715016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986714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лекции: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8137555" cy="150018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взаимодействия клеток.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Дистантные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взаимодействия клеток.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 нарушением функции десмосом связаны кожные болезни, которые объединены под названием </a:t>
            </a:r>
            <a:r>
              <a:rPr lang="ru-RU" sz="3200" b="1" dirty="0" smtClean="0">
                <a:solidFill>
                  <a:srgbClr val="2D11FF"/>
                </a:solidFill>
              </a:rPr>
              <a:t>«пузырчатка» (</a:t>
            </a:r>
            <a:r>
              <a:rPr lang="ru-RU" sz="3200" b="1" dirty="0" err="1" smtClean="0">
                <a:solidFill>
                  <a:srgbClr val="2D11FF"/>
                </a:solidFill>
              </a:rPr>
              <a:t>pemphigus</a:t>
            </a:r>
            <a:r>
              <a:rPr lang="ru-RU" sz="3200" b="1" dirty="0" smtClean="0">
                <a:solidFill>
                  <a:srgbClr val="2D11FF"/>
                </a:solidFill>
              </a:rPr>
              <a:t>).</a:t>
            </a:r>
            <a:endParaRPr lang="ru-RU" sz="3200" b="1" dirty="0">
              <a:solidFill>
                <a:srgbClr val="2D11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3400" b="1" dirty="0" smtClean="0">
                <a:solidFill>
                  <a:srgbClr val="C00000"/>
                </a:solidFill>
              </a:rPr>
              <a:t>Обычно они имеют </a:t>
            </a:r>
            <a:r>
              <a:rPr lang="ru-RU" sz="3400" b="1" u="sng" dirty="0" smtClean="0">
                <a:solidFill>
                  <a:srgbClr val="C00000"/>
                </a:solidFill>
              </a:rPr>
              <a:t>аутоиммунную природу</a:t>
            </a:r>
            <a:r>
              <a:rPr lang="ru-RU" sz="3400" b="1" dirty="0" smtClean="0">
                <a:solidFill>
                  <a:srgbClr val="C00000"/>
                </a:solidFill>
              </a:rPr>
              <a:t>, хотя сходные патологии могут быть и наследственными.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При пузырчатке антитела атакуют </a:t>
            </a:r>
            <a:r>
              <a:rPr lang="ru-RU" b="1" u="sng" dirty="0" smtClean="0">
                <a:solidFill>
                  <a:srgbClr val="7030A0"/>
                </a:solidFill>
              </a:rPr>
              <a:t>белки десмосом - </a:t>
            </a:r>
            <a:r>
              <a:rPr lang="ru-RU" b="1" u="sng" dirty="0" err="1" smtClean="0">
                <a:solidFill>
                  <a:srgbClr val="7030A0"/>
                </a:solidFill>
              </a:rPr>
              <a:t>десмоглеины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i="1" dirty="0" smtClean="0"/>
              <a:t>У больных образуются пузыри, так как слои эпидермиса разрываются, часть его клеток гибнет, а в образующиеся полости поступает межклеточная жидкость.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При нарушении функции </a:t>
            </a:r>
            <a:r>
              <a:rPr lang="ru-RU" b="1" dirty="0" err="1" smtClean="0">
                <a:solidFill>
                  <a:srgbClr val="002060"/>
                </a:solidFill>
              </a:rPr>
              <a:t>гемидесмосом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полудесмосом</a:t>
            </a:r>
            <a:r>
              <a:rPr lang="ru-RU" b="1" dirty="0" smtClean="0">
                <a:solidFill>
                  <a:srgbClr val="002060"/>
                </a:solidFill>
              </a:rPr>
              <a:t>) развивается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2D11FF"/>
                </a:solidFill>
              </a:rPr>
              <a:t>буллёзный </a:t>
            </a:r>
            <a:r>
              <a:rPr lang="ru-RU" b="1" dirty="0" err="1" smtClean="0">
                <a:solidFill>
                  <a:srgbClr val="2D11FF"/>
                </a:solidFill>
              </a:rPr>
              <a:t>эпидермолиз</a:t>
            </a:r>
            <a:r>
              <a:rPr lang="ru-RU" b="1" dirty="0" smtClean="0">
                <a:solidFill>
                  <a:srgbClr val="2D11FF"/>
                </a:solidFill>
              </a:rPr>
              <a:t> (врожденная, буллёзная пузырчатка). </a:t>
            </a:r>
            <a:r>
              <a:rPr lang="ru-RU" i="1" dirty="0" smtClean="0"/>
              <a:t>При малейшем механическом воздействии эпидермис кожи отстаёт от базальной пластинки, под ним образуются пузыри с серозным или геморрагическим содержимым. Одна из причин этого заболевания — мутации гена коллагена XVII. Данный вариант заболевания наследуется по аутосомно-рецессивному типу.</a:t>
            </a:r>
            <a:endParaRPr lang="ru-RU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Симптомы пузырчатки: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8" name="AutoShape 4" descr="data:image/jpeg;base64,/9j/4AAQSkZJRgABAQAAAQABAAD/2wCEAAkGBhQSERUUExQUFRUWGRwaGBgXGBgYFxUbHBgYGBoaFxgcGyYeFxwjHBoXHy8gJCcpLCwtFyAxNTAqNSYrLCkBCQoKDgwOGg8PGiwkHCQsLCwsLCwsLCwsLCwsLCwsLCwsLCwsLCwsLCwsLCwsLCwsLCwsLCwsLCwsLCwsLCwsLP/AABEIALgBEQMBIgACEQEDEQH/xAAaAAACAwEBAAAAAAAAAAAAAAACAwABBAUG/8QAOBAAAQIDBgQFBAEEAgIDAAAAAQIRACExAxJBUWHwBHGBkSKhscHREzLh8QUUQlJiI4IzkgZDcv/EABkBAAMBAQEAAAAAAAAAAAAAAAABAgMEBf/EACERAQEBAQEBAAICAwEAAAAAAAABEQIhMRJBUWEDIvBx/9oADAMBAAIRAxEAPwD1l1lfNBy6blDSH69PPdIu1RMV1dvLy7RYOA8jHK7iVWcscp9vnvCrnJ885u8aRIe71lpyhZW5IkfJ/wAyhHrPa2e99YpCZZU9j7Aw9ZmCN684BSd9QDvSFg0CVaavTEd5yhYVIdfbfaJbhpnnSefvEs8ND+fcwb6aC0dnr2zHxDUFk9Me3vC7ulJvi8n+WhyOEKkuGbU8vKneHNqaRcbv+ffyiGzG8PmFqtCCRIESryI6/MEou26zpjWD4SiH0Bbe8u1pFcx5gT6bynAreGGGr+UUsMQRl1pLsfXKCU1L5zEun4ilac/IHftFKtgBuQOHL4ERM56z7fnbQFgLu+vwQIVbY0f4d37A7k62HbDq/ofWFKB99jp5wHHP4mzw2C5lGFSfasxHVXYy6ejP3cRjtLCXf9RFb89OXZ8OUkEOkvQVb+1jn4pGOiLe8A6AFhpk5ZBpB3YYPjAosX6UMabHhqYzfHb0hL66lZ7FTFu+R5a/Gka7kQ2Ll9fcYfEPG/f5io5+qBAzr5HbwShvy+IJcukA+/bzimaXXbt+94QQG91MWoZYz98+vWKvY5fsQBVoPb2hZPlWGE+WyIQo+nnj8wApai5bEb8vWLKnDNX8b6xad8mi3f09oQKQZtnFktEI3ljAv29IYF4dtEivpnWKhB7i0ak9G9+sAhwPfk++kNJ3++kJIZ+pbHnFLxR69eo+BA/Vn0HOk96RBade+UCq0Hf99oQDfwy85doWnc64MZ0eUXaqE6ywxFD8npFFQL6ufeAYpaLwcUr6P89YJCeUmB30PaLQhsO/xAJf37z/ABAFkBjnh0lvnGjhbcBBQ9wsWVkdjzjODSe69XgVJ056Z++3hy57CzWVdk6hMlgwJqSAZ8hTlBqUwpsF/mHoRLHrA/TYl9d+UKmGzDlspYcnil4iXodz3KCQhuuwPSBImWpvfeJJitQXn+Nyg+HJdsGLb5xqtbMHZpr5ecJUoM1PWFmL3Yu08p9NzELUZb5n37xSlN7QBteXXOLTirkiN0+HHaAKZc/yIirQB3PXSYPlALt+xbpnvTuKyhRZZfMtkQxFKd4pK+W2eKCp9PaT+XeEVMWzuMavzx6d2zgFne994Ib61iin02fTtDSpPpWAtUsDphusRIJr5b5d4u841w3vCEeKQt91l6xAve8K94R9TnX8fHlBotQd5jfaCCww47z+BAHftBA4bxrC1J9fR/z5w0rUIEp35QQL9PPD484p9+cBFqn78xvziglpelYO7vygDvVoAG5vZiRPp/7HsPiKh6MexQCK6N6F3weE2nFGsyeVGHLQCC4y0AJLylTHCmMcVfFrYzM8AQ7Y5EucPKkLcdc4117PiL1C+WOHnEtLUXTvl7jppHJ4biJzIGxTvTWNqFuBy3PdYW6m8ZT7QsCRQHqawqx3lkIE2hl25z9aCIlcq0/c+XxCTY032HNuUWlUhjXqGFfTrCbMO+gx0DVEGiVeYPSnl6Q4iwaKgfnOsCpNN5YwSV9anlnvQxSkaF/3DJECU69cvkRSjWonBGcu1Jyp6RFGfOZ5FnpoKwEUoT98jz8/1FKFNDJunz5wriLZnctKZfPw8z4iXA1jHY/yDEJIIJLAvJ5Bnpl3ELY0/C2OgpAhCxnB2VqCgPWfkfj1jJbWzEg+VekOlzzSeJtpsIX/AB1uFWl1X9yVAZOxLqGTY4SOEKUZqJcJGJGkgcn0eoMc7hv5kovgBJSqQUvAgYsXUmbM7T6RO5fW34eOl/LWieHDqc3wTZj/AFmz6Ayc5SBhVmXdIIC0klScwBMo1ad3ISjicRxarQrKnJa8pRYOzBL4Ct0ASAajGKteKU9msPf8M6MRQ6uLs+cH5HOPHaSsgPhMDF22Jc4fw1uC1X38xh4P+RQoXSLpIUof4qU6qHuMHYND18Eo2n/H4gTJhO6XIUSzM0jl0MV/4i/26YE33r7RN7zmHjJwvFOkHAkgE6M/MeIeeUNvFt9N6QazvIlJ/T995CLUjl+361PnEvPjSnJvKfp3q+GgIk2MnHPpR+heE2fz672I0/Uxp76dYXaB5A73PrE3xQkGUCzE73KLUjWhbnC1KarbpD1GCWtg+91iKVAqxGI32/MDTpBpYYsb0MCqU89mLTSKUN73WBIfDlvtEgfonKJCPHoOMUF2aiQHQsGUiQXSRzBuH0jlp4gWhUCwJcD1b06co2fy6v8AjSU0UAVk0VcUQbuZepGWLz5NrahJk7FlCU2d+hbXuIOrj0JPGkO9HbPmE3X79o02NpIU29d+sY/rgJ+mpipahdLsQkG8p54oBAkcOUSwUZCs5ZvRvSBF9dK0tAE8jlPHF3xA/QgUWj/DwvjS5PMzGNfaMtkolUmw36d4VL8fHXvUluVMdiDSZU771EZV8UH0z5zfs2FcIK1roxl09vYw2V5bENyn1Zi7HT3i1zoW5xkRPGvVpmu8YfZrc1kxLaz+dtD1nYlsWANJv7+jRCssCKgdwajqDt4IIf3i12QJZpY9h+YA5XHKdBBLybEOwl6Dr1jkLWzu7Gc+Te3flHoeMs5O2M6vm+9I5lsoBvE5LpULskzkSTJQorkO0WOri+L/AKgpd5MSKgzDVzGufWKtyS5aTn9Zgh9tGf8Ap/CWqlM8yADXqJ4RSASEEf3JUaYgEHkWIHMCA7JGn6qTYlEgZ1oueJwIEsJDOnF47+JuqWgg+ISr91WUHkcH6xvtA7EMxYNiggNToebQdqb4BP3JDJIdyQJciKgjGD6j2PIpVI3iQyTMTFSJs7GRFKtR4clV9KSSA4rRueEuePNztLAIKjQCTh/EVAsKYpeWQMixZKbEiaXuH7SWDPOYwbTPSErWlKjesw4KQ5vVn/5CCWYqZU//ANCO/wAfxKbiUi7eP3YkS7GTRxeBJaYJKkKS4AmC6jj/AKlneQfk0WgP2lxJs6NPXeEOVNm1ssSwSAS1NJR1LNcgWI/y7yjl2TNHU4YVfEehG+sOUumhNOW+1IEWc2z/AHWgirQNvecCq08LRoxwJD+lK5D084zKtgkzd5/Pz5GGW1qJ6A9ct6xiVa+Il2ebza9g4wvdukT1Wk5PPFC8AXD1zGcu/lAi0no7g4/rR44wtAJkyBafycZR2OHMmIn6fB5xHpdcyNBTOmnzBizbfSBSMRBlXaLxhaFp+sAUQV6IFb6wES5y8oqNMtt8RUIzfrl0kE3RLUXnUAAJEXiMXgFBItASHSkyE5AijScO8si0Jskmsw8jLwy0pJ/OGhILgEaaSP57xlPfXpWMFtYnwmTggBm/ukEu5JZwQ+WstNnazvUFWyIyyF4P5Q5dmlSWVUOTVgwl020ZbRC7xMii8A5ICgVEhMr3imGOQInSK58TcbkcQ9Jnrm5lrTrGf6jETpAKSpJMiyTX19qjyMVxD2in5ADfppFUnR4Nd9QAqpTcnPlE4hRSpQm6Sx7t6gRzV8UUWqGJJZVJ0EiZzx1pGjjbaVmq89++/MMFFv8AE3i34h7PiM9b+GtL2Tb/AF1jY8i4wHlnHLsV3fCCD8NLxdD7Q+y4uRy5ts1gR1y6CjdJk02bv5yEEhQFcSxqWYV1nuYjFYW1ZsZSYNPMYQ8KcFIJ/H5hs7ycLXwmkxOuYoafoYxwF2RC2M5tmK3eR+6v4juWLXQ9QS50kAdY5X8n4C6g16aWoQSXIymO6Ynq+a1/x+WwNhZJLl5gKCXZlOJPkxvmcc+xkpIM1JepDSvU5TlmIIJ/unMvRg8yQA8xN+lI02800oVAdXNMGJJ/US2c63PiUzmYap8M2IcDzFG1jdwlneU8zInyxrT2jPZpKiCXYJSk4USw8h5Rs4YBKwk5Fps7JMuZprSHz9T18ea/keFZjIguQoihkCC1cqa5wXDWS0MXl9ooCReCioBpgMTM5ZRt4xQN4JmCX50p39Yfw1oUouCopSRE2Z8Z7JiYjrXJRZmzX4XoU/8AQi4QJCU1N00MPWSVhRmopDkUIw6y+Y22yAogpZJuqTMSa9ePYADPnN89lYXlFTgAMnGUsA5Jz7UnB7qo2cGAZkiWE50PTOrx0rM6aHARyeE4MzHUTEp+f5MdRKSN+kXGfY7cyGb07fmM9pjy8t+msOtVtX4jJxKplsPjfnFFzGa2tDQc5aTd8JDHKFKtMBV2NA6SZkvIVJnITwMJSq8sgODWTzyAGM2HJ4d/JrawDkG0tVuUhJ/8QCwnBgCogtWWgMS0688L4jjUpcISVatKbKNZsOQczlFcNxd9WF7JLz5JeoyEzGX6d1s2n6t51xnnDf6VkuwqfUV8u8PS/GOlwXFAjeB7jGNSi8cLh7bxDMAJYEuqZYs5csQJZAx0bHiN76d4crHvhpvb3uUFjygbM76Rd2BkN9YkKcxIWkJVkUupwXJB0AchjVqO0nxzVw5LjB1Mo1IcFjWZl3E4bxVleUDIqBujEF0sHBMiJ+VMIlKUgF5u5M6a8m82jOV6hquIYpYTBZ5tIkFKsix9Iz8Sh7if9gXaky7nCcoKySopWxkku1XBBdnEz4R20hVtaPdKS0iZitKNi/dxKBOejNuxBOA8wWJagkzjSBteJ+kpLIUpSqCWIZpAzD/rBlqpwFBy9QJtiojkWjKtRvjEpS5LkyKfFmSLpEqGcEtLGHhEkrvyDuEhzQODXqmYqA0pnopUFWaFkMshiAMi8jOt4lmDSZ5wNipN0qISTdJA5JujnMDN4Tbi6LpIkAXxPhD9CBswtynnrekEEjG6ZF5OqSZ/6nzMnEarJKQhJBeYVKnLp7mMC7b71/3A+KlVF5NSYYyafdvDcWTZkCXiAvH/AB+6mHu4yjTxPTp8EQtNoozu2a1UkD4QGlWp6RXAksVGd7lnsR0f/j1iEWtnZrpbIUwIIvBQLgdk9FCPOcBxl10y8KiOxUC/bDCHmYx+7I9IG3r+z1hVql2PhVUMoPJ3KZ0czlpGSx4oHUU3lM+sbnc13j5tyho+MKOCE36eUtDr+oVa8HRg4DU1LUrsR0Aczn1DfmKCfDeGRbOW/KJyH+djF/RM8ufkxkKUhPEcC5cSEsX19fQR00B1eGrACdTOYl5H9IC2TkWYayPY4fuDIJ3XBt+ENSA83emJr35sYhQ6icfjCOyuyCgzdeUqah4C14dIU4SwFZuCQzZ0alILIv8ANzbPh9TufWkEjgJgsJV3zjposgp/X43jBJsBCT+bMiwaHWdn7Q76cWUT84pnay2icfOOZxdN7z7x1ll3EYOIsnB35wVrxXItLcptEM94BwWzo2cUhd5SUy8CboykpZ6/c3R4bb2DJJJJAoNZO2T+cc02bKlQ6446tEbla2a6VoAxF3cpa4xSbTwBL0fq4AL6sG5CFJd2M8n8+0NsfKTtUZtBrMi0svDSteWrYVjVYh0Af3AmeaSbwD6Fz/2gyQSboYe2EOsrLBucELq+DQWEMvwtSQ0WLPfrF+ueicaxIv6hiQE0W1sllDwklphw0i4Lif2nGiTClcKVEpD3gzOAynDgGcqiubGF8VZFaASpihyynJXeUoh5VLGeSlPD7FQLAqJCknATxVPDEy1wiPr0L5PF8Xw4SBJRN4gpdgkNJ5kkv9QiVOcsyAFWigRJiSEybNtI38UsWtkSf/rkHkpUgBIlyogBhOYjLwlqBaEkBmUSJ/4luoA0pCs/2iObc9YkEyJMks7E3VMJ/vQylBL+0u4DUODElmNW+NIL+a4MpDJTK+xelBJ2oC0xnB2S0spMyWSc2JGMqSD7ZVc61l4bgyWtHIDFgANWwYlwZZHto4rS8CWDhvCmaW7EZY5xQTdDlq+8xjy6Qu2X4lzYAhsHzfmLxnRoR/aTxlhIAGYBInNZehHpLMch4bi1ISmztEfeAoXgHAIBScROdQZNDeI4eYwM2YswIxJaRScc++dNlfUkqUSmzSJl6ApSwlQJp0bAQbg+vT2SvppRxBLWiXTZoAlfSE/8hDUBM87qRR24CgxL4uXxUcScy9Y229s33KCtQSXD3g2bXiJ/MZkm/wAnnusaW6jmZ6d/HGhj0HCWgOPw8/xHDsbEDGOtYpYMZcqw+fGX+T01aSS9AJtPt7QQROWTESrMS5uDFoVJ38tIibIvM+vqOkDJnQ4OAMx8efrAWl4k61aheZ71jb9IY1hBTMkCSa4tB+sOBGUz5Y77xdqgkYzzfefeKQqusGFgy5yHWHPU3xTAYAUgiZdGl7584JIcyodNH3yi1o32/MFIBRPfXesBDBLGkWpn9feAMlrZvGZdmco32ofe9iM5EJcrjL4X6ijZlxeBZizkBRD5iOdZ2YIBL5nF607nPtHc4nhnLhwRiKzl7mMtlwoFZNQ4jlLI60ibHROvGRNm5ow3vpETZMXHeNi+Cuh0LCiSxSUlJpUFyJU84D6Rx7ekKxnaWlRd2jaki7WfrP2r2gLGyeQFHMpvTCB4q0um6ZHJm8sDD+es76J5QaYQFQQhyosW/KJBfVGx+YkGjA2SakkC6Z0cSSPulVn59422fEpYLUyUJNAzs4NWmovPljGAWF5V1zkSJgYF83fziv6a4LruXGol4g4Ojc7sTuPQs1rWgovpIIUFE0ICQwaWbs/TOFABmLMoYjnjzA28MXbkFyU51ckiTB5AzDPnjOEcQxSoAnLvMeKpJHvlBfRIloVUU7gOHfIAy5DyiGwmMJjEF3AcHB2fXtILUkAMsOSxYeJjdwP+zgYODnDVm4kkf5eEzP2qYTaef7ib6MDaWJYJq7mWKQ4JHJj6Qm1GfhebO/hIDGtYb4WkSoFpAEzJGFWZya0pGPi7NSVJYkEgXTK6BMurRnkGMocnidhq0XipEnN8mWIOJBLgsQ+BWcodw6fA8/ES2IKRdBYjFzXQZh+cAtVsD4UzBl9rYswBY5a4RvteJSAlmmkaOAZcnKSqtF4wDPWfjQL4brGvg7CchzjAHUqkdv8Aj7Nk0Lw4O/IYmy7xqsEmLRYS+dBB8Olg+BinPaYEiWcN+oBWZnvecJK94RSEh97aBnh9ooAPsS33jCFVYAlm5Tm28Y1LVJs/bpGUcJd67xhW+qnirKzL88ucNFnDEHE4Q5IfpnDkTazIxnl6fiHBTjn2aBQhzMN09d4QeWIf4iklAidW20sYslxubRltrXB/SfKAHE5Vl+4WrvDUs472IzLQcY0PNtQBq+2hSw53TfpCpQtZbtGcorjD7QPCFMJwKgFTbSC+mKGeTNv9GKRMO/TIwQVODSpVi9mSpKuXoXzhVpZglzMvUw+8JvKFkPCIkJyiggvDwkNEaDC0tokNuiJBhatfALQfAPqJ/wBUlxoUgODLUYzhpslqJVcJuhg/gaRZ7xriMzyjqfQesunzP81jncRwxKp+e9Zw7zHp26Twn8XaXheBU7zBvAmbMXLc4lpwqkXnTiXAKbxkxKSHAkGriYgsSAzYQSLCjQsiM/suysSeHJUGmEgKYl2JUUsHCQ5xOGJlX9SFAC6JJAoZM06zJZ5xqteEMgJgA4UczGoxfXnGVfC1IHq0HwpiK41SUticTQChujAkMHeQEmjLa8KFAGUhQ5y9ZtGq4HZRYGsnI1av7EOsPAoKDFn7MRPoYE2fww20iACbtJuWAIkM6DtziuLsr9oVswkAMgAAAOjRoseDuqMt79I1Hh8xCPZGbh+GxaOnY2UFY2Awh1mkCBj11q06wN1qYYQS7UGUJtVEOxlvzgtZwRE3wMHZ4msLQoUFIYSBlALBKVljEu4RDqGO2i11nDSBa575PvKCMi35gQZ5fmKUqHAtFr8z3toK0LjXypvtCPrV3rlBopLPe+cMsYuJBnNg7mQODH1eMdmjnHWtU+ecLNiHAibGv5+Bs7OjvucMB572ewiHHHe+0LK2z130hs/obZE6tCLVMtY1WiRhClpnyhU4ShEgNvFFM97zhhlOIoQApSHdopAlI73OCBf06RRlDSUpUpRRONYIplCy4MIJfOsSL+inYiQ/Br1drYFQpTTWFWfC46NqcI0m0rg+3hiEgAfMW6L1ccgfx7TmZ41+Y0WXCAMfaN9tZgtBmyDAROF1/ktYrXhMBWMlvwT0cmOx9Mb94QpASDlCsTO64SuBnjvKIiwl5cyzyzlucdNpzp8wxCiJJAZ3D1EmkYnFXuufaKTeDMAzdizxSR4pN1gkWQfIUbDtDlpZoNIFmhvjKCWl6UNYcizk8AoN+oKjS1IlERZO5mAkOo5B8seUG0mFdmBtgShtX5mnuYDjlcRxxC7oAAYKAdyBNn1LOwh3DcYCXJ7wjjLPMTxlN6M8ThbEXX1AbRpnSbDrE763smOobRw+EUOIYyr6wxPDszszBXQgH0hP8hZ3bRQJoXHIzFMnbpGmZ6xkl8Cq2DnIPzqNtCVWl4VxLjkzH1HSF2ySZh3DlzRgxLynUf8AtpA2FkyZTnzk9DkfkRK/xjRZGT6sd1yhtnT9RjsbYPmJvhyMOsufLufxFSosPPptoEEY/qLeUAUw0DUJMHhakkzJmGifUmB25wK1PTCu3hDF2lpjtoFQeZ/YgHn7RFEtpAMVi0q7EBPe9aQV9+cC2UIFgtIQSl5xFDSY84Ilh4hIvPIt4WPtrDKs1+bYxTVEEbKUttFLFIMpAcbeKiX05jvEicDv2nEh0pSVKJoTLokZHWcoaniplJDLT905Gj0kGLiuUYOCKlLF0DwqSomrJFAz54Qixt7ynmHJ0dzj6xUrv65j0VjaSnDbO2eUnpHMsuIqzuCwylKvKNIt2SCZv+O0Ny3lvSrOMtuHE6CmkQW+59oTxS5gZh+WW9YmpkUO3eB+rkaZY7pAXCZTZn9y+giJQC22+YUqkQBWIQTygbXKsVZ2ZpWDAaX5QJVNqQVqJVpABN4Q6lb9SIE5wV1yG/EAv08oQAqwSosawRsAVuAAJSDylrA3mn7wZWMTvOHPVervgyA5Qn+R4pC13g5SEBKXqWGOc3akoFC3/wAZAnAANMPhGW8Dg1dG2ZQ1c8rsVPKZlSeO5wkqoGZlCYSKF3p90u8oYFlATed1PhRIICp0mDho+UQ2gUoXZBnDkcpZmcuUJoTbIZUmYzBeon2pDuHUP3ETZM5Zg+bkaa4wjiHD0fToW05GDP2nGg2pdt4e8ONowdxLTeudO3PTaEmUzQ96RoKSXceEMKgEqLMkZu57coILyH+ocUq5GfSK+tIzM/wYzjxLSHCUuZjJ565tWkZl2r3brTNSQAK1JoCGPM6QH+MbFcS8sDBC2lywyjBx1rdIEmxZ2NHbMPFoVhE3SvPjopXBXg0tyhNmrdIYlI/MUysRaO8CA1d7nDB5b31gbWKiSysfMZLa08TPj2jSoZRjWGVuUUMaP6VOkVC/qmJF/wCv8J9ejQCi0JkLwCVHOb3pTCsGbnCeC4UqLMA5lIDIZRUSMf6dtvjXZWQc/wCLmcDxViyUl/uBI5BTeZx0iRIM8Zb6uyJaG3QS7T6iJEiLSJtQRLXfSDsnYGJEg5+lfggjPygmnFRItFUpOGdYFFkz4DCTRIkO/wAhElpUgB3IiRIzMNsjSUJUJgTYZzlFRIuK5pP8h4RZ6hSlNmVeF5ylLvnGALBIdTBwDqHYth+xEiQX66efguN/kAt0BJYFw5o4/tNRm+pfCGWAMtLvVhg+NKZxIkL7U2ZD7RJUSReISJkNQ6ZkekcziXlIi8WGF+jj05PEiRWIl/X/AHxosPuUak47EFbqZAxN7tJgPfkkdJEif0qfWb+OtrpLjJuoVek+RrsZxbKsy4IckmjsCXZtBLOWESJC/Ss9K4hJWsGjCYEjmxZiaCWBBjUhHvOJEhFWyxGMPWkUi4kVHP19CiBWIkSKiCjznrGbiQesSJBVQm5ziRIkIt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dermline.ru/foto/p/11/pemphigus-foliaceous-16-a-foto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52650" y="2143124"/>
            <a:ext cx="6991350" cy="4714876"/>
          </a:xfrm>
          <a:prstGeom prst="rect">
            <a:avLst/>
          </a:prstGeom>
          <a:noFill/>
        </p:spPr>
      </p:pic>
      <p:pic>
        <p:nvPicPr>
          <p:cNvPr id="1026" name="Picture 2" descr="http://t2.gstatic.com/images?q=tbn:ANd9GcRZbBgOSezECYI0wVO3m4Lt9khERIwXCRlf4G7nhS9PlLQCfY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142984"/>
            <a:ext cx="3643306" cy="2728964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QSERQUEhQWFRQWFRcYFRcYFxsUGBkaGBoXGB0XHBcaHCYeGBojHBcYHzIgIycpLCwsFx8xNTAqNSYrLCkBCQoKDgwOGg8PGiwkHCUsKSwpKikpLCkpKSwsKSkpKSwsLCksLCwpKSwpKSksLCwpLCksLCksLCkpKSksKSwsLP/AABEIAJ8A6wMBIgACEQEDEQH/xAAcAAABBQEBAQAAAAAAAAAAAAAEAQIDBQYABwj/xAA7EAABAwIEAwUGBQQCAgMAAAABAAIRAyEEMUFREmFxBYGRofAGIjKxwdETFLPh8QckQrI1UhWiNGKS/8QAGQEAAwEBAQAAAAAAAAAAAAAAAQIDBAAF/8QAJBEAAgICAQUBAQEBAQAAAAAAAAECEQMSIRMxMkFRIgRhUhT/2gAMAwEAAhEDEQA/APF0iVcgcJCWFyVcE5IlSrjjV9hY6aGfvNAad7GG/wDqVrn4iKTWt+J3ujkALnkvMuy3lrxE3sY8VvMIHvMuET322WPNGmbMTtGk7Nd7oDRlb1C0WFfvHWYE7ys3hGEDw9Zqyw9SLxfndYpcs1x7Ggp4po/ynoCe6ck92M/6g/8A6k+eQVWMR+3LXL1mpBV2iyQNBD6hPXx8DMeRTDXMm89RxR0AhMFTn01lNc/f7eIXUEecTuI62PyICDr141Gesnzi6e46eGk6xChqMdrtcaeC6g2VuJrCNI628NFSYr4gW2cMtbf9SNQtFWoToPAKvxGAabQLzb5qsXROSsosVipY4OECCSBcttYjcLznFVi519LeC9Kx3Y5/xJnP1vZYftrsR9NxdEtzJG55aDktmFpGPKmU65LCRazMIVyWF0LgCLiuXLjhIXLlwXHHL6K/pN/xOG61v16q+dl9E/0m/wCJw3Wt+vVXAPnZKuXLgnLglhW3Z3s5Uq3I4G7nPub94SuSXcZRbKqFb9l+zdSrBI4WnU59w+61HZPsvTpwYl0ZuufsOi0NHDAdNhos88//ACaIYPpUdj+zTKVwLx8RuT65LQUcENB0z+WqfTYLnMjP5aKek4RaI638SscptmyOOjqeHj+Nem6T8SqNDHRE4Ya+Bn5clI7FFroAN9RGt81KzRGP+DsPRf8A5wTuDlbzRBAAH8euiaypYS253E+JyQeIqg/DIOu0d/zQDo2wytjWNNzB2vJS08a05OHLOekHJVLaUGLnzA63Un4ZIEiS3QDhBHcM51RH6SDn9oNIyIN7ERFzkM1EMY02y6z63QzXSZ4ZMe7uI3MxOm6bXqvvxNIFjaCI1PPZcd0kT1KgiSRy59+/JC1q4gxDs5CipvaJBFsiM4N79Y3TiwMEtPENmxlz3z80bO6SKvEHiMAEO0vubSRYqHFUnAljm+8Ika5DLuIR2Ie4/E2YsbX5RvG2Seey2nI6cznunTBPGvZkMd7KsqyWDgcdsj1H2Wfx3szWpz7vGN25+Ga9Pp4EN1GY7raLqmFtlHnyCvHM0edkwK+DxpzItrsbHwKQhepdo+z1Op8TQ7nr3HNZTtL2MLb0jPJ30cPqtMc0WZZYmjLpCFPiMI6mYe0t6j5HVQkK1kaoRIlXInCSvor+k3/E4brW/Xqr51K+iv6S/wDE4brW/Xqrjj55p0yTABJ2F1ddm+y9SpBf7g/9v2Wn7N9n2UxYSdZvPWVd0cJ/KyzzfDTHEvZTdnez1OnHC0Tubn9uitqOH2ztsEazDftqi6eFFlllNvuaYwSBaWHt6HyUlWgYdw91vUlHMoa/v6hF0Wd8dym2Xiq5MvTw1wCYjMD9jdW2G7OaGfFBzkWJ1zzJuj61FrSXFobae8bKrqYsvMQRr7ouR4W70ptj+uwfRxLQPcIzi9ifv1SUK5BImTlBIIBPcJCgoMBFhrYWH8dIsimUTvBy3O+esGdEA6pErMdFntgRHXu0tooDTHxNz274npyRApwOvfr6vulYHT1GcCI520zRRypdgVrOEFxgAQAQN0rafEJ0dYSI8laOwVMXAPFwjMAt8Mj05pOEkyTpPD43jQxouoXZeite6DYCe47ZRrl9Uw0M7Qf+ptpmVafhB3J1+ImesHbOUxmDHLO7R9LLqDsjPVsPwuLhABku6jWDpz1gIjDYQEWtN5GkjO/wq6fg2T8JM3aIz0zMoJ7eAA2iwBEHkBlquoffZcEdXBw2TBuLk55gX0uqh9VzsyQJsTb5c7K+qV+JoNwRZwAgbSZ1yuq6owGxyOoGWecdxQFX+lZTxDw7OW6ajmDsrKMifO3gUI6kS6Qcjbu+6NxNBzqdhJBuBAj7I2Jkxp0Q4jDF1mGDbcyNpmyFxeEMG3VF4WjUaSIJ6m8Hr0U7qoE3Gefj670yZmljp0ZGthWwW1BIOUiRBG14Kou0fZUZ0zB0EW9FegVOyqbhxARsIiPshD2Xw2mfMq0MjRnyY4vseUYrAPpn32kc8x4oWF6hi+zAbESst2p7NDNvu65WutUct9zFLGZhfRP9Jv8AicN1rfr1V8+YnBuYYcIX0J/Sb/icN1rfr1VoTsjRmsPQByAKPp4Xeyg7HwZLnHQG0XFoFjqM0b2jjRSi0k6THfAXktns9J3qhzKJ0MxCLp4Xl6PryQnY1M1C55mHAEDbuVuRHQb6RfxSBlDV0Qfh9CL2StYI0GdspuiabJEj5XEqrqYGo58m/LLpHmVxSEU+7Bu1cSTMCYO0g9B6yKY6mQWtnhIIdM5WztmdOXcrKpgTLXNuOKJ3tEgclAcG5uh4M7xmdLfJdTNUWqpCMEji1k3BEkR4qctA4bi8HLQ5Tr1UuGdAuBceo2MprqcuAuQdjcTe266gX6C6WFbHvgiI+ESNslYV6IDTFjEB0Se8fVL2VTIJOnhfwkhF4umS0xsQrKHBhnk/VFM83tBy8hn1StoSbNF7c4zJO5TmYQtjiHIWk5ZdCrGhQAj6/OOqVRKTml2K/wDBc05EZCcgb7+s1Jh8OSYmNuXeNUXXM2vGp39fVCcLrXtOWa5oCk2iGs48XCbt1JEXGoUX5OmN8s/hA6xmiqzbE32nkoHYc6290xPwxzO6Wh4vgcOygcjF5nfu1HVVnaOCDXW4vhJ+GbCTEja/irXC1eBvC6bTE/WyIGKkHgGUToL7HInkhSF3lF/UUmD7KDi1xBIEzNrZh2V4yRGJwAc0tNto+u4jRWzHh2WYMbQoq1PTVChHlk5FJg8A5tiQQDAOoHffoosb2T+ILRI3EeuquwO8xfoN+S6pR39aW2QOeRp2Z/DYNzBBIPO+XPn+y6th7dPFXFSnBDeFxBn3gBwiIEHmdOiHdQ9H5oit3yZzGYcgTE7xl+yzNbFEEy08HMXzzjXZb6vh9PG0rP4/sIOyPUKiZyUWuTMYrANe23gvWf6Z4Xg7MoN2dW/Xqlefu7P4AvTfYNsYCl1q/q1Frwyt0Yc8a7FfhMIGtAuLZZKHGdhMe7idy5n1Kt45ckxzfWXesVG1ZGnaIKOGDRDQJA+ykptnmusAJ1RLKH8LqA37ZG1u3qEHj+0vw7RJ6TA7lavog8iFQ9o9nHic4gm5J3E2H0PcjRXDrJ8jaGLcQJOV8gYjaMk4NLoIBDrXBN76c8+iHp0nhpA4XBsdSYGQ365Kx7KoF0QBIzJ1JzBjkEErZqk1FWgf8GG3aZGgv4nlKsOzMM4mbRyv3Tt03ROLwonujaL2MDnaUVgaAHva8sh9+qpGPJmnl/JNh6IaCBPP6KbgULqwkg+u9SsqA6+suqvwYHfcgxNKxIEwDA0PXdDPZxC+cZDRWrG+vquNMZeKDjYY5aK38uYt+yaygRkQeu/erEtiw1yn5JCJEFDUbqtgfASJEXtnIhB4kHSBGYyBjTkjquwKqa5qcZIkDxB6DPzUpF8XJIQRbLU6g8oOikY020Gwy0z3Veca5kSJjOYnlbQonDYkRMCDkMp1SFpRdFjwqq7ZxPDADi2Qchccwd+StGCYt5plfDB1nCRIPgufJng1GVszFHEHiNzFi6DoeWy0VNtu76dUwdltDuLW+ZynONlOKXrJKlRTLOMuwJ+FY6icvsFG+mj3O3ULx+6BKyorUtrb29XQOIpb/dXddlsuqratPZFDmfxFKx1HoLf+xNOMFSAymp+o9YvE0rcluPY8Rg6fWp+o9af5/Iz/ANC/JEGpkKUD6eS6IUR7I/wQTMZX74i/yU2HB1snU27hNrYlrCWmQQ3iNrRMC+U521hFL2G2+AgMt180jsKHC+1/qhuzsbx2MSCZjVWHCY/a3q6dcoWSlB0VzOzw0HiuSTHrZPw8UmmL7gdVWYvFOeSDMSZ0FtPW6VtV4F7wBA0jpqlUvhreOTX6YRXxLjcCHA7g6T4694UrcQ7h+KIIuNR3jdUbqLfxXtJJiLEWAIlsAHIgZ8kXhsRPuaNsf8rC8cswQgp8lHjVcE9bE8OYucr5n/reIjnzRVCvkW6RPIxcTyQdRkNlxNpkHIG0O6/dMpQ90t02yvpOuluqO1MVxTRpcLV4hv0t/KnrOgZ5IXAC3y+SlxlYNF7zbZaPR5sl+6K81HEzNx9VLRfGcdbx3KCrUnLz+e+ieypJzjpz8LqRoa4J60H16zQtenNhz6d+n7qYVNL/ADhcRcZc+eq58gj+Spr4RzibcwR8JjQ7FOOCBEQDGWseGiuGUhFsvVlG+iym2TDQT5mbckug/X9ENCpkz/KO7IJ7x6PqyVtMATe8XQHaNVxhrSZi5GuXmlfAEtpcBraiUZfVVfYlFw+I5kyOYN4HqFcfheKCBkiourGfhBRFvep2j1zTarV1ErAqghV1WnuTMlWlRiDrDkhRVMpcVTtI1Wx9kmf2lPrU/UestiGed1rPZVn9rTnep+o9X/n8iOfxBgEpF58U8sTuG4UqGsdRAz5J1ajxNg3TmN8FK1sqiJt07AML2U2m4ltgc9TOasHMToTuH19U0VR0puTtgTuz27DWT1zQ+K7P933c5nu+uqt+FNcyx9etUdRo5pL2ZfEYBpLOIfDYGMxoHHMCYO9ualw+C4QSAMiT0OvMyJ2V7+WHVdUo20G/T6KfT9mj/wBHozFbFcJvxQDI1BNoN87p9DG+8GgAA2PDb3nCJJ9Z2RmMa0cQttwnfpNs0/BtBIDW8IEXF9NXHX6JKd9zQ5LXsWfZ75budevyUfaYMA7d8evNTYPD8AgfbvU2Jo8TeYWhq0edulOzO4YloIdofLcbi4t90TSqgC9jvkM9Cc1HiMI74eItOYIAzByAOY70ypT4CDdxyMiwi08s9JG6jyjc6kEMqGJkH1M8h0U7auRy8+5B03SJA6dOm5H00UxsSALjM9bix1+iJNoOpAEA5a/RSPo2PP8AhMwTxEDa4RRVErRjk6ZV4t4Y29xG99vDVVFclzgGWn0RyVv2phnOuBPLTv5JMDgeHSN881Jpt0bITjGN+yDs3Bua4l2sW0GeW0qxIT54R900lNSRnnNzdsbFimvYmurgZmMvNOL0BaYJUAnX1ugsRSkKwqEG/IfyhKw+6VopErK8a+tFpvZpsYZnV+v/AN3LNYnWRa0Fab2cd/bs6v8A93KuDyJ5/Ej1T2hdKe1v7pKA2OATwPmmQSpSmQjFATnMsuCcnQooC4hd4JC5MAQ5qDE1CGnX1pzU5+hTKrJEJWNF88mbpvZBLieObbZg9wsc1Z9kNlgtbffmoa3ZFydZtr4q0wlLhHmpRTvk25skdOGTNHyTnJspCeauYWRVsOHX1HrvVfi6PDe5knz+WvLJWpUTsOM4SyRaGTXuC4Gla4zHo+CndgwTO+ama3160TgUEgSyO7REPd74y8FMEkLkSbdinzTE6E3hXAI3N6IXFV+AE5bdUY7LRA9o0pYenr+VORbHzJWUNXEmoS7YkWExE98TF+qI7M7RJPCSTzORGkc0LTqkNjSDG4J13OQ703B4Yl4uLX62uPCygnyenKMXFpl7i6vA2dvlsqNnbAc4NdABtKvcZR4mEcteSxY7LcHxz9Dwumm2iOCMJRd9y5xBsZ2693jdab2eZ/bs6v8A93LPVxbn+0fRaT2c/wDjMnd/+7lfB5GLP4kOqnaEwBSi/ighGxWBPaUgCdCZCMVo8FxC6UsJgHEpJ19BdELpsuOOSFcFx9fdAJzU1wm2qcUiISOtU4WlxyFzZVeI7T96R0AmM7z1+6s8WJY4cu9ZzCsNSrw2AA97iGgm/iozbTpGvBCLTb9FpS7U0yJFs8/R8+SNoVnQOOx8f5VFjaTWs4bioD04gNRuI2veFN2biCTw5mO4fx9VynTpjyxRcdol8Db18lzE2Ocp3Fmq2YTtZ9XSpEoXAEj5LiEq5cAaQoalOQptuaaUtDJ0UeJ7L94GAb9w+6lwWEgCQAd+ck+GqtHiyjc1JokaXnbVMifkgqtEfFAnJHvKFreXr7rmJGVFZVbMetVpfZ4/27Or/wDdyzlfxt9VovZ0/wBuzq//AHcnweQmbxEaFICiP/Gn/sPNPHZ53Cp05fCTkgYJ8oj8kdwu/IncI6SF2RAkRP5M7hJ+RO4XaS+BtAxK5E/kjuEn5I7jzQ0kdsgdLCn/ACJ3Hmk/IncLtJfA7IHdr69ZoKt2k1pgnT13K1PZ53CpcT7KVHOJFRl9wbJZRmuyLYXjb/bDKdTibNrqj7VwfC9r2ZznfP7LQ4HsZzGQ5wPjlspK3Y/GIcRM5oPFOS7DwzRxz4fBkK/aIqmTYxYG8798lGdiUzJM7ee/NWdb2TDnEy0dx+cIrBdhFk+8DOVrqawzvlF5/wBGLSoscB8k4hTjAHceaX8gdwr9OXw8/ZA0JynOAO4S/kjuPNHSQNkCpSifyJ3CQ4E7hdpL4dsgYhNJRZwJ3HmkPZ53CGkjtkBOUcI//wAadwkd2Ydx5odOXwbZFW9CVnaZK6f2O4/5DzUFT2fcf82+am8c/g6nEzlW48f48lo/Z4f27M83/wC7kNU9lnnJ7c5yPL7Kz7M7ONKkGOcCQXXExdxd9VTDjkpcoXJOLX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infomed.by/uploaddata/textimages/Pictures_bolezni/Denis/527c632828d5fdc9752e8546c85a1d5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343650" y="1071546"/>
            <a:ext cx="2800350" cy="189547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571876"/>
            <a:ext cx="4786346" cy="105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Пузыри с серозным или геморрагическим содержимым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rot="5400000" flipH="1" flipV="1">
            <a:off x="2303843" y="3018232"/>
            <a:ext cx="1000132" cy="107157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0"/>
          </p:cNvCxnSpPr>
          <p:nvPr/>
        </p:nvCxnSpPr>
        <p:spPr>
          <a:xfrm rot="16200000" flipV="1">
            <a:off x="2196687" y="3018231"/>
            <a:ext cx="785818" cy="321471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3"/>
          </p:cNvCxnSpPr>
          <p:nvPr/>
        </p:nvCxnSpPr>
        <p:spPr>
          <a:xfrm flipV="1">
            <a:off x="5143504" y="3643314"/>
            <a:ext cx="928694" cy="4572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>
            <a:off x="5143504" y="4100514"/>
            <a:ext cx="2857520" cy="471494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31051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803"/>
          <a:stretch>
            <a:fillRect/>
          </a:stretch>
        </p:blipFill>
        <p:spPr bwMode="auto">
          <a:xfrm>
            <a:off x="0" y="1857364"/>
            <a:ext cx="4953031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1214422"/>
          </a:xfrm>
          <a:prstGeom prst="round2DiagRect">
            <a:avLst/>
          </a:prstGeom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2.2.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Поясок слипания: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282" y="1357298"/>
            <a:ext cx="4357718" cy="5214974"/>
          </a:xfrm>
          <a:prstGeom prst="round2DiagRect">
            <a:avLst/>
          </a:prstGeo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Целиком окружает клетку и обеспечивает прилипание (адгезию) соседних клеток.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 стороны цитоплазмы формируется </a:t>
            </a:r>
            <a:r>
              <a:rPr lang="ru-RU" sz="2000" b="1" u="sng" dirty="0" smtClean="0">
                <a:solidFill>
                  <a:srgbClr val="002060"/>
                </a:solidFill>
              </a:rPr>
              <a:t>электронно-плотными пластинками</a:t>
            </a:r>
            <a:r>
              <a:rPr lang="ru-RU" sz="2000" b="1" dirty="0" smtClean="0">
                <a:solidFill>
                  <a:srgbClr val="002060"/>
                </a:solidFill>
              </a:rPr>
              <a:t>, состоящими из </a:t>
            </a:r>
            <a:r>
              <a:rPr lang="ru-RU" sz="2200" b="1" dirty="0" err="1" smtClean="0">
                <a:solidFill>
                  <a:srgbClr val="FF6600"/>
                </a:solidFill>
              </a:rPr>
              <a:t>актиновых</a:t>
            </a:r>
            <a:r>
              <a:rPr lang="ru-RU" sz="2200" b="1" dirty="0" smtClean="0">
                <a:solidFill>
                  <a:srgbClr val="FF6600"/>
                </a:solidFill>
              </a:rPr>
              <a:t> </a:t>
            </a:r>
            <a:r>
              <a:rPr lang="ru-RU" sz="2200" b="1" dirty="0" err="1" smtClean="0">
                <a:solidFill>
                  <a:srgbClr val="FF6600"/>
                </a:solidFill>
              </a:rPr>
              <a:t>филаментов</a:t>
            </a:r>
            <a:r>
              <a:rPr lang="ru-RU" sz="2200" b="1" dirty="0" smtClean="0">
                <a:solidFill>
                  <a:srgbClr val="FF6600"/>
                </a:solidFill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</a:rPr>
              <a:t> «пришитых» к плазмолемме вспомогательными </a:t>
            </a:r>
            <a:r>
              <a:rPr lang="ru-RU" sz="2200" b="1" dirty="0" err="1" smtClean="0">
                <a:solidFill>
                  <a:srgbClr val="00A7E2"/>
                </a:solidFill>
              </a:rPr>
              <a:t>адапторными</a:t>
            </a:r>
            <a:r>
              <a:rPr lang="ru-RU" sz="2200" b="1" dirty="0" smtClean="0">
                <a:solidFill>
                  <a:srgbClr val="00A7E2"/>
                </a:solidFill>
              </a:rPr>
              <a:t> белками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el-GR" sz="2000" b="1" dirty="0" smtClean="0">
                <a:solidFill>
                  <a:srgbClr val="002060"/>
                </a:solidFill>
              </a:rPr>
              <a:t>α</a:t>
            </a:r>
            <a:r>
              <a:rPr lang="ru-RU" sz="2000" b="1" dirty="0" smtClean="0">
                <a:solidFill>
                  <a:srgbClr val="002060"/>
                </a:solidFill>
              </a:rPr>
              <a:t>-</a:t>
            </a:r>
            <a:r>
              <a:rPr lang="ru-RU" sz="2000" b="1" dirty="0" err="1" smtClean="0">
                <a:solidFill>
                  <a:srgbClr val="002060"/>
                </a:solidFill>
              </a:rPr>
              <a:t>актинин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винкулин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катенин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межмембранном пространстве МКК обусловлен взаимодействием трансмембранных белков – </a:t>
            </a:r>
            <a:r>
              <a:rPr lang="ru-RU" sz="2200" b="1" dirty="0" err="1" smtClean="0">
                <a:solidFill>
                  <a:srgbClr val="3DBC1A"/>
                </a:solidFill>
              </a:rPr>
              <a:t>кадгеринов</a:t>
            </a:r>
            <a:r>
              <a:rPr lang="ru-RU" sz="2200" b="1" dirty="0" smtClean="0">
                <a:solidFill>
                  <a:srgbClr val="3DBC1A"/>
                </a:solidFill>
              </a:rPr>
              <a:t>.</a:t>
            </a:r>
            <a:endParaRPr lang="ru-RU" sz="2200" b="1" dirty="0">
              <a:solidFill>
                <a:srgbClr val="3DBC1A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86314" y="3286124"/>
            <a:ext cx="571504" cy="500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6314" y="4214818"/>
            <a:ext cx="571504" cy="500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86314" y="5786454"/>
            <a:ext cx="571504" cy="50006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786454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2D11FF"/>
                </a:solidFill>
              </a:rPr>
              <a:t>Zonula</a:t>
            </a:r>
            <a:r>
              <a:rPr lang="en-US" sz="2400" b="1" i="1" dirty="0" smtClean="0">
                <a:solidFill>
                  <a:srgbClr val="2D11FF"/>
                </a:solidFill>
              </a:rPr>
              <a:t> </a:t>
            </a:r>
            <a:r>
              <a:rPr lang="en-US" sz="2400" b="1" i="1" dirty="0" err="1" smtClean="0">
                <a:solidFill>
                  <a:srgbClr val="2D11FF"/>
                </a:solidFill>
              </a:rPr>
              <a:t>adherens</a:t>
            </a:r>
            <a:r>
              <a:rPr lang="ru-RU" sz="2400" b="1" i="1" dirty="0" smtClean="0">
                <a:solidFill>
                  <a:srgbClr val="2D11FF"/>
                </a:solidFill>
              </a:rPr>
              <a:t> =</a:t>
            </a:r>
            <a:r>
              <a:rPr lang="en-US" sz="2000" b="1" i="1" dirty="0" smtClean="0">
                <a:solidFill>
                  <a:srgbClr val="2D11FF"/>
                </a:solidFill>
              </a:rPr>
              <a:t> </a:t>
            </a:r>
            <a:endParaRPr lang="ru-RU" sz="2000" b="1" i="1" dirty="0" smtClean="0">
              <a:solidFill>
                <a:srgbClr val="2D11FF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2D11FF"/>
                </a:solidFill>
              </a:rPr>
              <a:t>поясок слипания</a:t>
            </a:r>
            <a:endParaRPr lang="ru-RU" sz="2400" b="1" i="1" dirty="0">
              <a:solidFill>
                <a:srgbClr val="2D11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2.3.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Фокальные контакты клеток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2214579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Рецепторные белки матрикса</a:t>
            </a:r>
            <a:r>
              <a:rPr lang="ru-RU" sz="2400" b="1" i="1" dirty="0" smtClean="0">
                <a:solidFill>
                  <a:schemeClr val="bg1"/>
                </a:solidFill>
              </a:rPr>
              <a:t> связывают волокна матрикса  с </a:t>
            </a:r>
            <a:r>
              <a:rPr lang="ru-RU" sz="2400" b="1" i="1" u="sng" dirty="0" smtClean="0">
                <a:solidFill>
                  <a:schemeClr val="bg1"/>
                </a:solidFill>
              </a:rPr>
              <a:t>рецепторами мембраны</a:t>
            </a:r>
            <a:r>
              <a:rPr lang="ru-RU" sz="2400" b="1" i="1" dirty="0" smtClean="0">
                <a:solidFill>
                  <a:schemeClr val="bg1"/>
                </a:solidFill>
              </a:rPr>
              <a:t>, которые в свою очередь через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линкерные</a:t>
            </a:r>
            <a:r>
              <a:rPr lang="ru-RU" sz="2400" b="1" i="1" dirty="0" smtClean="0">
                <a:solidFill>
                  <a:schemeClr val="bg1"/>
                </a:solidFill>
              </a:rPr>
              <a:t> (адаптерные) белки соединяются с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актиновыми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филаментами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u="sng" dirty="0" err="1" smtClean="0">
                <a:solidFill>
                  <a:schemeClr val="bg1"/>
                </a:solidFill>
              </a:rPr>
              <a:t>цитоскелета</a:t>
            </a:r>
            <a:r>
              <a:rPr lang="ru-RU" sz="2400" b="1" i="1" dirty="0" smtClean="0">
                <a:solidFill>
                  <a:schemeClr val="bg1"/>
                </a:solidFill>
              </a:rPr>
              <a:t>,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могут натягивать контакт. </a:t>
            </a:r>
          </a:p>
        </p:txBody>
      </p:sp>
      <p:pic>
        <p:nvPicPr>
          <p:cNvPr id="1026" name="Picture 2" descr="C:\Documents and Settings\НАТАЛЬЯ\Мои документы\Мои рисунки\Nature educashen\U4CP5-1_FibronectinIntegri_ks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728" y="2935339"/>
            <a:ext cx="7286676" cy="392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Сигнальная функция ФК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14422"/>
            <a:ext cx="4500562" cy="357189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фокальных контактах содержатся также специальные 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регуляторные белки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киназы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К),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могут менять состояние и прочность контакта. </a:t>
            </a:r>
          </a:p>
        </p:txBody>
      </p:sp>
      <p:pic>
        <p:nvPicPr>
          <p:cNvPr id="124930" name="Picture 2" descr="http://sbio.info/images/007(2)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r="18134"/>
          <a:stretch>
            <a:fillRect/>
          </a:stretch>
        </p:blipFill>
        <p:spPr bwMode="auto">
          <a:xfrm>
            <a:off x="0" y="1142984"/>
            <a:ext cx="4500562" cy="3000396"/>
          </a:xfrm>
          <a:prstGeom prst="round2Diag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58" y="4286256"/>
            <a:ext cx="8358246" cy="2145268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Красным пунктиром обозначены гипотетические пути проведения сигналов от фокальных контактов в клетку. Через ряд промежуточных белков (красные круги) такие пути могут активировать </a:t>
            </a:r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клеток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вызывать образование новых </a:t>
            </a:r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псевдоподий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поверхности клетки.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285852" y="1142984"/>
            <a:ext cx="1643074" cy="646986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Индукция размножения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2844" y="3357562"/>
            <a:ext cx="1500198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Индукция псевдоподий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214422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620E"/>
                </a:solidFill>
              </a:rPr>
              <a:t>актин</a:t>
            </a:r>
            <a:endParaRPr lang="ru-RU" b="1" dirty="0">
              <a:solidFill>
                <a:srgbClr val="20620E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857620" y="3214686"/>
            <a:ext cx="978408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МКК и поведение клеток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Deconstructing the skin: cytoarchitectural determinants of epidermal morphogenesis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85852" y="1142984"/>
            <a:ext cx="6614600" cy="571501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00430" y="928670"/>
            <a:ext cx="2286016" cy="7143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Пролиферация клеток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МКК и поведение клеток 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7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5786" y="1000108"/>
            <a:ext cx="7429552" cy="5602026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1000108"/>
            <a:ext cx="4214810" cy="163449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Сборка-разборка фокальных контактов (ФК) происходит за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10-120 мин,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эти структуры типичны для относительно 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медленно двигающихся клеток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2622313">
            <a:off x="7986141" y="1460608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Фокальные контакты – необходимое условие миграции клеток …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3906" name="Picture 2" descr="http://filearchive.cnews.ru/img/reviews/2011/04/05/skin_18a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810000" cy="3724276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5357826"/>
            <a:ext cx="4572000" cy="132802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Клетки костного мозга – </a:t>
            </a:r>
            <a:r>
              <a:rPr lang="ru-RU" b="1" dirty="0" err="1" smtClean="0">
                <a:solidFill>
                  <a:srgbClr val="002060"/>
                </a:solidFill>
              </a:rPr>
              <a:t>СМхК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35A517"/>
                </a:solidFill>
              </a:rPr>
              <a:t>(зеленый) </a:t>
            </a:r>
            <a:r>
              <a:rPr lang="ru-RU" b="1" dirty="0" smtClean="0">
                <a:solidFill>
                  <a:srgbClr val="002060"/>
                </a:solidFill>
              </a:rPr>
              <a:t>способны регенерировать кожу, в том числе верхний слой эпидермиса </a:t>
            </a:r>
            <a:r>
              <a:rPr lang="ru-RU" b="1" dirty="0" smtClean="0">
                <a:solidFill>
                  <a:srgbClr val="FF0000"/>
                </a:solidFill>
              </a:rPr>
              <a:t>(красный).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3908" name="Picture 4" descr="http://scienceevents.ru/wp-content/uploads/2011/07/ra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357686" cy="2868811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29124" y="4572008"/>
            <a:ext cx="4422621" cy="40862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Миграция клетки рака молочной железы.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458" name="AutoShape 2" descr="data:image/jpeg;base64,/9j/4AAQSkZJRgABAQAAAQABAAD/2wCEAAkGBhQPEBQUEhQUFRAUFA8UEBQVFBUUEBASFBUVFBQQFRUXHCYeFxkjGRQUHy8gIycpLCwsFR4xNTAtQSYrOCkBCQoKBQUFDQUFDSkYEhgpKSkpKSkpKSkpKSkpKSkpKSkpKSkpKSkpKSkpKSkpKSkpKSkpKSkpKSkpKSkpKSkpKf/AABEIAJIAwAMBIgACEQEDEQH/xAAbAAACAwEBAQAAAAAAAAAAAAABAgADBAYFB//EADUQAAICAQMCBAYABAUFAAAAAAABAhEDEiExBEEFIlFhBhMycYGRB6HB0RQzQlKxFSNi4fD/xAAUAQEAAAAAAAAAAAAAAAAAAAAA/8QAFBEBAAAAAAAAAAAAAAAAAAAAAP/aAAwDAQACEQMRAD8A+MRLYsrRZEC6JYmVRLYgXRkMmVxHsAtlbYzEYFUyiZonJuk3suPZc7fspmBnmVSL5IqkgKmAdoDQCBQaDQEQyREh0gDEdCxCBHISTGYkgEkxGMxVzvwBqiWxJiwOTSim2+EuSJAWRLYlUSyIF0QiIdARsRjMVgVyKZF0iuSAokitovkiqSAqaBRY0LQC0ShqDQAoZEQQDRCEYAEkMxWBWxGOxGB90jjwY8M8fyYY8koTg5KCtKUdLkny5U5Utub7HybrulWLLOHmUYyajr+tpPZutro+j9Z1tPffImuGkm3SuTfaktt+DivieE3l1NSUKWnytR/De/7A8dDxETLIgOhhUMBBZBZGBXJFckXULKFAZ5Irki9xLum8NnkjKUV5IfXLtG1KST93olQGBoDRY4g0X+AK0goaiUAKDQSUAECggYCtiMdsSQCMRjMVgfVvEsXZb191tWy972OO8b6icp1KSa3aUar8pHSfFHi0umajpjqlcle6020nx6/3OMzdRKbuTbfu7AWKLUVxLEA0RrAgoAjYoW0rpN8+hIK36Lu6v+R7Ph3wrnzU4wuHOtNNOK3biruW3bYDR03wsli+Zm1xxz1RwzVbZVGOSGqL5xyg3TXdP0p+m+kwf4dYZ9PB9RGNfNUmlKFuUctx3+Yr9GpR2aumV9DiuMryaXClCLjKssXalT3UJLnje3uTG0o1vJtq1qajLlqV8KSbfN9wMXW/DPTvEp4c2T5jq8WTDTXrFTg6bXr/ACRny4Jw6eWCLuEmm3p066eqO732bkqfDbPcWR/LrQlKlFTaj9DW93vqfl/Sf3x5MVN0/f736v8Af/oDi8vSyTppp/Yvn0mjFbaWp3Xd6eF7837d+x1PzKXmS59mq+x5/iHhscjtNqXCteVrfuuAOX0go9f/AKFN8Lbs7W67bIxZoJbJbL9v1bAzUA14vDck4uUYNxjvJpbJJW2/xuZ3jAraFY7FYCMSQ8hGBWxRmKB13xt1nzOq5tRx44re2uW03+TwkavGusjmzznC9EmtOqtVUua2v370ZYgWRHihEOgHQwkWOgNnQw81uKkvd+W/c7D/ABMs2OMflpJR1RUdST3+ulzJJS3fFnjfDvRa4yvH/wCSm3JWlXkgl5b93fZI9/NkwaYxw45a1/mTnkj53H/bDGto2nvYAwdM8kXLS3NNS+tRSTX+3TSapO79DR03QptVbk25OPfU4rhaar78OlwzP02S03GkpO67KSapW7ae9Lf+p0nh2OC31JyUYyx6otRlPa4zaa2btfhgedm6OMcW8Uordu2+VtH/AJde3Yy9L06ltVRaVVG6XZ9v3aT9ODpPEcHzoJKL2cVS2vs3phu+1d9mU9J0MI1qjbcqa4avlPVcu7/tsB5EfhZzi3CMnt5fKtTb33i/s+Pb1EzfCs93GEq5dxaaTSW1v1df3O56TM4ZNOlqUV/3LTcmuXs3a/L77HRdR0+NK6rbdKUtud21a4dAfEuo8DcFq3S31f6qd+kX9/5ep5HUeF77x8zp3259T7R4l0GPJGo6XSv6aVSioJWt77V7L8cR4x4fBN6eKuq1KKTad877V/8AMDiMbnhknFRelpx1RjkinepeSSq9uaPf8ahHq+g+bkj0seom46six4un0KDqpT3nllJV9EY/fkx9ThVxi9uVfHrtLdK7W+/43LfEJx8Ollw9Vjh1EMkNEoRyZMObFVaH9K01zvFp3yB88yopySpGrqlG/K217qmvv2/RkyKwKvmW9iMKjQsgFYgzFA3IsiVIsiBbEdFcWOgHRq6CtatulvtVtrhbmUfHNp2tn29gO68Cx9RLIp4nFPHT1yUUoput27UuX+N+2y9fvNq/mTk4y1beaTdulHblrbb8HLeFeM5MWRapy+WmqSd+V/Uqltb9ztc3jXT9TgUqlHMoxx48agnGOmbah86U7Xlq5aVtaS3dhiw9RvFXyt6rzW9TXLqXHbdI9vp+u8rXzIJNO3VtVw9tlylseT1/TZsE5PMmllWOUNLhKKnJSUblB+RJKUqXbfucx4x4il5ITct5fMa2jadaY+23PfYDv4/GGLp9nm7puMFKfCS/HH8yjqv4mYZf6Zu32hCP9fZHyyWQV5APp0/4qxi08eKdpVbmrfb0/wCbKeo/jBmmv8uG1qO7X4aSqSPmzmDWB3XVfxLyZOYJUmkozkkr70u/G/sjLj+IH1EqTqXZOqt7VbdW33+yOOcyRyUB20vE8SnFTklkTSyRnh+biaapO03a33VJ7Jp7UH40x4cUIyx5o51mhUYuTlPpnFxanjlqlcGvLUna3T4RxEsre4J5LX7ASbKpDSZXL1sCSZW2FyFbAVgCwAbkOhEx0A6HQqGQDDWKQBtRpw+JTgtKb03ddm6pmSwNgbsvis2mlspKn32qu/tsefKQHISTAimmtiNiRilwGwDYGCwWAwLBYGAwGwN7e4urYCMVhbEYCMVjMRgAhCAbkPARDxAdDIVDIBiAJYBsRkA2AGK2RsVsCNgsFgsA2QWyWA1gYAWAWwNkFbAjYrYWI2AGKwsUCEIQDch4iJFkUA6CBDAQDCwMBWxbGK2wA2KyNitgRsFgbBYBslgIAwAEAlgCBgBisLFbAVgCwAQhCAehEeISAOhmQgAkKyEAXJx+iuRCAKxWQgCpf1FZCARBRCAAJCAAjAQAMQhAFYCEAhC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прикрепительных контактов: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00174"/>
            <a:ext cx="5072098" cy="35719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3400" b="1" dirty="0" smtClean="0">
                <a:solidFill>
                  <a:srgbClr val="002060"/>
                </a:solidFill>
              </a:rPr>
              <a:t>Механически скрепляют клетки между собой, с межклеточным матриксом или базальной пластинкой.</a:t>
            </a:r>
          </a:p>
          <a:p>
            <a:pPr>
              <a:lnSpc>
                <a:spcPct val="110000"/>
              </a:lnSpc>
            </a:pPr>
            <a:r>
              <a:rPr lang="ru-RU" sz="3400" b="1" dirty="0" smtClean="0">
                <a:solidFill>
                  <a:srgbClr val="002060"/>
                </a:solidFill>
              </a:rPr>
              <a:t>Стабилизируют </a:t>
            </a:r>
            <a:r>
              <a:rPr lang="ru-RU" sz="3400" b="1" dirty="0" err="1" smtClean="0">
                <a:solidFill>
                  <a:srgbClr val="002060"/>
                </a:solidFill>
              </a:rPr>
              <a:t>цитоскелет</a:t>
            </a:r>
            <a:r>
              <a:rPr lang="ru-RU" sz="3400" b="1" dirty="0" smtClean="0">
                <a:solidFill>
                  <a:srgbClr val="002060"/>
                </a:solidFill>
              </a:rPr>
              <a:t>, размеры и форму клеток; поддерживают структурную целостность ткани.</a:t>
            </a:r>
          </a:p>
          <a:p>
            <a:pPr>
              <a:lnSpc>
                <a:spcPct val="110000"/>
              </a:lnSpc>
            </a:pPr>
            <a:r>
              <a:rPr lang="ru-RU" sz="3400" b="1" dirty="0" smtClean="0">
                <a:solidFill>
                  <a:srgbClr val="002060"/>
                </a:solidFill>
              </a:rPr>
              <a:t>Обеспечивают двигательные реакции клеток (</a:t>
            </a:r>
            <a:r>
              <a:rPr lang="ru-RU" sz="3400" b="1" dirty="0" err="1" smtClean="0">
                <a:solidFill>
                  <a:srgbClr val="002060"/>
                </a:solidFill>
              </a:rPr>
              <a:t>амебоидное</a:t>
            </a:r>
            <a:r>
              <a:rPr lang="ru-RU" sz="3400" b="1" dirty="0" smtClean="0">
                <a:solidFill>
                  <a:srgbClr val="002060"/>
                </a:solidFill>
              </a:rPr>
              <a:t> движение).</a:t>
            </a:r>
          </a:p>
          <a:p>
            <a:pPr>
              <a:lnSpc>
                <a:spcPct val="110000"/>
              </a:lnSpc>
            </a:pPr>
            <a:r>
              <a:rPr lang="ru-RU" sz="3400" b="1" dirty="0" smtClean="0">
                <a:solidFill>
                  <a:srgbClr val="002060"/>
                </a:solidFill>
              </a:rPr>
              <a:t>Участвуют в клеточном </a:t>
            </a:r>
            <a:r>
              <a:rPr lang="ru-RU" sz="3400" b="1" dirty="0" err="1" smtClean="0">
                <a:solidFill>
                  <a:srgbClr val="002060"/>
                </a:solidFill>
              </a:rPr>
              <a:t>сигналлинге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99330" name="AutoShape 2" descr="data:image/jpeg;base64,/9j/4AAQSkZJRgABAQAAAQABAAD/2wCEAAkGBhISERURExIWFRUVFBgWFxMXFhgXFhYXFhIVFRUYFx0YHCYfFxklGhQWHy8gIycpLS8sFx4xNTAtNSYrLSkBCQoKDgwOGg8PGi0kHyQtLC0qMTEpLywqLy80KSwsNCosLy80LCksLCwpLDQpKSwsKiksLCw0LSksLC0sLCwsLv/AABEIANQA7gMBIgACEQEDEQH/xAAbAAEAAgMBAQAAAAAAAAAAAAAABAUCAwYBB//EAEEQAAICAQMCBAQEBAMFBwUAAAECAxEABBIhEzEFIkFRBjJhcRQjgZEHQlKhM2LRFRaSsfAkQ1RygtPxY5PBwtL/xAAYAQEAAwEAAAAAAAAAAAAAAAAAAgMEAf/EAC0RAQEAAgEDAQYEBwAAAAAAAAABAhEhAxIxQRMiUWGx8ASRodEUI3GBweHx/9oADAMBAAIRAxEAPwD7jjGMBmMjUCQCaF0Ks/QXx++ZZi4Ncd/S+14HOD4+05O0JKZCFqLau/e07wdKi1Bw8b3ZoAXdZsf440weKM7982pk0yLQvfE5R2PPCbgBf+YcZSxfwzKyDUjUD8SFRjOYzuacTtJK5p+Y3R+lsvhABfAyXpv4fBZWm62521o1IJXhIhLJKIV83FvIzFvUntwMCXP8dxR7urBqI9sfUG9FBdOskNgb7XzOvD7TRvJHiPxhDC0iFJHaJoFIQKdzalykQXcwHdebqspdd8ATTmVptTETJEIiUgKdUCWN1acdQiRlWMqKCgb296zZ4h/DmNuuIehEkz6VxD0AYgdNIzsHRWUOH3Ue3A9cC80/xIrSRxPFJE8olKh+n2i6e4ko7AX1RX2PbIml+OdPJHJIA4Eem/EmwoJj3zJQ83LXA/H1HOQ9P8AoWhM8ejZIet+RHpRHExmENNsZ3AcdI8+u4dq5iQ/wui6TRyGKU/g/w0bNAD0m6mofqJZO3/HUUK/w+/sHT+G+Pxzu8aBg0axMbAFiaPqLXPPHfKvWfGsfnCnYY/xBdpVOzbpXjjlrabvdMhArmiOCRlT4n/DRpZHbqwfmRwx9RtOXni6UYTdBJ1R02NX2NGu+Sx/D0HUJNJNuRJ9RMYttBzNLFLGrndyEeFW7clV7VgWw+LIvwA8Q2v0jGJNu0dSmIAFbquz7/rmg/Gsal1kgmiMTQh94j8q6h2SNzskYbNyGz6WDWYt8JE+GDw/qixGqdXbxwwa9u76e+Z+J/DLyNq3WRB+Kgih2vGXVRGZQ5IDrutZjXaiB3wMNT8bxqRt0+okUztp1dFj2vKpZSq7pAa3I4uq8py18P8ZSZ5YwGV4WRXVq7vCkoqiboOAfqD98gP8ACqiHSQxttXSyxyCxuLiNHU2bHmYvZb3v3yn8Y/h2Z9TNP1IF6skTiQ6ctqYumka1DL1Bsvp38v8AMcDo/GfiGHSlOqSA/UO4CwoihaZy3N/Kh7XzWQofi8PIYl0uoLqsbOKhHT6oJUNco5oEkC6zL4o+E01phEjUkbSEirJLwvGpU35GVmDg88qMp1+BJuv+Ikk0k8hSAM8+jMjhoVovGeqOmWPm9aIGBaL8bw9XpmOVV/EPpusVTpdVFZithywFKeStcZhB8eQyaNtbHFM8aFuooVA6KidQuys48pQqwokkOprnIep/hzG6anlOtqJZG6+wlo45iBIiW3DdMuu8V83b0OxPgQomrjTUOU1em6REo3skgjaJZAQVtemVXbX8g5wJU/xzBGjvNHLFsgE5VwhYo0hjQLscgszCgL9RmQ+ONP0ZZ6fbCsLMKXcRPHHIm0bueJVv9e+aPEPggTamOd5eI9N0hHt8pkG7ZK3PO3exC13o3xlaf4XRmGRHMTSsmmSOcwgvF+HhijO0k2N3SJ4Ird64Fzq/jaGNpLjlaKGQRS6hVUxRuaBDW28hdw3FVIF89jUhPiqEqjU9Sap9IOB/iRtIrE8/JcTc/bjKvW/BUrieBdQq6XUytJLGYyZR1CplSN94AVyD3UkbjXpUab4S1aGPZNC8cevOrEfSZZKlncyAuZdvlSZyPLztGBYp8e6dmgjRZXk1CSPHEqruqLfe62AUsY3C887T2rPD8exDTyaloNQqI/TAKxl5JBKYWSNVkJZg6n27cXkXwD+H40zQP1t7xzSSOxX51aGWKONfN5FQS362dx43cZt8Csywo2pZUi1Go1H5Y2OZJ5ZHj8xJoIssg7ckg8dsDqNJqllRZENo6h1YdirAFT+xGbcqvhnwQ6TTjT9TqLGzCMkUyxliURufMVB23xwBwMtcBjGMBjGMBjGMBjGMBjGMBjPLyLq/Ekj45ZqsIvLfr6KPqaGct05bJzUvPLyglkeTl2Nf0KSFH3Iov+vH0Gavwaf0KPqBRH2I5GQ9oq9pfSOkLYBznG04PzFn9g7M4H6MSMyiVk/w3KA/ygKV+4BHl/THtD2t+DosZRDVzDkSX9GVaP8Aw7SM3f7Wl/oT/jb/APjO98d9rPVb4znZfHtSGNafcB7PGL+xaQEfquSoPiHeARBId3Yb9Pf2rrXedmUqUzlXGMrv9pyf+Fm/4oP/AHs06n4iVJej03MmxH2+TgSSGNQTuq93Bon9ckmt8Zzy/GkV8o4F7SaB2sE3EMFJIN2PWyD6DM4PixHVmWNztLWAVsLGWDsbIqtvA5JsfWgvsZRT/FsSoHKvRQOoAFtbFaHPelLfYE+mWXhuuMqlthSndKJB5jdkY8em5TgS8YxgMYxgMYxgMYxgMYxgMZo1WsWMWx7mgACST9AOcqZviMG1Tap95HXj/wBKk39iRkblIry6mOPleXkDVeMIvCfmN/Sp4H/mbsv/AD9gcpCsRIsiRj6n8x2P0As/sKyU0bqm4xFUUWeVsD1O0HsPbv8ATId99FV6tvj93rvI3LSNfshKKPoK5P3J/btniRBew7mz3JJ9yTyT9TmEEkTsxenCqNq2CrMWIPHZj8vfteZfgY9xJQAE+VLO0UPQdvQngZny6nw5W9P8PllzeJ+orljtRS5Heqof+ZjwPt3+mZjTSl9n5YNbvnJoXXbaL/cZVa/xKWMpGqMEO47VG5u99kpALJ+Z/Xsaz06qV4jSMsm4UzuAxHqSU3VxxX0yyTO61Pv7/wCLsfw053b9Prytp9G6oziRG2XahSOwsi95o17++al3GzSoFIBLnkkiwAFv/r0yi0+qlVzGG07OKYxl5WYexIJ47969b9cmTeIPs3OY9O97A5HVW2+Ug+XaLseb/wCeXHPfjUT/AIXCT1+/6rCXcqdQshXcFPzAglgv8w9z/Y5mDnkbjyrIyhzz094Is2CVBAJvn09Tnp0ke7kMorjpggk39BXb39zlffZdWIZfhpq3C/2e5g8Cm7UG+9gc5YQ+EwsA1FwQCCzsftxdD9sT+Cr3jOw+3dT91v8AuK/XL+y2Mt6eXrEfS+IPGNrAuvoQRvH0bcRuH1u/e+5TSaOWzIFDUAQ/lcAcj61ZsEevY2ONo8E4/wAV93uK2/bbR4/W/rmI8Kl/rT/hYf8A7HJTuhO+JOl0unKgRqhVTY20QDs6fp67eMw/3e09V0hW7dXNXzdC6F7msDg2bvIreCSXuDIG/qUOG/cNyPocn+H6eVb6kok9vIFI97IPOTlvrFmOWW9WNEfw3pldnEQtlK0bIAbduoH5b3sDXocsIoVUUoAFs1D3ZizH7kkn9czxklhjGMBjGMBjGMBjGMBjGMDTqNFHJW9Fau1gGr75mIgBtAAHtXH7ZnjDmp5Qm1cSEgcEdwqnvV1wKv8A1yv13jArZIyJuHIslttWePsDz98l66FuoGVSbWjVd7FXZ9r5yp13g0Uu4SKwPJPmIosgXcCDXZa/Q/XMly9649TcnyjTMdY7w1v51un1dKGRC427gVANCh2BIJNHsOe+RPE4XL9VbIihdkFd5SDV/YKOPrm3U6fbGehsW+5BrkdiK4v3vv63m/RapmjDOpRjxXezXdQCTR9AecjuYzeOv8paty1l/pWeGwbIkUX8oJJuyxFsTfqSSc91Ovjjrc3zcAAFia7gBQSc0anwESSmRvlHlbeAzyEVXbbsrt5r+2WD6JYCsZfphj5VV9qKNxLDyhar+9jnnNV/ESTU/f7/ADd83d39P3+il03hsIlk1ojmD1TFkcfMACVWrPYXks6lJg0ShjuVh545FQeU/MWUADJknjCBBMyHZYsyeRiGYIgjUNasSQQG5JIFAnjXpPFo5FakZnWQAgjzKnTBG7fVEhr2nvu9RzlftupJ4iz3b538mE6QSadIW1KhlRRuEi8kKByCfMDXY/2yT4VoXSj1y6ba2WrKCDwUaga/ynt75F0iaF9Tx00lUebcoVl2gGlDClPNkj0GXujg6gJEqlQSLSiT6jdYocEcAfrkble3swl189foz9vvd+et/Lajk8fRfMjRUHAUtqGXzFu2wx8WbBA9Lyxh+IdQwLLFA6jvt1DH0vg9Krr0z2f4VUsrqFDJdMtxnkV5gAQ3oeR6e1gzI/D5FX5gx9iSSef6uOf0/wBc5lJjP5cu/v8AP74Mbbffs0yh8QnflY4T9pz/AH/K4zXqfiHZL0OmTII0kIDAL55OmACRz5vp25zfooHDliNoIog0SaJIqjxVn98rPiDxGOKVN2nWRiU2vyWD9QKopUYig5YeppqHlJF3TyuU3Yrzxkuo36T4lMq7khNbwnLbfVluytHlT2J/TM/DPiiOZ0QAjqIzrddlbaAR3BO2Q/ZDdWBlavisUJYjSbVJPKLIQXWOSTlTGKPlPIur81HjPdB41CzflaZF/wC8LllRbjBicg1yy3s5q/PyNpuxB1eM57/ehgG3Qr5CQ1Sf/XkgXbaDd54mvtQI7k1kzS+NM0vSaMDzbCQ+7ziFZuAVFrtceb39PXAtcYxgMYxgMYxgMYxgMYxgMYxgMjatIwN8gXy/zMBx/wBHN7uALJoD1Ocp8R6uaQg6cK4XsW5TdTEkeZQ3Oxbvi2IBORy1rlPCW3heTTwhOuAG9iALJvaAPrfHPbOWj8Xn6/SKOnmbbIse5RuDNuJI2qvcDljzRAJGTJdICdw+YbitligcqV3bQaurBNXRPPOVHh2slaVUadCVLCRbBDFVYMsY6CHytRPnYgLRBu8psl500Yzt4YjXTNNerVFRi21W5O5ZEWEjY7L8p8xZVALIAxzL4nmkUKsDsZudsZ3NuWjV2GCqH2nng0RxwVa/STuQrrESZT05VQkwximJJYV1DtSvSxfNCrbTwBFCC6Arkkn9SeScv6fSl96lukeV5pIv8KMEnzRyHeu3/wBIIJ7cf3ORY21EXaGBYxyyxBi7c8lQAo3UPUG+Octcj6PxCKUExyK4Bo7SDR+uXezw8ac7r8GQ1ivEZYwJaUlQKBYgXs83ym+KPYnI0Hjc+ySSCFhKNq7JFIje24YF9jHaCxIpT6VyMr/FHaCbdG6RpKrPKW4rpLZZTscBiGWyVbhfejk3RSzPHKVlRm3AIG52EAbhJUUZB5JAKccckHjN1MOzLhK6q9+GvH5ZneKZUDrZpARS+Wg/mZQ9ODSu1Z0OcMsyacq7usU8i+d4k4cqqdQ0VbyjjluQPXOt8I1RkhVyQd10w7MNxCsPoQAf1zuOW2fPDXKZnOeOayMSurQwORCD+bW97MjKqgqdyhorP3vuOejzBogeSAT9vsf/AMD9smrcmvxJShejDwxjEatZDClLBNt7CGKiuSSq/wA2XfhUcc0EUjQxg0HC7QQjAnlbHBBLc9+Tlh0Fu9ov3oX3v/nzmYFYGh/D4iQxjQld20lVJG/5644uzfvmQ0aB+psXft279o3bburq6+mbsYDGMYDGMYDGMYDGMYDGMYDGMYGnV6RZF2OLHBqyOxsdvqM5HxPwmOHUNLHG5kETbU3ueoz8mib/AKEWzYHoB69pkLxaCZ4isMgjc15iL4vzAexI4Bo13o5GzaeOWq4mNBqCs88bxdCnWyOmR5ZCwLIGBBSiRt4FWVJzc7xyRjVwQpK7AFHIVT6x7yWIPlUt6gkcAi8uf9hvHp/OepKCtlAQFXeL2Ack7e57n2HbKvxLwYuFYrKkca/KIlKCuQ3TdTZAHHlNegyqyxfMpfCL+InRklmXyEMjKgJ2eYGN2UM3JFglSwHHOWnWWyNwsdxYsfcZXeGRIywtp5nWGEMhh2nzEDbT7xvVgear2qr5iDS6PWSiRWtqVypSuoqmgwEiglCDtJXg2L5CkX4daSasSslXrEVzVfXKrw/RaXSiRohwSN4UmQjuFAAsj5jxnnifw11CmxlVUAAjaMOi8ksVW6s3RBB7CipGbpIZo5D0liihBUkhQDtFGQsALJrcoAr3JPy529bHzok1NbeDxLaQ84EaSOsUUbC5GZ75ar22B8voBzjUxSQkLpdPGAy2XpQu4cKpAdWAAskgNQIAU2akQeLwSxNMGGxLJYj5dqByf0VgfccjvYyvk0EW5dS/WdWmBRukWO/qWi2qGREQ9l8q+Xm6N0ZZXK7pUvxXqchoUmQkbfKWZG/lLJyXAPNx+b0C+udL8LkDTIolSUKNu5KCgDsgA7bRQo8iucw8H8D2fmSO7uTv2sRtjJulUKBwoNc32vuckazwVHfqoTFLVdVKDMPZwQVkHHZga9KyeOOmfqZb8LHGUw8YeHjVKAP/ABEYJhP1ccmD38xK/wCfLdXBFjkH1yatljPLxeB7jGMBjGMBjGMBjGMBjGMBjGMBjGMBjGMBmLDjNPiGq6cTyBd2xS20ULoWBZ4F+5zk9fPrZI1XdH5xUyfyqCV3CMhdxWt68mzamxzkblIljhcnnh1t0oY9iC1DEbSAvTZ26YB+Ykeooc3fY7PEdNCiM+mlVXDAOxAO8MTZUkUWsE7qI4bg+kTxZWjRE0+nRix2gbPy0AHG7bQUencAC+5AVtnjGpMcakPGj2q73IUV/PsLK1Hj1B+xyqfCRq1bWXg2oVgFn1CWqWShCluxXdQoNt7hQLIJAA4G3Va1YndNwYKbB3qGrZvHBqzQP3498qoNZEIjMDFqJ4187jYrbS/q23hVU+1kJ2s1kzQ1PGQ8KqgYbaa1agrbl2hStNY9O3tnbLPMNWVtm8Nd5IkTVJEQivJAUo+dg1UGAN7HWmvux78jp/BvC108QiXsCaHIC2bpQSaUegvOQh08iSlFgjETON0hO5mUL3YsxZnHYKVIquRnV+AyDogXyrMCDfls2F57gBlrJY2bU9SXSyyPrddHEhkkYKork+pJoAAcliTQA5J4GRtf4wFcRRr1ZiL6YNBQSBvlaj0059iTR2hqzDQ+D+cTTsJZhdGiEisURCpJ28d2NsbNmqAsUo/4aXVcyhoYCP8ABupZLu+qV/w1/wAimz/Me65p1/gkrTgpt6GyKPpbigQLIWdgFFHyeSvr6c50VZz/AIv4bK8zMrRhHjVTukZWXYzFiAEIIph6jAj+GfD0oUrMAx6gYNvuxuYkWAG7EDm+3GZeGeCapHiMklrGwZiHYmVjHMpLCqAAdAF7cXxtGRI/hZtrsZ0MjIhEtm0YKQ7J/SnYCj2UY/3WnZw6NDGrKRtQllRWWRSI/wAsE/4m/uo3fynggOwBxec23ww1A7YpGCohD2okVBKg3kKT2aJuzcxj2BHjfDEgRFBjZhu3SmwwYyKyzLQO6QBSOSO/zVdh02MDGAxjGAxjGAxjGAxjGAxjGAxjGBymu8dmbVNAqN0qK9Tbabgvmu1oi7ThrsDykEkVOlH542a1XWzcBZXagpBUefy0QDaqDwQb7id4z4jEmoaBlJ6r7doqvMEVybINFpOQtmtzVQJyu0ejkSZEMBMSE9Jus7rGNjBW2vIRu2+XhQV3cbgSRRby1YzU4ap/DZYpVeEvM7742klcFYgzK9lV239OCAFAAG7LXS6MIoUkubJLObYse5+n2GQtHoEi1cwVSu+NZO5NsZJN55PeyuWwzb08dYmV1wxKD2yq1fhAWRJoVIKyAvEjFFkB4JIBClhd88GqOeeDfjOrKNRsMd/lla9zxxzVe/N5ZatwI3J7BGJ+wU3kpe6O6uF1tGh17SQyGRW0vdQ7HaQGUbXBcLTAtXIrcposOcq5tBJLE6jVqyEi5oyC8dV5VJL/ADXy7klFBAu7XPQahdRAsQQtNp41ZSzNGOqEaP5kbepvevIF8kWOcsvAPDzMzRywslsruzOXMqoV2Dl3K0aFbivDUTuNYNauncuHW+GeGpCgRB9WbuzvQDO5PLMa5Js5MxjL2Myl8T8CaWRnBjp4wh3oWZa6gOw3wCJDf2+vF1jA5Y/Bx+XcgXeW3BKeiy+TvWwBbAIrcFsUKN94ToejCkV3sXbdVkvGAxjGAxjGAxjGAxjGAxjGAxjGAxjGAxjGBy+q1JeSR0FeUKFby2yb+X4tb3AdiaAP0yj1+s/7OkWpbZK6hpFiZFAUMN1vIdix15TZ58wF51uv8HdpTIkigFQCjITZHYhgw2j6Uc5KPxaV3oQK4ZGaGQBtlqtqHeiFtvKflII7EHcKcpdtWNlnDzTOiQxJC/Tkl/NSOUKrScWysqgBAQP5AAK4HfJK+NIARL+Swq1cjmzVoR863xY+l1m/RK5VW1CxiUFgrAC6JoEeZtpIq1Vm+/tp0Eupv/tEcf8AlZP6yQNqruZmBHO7ynitvtPDq3GaS1K8j8f07NtEqk/qByaFk8CzwLPJ4zXJ1pSAW/DIewJHVkPauGGwc+h3XXbJmv08TIZZUjKIyrulpTbMBtXcOeStgmieKJGYajwaJ3M1bnO1hbHYSgBjuuSoIDVdXzV85PLr30miSejKcTokSoyyEMglkk8p6YB6jgLxuNDgcc5e+DaBg3WYkbkAVPYWW3Hj5jY49Nv3ys+HvD5p4y2oKgbiNsY4YALfms+UtuHHpxd51QGV4Y+qrqZ+ke4xjLFBjGMBjGMBjGMBjGMBjGMBjGMBjGMBjGMBjGMBjGMBnN+M+GDTxKYF2jcF2fyAMSBQJ8vmIHHHm7HOkyh+IJmLrFdIRu7cuUcHbfoB5TXc39DnZj3XVTwtl4VeneVbYrG5IAO/zcBmO0Ui7bBHPPbsfTDSxSI4kDDyltkbWyqDYFkEWQpq64v1ySxoE+3PHJ/t3yEmueSN2iTzK5ReoaR9pALApZ28sO12pFDLezGei3aVKXYsXKyb73I4JQf0lBfkKixY5Nk981fD2gSNkgkrpgHprdqzltxDWLvkkA2Dz7VnkGvV5HRVak4L7aTcGKlAT3YVZ4qiOc3yRhgVIsHgjO3DHI261RQoZ7kTwmQtBExNkxoSfclBf98l5Qz0xjGAxjGAxjGAxjGAxjGAxjGAxjGAxjGAxjGAxjGAxjGAyg+JpaaIWPmLbedxsdOxQqh1CSDXvfFG/wA57x2dWlRVsslh+PKFdd1EnubVDQvJ4eU8PKp1fisUZ2s3P9IBY2RYBCg0SOwPejXbA1blCyQtd0FciOx33etD+/0zw7fxFdNdwj3h6G692yv2yZlnNXcRCTUSoC05jC0Pl32pLAAEnuOe/GaY9XPunj2H8tY+nKUpXLIN9UfOQbNAAdl+uTdbBvjdP6kYfupGaWdxp7NhxEL9w20Xz6c+vp3xPOnfPLofD1nESBOiUCLtNvytcHt7ZIvVe0P7v/pkrTIFRQoAAUAAcgADij6jNuUMqBeq9of3f/TF6r2h/d/9Mn4wIF6r2h/d/wDTK7xX4p/DlhIgNICCG+Zg0YdRYoUJAaJugTQFE9BnL+JeObNRKEgi6kYWpH4LgorUCFs7QzX7bk/qNBtX4rYl6htV6hV9xVXSJiHKlkFtQBAFg7vmFGsx8Vgbt6UNrspBZgwVlVdx2AIWLevA45OQB4sZIVb8PBsWRtqMDS9NJXDL5a3fltyB65n4BqdNJIkY0saXEGB22VZTXTYlaEoQqSL3d74F4E6f4mI27YrZrobm9GjH8iM3/eeint+2lfjJRJ03j2nriIHcaoySx7/Mi8BovSx5hzYIFwfB4DZ6EXm7/lrzyDzxzyAf0zNPDYRuqJBuBDUijcD3B45BwIvgPi51CFymymqrJ4Khr5VfeuLHHBIyzzCOJV4UAduwrsKH9hWZ4DGMYDGMYDGMYDGMYDGMYDGMYDOY8UjCTmnDGTzMn8yUiqCa/lIUDmjfv6dPnMeIIVncHjeQyn0IEaIf1BHP0Iyzp+U8PKAgQzsQTvWNVI9AGYsP14zZrdWIo2kYEhQSQos8ewzXpICskzEjzupFGyFEaqL9uQcheCfE8Wpd0QMCnNsBTC6sUeOfQ++Sl1x6tHbbzOZNbSV8SV9MZxYUxFxfBHlP+mexqRpgGJBEIs8k3sF/UnPdbqjvjiWizmzYuo1+cn78KPqclsBaA9upHf8A91M7PLl4jp9ID013KFO0WoNhTQsA+oHbN2eDPcoZTGMYDOa8Y8fMcrxiNXcKOkm0MzOwUc0xYCmP8lUD5vTOlzlfGfiHUxyyIkYKqQVfYx8vQLPZurEjR/St3tga4vipd/ljjKF0LMo+SJtwZpCLpltCd1cOe4pm8i+LmUKHiUyPHHIgQAW0isxUhnu9ord2/qKgjMNT8T6kbgiBgGUiTYxUoYQW7HbuEjD1qgfvkj/b+rKtIkRZbAQFKZiFV2I2ueCol5IAvZW68DGf4wdQdyhakKGMeaZVEroZQASCBt28WC57+mdB4RqHeFWkAD8hgDdFWKnmhfb04yk/3mmWUb4T0yBtKjzNuklUEWeDSJ5e/OX3hk7PDG7imaNGYURTFQSKPI5OBJxjGAxjGAxjGAxjGAxjGAxjGAxjGAyi+JPmh8xvcx2cURsILk1YrcB3rz9uxF7lT8Rp+Wr1ykim67A2rXXpR/5ZLDylj5c3qdK6ydaKiSAroTQcD5SD6MLP3HGa2iZHbo6dFLVulJVVPrZC+Zu/0yx0+6U1EN/u10i/dqNn6Cz9s8dihKyKVINdmKn2Kttoij/1WW9saJlfDCDT15jRcqAzgVurt9hyeM3Rwl3SMerBifZUdWY/8gPq30OYsHCiRoyIya3c2PZmWrVT7/a6z3RK0rq0QJ2OLlBG0C1Lr3trXigCLI7VY74iPzdWM9zwZ7mdnMYxgM8rPcYHlYrPcYHlZ7jGAxjGAxjGAxjGAxjGAxjGAxjGAxjGAxjGAxjGAzwDGMD3GMYDGMYDGMYDGMYDGMYDGMYDGMYDGM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9332" name="Picture 4" descr="http://elementy.ru/images/eltpub/keratinosid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8333" r="8333"/>
          <a:stretch>
            <a:fillRect/>
          </a:stretch>
        </p:blipFill>
        <p:spPr bwMode="auto">
          <a:xfrm>
            <a:off x="214282" y="1571612"/>
            <a:ext cx="3571900" cy="3810000"/>
          </a:xfrm>
          <a:prstGeom prst="rect">
            <a:avLst/>
          </a:prstGeom>
          <a:noFill/>
        </p:spPr>
      </p:pic>
      <p:sp>
        <p:nvSpPr>
          <p:cNvPr id="99334" name="AutoShape 6" descr="data:image/jpeg;base64,/9j/4AAQSkZJRgABAQAAAQABAAD/2wCEAAkGBhQQEBUQEhQWFBQUFBgXGRgVGBgWGBgYFRodGBgYGhcXHCYeGB8kGhUYHy8gJCcpLiwsGB8xNTArNSYrLSkBCQoKDgwOGg8PGiwkHCQsLCwsLCwsLCwsLCwsLCwsLCwsLCwsKiwsLCwsLCwsLCwsLCksLCwpLCwsLCwsLCwsKf/AABEIAMMBAwMBIgACEQEDEQH/xAAbAAABBQEBAAAAAAAAAAAAAAAAAQMEBQYCB//EAEEQAAIBAwIFAgQEAwUHAwUAAAECEQADIRIxBAUiQVETYQYycZEjQoGhUrHBFDNi0fAVJHKCkuHxB2NzFjRDosL/xAAZAQADAQEBAAAAAAAAAAAAAAAAAgMBBAX/xAAjEQEBAAICAgICAwEAAAAAAAAAAQIRAyESMUFRBBMiMmFx/9oADAMBAAIRAxEAPwDw8UUlFALSUUUAtFFFAFFFFaBS0tS+XcquXzFtZjc7Ks+T2/rWybCHFKBW14D4W4e3m4xutIjdUHmQMnPkj6VaWuKCL+GFQCJFtVWMHuBnE/WrThvzWbYGxym841JauMPKoxHncCp/D/B/Evugt/8AyME/Y57eK2v+0C3T80kbkkA5xv7VCvcVsTgjYHcSCMz7g0/6sWbVNr4Cg/i30A/9tXfvmSwUDBpeI+CbekFL5kzh08HypJ7jtU23zLqgkRE5P8H65nTBpt+PKwBO23jX7xv01vjh9BT3fg28I0taeTsGIO8bOB3qLxPwxxNsEm0xA7pDiJieknFaPh+PldW0gE/zP0ktUzhuZHGnJZSPfBntkAAj/qFL+vCt288IpK9R4TmJ1aCRM/XAGqTj/CMdqirxCMP7u2ymWMpbxvMdONm/bNZ+mfbNvOIoivQuM5Rw90lWtqrQDNroYSsxA6Z7xB+aqDj/AINuCWsH1l/hiLn00fm/5Z+gpMuLKem7Zukpx7ZBgggjBBwR+lcEVJpKKWkrAKKKKAKKKKAKDRRQBRRRQBRRRQBRRS0AUUUsVoEVJ4Ll1y82m2hY942A8k7AfWrfk/wq1wepem2kSBszff5Rjcj6VpmvpYUW7ahFWIA7kd2/iOO/mq48W+6zar5b8K27XVei6wzCn8PGc4lvpgZG9T7/ABg0m2qqq6p6YUagD2XG303qBc5hkwe/bz4/lvTyqGNpRsTB8wRpxJ8k/erTU6jHNzi+pwSQASBG8Tj9f8/uG7uv0+nggjuIFQA5Ak7tO3t/XOxzBpw3RpMTImfoPzecd/GD3NZsJlq51FmwDEwd+x7eSPtUXjb5DsszDYKkbCcfQiuEMjSD1HcE9iCwj77d4Ed6lXeX3CFco0NIB0mCUBCkf8rr/wBM+aN7jENRkL3Pt2H7b/ufamX4nIMiRAO8yuP38Y/erO9w2lFYHqI6lIIK6tvmABHTONiY8VFeyqB9QkliIMkxqOI7Sbf2Le1ZY2XZi3c04wwXzkbGTn/X2qXwjNpJ9u3bBBJjbGPtTHA8suXp0g6QepjCgTtJPfGwEzjxWt4DkXpcIwtLquudzPQB0628AZIGDsTGabDG1lrO8n4Z+IulEUnpbaBnSQSScACQxmML+hev/gO1s6WKnQJOAUcEnwwmQQMHUM7g6fhLS8r1KYa84CdYhV2cQfzidMKBE5JMVk+Z8G/q+sx1C6jDUOoaip0lSJ/OB7jIIGmts8Z/rN7FrjDuWMwZJPc4J+sRJPt5qfb4keTtiJ2jB/XJzuZNUqEQLnYknSJ8rnPaWYfUEfR1OI2bfAMj3GB+37VkyMt+ZcutcUjawFcnpuR1AwYDd2XbHYRG0Hz/AIrhmtu1thDKYI+lbG3xfuf6bHH2g4pOc8nHFKHT+/VQCDA1iCYz+YRA8gAeJXPHy7nsRiYpKcuWypIIggwQcEEdiO1cVzGJRRRWAUUUUAUUUUAUUUUAUUUUAUtFOWLDOwRQSxMADJJ8CgEt2yxCgEk4AGSfoK2nIPh1bBFy6A17dVMFUx3nDP7bCO5275Ny5eEWTBukdRx0gj5V/cFu/wBN1v8AHEnBkzP6TM+22K6sMJj3S2pnGcRrJE5MzM7wP8z9zVPdvElm3/z8Z+kZp+7fgk74G3eQP8zUMmRJ95IjM/zzmmyuw5B2PvH3x37jb7VJ5chuuADpCqW/w/w7H3cD/wAUwlw/NsNWICyYEnMd85+lbb4L+EHvl30rpI0F26Aqhg+4+ZtIBiD2OINZjGVzzr4NCcNbuKusMsuv5kbA9RW8YIKkwRB7NNDw3w2CwK3IIMiDBB9sHP3716/xl/hwjWAzMVABIALdIAydJCmRMQTjao4sWlUXDoVjEC64dzJgEKHA3GAAZjbFXuON70nctPPbXwgCNSxOSyhTcLRsVkKq5EEEfQ7gbnhfh03+AtcNcV/WtnpbpVo0sskrkiFAkTiBmrdOITUX9JTcSJ6Dqj2KwYzkMIk/pXPHc3OgMCUtjBRhbYkz0qq7DIIALT9ZFZqb1IneSaZJvhJ1cqFDEE6l1AHSd5dbTwJHZvBwRiVa+DeG0F7ttUZYA9S6CAW+VTJEzgAkAmQPpccVztLiaVd8GABcRZKliFZFBCNpUbgEjwRRw3OFknWLZYhM2rYMjKsNQl/JkkdU4nDd69DziofgrFsgFWuNPTpmF91UA6cEbLjOO9Nc141V4dra2iVVgjLZYXNMksCVEwcAHcyw+U4p/wCIrF101WTrUKTOJKkmGDW/w8lZhlG+5IJrPWOa8SXE3Lb2yQpS6LQgFSHVdeWgtqGkncYOa25N3s/zfl/9rJvW0T1gxUrOsMAAF6XYMrEIBp/wjyaj8Fy+7DIbLB1KnR06+k7i00EjpGwYwAQZAiZy7nOq5cRraDbUCLltCpVTkH5DrkalAAE+ZWXZ57w4JXiAdclZutqKhSIupxGkuvaA2wE6gIBW69tmXwyfNeQajrtfKAAjqdVsrJOSM25YvkiMnOcUfE8vvL/eWyigZMahEbjSSCCZyPO4EmvY+M5NqQXbJLlxIAuBmaRJa20dbMpkxvjALFqyB4Quw/s7DLEICxW9auDPpgsQHVoIhobxMGluEvo2OVjA2WM7EAGSCIOcdx7LtFXXD3xgGIMyceYn+cfWrPnPI7gU3bzagQCNJ0lZIXRpiD1EeCekTvWVa7CgiZzOBGJnuSMgZj/Kp2XCqb2nc55GvFzdtH8buNhc7jP5W0kexAGx3xb2yCQRBBgg4II7GtpwnEbTM7ftn+v7V1zXkI4sB0hbwH5sC4BtJ7HcajiBnaQmWHl3PZpWGpKcuWypKkQQYIO4I3Bps1ztFFFFYBRRRQBRRRQBRRRQCitjyHl39mX1CAbrqIH8KnMT/ERv7Y7mqD4f4UPfXUJVZc9xC7A/UwP1rRcZfJbJ33jtGJ+8Gr8c12ykvcYZBjvP+cj6/wA/YVFutn2OJ7DwTHnam7rTJ7zEfr/5M/8AaudSzgsMZwDntuw8D7eaa3bDyMTqAEgRgSTvkYp63ZYzI0iPzYjHv9qb4LlbX3VLWq65zpVWLCe+kAyMgSPNeqfCP/pMEA4njypjq9FYIH/yMs6vZV870M2rPgf/ANNf7R/vF54shplYAcjwxGY2kCMkAmvSXu2rQWxaACghQNlXvH8UmdU5LHJ92PiH4jS3wzNbIS0nSPyZAOFjYDwoJx23rPcXzBnVrarqYuEGlAQjsulgQMhixZsmd5ODVcMd91O5aT+P5tZ4NEKhVUmQp/vL7nOGut0jclmndcVQ8Vzu5xbEq7AEH8PVCAkY6rYDtHux1DbT274/kIf8a7be7LsdAfQgw8B2gk9LKNKmT52FRuCvLqVm0iI6lT01XPyIHLXGPltQie2apjO0rlNG7Vy62hmV1tqZbrBKj8hhRpEx8swNSzJyZfDcIrstxHTUgKm103CR3KkBZDEEaPlgAjxV1aVi5a6PUWHIdNIZunYjXAgHt43qGeXk4tOjgIehk0tByWgLk/8ACT9BFPpK1J5fwjBSdDahbUjWwZW0N7SzDAOk5IJFV97hSxYuGtmTpDCEBB1FwYDwWzjtnyanW29O2saF0SARqUZYmCQYMkHJ8VX8RxJ1EwzCCcsOksMkBh38TkCmmPyTd2QcxW2ttzAYCFCrIABLJFwwQWDNgkg6TBGal8dxdq4NPFWpkk9TKV0T0mLh2Ik9JVl2HvV2vTudDoyaohxLrqWWVisbyWA0nvEZpwK9tY1m4wkQV1JGGUwcRlYgjaZEAUvjKok37VoO5HqlJBIt3VdFNxJf1LZCtbwSJY/mxk1A5z6dxvUHpMWMst5RusKzKbI9SeiI1QoXqGYrjQzNrQEm2pVlVwDLsFJBOHGlokgnaZ3qVzHgAD6isQyD/wDFcFtizEMGcSRpVmJ2yfvR4mkn2Y4VjaL2kAQSQbZc6WA6mKoWDLAhgVYEZg5gz31cQptvPqjpkjrYRJt3lT5mGHW6mGXTcXYrVDZ4e4iyScAkGWOSN4CkiPP0rQ8tvh09N0ysFZkjSDsrDAKkmOpSDMfMRWXH6U9GH4Nri3OHvDDldLyDOomLgAHlU1QYmSIyB5tzblrWbro4IYRqHaWVSSPYlif9Y9eHCXHti3dDNbZgLd5PykklS2ZVlYaT5BX3FQvin4KucdZF1QP7TZXS2kj8VAdSEZwwYtE4ILrjFT5LLFML8PJNJQRic4ODAA7du2J8Vb8IYAWemI8bSD/n+n3ruKOg6GBRlwQQZxAODnsQf0pn/aBAM4gYjG25M/Un/wA1OXShn4t5eG/3hABmLkdyflf9Zg/p5rKkVt72q+ly0N2Qge5EMqz76I+1Y2/YZGKupVhuGBBH1ByKjyzvcbDNFKRSVFoooooAooooAoopRQF98MDF0j+FR+haf/5FT7qlp6ZAkyBkd5ke84P0xvUH4TuHVcTsU1R5KEf0ZvvVkUGrI2mZ/wCxzsc7jeunH+sLUK3y265CoJkkSSFA23LxBzGYrZcB8C2AdXG8Vrdjq9Hh+tmJP5rjDSv6A94NU9jhEV26EwcyDIjBMBSIyMjyPIB0nw/wmu6NCWnMggsimQNOVDqJgapEDbvVMcJ8p3LpsvhdbNu2fSVeEsyQe056TcdjqdipHzYyYU078Qc5uXwBaAS2Hi5uW0KchwAYJlI2I14yZqi5hzIO78OqBlslhbCaUyoKgsCIMsoYkgQCu4mrD4ateqwtEElQIDmItshDhSAomZOlp0lu35aak7QuWR7gOBe69i6+tFAAUYVlJKkjckr3aIIH7vNaZCgso0YGVCyLsF3YAAEMMkDvA7nTaXWCOqW4RUkgR1MZKzp2W2DDTIOBA3NU/Fc9BDm2rKLpjUOnSidJID4BbURMA7ydgGlt7T2peY2L1262pCy+sfwyYRUkx8pAEajDbzUXiLBtnSAciZY9Kqdl1MYwGiNpnepnEqFXACBidCjKjbUxIMM2IB9ztABavcsthB6dwXdRB9IK0qACCWLCNtI843p/TN7TOA48C3pXBBADIxaJOFILxokiQfI3peDumwRoSAuoltOpGwF6IGMkjfsDgiq/hwqGXgGMR1ROe8428/SpV/mFpRlAeqDErIGN8SVPeO4p5jsve+lsOaIQvqlzKxO7kScXIgMDH1wCM1X8bYuA4udBnRcSIU/w9JBTfSfqPeovNONZ2lGCrAhda9PdozKy0+CNu1K3H27Vi2bbk3GLrdRgHVxMh8yBG0bkMR2rf15T4POO1WcXwt4EElyZ3JIBzus4PvBPt3p2zxbkZyAcg7qc7d9Mkx4mPrL4e0t8abY0OIHp6pRh2NtmyD/hYQcAGcVD06ZEkdjI6pBkhgTK7Rp981lwylP42e4urdoAFlga1JMAkYyTO35TA87TNMvYGpSGKeosAtLyCJUZAEjUP4sd6bt33AkOATvpiYxuGjfTtsaTjbt0IFcgIp1aVkrvIMAQkt4jO4zNFTlMcSgtt/f9QMAqWCbbsF1SZOwAHvgzL4PiVUB7zK+ZDDLwJl50yYz9TMzsYVwKQRpLSREAmPckYUgE4++KVrCpvquXGVfkhVUEAqOrqMjScRgxPel3pWZLjl3Fku+mblu4pLi8RdBgErrtgAxIwSJE7mIrZ8o4i2saRAZj8zMQC35VZxjI+UxnavNktC0rMSoZlEJb1YBwxMNAJHTDEnqzT/8AtTQzXNNy2XkFkbR/DqOhlKvDMpyCImIzU88JlFJl8r//ANQvgJONm7YGjiBkiMXAO8jv9N/GJrxPjOXPbaGAGkwTqUCRuInB2kb17tyT4w1dF4hmUBpICkqSNL6RqET/AAt09wBtA+OPh5eOtetw2n1xgkHQ7AY0l8BiOweR4Ze/P42dVXbxfhboVwQVIjYbDbv3P0Pc5q25twNvigDcBBCjTcXcCJiCYYAmYMRqwRVdevPbeHB1KSp1KFZSTHUI1YM4J7zT6cWSoO2CP0E/5D9qaa1qmZbnHJn4Z9LdSn5XAOlvIE9xsRVca9BuMt22yXACrb+Rp7r4IJJn77xWJ5lwBsuUORup21Kdj/r3rn5MNdz02VDoooqTRRRRQBSikpRQFjyC6V4m0QY61B8QxgzkdjWzPBQdUEZiDiRtg7DFY3kPDa76KAD1Dfbeczv9K2t68/qFyxJMyGEiDGCDgD7R7V1cXotO8VyK8C1y0WaACGBl1KpgxuVKKykCY3IgVpOQsxYFYVHuAhRBtkLDFgGiBMAz32wSB3yLiAOYBAIdfTOn8riB0YxqkEqe+vSfmEM8+5Y3rIykW+HZPwyw1Ygt6egYDWyWBAI6RqnOL9S9IZLfibLW3uera0ozFVugBpVmLhbuoOqwVjqwobETFWfIuJW1dW6pB9TSBER1P17KNJhl3gkMPNQrb3PwuItEliWS6oZDOoCCQJMkpGlR3ORMjZ2+WBUUr+ETJEEYO+JA1RpG/ajLKSaqOvmMyttxbuaSwU+qxnVH4o1LAnsxYGP4d85rb/CsSTARJMBmIEgmM7Y1bDzjFaA3Fs/g3Jd/TOoselj2MncwSRH8R2OKpuJ5ebgDqwYLLYkkDeMt/h2mJnzVcftC3tC5kMaNR0pmBlBO0DHaBMfpVZc4mWCSYaOxiI3jvAntVnzO5I2IIUDVidpaY9/9EVXcVYC29YYFm3I6WUd1yMnAM+P1pqbHtG4zmGkggbxOdtJAjHeAPp96q7vHszBSZYnc9jO8+ff/AEE4wdgZED2jEz9M0xxvCPZbS6lWgTONwD58H+de7+PjjhhPt7HBx444nG40mRMDVt9zMfRf9TXdu9Kkme3bzP8A2FRbHDkp6hEqGCY3kqxH7KT/AKNd8OAZkwQsjHzEdvbE7+1dUk9ujwix5dxJDaQZMMIYdu4+n5vaDUxuZi8x9TMTpYf3iqpkAHZ1HZWiPylao+GYg43wPuRn7TUlLkHO+2TnbbbHzfzFT5uHHImeC89JkAuTqTs6HpPeGBGpPcEVMtX9RlVOoSJA3kgE6gfbbH86ruB48orDGkxho3BGAIn3xERVqLAu/iq7EAgEkGeowMkid9+8ed/I5+C4dx5vPxa7iWjgkDTBESdIUwY6ZSCMHecZqPxNqSX3nd1YCTt0k5iBtg07Zsa1AmHJJJYlQ28HS2x952HtNSLXA6Ume2ASCucEmGOracfSa5HHuRXWLKFTHTiOkwplpPqGJC6QZgRE75Nc8RxTomj/AO3BACMohgnVIYiWbIBOQCTTjcCTARGLRJgPvG2qcCTgx9Ziae4lUASzfuRpUQD+IwLEmCFBQYIEnYjYilsVxql5dzS5wpV7l1zZLQoDuys2ZChmlRnqGBsImK1vFcQ5MjS3qrKkyYYjAbYsr7SDKkgYBkUHG8MzBlsvOMhydDRKhFj/ABTAgEnPiHPha56Y9BgfTJIC3A4FtyPlwvQpBGVfuIC7hdaVmUYr4sY3nLaSHQKHBIdoYalIcgFhnY5x9ao7AwY7LIPv0gYH/THvXoHxZ8Ps1w3baObikBhE+onkkCNWnc7MpJwZBxicDoUlgdBdQFkK1wAMY386QT52kzEM5d7Wl6c2dRtjwAWliZgfScSd9qjc44P1bBJw1sFl8ER1j7Cf096lNzBSNEFgCJhgskAiYAwBso7CPcnjmfEBeHuMshSukAmep+nx4Yn9DS3VhoxJFJStSVxnFFFFAFKKSlFAWvw9dUX01sFWckzA+pAx9a9M5PyYMFOq2QwMFLiXOmIIZQdUEfmXUBOY3ryFGg1ueVPqs2XBjpUTOzL0nP8Ayk/rXVw5fBa9Lb4eFp2uXMBwn4i6ugoOm5IA1gempMZAWTIBrV/7Oa4rWWcKWGoyupYfE2mOMpIIBwxUmQ3VSfBHPvWtst1hduWlDKrSzaSNMMxWJ1EgZOHUQJq75fxQZQHuEm2WOowGC3GJAJHbQsAg9QIxtVMrb6Qyk+XPw4i2/UtKumZhiqqGuLIbuchhkZ28ETy/GjilFokeodUgBzpMaWQB12jzEmKOZOZdkYr8jONLuGZtJDqqSW0qu3fVnaTX37IKtfV1YEkabcqGiOvddTCAWKxsMUYzd3UL61E5bQ4i0QHQNaVirAmYKFYbMggsT7REeKbiGKEkjTpyR2zsy7YJ8Y2yMVPt2A4/tNmDqCkkQCCIZsRqyckZk6qh3rmrKHSh1sIBZUGVwR8qgnMjx2q+HSeUVr3C5A0k6gSCDvE99pEE+ab4nh005UglAdMgRk+2417eARinbyaACABE4ONSj2OBEwRG0HamFUlARn5p8HAO+20/pVC60or/AAYLKBMSAQdxDH79/wCVVfEIzs5bqdm1EkzMyf64/StJxFrvIkCOqScHEx7Y/wDNQLvDguQo/wAt/lxnvI9vpXq8Gczx09Xg5PKaV9piEa2RAMTkkdjMecDP/FG9NIgJ37n96kvw5mCNJAg4PVHiMT9Kj2uGLMFkAHycfqTXdjdR1zIltQBMkgDxiWMCf0aa7t3R9M/TA2z29/alygDEEZCn7ST4JiIO0/Sm1ttpDQckwSJBPidpwTB8Gp/y8976Lq27P23mfaMfQ7faTPtV1y26VOnwMhvlK5kN4GZI9sEECaq1wfytBIJ1QBkqJECfMEe2J2q54bl5A1vIJJ2VhAmSfMQcD2zUfyMpMbKhzWSLUzOoDBJickdPUrHctlBq7ggjEAJw94iVMGRhsEdOYkb7R/Sl5XxC3Eay4Oxg6vz9K7xCnrgkdiAZANNPw7WiJ+U7EmB227qcj7d68aPJp4ENjMHxAB+wgfvUrjOWWoBM4jTDCZ3+Ybif2mM10OL9C0NJLA7CUwc/WDmBv836VW8x5nLaCNLdgpiIwTLbH9RH1iDYm/hxf4e2Dpv2ngFUQ2yPMgAsCCC2ozM9ROcAd2+KsX4tXUX00SF9RC3pg7n1NCwDO57xucGOvFHf07jwe+rR5grmScRJO32a4rhFCo8jh7QYnQbbOdSiYBRmMwN8nzsInlpSf6vuA4iy2m013KHSr6RGobWyxHpvvjV6b9Micznvij4MV44nhrqrpDMyurIszIK3BIgMcLn5QBsBV9yDlbXAGBu3CyhTqVkRY06derSxbAaIJM5gTT3xHd/s3DuWnVpJUZOrMsdLSiEnAJEwInap9Xra2O/h43/YRbAnU5JOQy6Y84Bkmdu2JycVnxHxYAFlf+Nthn8ox7En/mFRuL53cJJGlJJJ0qo3M7kTiqy9dLEsxkkySe5rkyzmtR0yODSUUVEwooooAooooBRWt+Dn/CvaiYXQVHbU2oMR76QPtWSFbDguH9Lh0APzAOSJyWEifoIH3qvF72ytH8Kc59LjLbYCNcGvt0NhpkjADq89vTB7V6TzW6eHcXWDaC5TJJww6QOxCtbgj/GT3z4epggKIZWDSfPgdgP+5M16xzHnz3eFsuQCly1KmdJ9Wyzlj4IIgETjX/hrpx7qOZz4jsm6rOXEabpMHJDqcYHzW7jI+rstxsnTJjct55dFu4t4AvYdfUklJLBbbsSCoBZn1SdwxxM1F5d8R27gAvjSbamSAuobJq0E6bqMhKsoAICQdwRbc15d6a286rV1WVLnzgow6FcFdTkDS0mWHphhqhlLdSp2J44j02XQoJYqcOJlRDSCmSGLBtMnIMANIOIZHdQwVbrsTDalOrSv8IGqdiCNwxzFUnJ/lHDXzNy250sASr+kSdJCqAhNoxqjSynvFNcVxBHprcJe2UUBmOh7VxdQV8yRDgq8nTLE96eJ3Hta8uayIDBfmypYtOkZhhkGD3Eb1zxPBi0VCAmypJmVb5sSR2MACo/GcYSouIzIGaCgbpJVnLsNKywJgkESvttTvLeJ1n8NXjsxMK3cgaTmY+WSdsVWX5TyxsO8Vy/UNQIZTvEgyTJid8Tie1Vl3gFJmSNomZx+8TV50mQXQxLYAiADI9u+07E0h5ahVifGNMk/qZ32z3/lXHPxu4THO4s/xHBO2kNkBtxGBgbz7fyqDzHlelQ5Pzdv1+vg1oAugwAJ9zMjuNI/r/Ole0r2zpXIIPhkG0bQ6+DuO/v0T8rPF1Y/k5slc4WEx2IBxMyDuO31n+lH9lWAM6QxzpyCYBifIjvWiRZBDeJEEENH03xJ/QUwnBy2lQDsewMHbBM9x3nbamy/My10e/lZaROC4QxJeAs7zPbEGYGf6b1Ksxp0oMD8zZyOrA27f63qbd4E/LbRoMhho1ZJaCW2mCvjK4qNa4RlOTpzIkZMCR0ifAB+ua48s8su65ss7nd11wtk6SBIAILEDYDYwO5N37/TBxHNGDErbwRlGwIAgztIwDq7D704ykKtlJJ1SWH8RkRPgSf/ANv4sMWeBLBh4BbTAO2cA5mJ+w3gUgiVy1VutotggmcEyM4aGI1GVxsNge1Ld5aGIa5f0qekKc3IXdQLbYjYzAplruiNLLbUZZgcj20g6iT4X3JEVEayrP1FNJwG0ykRCdTuC0DEgQQTImsrZj2s+Gt2GJW2GcgbhGunp6iWY6QpxGBOe9SuUcnAZ37nSWuOQoWT0+mpMoMEBj1H8v8AFVZwvK20n1JVI2AXMeYAUDG/yjOWOa03KeISwuowWT5Fzptk4YxALGAxLQSYIBEEBc9ydKzD7qVx/NP7IgYW/mDC2umIMzOncSYMmTuTEBW8w+JeNNz8YuxM9XUwE6QwgdsH67+1XHPOftxDDic6w2i0sMNK5gmBgnTJjuY2Arzr4r+JtQ9G2ysDJuMBuxMaZIjETI/i3xUbrDHd9uiRmuYcZ6lx3x1mfJ+/6VCNdMa4rht2oKKKKwCiiigCiiigFFbXhnLcNab/ANsCfdSU/klYoVqPhbjgbb2SJZetJzAJAf2xg5B3aq8V70ynksGIwJnqO0z2+x2q6b4oc2eHsqNNuwzlSPmOtjrzsYBVh7/pVLe4c6yWI75ODkR3+tcaj0qAOwH6dRx2EkH3q3olm2g5Z8SQVuMiLDhlYfhuIYaQCMMVmIYGJI1bAbjl3PrRsuBb/wB3JC3bLkhbZWYKNMpIIIOApQyVIBryW9wZWY33G89QJYR+n7Gp/LeYXLB6SCMoQ2VKkZBU7jERIwTEU0y+KW4fMeocRyqH9QXGdRJt3zHqW3UMot8QhgSDcjXADT1wSrli4Ga01yF1g6nTBVwVLXAobJUi2JG4GZwxNP8ACvxKo0KjMhxFq5krEwLd3BuJ20kFlzmJJ1L8OPTF23oTS4uKB/dq4LEkMvyI06sYEMRgkVTGdJ1nOU3tJZy022E3A+6ErpFwq/8AeEwArAz2bV0k3zcAQpPqroOkBmaWIBGoFTgSNHSv8Waq+J5eWdmtarV4qpYtgpJBZSRgqJDExBA1CBMTbXFLoFlwVJtsoUQAUtwzMCf4hdJx/DHvVIWzZi5bNttYwVXA3WdI1aW2aMjSJ2MGpnC8cXTuQr6c5IBBIxM4AO0ftVdwt8GcHpkAnTJLkkyMKw0vGPA9qsrfKCrKUJI1lmgfLo7L5gmP50+08sUq5ZZdUiQT5P7HsfG2xmQK4KIBrUxO0E6hvjx/4pji2fBkKCoOCSAIEnyeyyd496LidGlQC0TGAdQyY7yVkEAdhTbR0cWyGJaJKlZIxPkEDc53+uK5HCKp7fSAfPeR9sdqTgSWOmdUAnSMCBliTsI3n275rtnLy5kr2MwZPyjOO4kD6CJrdm07Q6nKklgFIEtHYZEGFkR5Ge/cFlB+IznSoOBudtIAMDc5pu0obonSdKksQ04XURCkYAK+dvJELx/D6lIUQGBgahn5YYaoMrnfGImlbrsl42sNaDqNQDl4Md9RO69/tUfjnCEHV0uSAVgkE4iWG4BDfT7VE5ebtt9F1fUDkWyBMDUwPUUMqREwcjNWlni0ZTbAV1Ys6wAwUCdSaSZIBAMrHzAiJkrtTxVx4MMR6hDOJJ0qC28A6YBJxJ+u1SOE5ZB9Z1CjOSXSE/KxVsW1BkDpLHpAxU57YLahoZiATGprdtiI1ECNZMGCdMbNiJtLPCqGAIcltmLEy2+okgkNI3xp7AVlv0rFLzDign4jKMHpQdBT3gZN1jJLmAigxBqi55xZFllZtV5xpKgGVLkLozgQouLEzKEHYzoeat6dyM9OyhmYyYy57Y7YwBA3avN/jjjGtLqUwxCrMkkE63ciT5Y5jue5Jpcv4zZpN1j+e80LXSFYhVGjBIkj5tt8zvvAqmZqVjXBrzcru7dAmkoopQKKKKAKKKKAKKKKAKkcFxjWnW4hgqZ9vcEdwRgio9FbKG/t6b9tb1sAAnI/hfcqT9j7iKZPBx1HOCZiIiPfONX7VleVc3ucO2q2cHDKcqw8MO+5zuO1bnl/H2uKTVbIDhSWtk9S6ck5+YR3H6gRXVhlMv8ApUU298CR99zj9wP/ADUQwAREAL+/9dwP3q3ucOVA27k5zJgdvcColy0NGd4JGZzH+YprGK52IUHYxqBBIg5P6Edvatz8F/FvSbN4TqhQcjqUAacfLqXTDT8yCYwRirls4xgAQPO2Se+2/vSa9Klfck+507Rkdh96WXTMsdvXeI4c49NSxRSEf+JSDFtoiQRIEjcR0MQai8UlsizetkG1pK6W/K1whQFbZcXtjg9MbwM58J/EjOjW267lpZWZlrTZElSCSjAdQzEZlK0XL+MtuHNo6XudYRtOktByIEOrkiQBhuwDiuiZb7iWtJXGWEFyABFsfggLJSVEkkyAc9+6yBvEHmaXOEWzbUnqf5h1liQHOSerT0+BiTiJXi1C3rTMrrqIUgkqQH/KxAhoYOmqQeoHIM1PDtcP40wLl2IyQEQZXXgxDTMbt7wxbDF/mQI9W6rSxAQQSuT8xB7KsNGBJHgih7OpZDEBmUlj0gEZjUe7Tj3gnGy3eF9R1szq1JP8T5ToAGmC2ksMYie2RN5jYDMgRgRbi3B6Rq0lSVMQo1KomMAHzIbZPFD9VVPdnZcbqgLGQhiCw0rscfL5ytziw5SCBkqgwxIlVDR2+Y4xGPejieIXUl5x06yUAEGQ3poy+YRQYM5jbSKSyiKqvb06m0G2rEgwQDgEH8zglpPc+JNs1oly6iFkkT6bAnUSQQfTVVnYalUEg5kxO5j8TxU+midTDWobVjUFVmG/cm4dxInyKg8WAUY6yxZg0pBkG4WC6shvlXYRhahs82HVDlLmsQ2wDZzBJ+YvGMEeBWW08xW3A3G9VLikYy5ky2kQy5EkjQDHefcS7auFEuAq+knU506LupnCzIEB8wrbAeSDEvhRpsJeVNT+plDkW7htiAobIkpI7jWuw3o7XG+mrN0iWKs6yqjY6Ug9RMAahkYij2eRfeutvSVX1WggEYXSMupVZhwDJBM/mBJqPzDmzWtaW9B1AMWgKzTsrREsMjT2Ik5xWbHF+mRcdiCvyW9RLgjFt2O0gwQJ+25r+ccXqdYmVJGI0zCyRG0sGP2+lLbo0x7aC38WADSbetSchjEfRt5+tYP4+4wMEAJ6md9J3iAqnf8A4o/WrK5xItL6j7CsNzfmJv3WuHucDwowqj6Co83J/HVVkQSa5pTSVwmFFFFAFFFFAFFFFAFFJRQC0UUUAU7YvsjBlJDAyCNwR3pqigN1yj4qXiYt34R+zYCsZJE9kOe2PpVlxPDQIggj3wMTv23PavNAa03w78UenFm+SbciHklrY22/Mo3jcRjxXVhy76yZYueLtQRPgGROxz3M7D96r7toEE5nJPuPmEHtLECI2gyavTZV11oQwOVIyGEwYB+jCMRVS9mJnfG/1Az52mnyjEThuPaxxC3bZ0lT0kfl0gDbbTjI7gMO9bHgOY2r7M1slLTM2q38zWCx0rcXI1WWlSYMo2icdVYy6hnO0xjtJM/z/lTXLr9yxdW7ZPUpnaVOqelhsUIkFdiCRSTK4ss29f8Ah/i/7Sr8v4sKbiKVVg2T0YkNBYEzBiVJ07imCSoaHYXBwl/UrEKC/qsHeFMQGckSdgABg1V86ZA9jmNtgiovqaS2VIMhDB6lLQhzmAczFPcbxFtOIlX0i+j6SSxV0bU5Ib5VJRhJgxmSCK6Ik65dzR7PDFEABu41MOpwwDdTAEkenLR4uSSYmr3kvDkrBDeiVGonDNsVtgDAaApb30DxUPmVjRxBLLNpVQwFG4UElicnCoAqjcjAik5lzwP8uq2M405JadR1uQfzbhRv4FNINbq053YEhk0BlYrpnCMmVwDJMa9zEMZrM8dxPUVVWCJbWMDIKBwSykS0kCDjYdyajXvicKqOnVqPpkFpJKlS2FA3JtsM96jDntq7+NpPQSBpGlii7arhuZ6TuJMjbqAB5RmkrhbwlkS6PxINsO6FToEDSWYaDEjOQUAIq25fw/8Au9y8iqptMGIfA6rc22YbEC4QpMwYB7VkbnH2w5BtvdUnAe5bDDOU1emWBE4YaexjJFajgfin0uEu2HtE2mUop9RWcBlclWZQARInYYnEml8vo3iOB5v/AGYXrMyLtq6yljMstr1EMxklg6+8Dfeql+OAsgQSC0iDBGBgf9In2keagPxWskkKSQMxhQQRAGenGw2nv3W/zuwrencYW3QdQ0nTnI6gIJjt74JBxu4eRwlhrup9gIEb4iAPbaujZCozuYCjUSdgBuc9+31PuJg//WVuwWKAXQQRBkAmMT3wYNZDm/PrvEmbjYBkKMIPov8AUyfepZcmOM69mkO8952eIfHSgwq428mO5/baqcmgmua47d3dMKKKKUCiiigCiikoAooooAooooBaKSigFooooApZpKKAuOSfEDcOdJ67RMsh/mp/Kf2MCa1gC3Qty2ZRsAjGcEg7wwB2rzup/KucPw7akMg/MrZVh4I/qINWw5NdX0zTTcTw8TkDSDttJG/7fWkscvuEAmUQls6SB0wZMdwCRG8EVyPiuw4l1uI2MAK+fIJKxHiPFQeI+MXI0IoCST1yzEsIJJBHYRH+dUuWHvbNNzZ5cqcMbd1da6EdSwK7aRpWDkH0lJBByo8mV5bzFLKeobas1sqLYYHQpbSNRXEwqkx7+9Yaz8a3QullV8iNWoBQOwAO05rrmXxk11QqJoA3k6iT9hT/ALcPhni1tziH9U3+IcltR1OxAknsDsBGI2AjFN8w4oamtoRHVLYE5wVjtkH+WK864rj3utqdix9zMfTxVnyr4gCAJeBdQIBB6lHjJ6l3xiPPalnNPTdL+1bLWzbPSJLDeScKymNlKREd0E+z1rhibgKY0/LGIGYj9Pv+tRLnxNw6A6SznwEK/csf86qeJ+Lbkzb/AA/pDH9xH7VtyxjNNHfsAJqY6UURLbBRMf8AYe57xWfv/GDhiEAFvI0tJmTJLbZPtt/On47mt28Zuuz/AFOBHgbCoc1LLl3/AFNpfXPi67+VbaHyASw8/MSN57VTXOJZjqZiSdyTJ8b01NJUrlb7a7LVzNJRSgUUUUAUUUUAUUUlAFFFFAFFFFALSUUUAUUUUAtFFFAFFFFAFFFFALRRRWgUTRRQBRRRQC0UUUAhpKKKAKKKKwCiiigCiiigEooooBRS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9336" name="Picture 8" descr="http://t1.gstatic.com/images?q=tbn:ANd9GcR9jbLe7IaUE-Yfa-vNKt41z5C7OlY6_JoxhUa7QHFFOy3s1n7YLXdMDIxj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125" y="4929174"/>
            <a:ext cx="2561875" cy="1928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5786454"/>
            <a:ext cx="4029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2D11FF"/>
                </a:solidFill>
              </a:rPr>
              <a:t>Рис. </a:t>
            </a:r>
            <a:r>
              <a:rPr lang="ru-RU" sz="2000" b="1" i="1" dirty="0" err="1" smtClean="0">
                <a:solidFill>
                  <a:srgbClr val="2D11FF"/>
                </a:solidFill>
              </a:rPr>
              <a:t>Цитоскелет</a:t>
            </a:r>
            <a:r>
              <a:rPr lang="ru-RU" sz="2000" b="1" i="1" dirty="0" smtClean="0">
                <a:solidFill>
                  <a:srgbClr val="2D11FF"/>
                </a:solidFill>
              </a:rPr>
              <a:t> </a:t>
            </a:r>
            <a:r>
              <a:rPr lang="ru-RU" sz="2000" b="1" i="1" dirty="0" err="1" smtClean="0">
                <a:solidFill>
                  <a:srgbClr val="2D11FF"/>
                </a:solidFill>
              </a:rPr>
              <a:t>кератиноцита</a:t>
            </a:r>
            <a:r>
              <a:rPr lang="ru-RU" sz="2000" b="1" i="1" dirty="0" smtClean="0">
                <a:solidFill>
                  <a:srgbClr val="2D11FF"/>
                </a:solidFill>
              </a:rPr>
              <a:t>.</a:t>
            </a:r>
            <a:endParaRPr lang="ru-RU" sz="2000" b="1" i="1" dirty="0">
              <a:solidFill>
                <a:srgbClr val="2D11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адгезивных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(прикрепительных) контактов: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500594" cy="4857784"/>
          </a:xfrm>
        </p:spPr>
        <p:txBody>
          <a:bodyPr>
            <a:normAutofit fontScale="92500"/>
          </a:bodyPr>
          <a:lstStyle/>
          <a:p>
            <a:r>
              <a:rPr lang="ru-RU" sz="3600" b="1" u="sng" dirty="0" err="1" smtClean="0">
                <a:solidFill>
                  <a:srgbClr val="C00000"/>
                </a:solidFill>
              </a:rPr>
              <a:t>Адгезивные</a:t>
            </a:r>
            <a:r>
              <a:rPr lang="ru-RU" sz="3600" b="1" u="sng" dirty="0" smtClean="0">
                <a:solidFill>
                  <a:srgbClr val="C00000"/>
                </a:solidFill>
              </a:rPr>
              <a:t> контакты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образуются между </a:t>
            </a:r>
            <a:r>
              <a:rPr lang="ru-RU" b="1" dirty="0" smtClean="0">
                <a:solidFill>
                  <a:srgbClr val="2D11FF"/>
                </a:solidFill>
              </a:rPr>
              <a:t>(1) соседними клетками </a:t>
            </a:r>
            <a:r>
              <a:rPr lang="ru-RU" dirty="0" smtClean="0"/>
              <a:t>(десмосомы, пояски слипания) или между </a:t>
            </a:r>
            <a:r>
              <a:rPr lang="ru-RU" b="1" dirty="0" smtClean="0">
                <a:solidFill>
                  <a:srgbClr val="EF038F"/>
                </a:solidFill>
              </a:rPr>
              <a:t>(2)</a:t>
            </a:r>
            <a:r>
              <a:rPr lang="ru-RU" b="1" dirty="0" smtClean="0">
                <a:solidFill>
                  <a:srgbClr val="2D11FF"/>
                </a:solidFill>
              </a:rPr>
              <a:t> </a:t>
            </a:r>
            <a:r>
              <a:rPr lang="ru-RU" b="1" dirty="0" smtClean="0">
                <a:solidFill>
                  <a:srgbClr val="EF038F"/>
                </a:solidFill>
              </a:rPr>
              <a:t>клетками и межклеточным веществом </a:t>
            </a:r>
            <a:r>
              <a:rPr lang="ru-RU" dirty="0" smtClean="0"/>
              <a:t>(</a:t>
            </a:r>
            <a:r>
              <a:rPr lang="ru-RU" dirty="0" err="1" smtClean="0"/>
              <a:t>полудесмосомы</a:t>
            </a:r>
            <a:r>
              <a:rPr lang="ru-RU" dirty="0" smtClean="0"/>
              <a:t>, фокальные контакты). </a:t>
            </a:r>
          </a:p>
          <a:p>
            <a:endParaRPr lang="ru-RU" dirty="0"/>
          </a:p>
        </p:txBody>
      </p:sp>
      <p:pic>
        <p:nvPicPr>
          <p:cNvPr id="6" name="Picture 2" descr="http://t0.gstatic.com/images?q=tbn:ANd9GcRjqLhJ9Rtxf4PhWgRa4riVLg-NoAxUI-VK7Wf0jMy_7N0mDgTlTw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823324" y="1500174"/>
            <a:ext cx="432067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вопрос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взаимодействия клеток.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300" b="1" dirty="0">
              <a:solidFill>
                <a:srgbClr val="2D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адгезивных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(прикрепительных) контактов: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401050" cy="500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3240" y="4000504"/>
            <a:ext cx="3657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Трансмембранные белки: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286388"/>
            <a:ext cx="2789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цитоскелета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5715016"/>
            <a:ext cx="500066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 промежуточные </a:t>
            </a:r>
            <a:r>
              <a:rPr lang="ru-RU" sz="2400" b="1" dirty="0" err="1" smtClean="0">
                <a:solidFill>
                  <a:srgbClr val="FFFF00"/>
                </a:solidFill>
              </a:rPr>
              <a:t>филаменты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актиновые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микрофиламенты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МЕХАНИЧЕСКИЕ МКК: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Documents and Settings\НАТАЛЬЯ\Мои документы\Мои рисунки\Nature educashen\U4CP5-2_CellJunction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836" t="6334" r="7755" b="9998"/>
          <a:stretch>
            <a:fillRect/>
          </a:stretch>
        </p:blipFill>
        <p:spPr bwMode="auto">
          <a:xfrm>
            <a:off x="928662" y="1283671"/>
            <a:ext cx="7358114" cy="557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Коммуникационные контакты: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1600200"/>
          <a:ext cx="81867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3.1. Щелевые контакты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нексусы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214422"/>
            <a:ext cx="3143272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000" b="1" dirty="0" err="1" smtClean="0">
                <a:solidFill>
                  <a:srgbClr val="2D11FF"/>
                </a:solidFill>
              </a:rPr>
              <a:t>Нексусы</a:t>
            </a:r>
            <a:r>
              <a:rPr lang="ru-RU" b="1" dirty="0" smtClean="0">
                <a:solidFill>
                  <a:srgbClr val="002060"/>
                </a:solidFill>
              </a:rPr>
              <a:t> – это способ соединения клеток в организме с помощью белковых каналов (</a:t>
            </a:r>
            <a:r>
              <a:rPr lang="ru-RU" b="1" dirty="0" err="1" smtClean="0">
                <a:solidFill>
                  <a:srgbClr val="002060"/>
                </a:solidFill>
              </a:rPr>
              <a:t>коннексонов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Через щелевые контакты могут непосредственно передаваться от клетки к клетке малые молекулы (с молекулярной массой примерно до 1.000 Д).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4450" name="Picture 2" descr="Файл:Щелевой контакт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285860"/>
            <a:ext cx="5543550" cy="38957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572140"/>
            <a:ext cx="8358246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Щелевые контакты (</a:t>
            </a:r>
            <a:r>
              <a:rPr lang="ru-RU" sz="24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нексусы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обеспечивают ионное и метаболическое сопряжение (взаимодействие) клеток.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3.1.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Щелевые контакты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нексусы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285860"/>
            <a:ext cx="3714776" cy="378621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Отдельные </a:t>
            </a:r>
            <a:r>
              <a:rPr lang="ru-RU" sz="3400" b="1" dirty="0" err="1" smtClean="0">
                <a:solidFill>
                  <a:srgbClr val="2D11FF"/>
                </a:solidFill>
              </a:rPr>
              <a:t>коннексоны</a:t>
            </a:r>
            <a:r>
              <a:rPr lang="ru-RU" sz="2800" b="1" dirty="0" smtClean="0">
                <a:solidFill>
                  <a:srgbClr val="002060"/>
                </a:solidFill>
              </a:rPr>
              <a:t>             (по несколько десятков и сотен) сосредоточены на ограниченных по площади участках мембран —бляшках (англ. </a:t>
            </a:r>
            <a:r>
              <a:rPr lang="ru-RU" sz="2800" b="1" dirty="0" err="1" smtClean="0">
                <a:solidFill>
                  <a:srgbClr val="002060"/>
                </a:solidFill>
              </a:rPr>
              <a:t>plaque</a:t>
            </a:r>
            <a:r>
              <a:rPr lang="ru-RU" sz="2800" b="1" dirty="0" smtClean="0">
                <a:solidFill>
                  <a:srgbClr val="002060"/>
                </a:solidFill>
              </a:rPr>
              <a:t>) диаметром 0,5-1 мкм. </a:t>
            </a:r>
          </a:p>
          <a:p>
            <a:pPr>
              <a:lnSpc>
                <a:spcPct val="134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В области нексуса мембраны соседних клеток сближены, расстояние между ними составляет 2-4 нм.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4450" name="Picture 2" descr="Файл:Щелевой контакт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285861"/>
            <a:ext cx="5214942" cy="366479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5000636"/>
            <a:ext cx="8215370" cy="15573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Структурную основу щелевого соединения (нексуса) составляют 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коннексоны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 каналы, образуемые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белками-коннексинами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щелевых контактов: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071546"/>
            <a:ext cx="5072098" cy="50006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b="1" i="1" u="sng" dirty="0" smtClean="0">
                <a:solidFill>
                  <a:srgbClr val="7030A0"/>
                </a:solidFill>
              </a:rPr>
              <a:t>В нервной системе</a:t>
            </a:r>
            <a:r>
              <a:rPr lang="ru-RU" sz="2800" b="1" i="1" dirty="0" smtClean="0">
                <a:solidFill>
                  <a:srgbClr val="7030A0"/>
                </a:solidFill>
              </a:rPr>
              <a:t> щелевые контакты - один из способов передачи возбуждения между нейронами (электрический синапс).</a:t>
            </a:r>
          </a:p>
          <a:p>
            <a:pPr>
              <a:lnSpc>
                <a:spcPct val="110000"/>
              </a:lnSpc>
              <a:buNone/>
            </a:pPr>
            <a:endParaRPr lang="ru-RU" sz="2800" dirty="0" smtClean="0"/>
          </a:p>
          <a:p>
            <a:pPr>
              <a:lnSpc>
                <a:spcPct val="110000"/>
              </a:lnSpc>
            </a:pPr>
            <a:r>
              <a:rPr lang="ru-RU" sz="2800" b="1" i="1" u="sng" dirty="0" smtClean="0">
                <a:solidFill>
                  <a:srgbClr val="C00000"/>
                </a:solidFill>
              </a:rPr>
              <a:t>В сердце</a:t>
            </a:r>
            <a:r>
              <a:rPr lang="ru-RU" sz="2800" b="1" i="1" dirty="0" smtClean="0">
                <a:solidFill>
                  <a:srgbClr val="C00000"/>
                </a:solidFill>
              </a:rPr>
              <a:t> щелевые контакты соединяют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кардиомиоциты</a:t>
            </a:r>
            <a:r>
              <a:rPr lang="ru-RU" sz="2800" b="1" i="1" dirty="0" smtClean="0">
                <a:solidFill>
                  <a:srgbClr val="C00000"/>
                </a:solidFill>
              </a:rPr>
              <a:t> для обеспечения синхронности сокращения всех клеток одного отдела.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9330" name="AutoShape 2" descr="data:image/jpeg;base64,/9j/4AAQSkZJRgABAQAAAQABAAD/2wCEAAkGBhISERURExIWFRUVFBgWFxMXFhgXFhYXFhIVFRUYFx0YHCYfFxklGhQWHy8gIycpLS8sFx4xNTAtNSYrLSkBCQoKDgwOGg8PGi0kHyQtLC0qMTEpLywqLy80KSwsNCosLy80LCksLCwpLDQpKSwsKiksLCw0LSksLC0sLCwsLv/AABEIANQA7gMBIgACEQEDEQH/xAAbAAEAAgMBAQAAAAAAAAAAAAAABAUCAwYBB//EAEEQAAICAQMCBAQEBAMFBwUAAAECAxEABBIhEzEFIkFRBjJhcRQjgZEHQlKhM2LRFRaSsfAkQ1RygtPxY5PBwtL/xAAYAQEAAwEAAAAAAAAAAAAAAAAAAgMEAf/EAC0RAQEAAgEDAQYEBwAAAAAAAAABAhEhAxIxQRMiUWGx8ASRodEUI3GBweHx/9oADAMBAAIRAxEAPwD7jjGMBmMjUCQCaF0Ks/QXx++ZZi4Ncd/S+14HOD4+05O0JKZCFqLau/e07wdKi1Bw8b3ZoAXdZsf440weKM7982pk0yLQvfE5R2PPCbgBf+YcZSxfwzKyDUjUD8SFRjOYzuacTtJK5p+Y3R+lsvhABfAyXpv4fBZWm62521o1IJXhIhLJKIV83FvIzFvUntwMCXP8dxR7urBqI9sfUG9FBdOskNgb7XzOvD7TRvJHiPxhDC0iFJHaJoFIQKdzalykQXcwHdebqspdd8ATTmVptTETJEIiUgKdUCWN1acdQiRlWMqKCgb296zZ4h/DmNuuIehEkz6VxD0AYgdNIzsHRWUOH3Ue3A9cC80/xIrSRxPFJE8olKh+n2i6e4ko7AX1RX2PbIml+OdPJHJIA4Eem/EmwoJj3zJQ83LXA/H1HOQ9P8AoWhM8ejZIet+RHpRHExmENNsZ3AcdI8+u4dq5iQ/wui6TRyGKU/g/w0bNAD0m6mofqJZO3/HUUK/w+/sHT+G+Pxzu8aBg0axMbAFiaPqLXPPHfKvWfGsfnCnYY/xBdpVOzbpXjjlrabvdMhArmiOCRlT4n/DRpZHbqwfmRwx9RtOXni6UYTdBJ1R02NX2NGu+Sx/D0HUJNJNuRJ9RMYttBzNLFLGrndyEeFW7clV7VgWw+LIvwA8Q2v0jGJNu0dSmIAFbquz7/rmg/Gsal1kgmiMTQh94j8q6h2SNzskYbNyGz6WDWYt8JE+GDw/qixGqdXbxwwa9u76e+Z+J/DLyNq3WRB+Kgih2vGXVRGZQ5IDrutZjXaiB3wMNT8bxqRt0+okUztp1dFj2vKpZSq7pAa3I4uq8py18P8ZSZ5YwGV4WRXVq7vCkoqiboOAfqD98gP8ACqiHSQxttXSyxyCxuLiNHU2bHmYvZb3v3yn8Y/h2Z9TNP1IF6skTiQ6ctqYumka1DL1Bsvp38v8AMcDo/GfiGHSlOqSA/UO4CwoihaZy3N/Kh7XzWQofi8PIYl0uoLqsbOKhHT6oJUNco5oEkC6zL4o+E01phEjUkbSEirJLwvGpU35GVmDg88qMp1+BJuv+Ikk0k8hSAM8+jMjhoVovGeqOmWPm9aIGBaL8bw9XpmOVV/EPpusVTpdVFZithywFKeStcZhB8eQyaNtbHFM8aFuooVA6KidQuys48pQqwokkOprnIep/hzG6anlOtqJZG6+wlo45iBIiW3DdMuu8V83b0OxPgQomrjTUOU1em6REo3skgjaJZAQVtemVXbX8g5wJU/xzBGjvNHLFsgE5VwhYo0hjQLscgszCgL9RmQ+ONP0ZZ6fbCsLMKXcRPHHIm0bueJVv9e+aPEPggTamOd5eI9N0hHt8pkG7ZK3PO3exC13o3xlaf4XRmGRHMTSsmmSOcwgvF+HhijO0k2N3SJ4Ird64Fzq/jaGNpLjlaKGQRS6hVUxRuaBDW28hdw3FVIF89jUhPiqEqjU9Sap9IOB/iRtIrE8/JcTc/bjKvW/BUrieBdQq6XUytJLGYyZR1CplSN94AVyD3UkbjXpUab4S1aGPZNC8cevOrEfSZZKlncyAuZdvlSZyPLztGBYp8e6dmgjRZXk1CSPHEqruqLfe62AUsY3C887T2rPD8exDTyaloNQqI/TAKxl5JBKYWSNVkJZg6n27cXkXwD+H40zQP1t7xzSSOxX51aGWKONfN5FQS362dx43cZt8Csywo2pZUi1Go1H5Y2OZJ5ZHj8xJoIssg7ckg8dsDqNJqllRZENo6h1YdirAFT+xGbcqvhnwQ6TTjT9TqLGzCMkUyxliURufMVB23xwBwMtcBjGMBjGMBjGMBjGMBjGMBjPLyLq/Ekj45ZqsIvLfr6KPqaGct05bJzUvPLyglkeTl2Nf0KSFH3Iov+vH0Gavwaf0KPqBRH2I5GQ9oq9pfSOkLYBznG04PzFn9g7M4H6MSMyiVk/w3KA/ygKV+4BHl/THtD2t+DosZRDVzDkSX9GVaP8Aw7SM3f7Wl/oT/jb/APjO98d9rPVb4znZfHtSGNafcB7PGL+xaQEfquSoPiHeARBId3Yb9Pf2rrXedmUqUzlXGMrv9pyf+Fm/4oP/AHs06n4iVJej03MmxH2+TgSSGNQTuq93Bon9ckmt8Zzy/GkV8o4F7SaB2sE3EMFJIN2PWyD6DM4PixHVmWNztLWAVsLGWDsbIqtvA5JsfWgvsZRT/FsSoHKvRQOoAFtbFaHPelLfYE+mWXhuuMqlthSndKJB5jdkY8em5TgS8YxgMYxgMYxgMYxgMYxgMZo1WsWMWx7mgACST9AOcqZviMG1Tap95HXj/wBKk39iRkblIry6mOPleXkDVeMIvCfmN/Sp4H/mbsv/AD9gcpCsRIsiRj6n8x2P0As/sKyU0bqm4xFUUWeVsD1O0HsPbv8ATId99FV6tvj93rvI3LSNfshKKPoK5P3J/btniRBew7mz3JJ9yTyT9TmEEkTsxenCqNq2CrMWIPHZj8vfteZfgY9xJQAE+VLO0UPQdvQngZny6nw5W9P8PllzeJ+orljtRS5Heqof+ZjwPt3+mZjTSl9n5YNbvnJoXXbaL/cZVa/xKWMpGqMEO47VG5u99kpALJ+Z/Xsaz06qV4jSMsm4UzuAxHqSU3VxxX0yyTO61Pv7/wCLsfw053b9Prytp9G6oziRG2XahSOwsi95o17++al3GzSoFIBLnkkiwAFv/r0yi0+qlVzGG07OKYxl5WYexIJ47969b9cmTeIPs3OY9O97A5HVW2+Ug+XaLseb/wCeXHPfjUT/AIXCT1+/6rCXcqdQshXcFPzAglgv8w9z/Y5mDnkbjyrIyhzz094Is2CVBAJvn09Tnp0ke7kMorjpggk39BXb39zlffZdWIZfhpq3C/2e5g8Cm7UG+9gc5YQ+EwsA1FwQCCzsftxdD9sT+Cr3jOw+3dT91v8AuK/XL+y2Mt6eXrEfS+IPGNrAuvoQRvH0bcRuH1u/e+5TSaOWzIFDUAQ/lcAcj61ZsEevY2ONo8E4/wAV93uK2/bbR4/W/rmI8Kl/rT/hYf8A7HJTuhO+JOl0unKgRqhVTY20QDs6fp67eMw/3e09V0hW7dXNXzdC6F7msDg2bvIreCSXuDIG/qUOG/cNyPocn+H6eVb6kok9vIFI97IPOTlvrFmOWW9WNEfw3pldnEQtlK0bIAbduoH5b3sDXocsIoVUUoAFs1D3ZizH7kkn9czxklhjGMBjGMBjGMBjGMBjGMDTqNFHJW9Fau1gGr75mIgBtAAHtXH7ZnjDmp5Qm1cSEgcEdwqnvV1wKv8A1yv13jArZIyJuHIslttWePsDz98l66FuoGVSbWjVd7FXZ9r5yp13g0Uu4SKwPJPmIosgXcCDXZa/Q/XMly9649TcnyjTMdY7w1v51un1dKGRC427gVANCh2BIJNHsOe+RPE4XL9VbIihdkFd5SDV/YKOPrm3U6fbGehsW+5BrkdiK4v3vv63m/RapmjDOpRjxXezXdQCTR9AecjuYzeOv8paty1l/pWeGwbIkUX8oJJuyxFsTfqSSc91Ovjjrc3zcAAFia7gBQSc0anwESSmRvlHlbeAzyEVXbbsrt5r+2WD6JYCsZfphj5VV9qKNxLDyhar+9jnnNV/ESTU/f7/ADd83d39P3+il03hsIlk1ojmD1TFkcfMACVWrPYXks6lJg0ShjuVh545FQeU/MWUADJknjCBBMyHZYsyeRiGYIgjUNasSQQG5JIFAnjXpPFo5FakZnWQAgjzKnTBG7fVEhr2nvu9RzlftupJ4iz3b538mE6QSadIW1KhlRRuEi8kKByCfMDXY/2yT4VoXSj1y6ba2WrKCDwUaga/ynt75F0iaF9Tx00lUebcoVl2gGlDClPNkj0GXujg6gJEqlQSLSiT6jdYocEcAfrkble3swl189foz9vvd+et/Lajk8fRfMjRUHAUtqGXzFu2wx8WbBA9Lyxh+IdQwLLFA6jvt1DH0vg9Krr0z2f4VUsrqFDJdMtxnkV5gAQ3oeR6e1gzI/D5FX5gx9iSSef6uOf0/wBc5lJjP5cu/v8AP74Mbbffs0yh8QnflY4T9pz/AH/K4zXqfiHZL0OmTII0kIDAL55OmACRz5vp25zfooHDliNoIog0SaJIqjxVn98rPiDxGOKVN2nWRiU2vyWD9QKopUYig5YeppqHlJF3TyuU3Yrzxkuo36T4lMq7khNbwnLbfVluytHlT2J/TM/DPiiOZ0QAjqIzrddlbaAR3BO2Q/ZDdWBlavisUJYjSbVJPKLIQXWOSTlTGKPlPIur81HjPdB41CzflaZF/wC8LllRbjBicg1yy3s5q/PyNpuxB1eM57/ehgG3Qr5CQ1Sf/XkgXbaDd54mvtQI7k1kzS+NM0vSaMDzbCQ+7ziFZuAVFrtceb39PXAtcYxgMYxgMYxgMYxgMYxgMYxgMjatIwN8gXy/zMBx/wBHN7uALJoD1Ocp8R6uaQg6cK4XsW5TdTEkeZQ3Oxbvi2IBORy1rlPCW3heTTwhOuAG9iALJvaAPrfHPbOWj8Xn6/SKOnmbbIse5RuDNuJI2qvcDljzRAJGTJdICdw+YbitligcqV3bQaurBNXRPPOVHh2slaVUadCVLCRbBDFVYMsY6CHytRPnYgLRBu8psl500Yzt4YjXTNNerVFRi21W5O5ZEWEjY7L8p8xZVALIAxzL4nmkUKsDsZudsZ3NuWjV2GCqH2nng0RxwVa/STuQrrESZT05VQkwximJJYV1DtSvSxfNCrbTwBFCC6Arkkn9SeScv6fSl96lukeV5pIv8KMEnzRyHeu3/wBIIJ7cf3ORY21EXaGBYxyyxBi7c8lQAo3UPUG+Octcj6PxCKUExyK4Bo7SDR+uXezw8ac7r8GQ1ivEZYwJaUlQKBYgXs83ym+KPYnI0Hjc+ySSCFhKNq7JFIje24YF9jHaCxIpT6VyMr/FHaCbdG6RpKrPKW4rpLZZTscBiGWyVbhfejk3RSzPHKVlRm3AIG52EAbhJUUZB5JAKccckHjN1MOzLhK6q9+GvH5ZneKZUDrZpARS+Wg/mZQ9ODSu1Z0OcMsyacq7usU8i+d4k4cqqdQ0VbyjjluQPXOt8I1RkhVyQd10w7MNxCsPoQAf1zuOW2fPDXKZnOeOayMSurQwORCD+bW97MjKqgqdyhorP3vuOejzBogeSAT9vsf/AMD9smrcmvxJShejDwxjEatZDClLBNt7CGKiuSSq/wA2XfhUcc0EUjQxg0HC7QQjAnlbHBBLc9+Tlh0Fu9ov3oX3v/nzmYFYGh/D4iQxjQld20lVJG/5644uzfvmQ0aB+psXft279o3bburq6+mbsYDGMYDGMYDGMYDGMYDGMYDGMYGnV6RZF2OLHBqyOxsdvqM5HxPwmOHUNLHG5kETbU3ueoz8mib/AKEWzYHoB69pkLxaCZ4isMgjc15iL4vzAexI4Bo13o5GzaeOWq4mNBqCs88bxdCnWyOmR5ZCwLIGBBSiRt4FWVJzc7xyRjVwQpK7AFHIVT6x7yWIPlUt6gkcAi8uf9hvHp/OepKCtlAQFXeL2Ack7e57n2HbKvxLwYuFYrKkca/KIlKCuQ3TdTZAHHlNegyqyxfMpfCL+InRklmXyEMjKgJ2eYGN2UM3JFglSwHHOWnWWyNwsdxYsfcZXeGRIywtp5nWGEMhh2nzEDbT7xvVgear2qr5iDS6PWSiRWtqVypSuoqmgwEiglCDtJXg2L5CkX4daSasSslXrEVzVfXKrw/RaXSiRohwSN4UmQjuFAAsj5jxnnifw11CmxlVUAAjaMOi8ksVW6s3RBB7CipGbpIZo5D0liihBUkhQDtFGQsALJrcoAr3JPy529bHzok1NbeDxLaQ84EaSOsUUbC5GZ75ar22B8voBzjUxSQkLpdPGAy2XpQu4cKpAdWAAskgNQIAU2akQeLwSxNMGGxLJYj5dqByf0VgfccjvYyvk0EW5dS/WdWmBRukWO/qWi2qGREQ9l8q+Xm6N0ZZXK7pUvxXqchoUmQkbfKWZG/lLJyXAPNx+b0C+udL8LkDTIolSUKNu5KCgDsgA7bRQo8iucw8H8D2fmSO7uTv2sRtjJulUKBwoNc32vuckazwVHfqoTFLVdVKDMPZwQVkHHZga9KyeOOmfqZb8LHGUw8YeHjVKAP/ABEYJhP1ccmD38xK/wCfLdXBFjkH1yatljPLxeB7jGMBjGMBjGMBjGMBjGMBjGMBjGMBjGMBmLDjNPiGq6cTyBd2xS20ULoWBZ4F+5zk9fPrZI1XdH5xUyfyqCV3CMhdxWt68mzamxzkblIljhcnnh1t0oY9iC1DEbSAvTZ26YB+Ykeooc3fY7PEdNCiM+mlVXDAOxAO8MTZUkUWsE7qI4bg+kTxZWjRE0+nRix2gbPy0AHG7bQUencAC+5AVtnjGpMcakPGj2q73IUV/PsLK1Hj1B+xyqfCRq1bWXg2oVgFn1CWqWShCluxXdQoNt7hQLIJAA4G3Va1YndNwYKbB3qGrZvHBqzQP3498qoNZEIjMDFqJ4187jYrbS/q23hVU+1kJ2s1kzQ1PGQ8KqgYbaa1agrbl2hStNY9O3tnbLPMNWVtm8Nd5IkTVJEQivJAUo+dg1UGAN7HWmvux78jp/BvC108QiXsCaHIC2bpQSaUegvOQh08iSlFgjETON0hO5mUL3YsxZnHYKVIquRnV+AyDogXyrMCDfls2F57gBlrJY2bU9SXSyyPrddHEhkkYKork+pJoAAcliTQA5J4GRtf4wFcRRr1ZiL6YNBQSBvlaj0059iTR2hqzDQ+D+cTTsJZhdGiEisURCpJ28d2NsbNmqAsUo/4aXVcyhoYCP8ABupZLu+qV/w1/wAimz/Me65p1/gkrTgpt6GyKPpbigQLIWdgFFHyeSvr6c50VZz/AIv4bK8zMrRhHjVTukZWXYzFiAEIIph6jAj+GfD0oUrMAx6gYNvuxuYkWAG7EDm+3GZeGeCapHiMklrGwZiHYmVjHMpLCqAAdAF7cXxtGRI/hZtrsZ0MjIhEtm0YKQ7J/SnYCj2UY/3WnZw6NDGrKRtQllRWWRSI/wAsE/4m/uo3fynggOwBxec23ww1A7YpGCohD2okVBKg3kKT2aJuzcxj2BHjfDEgRFBjZhu3SmwwYyKyzLQO6QBSOSO/zVdh02MDGAxjGAxjGAxjGAxjGAxjGAxjGBymu8dmbVNAqN0qK9Tbabgvmu1oi7ThrsDykEkVOlH542a1XWzcBZXagpBUefy0QDaqDwQb7id4z4jEmoaBlJ6r7doqvMEVybINFpOQtmtzVQJyu0ejkSZEMBMSE9Jus7rGNjBW2vIRu2+XhQV3cbgSRRby1YzU4ap/DZYpVeEvM7742klcFYgzK9lV239OCAFAAG7LXS6MIoUkubJLObYse5+n2GQtHoEi1cwVSu+NZO5NsZJN55PeyuWwzb08dYmV1wxKD2yq1fhAWRJoVIKyAvEjFFkB4JIBClhd88GqOeeDfjOrKNRsMd/lla9zxxzVe/N5ZatwI3J7BGJ+wU3kpe6O6uF1tGh17SQyGRW0vdQ7HaQGUbXBcLTAtXIrcposOcq5tBJLE6jVqyEi5oyC8dV5VJL/ADXy7klFBAu7XPQahdRAsQQtNp41ZSzNGOqEaP5kbepvevIF8kWOcsvAPDzMzRywslsruzOXMqoV2Dl3K0aFbivDUTuNYNauncuHW+GeGpCgRB9WbuzvQDO5PLMa5Js5MxjL2Myl8T8CaWRnBjp4wh3oWZa6gOw3wCJDf2+vF1jA5Y/Bx+XcgXeW3BKeiy+TvWwBbAIrcFsUKN94ToejCkV3sXbdVkvGAxjGAxjGAxjGAxjGAxjGAxjGAxjGAxjGBy+q1JeSR0FeUKFby2yb+X4tb3AdiaAP0yj1+s/7OkWpbZK6hpFiZFAUMN1vIdix15TZ58wF51uv8HdpTIkigFQCjITZHYhgw2j6Uc5KPxaV3oQK4ZGaGQBtlqtqHeiFtvKflII7EHcKcpdtWNlnDzTOiQxJC/Tkl/NSOUKrScWysqgBAQP5AAK4HfJK+NIARL+Swq1cjmzVoR863xY+l1m/RK5VW1CxiUFgrAC6JoEeZtpIq1Vm+/tp0Eupv/tEcf8AlZP6yQNqruZmBHO7ynitvtPDq3GaS1K8j8f07NtEqk/qByaFk8CzwLPJ4zXJ1pSAW/DIewJHVkPauGGwc+h3XXbJmv08TIZZUjKIyrulpTbMBtXcOeStgmieKJGYajwaJ3M1bnO1hbHYSgBjuuSoIDVdXzV85PLr30miSejKcTokSoyyEMglkk8p6YB6jgLxuNDgcc5e+DaBg3WYkbkAVPYWW3Hj5jY49Nv3ys+HvD5p4y2oKgbiNsY4YALfms+UtuHHpxd51QGV4Y+qrqZ+ke4xjLFBjGMBjGMBjGMBjGMBjGMBjGMBjGMBjGMBjGMBjGMBnN+M+GDTxKYF2jcF2fyAMSBQJ8vmIHHHm7HOkyh+IJmLrFdIRu7cuUcHbfoB5TXc39DnZj3XVTwtl4VeneVbYrG5IAO/zcBmO0Ui7bBHPPbsfTDSxSI4kDDyltkbWyqDYFkEWQpq64v1ySxoE+3PHJ/t3yEmueSN2iTzK5ReoaR9pALApZ28sO12pFDLezGei3aVKXYsXKyb73I4JQf0lBfkKixY5Nk981fD2gSNkgkrpgHprdqzltxDWLvkkA2Dz7VnkGvV5HRVak4L7aTcGKlAT3YVZ4qiOc3yRhgVIsHgjO3DHI261RQoZ7kTwmQtBExNkxoSfclBf98l5Qz0xjGAxjGAxjGAxjGAxjGAxjGAxjGAxjGAxjGAxjGAxjGAyg+JpaaIWPmLbedxsdOxQqh1CSDXvfFG/wA57x2dWlRVsslh+PKFdd1EnubVDQvJ4eU8PKp1fisUZ2s3P9IBY2RYBCg0SOwPejXbA1blCyQtd0FciOx33etD+/0zw7fxFdNdwj3h6G692yv2yZlnNXcRCTUSoC05jC0Pl32pLAAEnuOe/GaY9XPunj2H8tY+nKUpXLIN9UfOQbNAAdl+uTdbBvjdP6kYfupGaWdxp7NhxEL9w20Xz6c+vp3xPOnfPLofD1nESBOiUCLtNvytcHt7ZIvVe0P7v/pkrTIFRQoAAUAAcgADij6jNuUMqBeq9of3f/TF6r2h/d/9Mn4wIF6r2h/d/wDTK7xX4p/DlhIgNICCG+Zg0YdRYoUJAaJugTQFE9BnL+JeObNRKEgi6kYWpH4LgorUCFs7QzX7bk/qNBtX4rYl6htV6hV9xVXSJiHKlkFtQBAFg7vmFGsx8Vgbt6UNrspBZgwVlVdx2AIWLevA45OQB4sZIVb8PBsWRtqMDS9NJXDL5a3fltyB65n4BqdNJIkY0saXEGB22VZTXTYlaEoQqSL3d74F4E6f4mI27YrZrobm9GjH8iM3/eeint+2lfjJRJ03j2nriIHcaoySx7/Mi8BovSx5hzYIFwfB4DZ6EXm7/lrzyDzxzyAf0zNPDYRuqJBuBDUijcD3B45BwIvgPi51CFymymqrJ4Khr5VfeuLHHBIyzzCOJV4UAduwrsKH9hWZ4DGMYDGMYDGMYDGMYDGMYDGMYDOY8UjCTmnDGTzMn8yUiqCa/lIUDmjfv6dPnMeIIVncHjeQyn0IEaIf1BHP0Iyzp+U8PKAgQzsQTvWNVI9AGYsP14zZrdWIo2kYEhQSQos8ewzXpICskzEjzupFGyFEaqL9uQcheCfE8Wpd0QMCnNsBTC6sUeOfQ++Sl1x6tHbbzOZNbSV8SV9MZxYUxFxfBHlP+mexqRpgGJBEIs8k3sF/UnPdbqjvjiWizmzYuo1+cn78KPqclsBaA9upHf8A91M7PLl4jp9ID013KFO0WoNhTQsA+oHbN2eDPcoZTGMYDOa8Y8fMcrxiNXcKOkm0MzOwUc0xYCmP8lUD5vTOlzlfGfiHUxyyIkYKqQVfYx8vQLPZurEjR/St3tga4vipd/ljjKF0LMo+SJtwZpCLpltCd1cOe4pm8i+LmUKHiUyPHHIgQAW0isxUhnu9ord2/qKgjMNT8T6kbgiBgGUiTYxUoYQW7HbuEjD1qgfvkj/b+rKtIkRZbAQFKZiFV2I2ueCol5IAvZW68DGf4wdQdyhakKGMeaZVEroZQASCBt28WC57+mdB4RqHeFWkAD8hgDdFWKnmhfb04yk/3mmWUb4T0yBtKjzNuklUEWeDSJ5e/OX3hk7PDG7imaNGYURTFQSKPI5OBJxjGAxjGAxjGAxjGAxjGAxjGAxjGAyi+JPmh8xvcx2cURsILk1YrcB3rz9uxF7lT8Rp+Wr1ykim67A2rXXpR/5ZLDylj5c3qdK6ydaKiSAroTQcD5SD6MLP3HGa2iZHbo6dFLVulJVVPrZC+Zu/0yx0+6U1EN/u10i/dqNn6Cz9s8dihKyKVINdmKn2Kttoij/1WW9saJlfDCDT15jRcqAzgVurt9hyeM3Rwl3SMerBifZUdWY/8gPq30OYsHCiRoyIya3c2PZmWrVT7/a6z3RK0rq0QJ2OLlBG0C1Lr3trXigCLI7VY74iPzdWM9zwZ7mdnMYxgM8rPcYHlYrPcYHlZ7jGAxjGAxjGAxjGAxjGAxjGAxjGAxjGAxjGAxjGAzwDGMD3GMYDGMYDGMYDGMYDGMYDGMYDGMYDGM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34" name="AutoShape 6" descr="data:image/jpeg;base64,/9j/4AAQSkZJRgABAQAAAQABAAD/2wCEAAkGBhQQEBUQEhQWFBQUFBgXGRgVGBgWGBgYFRodGBgYGhcXHCYeGB8kGhUYHy8gJCcpLiwsGB8xNTArNSYrLSkBCQoKDgwOGg8PGiwkHCQsLCwsLCwsLCwsLCwsLCwsLCwsLCwsKiwsLCwsLCwsLCwsLCksLCwpLCwsLCwsLCwsKf/AABEIAMMBAwMBIgACEQEDEQH/xAAbAAABBQEBAAAAAAAAAAAAAAAAAQMEBQYCB//EAEEQAAIBAwIFAgQEAwUHAwUAAAECEQADIRIxBAUiQVETYQYycZEjQoGhUrHBFDNi0fAVJHKCkuHxB2NzFjRDosL/xAAZAQADAQEBAAAAAAAAAAAAAAAAAgMBBAX/xAAjEQEBAAICAgICAwEAAAAAAAAAAQIRAyESMUFRBBMiMmFx/9oADAMBAAIRAxEAPwDw8UUlFALSUUUAtFFFAFFFFaBS0tS+XcquXzFtZjc7Ks+T2/rWybCHFKBW14D4W4e3m4xutIjdUHmQMnPkj6VaWuKCL+GFQCJFtVWMHuBnE/WrThvzWbYGxym841JauMPKoxHncCp/D/B/Evugt/8AyME/Y57eK2v+0C3T80kbkkA5xv7VCvcVsTgjYHcSCMz7g0/6sWbVNr4Cg/i30A/9tXfvmSwUDBpeI+CbekFL5kzh08HypJ7jtU23zLqgkRE5P8H65nTBpt+PKwBO23jX7xv01vjh9BT3fg28I0taeTsGIO8bOB3qLxPwxxNsEm0xA7pDiJieknFaPh+PldW0gE/zP0ktUzhuZHGnJZSPfBntkAAj/qFL+vCt288IpK9R4TmJ1aCRM/XAGqTj/CMdqirxCMP7u2ymWMpbxvMdONm/bNZ+mfbNvOIoivQuM5Rw90lWtqrQDNroYSsxA6Z7xB+aqDj/AINuCWsH1l/hiLn00fm/5Z+gpMuLKem7Zukpx7ZBgggjBBwR+lcEVJpKKWkrAKKKKAKKKKAKDRRQBRRRQBRRRQBRRS0AUUUsVoEVJ4Ll1y82m2hY942A8k7AfWrfk/wq1wepem2kSBszff5Rjcj6VpmvpYUW7ahFWIA7kd2/iOO/mq48W+6zar5b8K27XVei6wzCn8PGc4lvpgZG9T7/ABg0m2qqq6p6YUagD2XG303qBc5hkwe/bz4/lvTyqGNpRsTB8wRpxJ8k/erTU6jHNzi+pwSQASBG8Tj9f8/uG7uv0+nggjuIFQA5Ak7tO3t/XOxzBpw3RpMTImfoPzecd/GD3NZsJlq51FmwDEwd+x7eSPtUXjb5DsszDYKkbCcfQiuEMjSD1HcE9iCwj77d4Ed6lXeX3CFco0NIB0mCUBCkf8rr/wBM+aN7jENRkL3Pt2H7b/ufamX4nIMiRAO8yuP38Y/erO9w2lFYHqI6lIIK6tvmABHTONiY8VFeyqB9QkliIMkxqOI7Sbf2Le1ZY2XZi3c04wwXzkbGTn/X2qXwjNpJ9u3bBBJjbGPtTHA8suXp0g6QepjCgTtJPfGwEzjxWt4DkXpcIwtLquudzPQB0628AZIGDsTGabDG1lrO8n4Z+IulEUnpbaBnSQSScACQxmML+hev/gO1s6WKnQJOAUcEnwwmQQMHUM7g6fhLS8r1KYa84CdYhV2cQfzidMKBE5JMVk+Z8G/q+sx1C6jDUOoaip0lSJ/OB7jIIGmts8Z/rN7FrjDuWMwZJPc4J+sRJPt5qfb4keTtiJ2jB/XJzuZNUqEQLnYknSJ8rnPaWYfUEfR1OI2bfAMj3GB+37VkyMt+ZcutcUjawFcnpuR1AwYDd2XbHYRG0Hz/AIrhmtu1thDKYI+lbG3xfuf6bHH2g4pOc8nHFKHT+/VQCDA1iCYz+YRA8gAeJXPHy7nsRiYpKcuWypIIggwQcEEdiO1cVzGJRRRWAUUUUAUUUUAUUUUAUUUUAUtFOWLDOwRQSxMADJJ8CgEt2yxCgEk4AGSfoK2nIPh1bBFy6A17dVMFUx3nDP7bCO5275Ny5eEWTBukdRx0gj5V/cFu/wBN1v8AHEnBkzP6TM+22K6sMJj3S2pnGcRrJE5MzM7wP8z9zVPdvElm3/z8Z+kZp+7fgk74G3eQP8zUMmRJ95IjM/zzmmyuw5B2PvH3x37jb7VJ5chuuADpCqW/w/w7H3cD/wAUwlw/NsNWICyYEnMd85+lbb4L+EHvl30rpI0F26Aqhg+4+ZtIBiD2OINZjGVzzr4NCcNbuKusMsuv5kbA9RW8YIKkwRB7NNDw3w2CwK3IIMiDBB9sHP3716/xl/hwjWAzMVABIALdIAydJCmRMQTjao4sWlUXDoVjEC64dzJgEKHA3GAAZjbFXuON70nctPPbXwgCNSxOSyhTcLRsVkKq5EEEfQ7gbnhfh03+AtcNcV/WtnpbpVo0sskrkiFAkTiBmrdOITUX9JTcSJ6Dqj2KwYzkMIk/pXPHc3OgMCUtjBRhbYkz0qq7DIIALT9ZFZqb1IneSaZJvhJ1cqFDEE6l1AHSd5dbTwJHZvBwRiVa+DeG0F7ttUZYA9S6CAW+VTJEzgAkAmQPpccVztLiaVd8GABcRZKliFZFBCNpUbgEjwRRw3OFknWLZYhM2rYMjKsNQl/JkkdU4nDd69DziofgrFsgFWuNPTpmF91UA6cEbLjOO9Nc141V4dra2iVVgjLZYXNMksCVEwcAHcyw+U4p/wCIrF101WTrUKTOJKkmGDW/w8lZhlG+5IJrPWOa8SXE3Lb2yQpS6LQgFSHVdeWgtqGkncYOa25N3s/zfl/9rJvW0T1gxUrOsMAAF6XYMrEIBp/wjyaj8Fy+7DIbLB1KnR06+k7i00EjpGwYwAQZAiZy7nOq5cRraDbUCLltCpVTkH5DrkalAAE+ZWXZ57w4JXiAdclZutqKhSIupxGkuvaA2wE6gIBW69tmXwyfNeQajrtfKAAjqdVsrJOSM25YvkiMnOcUfE8vvL/eWyigZMahEbjSSCCZyPO4EmvY+M5NqQXbJLlxIAuBmaRJa20dbMpkxvjALFqyB4Quw/s7DLEICxW9auDPpgsQHVoIhobxMGluEvo2OVjA2WM7EAGSCIOcdx7LtFXXD3xgGIMyceYn+cfWrPnPI7gU3bzagQCNJ0lZIXRpiD1EeCekTvWVa7CgiZzOBGJnuSMgZj/Kp2XCqb2nc55GvFzdtH8buNhc7jP5W0kexAGx3xb2yCQRBBgg4II7GtpwnEbTM7ftn+v7V1zXkI4sB0hbwH5sC4BtJ7HcajiBnaQmWHl3PZpWGpKcuWypKkQQYIO4I3Bps1ztFFFFYBRRRQBRRRQBRRRQCitjyHl39mX1CAbrqIH8KnMT/ERv7Y7mqD4f4UPfXUJVZc9xC7A/UwP1rRcZfJbJ33jtGJ+8Gr8c12ykvcYZBjvP+cj6/wA/YVFutn2OJ7DwTHnam7rTJ7zEfr/5M/8AaudSzgsMZwDntuw8D7eaa3bDyMTqAEgRgSTvkYp63ZYzI0iPzYjHv9qb4LlbX3VLWq65zpVWLCe+kAyMgSPNeqfCP/pMEA4njypjq9FYIH/yMs6vZV870M2rPgf/ANNf7R/vF54shplYAcjwxGY2kCMkAmvSXu2rQWxaACghQNlXvH8UmdU5LHJ92PiH4jS3wzNbIS0nSPyZAOFjYDwoJx23rPcXzBnVrarqYuEGlAQjsulgQMhixZsmd5ODVcMd91O5aT+P5tZ4NEKhVUmQp/vL7nOGut0jclmndcVQ8Vzu5xbEq7AEH8PVCAkY6rYDtHux1DbT274/kIf8a7be7LsdAfQgw8B2gk9LKNKmT52FRuCvLqVm0iI6lT01XPyIHLXGPltQie2apjO0rlNG7Vy62hmV1tqZbrBKj8hhRpEx8swNSzJyZfDcIrstxHTUgKm103CR3KkBZDEEaPlgAjxV1aVi5a6PUWHIdNIZunYjXAgHt43qGeXk4tOjgIehk0tByWgLk/8ACT9BFPpK1J5fwjBSdDahbUjWwZW0N7SzDAOk5IJFV97hSxYuGtmTpDCEBB1FwYDwWzjtnyanW29O2saF0SARqUZYmCQYMkHJ8VX8RxJ1EwzCCcsOksMkBh38TkCmmPyTd2QcxW2ttzAYCFCrIABLJFwwQWDNgkg6TBGal8dxdq4NPFWpkk9TKV0T0mLh2Ik9JVl2HvV2vTudDoyaohxLrqWWVisbyWA0nvEZpwK9tY1m4wkQV1JGGUwcRlYgjaZEAUvjKok37VoO5HqlJBIt3VdFNxJf1LZCtbwSJY/mxk1A5z6dxvUHpMWMst5RusKzKbI9SeiI1QoXqGYrjQzNrQEm2pVlVwDLsFJBOHGlokgnaZ3qVzHgAD6isQyD/wDFcFtizEMGcSRpVmJ2yfvR4mkn2Y4VjaL2kAQSQbZc6WA6mKoWDLAhgVYEZg5gz31cQptvPqjpkjrYRJt3lT5mGHW6mGXTcXYrVDZ4e4iyScAkGWOSN4CkiPP0rQ8tvh09N0ysFZkjSDsrDAKkmOpSDMfMRWXH6U9GH4Nri3OHvDDldLyDOomLgAHlU1QYmSIyB5tzblrWbro4IYRqHaWVSSPYlif9Y9eHCXHti3dDNbZgLd5PykklS2ZVlYaT5BX3FQvin4KucdZF1QP7TZXS2kj8VAdSEZwwYtE4ILrjFT5LLFML8PJNJQRic4ODAA7du2J8Vb8IYAWemI8bSD/n+n3ruKOg6GBRlwQQZxAODnsQf0pn/aBAM4gYjG25M/Un/wA1OXShn4t5eG/3hABmLkdyflf9Zg/p5rKkVt72q+ly0N2Qge5EMqz76I+1Y2/YZGKupVhuGBBH1ByKjyzvcbDNFKRSVFoooooAooooAoopRQF98MDF0j+FR+haf/5FT7qlp6ZAkyBkd5ke84P0xvUH4TuHVcTsU1R5KEf0ZvvVkUGrI2mZ/wCxzsc7jeunH+sLUK3y265CoJkkSSFA23LxBzGYrZcB8C2AdXG8Vrdjq9Hh+tmJP5rjDSv6A94NU9jhEV26EwcyDIjBMBSIyMjyPIB0nw/wmu6NCWnMggsimQNOVDqJgapEDbvVMcJ8p3LpsvhdbNu2fSVeEsyQe056TcdjqdipHzYyYU078Qc5uXwBaAS2Hi5uW0KchwAYJlI2I14yZqi5hzIO78OqBlslhbCaUyoKgsCIMsoYkgQCu4mrD4ateqwtEElQIDmItshDhSAomZOlp0lu35aak7QuWR7gOBe69i6+tFAAUYVlJKkjckr3aIIH7vNaZCgso0YGVCyLsF3YAAEMMkDvA7nTaXWCOqW4RUkgR1MZKzp2W2DDTIOBA3NU/Fc9BDm2rKLpjUOnSidJID4BbURMA7ydgGlt7T2peY2L1262pCy+sfwyYRUkx8pAEajDbzUXiLBtnSAciZY9Kqdl1MYwGiNpnepnEqFXACBidCjKjbUxIMM2IB9ztABavcsthB6dwXdRB9IK0qACCWLCNtI843p/TN7TOA48C3pXBBADIxaJOFILxokiQfI3peDumwRoSAuoltOpGwF6IGMkjfsDgiq/hwqGXgGMR1ROe8428/SpV/mFpRlAeqDErIGN8SVPeO4p5jsve+lsOaIQvqlzKxO7kScXIgMDH1wCM1X8bYuA4udBnRcSIU/w9JBTfSfqPeovNONZ2lGCrAhda9PdozKy0+CNu1K3H27Vi2bbk3GLrdRgHVxMh8yBG0bkMR2rf15T4POO1WcXwt4EElyZ3JIBzus4PvBPt3p2zxbkZyAcg7qc7d9Mkx4mPrL4e0t8abY0OIHp6pRh2NtmyD/hYQcAGcVD06ZEkdjI6pBkhgTK7Rp981lwylP42e4urdoAFlga1JMAkYyTO35TA87TNMvYGpSGKeosAtLyCJUZAEjUP4sd6bt33AkOATvpiYxuGjfTtsaTjbt0IFcgIp1aVkrvIMAQkt4jO4zNFTlMcSgtt/f9QMAqWCbbsF1SZOwAHvgzL4PiVUB7zK+ZDDLwJl50yYz9TMzsYVwKQRpLSREAmPckYUgE4++KVrCpvquXGVfkhVUEAqOrqMjScRgxPel3pWZLjl3Fku+mblu4pLi8RdBgErrtgAxIwSJE7mIrZ8o4i2saRAZj8zMQC35VZxjI+UxnavNktC0rMSoZlEJb1YBwxMNAJHTDEnqzT/8AtTQzXNNy2XkFkbR/DqOhlKvDMpyCImIzU88JlFJl8r//ANQvgJONm7YGjiBkiMXAO8jv9N/GJrxPjOXPbaGAGkwTqUCRuInB2kb17tyT4w1dF4hmUBpICkqSNL6RqET/AAt09wBtA+OPh5eOtetw2n1xgkHQ7AY0l8BiOweR4Ze/P42dVXbxfhboVwQVIjYbDbv3P0Pc5q25twNvigDcBBCjTcXcCJiCYYAmYMRqwRVdevPbeHB1KSp1KFZSTHUI1YM4J7zT6cWSoO2CP0E/5D9qaa1qmZbnHJn4Z9LdSn5XAOlvIE9xsRVca9BuMt22yXACrb+Rp7r4IJJn77xWJ5lwBsuUORup21Kdj/r3rn5MNdz02VDoooqTRRRRQBSikpRQFjyC6V4m0QY61B8QxgzkdjWzPBQdUEZiDiRtg7DFY3kPDa76KAD1Dfbeczv9K2t68/qFyxJMyGEiDGCDgD7R7V1cXotO8VyK8C1y0WaACGBl1KpgxuVKKykCY3IgVpOQsxYFYVHuAhRBtkLDFgGiBMAz32wSB3yLiAOYBAIdfTOn8riB0YxqkEqe+vSfmEM8+5Y3rIykW+HZPwyw1Ygt6egYDWyWBAI6RqnOL9S9IZLfibLW3uera0ozFVugBpVmLhbuoOqwVjqwobETFWfIuJW1dW6pB9TSBER1P17KNJhl3gkMPNQrb3PwuItEliWS6oZDOoCCQJMkpGlR3ORMjZ2+WBUUr+ETJEEYO+JA1RpG/ajLKSaqOvmMyttxbuaSwU+qxnVH4o1LAnsxYGP4d85rb/CsSTARJMBmIEgmM7Y1bDzjFaA3Fs/g3Jd/TOoselj2MncwSRH8R2OKpuJ5ebgDqwYLLYkkDeMt/h2mJnzVcftC3tC5kMaNR0pmBlBO0DHaBMfpVZc4mWCSYaOxiI3jvAntVnzO5I2IIUDVidpaY9/9EVXcVYC29YYFm3I6WUd1yMnAM+P1pqbHtG4zmGkggbxOdtJAjHeAPp96q7vHszBSZYnc9jO8+ff/AEE4wdgZED2jEz9M0xxvCPZbS6lWgTONwD58H+de7+PjjhhPt7HBx444nG40mRMDVt9zMfRf9TXdu9Kkme3bzP8A2FRbHDkp6hEqGCY3kqxH7KT/AKNd8OAZkwQsjHzEdvbE7+1dUk9ujwix5dxJDaQZMMIYdu4+n5vaDUxuZi8x9TMTpYf3iqpkAHZ1HZWiPylao+GYg43wPuRn7TUlLkHO+2TnbbbHzfzFT5uHHImeC89JkAuTqTs6HpPeGBGpPcEVMtX9RlVOoSJA3kgE6gfbbH86ruB48orDGkxho3BGAIn3xERVqLAu/iq7EAgEkGeowMkid9+8ed/I5+C4dx5vPxa7iWjgkDTBESdIUwY6ZSCMHecZqPxNqSX3nd1YCTt0k5iBtg07Zsa1AmHJJJYlQ28HS2x952HtNSLXA6Ume2ASCucEmGOracfSa5HHuRXWLKFTHTiOkwplpPqGJC6QZgRE75Nc8RxTomj/AO3BACMohgnVIYiWbIBOQCTTjcCTARGLRJgPvG2qcCTgx9Ziae4lUASzfuRpUQD+IwLEmCFBQYIEnYjYilsVxql5dzS5wpV7l1zZLQoDuys2ZChmlRnqGBsImK1vFcQ5MjS3qrKkyYYjAbYsr7SDKkgYBkUHG8MzBlsvOMhydDRKhFj/ABTAgEnPiHPha56Y9BgfTJIC3A4FtyPlwvQpBGVfuIC7hdaVmUYr4sY3nLaSHQKHBIdoYalIcgFhnY5x9ao7AwY7LIPv0gYH/THvXoHxZ8Ps1w3baObikBhE+onkkCNWnc7MpJwZBxicDoUlgdBdQFkK1wAMY386QT52kzEM5d7Wl6c2dRtjwAWliZgfScSd9qjc44P1bBJw1sFl8ER1j7Cf096lNzBSNEFgCJhgskAiYAwBso7CPcnjmfEBeHuMshSukAmep+nx4Yn9DS3VhoxJFJStSVxnFFFFAFKKSlFAWvw9dUX01sFWckzA+pAx9a9M5PyYMFOq2QwMFLiXOmIIZQdUEfmXUBOY3ryFGg1ueVPqs2XBjpUTOzL0nP8Ayk/rXVw5fBa9Lb4eFp2uXMBwn4i6ugoOm5IA1gempMZAWTIBrV/7Oa4rWWcKWGoyupYfE2mOMpIIBwxUmQ3VSfBHPvWtst1hduWlDKrSzaSNMMxWJ1EgZOHUQJq75fxQZQHuEm2WOowGC3GJAJHbQsAg9QIxtVMrb6Qyk+XPw4i2/UtKumZhiqqGuLIbuchhkZ28ETy/GjilFokeodUgBzpMaWQB12jzEmKOZOZdkYr8jONLuGZtJDqqSW0qu3fVnaTX37IKtfV1YEkabcqGiOvddTCAWKxsMUYzd3UL61E5bQ4i0QHQNaVirAmYKFYbMggsT7REeKbiGKEkjTpyR2zsy7YJ8Y2yMVPt2A4/tNmDqCkkQCCIZsRqyckZk6qh3rmrKHSh1sIBZUGVwR8qgnMjx2q+HSeUVr3C5A0k6gSCDvE99pEE+ab4nh005UglAdMgRk+2417eARinbyaACABE4ONSj2OBEwRG0HamFUlARn5p8HAO+20/pVC60or/AAYLKBMSAQdxDH79/wCVVfEIzs5bqdm1EkzMyf64/StJxFrvIkCOqScHEx7Y/wDNQLvDguQo/wAt/lxnvI9vpXq8Gczx09Xg5PKaV9piEa2RAMTkkdjMecDP/FG9NIgJ37n96kvw5mCNJAg4PVHiMT9Kj2uGLMFkAHycfqTXdjdR1zIltQBMkgDxiWMCf0aa7t3R9M/TA2z29/alygDEEZCn7ST4JiIO0/Sm1ttpDQckwSJBPidpwTB8Gp/y8976Lq27P23mfaMfQ7faTPtV1y26VOnwMhvlK5kN4GZI9sEECaq1wfytBIJ1QBkqJECfMEe2J2q54bl5A1vIJJ2VhAmSfMQcD2zUfyMpMbKhzWSLUzOoDBJickdPUrHctlBq7ggjEAJw94iVMGRhsEdOYkb7R/Sl5XxC3Eay4Oxg6vz9K7xCnrgkdiAZANNPw7WiJ+U7EmB227qcj7d68aPJp4ENjMHxAB+wgfvUrjOWWoBM4jTDCZ3+Ybif2mM10OL9C0NJLA7CUwc/WDmBv836VW8x5nLaCNLdgpiIwTLbH9RH1iDYm/hxf4e2Dpv2ngFUQ2yPMgAsCCC2ozM9ROcAd2+KsX4tXUX00SF9RC3pg7n1NCwDO57xucGOvFHf07jwe+rR5grmScRJO32a4rhFCo8jh7QYnQbbOdSiYBRmMwN8nzsInlpSf6vuA4iy2m013KHSr6RGobWyxHpvvjV6b9Micznvij4MV44nhrqrpDMyurIszIK3BIgMcLn5QBsBV9yDlbXAGBu3CyhTqVkRY06derSxbAaIJM5gTT3xHd/s3DuWnVpJUZOrMsdLSiEnAJEwInap9Xra2O/h43/YRbAnU5JOQy6Y84Bkmdu2JycVnxHxYAFlf+Nthn8ox7En/mFRuL53cJJGlJJJ0qo3M7kTiqy9dLEsxkkySe5rkyzmtR0yODSUUVEwooooAooooBRWt+Dn/CvaiYXQVHbU2oMR76QPtWSFbDguH9Lh0APzAOSJyWEifoIH3qvF72ytH8Kc59LjLbYCNcGvt0NhpkjADq89vTB7V6TzW6eHcXWDaC5TJJww6QOxCtbgj/GT3z4epggKIZWDSfPgdgP+5M16xzHnz3eFsuQCly1KmdJ9Wyzlj4IIgETjX/hrpx7qOZz4jsm6rOXEabpMHJDqcYHzW7jI+rstxsnTJjct55dFu4t4AvYdfUklJLBbbsSCoBZn1SdwxxM1F5d8R27gAvjSbamSAuobJq0E6bqMhKsoAICQdwRbc15d6a286rV1WVLnzgow6FcFdTkDS0mWHphhqhlLdSp2J44j02XQoJYqcOJlRDSCmSGLBtMnIMANIOIZHdQwVbrsTDalOrSv8IGqdiCNwxzFUnJ/lHDXzNy250sASr+kSdJCqAhNoxqjSynvFNcVxBHprcJe2UUBmOh7VxdQV8yRDgq8nTLE96eJ3Hta8uayIDBfmypYtOkZhhkGD3Eb1zxPBi0VCAmypJmVb5sSR2MACo/GcYSouIzIGaCgbpJVnLsNKywJgkESvttTvLeJ1n8NXjsxMK3cgaTmY+WSdsVWX5TyxsO8Vy/UNQIZTvEgyTJid8Tie1Vl3gFJmSNomZx+8TV50mQXQxLYAiADI9u+07E0h5ahVifGNMk/qZ32z3/lXHPxu4THO4s/xHBO2kNkBtxGBgbz7fyqDzHlelQ5Pzdv1+vg1oAugwAJ9zMjuNI/r/Ole0r2zpXIIPhkG0bQ6+DuO/v0T8rPF1Y/k5slc4WEx2IBxMyDuO31n+lH9lWAM6QxzpyCYBifIjvWiRZBDeJEEENH03xJ/QUwnBy2lQDsewMHbBM9x3nbamy/My10e/lZaROC4QxJeAs7zPbEGYGf6b1Ksxp0oMD8zZyOrA27f63qbd4E/LbRoMhho1ZJaCW2mCvjK4qNa4RlOTpzIkZMCR0ifAB+ua48s8su65ss7nd11wtk6SBIAILEDYDYwO5N37/TBxHNGDErbwRlGwIAgztIwDq7D704ykKtlJJ1SWH8RkRPgSf/ANv4sMWeBLBh4BbTAO2cA5mJ+w3gUgiVy1VutotggmcEyM4aGI1GVxsNge1Ld5aGIa5f0qekKc3IXdQLbYjYzAplruiNLLbUZZgcj20g6iT4X3JEVEayrP1FNJwG0ykRCdTuC0DEgQQTImsrZj2s+Gt2GJW2GcgbhGunp6iWY6QpxGBOe9SuUcnAZ37nSWuOQoWT0+mpMoMEBj1H8v8AFVZwvK20n1JVI2AXMeYAUDG/yjOWOa03KeISwuowWT5Fzptk4YxALGAxLQSYIBEEBc9ydKzD7qVx/NP7IgYW/mDC2umIMzOncSYMmTuTEBW8w+JeNNz8YuxM9XUwE6QwgdsH67+1XHPOftxDDic6w2i0sMNK5gmBgnTJjuY2Arzr4r+JtQ9G2ysDJuMBuxMaZIjETI/i3xUbrDHd9uiRmuYcZ6lx3x1mfJ+/6VCNdMa4rht2oKKKKwCiiigCiiigFFbXhnLcNab/ANsCfdSU/klYoVqPhbjgbb2SJZetJzAJAf2xg5B3aq8V70ynksGIwJnqO0z2+x2q6b4oc2eHsqNNuwzlSPmOtjrzsYBVh7/pVLe4c6yWI75ODkR3+tcaj0qAOwH6dRx2EkH3q3olm2g5Z8SQVuMiLDhlYfhuIYaQCMMVmIYGJI1bAbjl3PrRsuBb/wB3JC3bLkhbZWYKNMpIIIOApQyVIBryW9wZWY33G89QJYR+n7Gp/LeYXLB6SCMoQ2VKkZBU7jERIwTEU0y+KW4fMeocRyqH9QXGdRJt3zHqW3UMot8QhgSDcjXADT1wSrli4Ga01yF1g6nTBVwVLXAobJUi2JG4GZwxNP8ACvxKo0KjMhxFq5krEwLd3BuJ20kFlzmJJ1L8OPTF23oTS4uKB/dq4LEkMvyI06sYEMRgkVTGdJ1nOU3tJZy022E3A+6ErpFwq/8AeEwArAz2bV0k3zcAQpPqroOkBmaWIBGoFTgSNHSv8Waq+J5eWdmtarV4qpYtgpJBZSRgqJDExBA1CBMTbXFLoFlwVJtsoUQAUtwzMCf4hdJx/DHvVIWzZi5bNttYwVXA3WdI1aW2aMjSJ2MGpnC8cXTuQr6c5IBBIxM4AO0ftVdwt8GcHpkAnTJLkkyMKw0vGPA9qsrfKCrKUJI1lmgfLo7L5gmP50+08sUq5ZZdUiQT5P7HsfG2xmQK4KIBrUxO0E6hvjx/4pji2fBkKCoOCSAIEnyeyyd496LidGlQC0TGAdQyY7yVkEAdhTbR0cWyGJaJKlZIxPkEDc53+uK5HCKp7fSAfPeR9sdqTgSWOmdUAnSMCBliTsI3n275rtnLy5kr2MwZPyjOO4kD6CJrdm07Q6nKklgFIEtHYZEGFkR5Ge/cFlB+IznSoOBudtIAMDc5pu0obonSdKksQ04XURCkYAK+dvJELx/D6lIUQGBgahn5YYaoMrnfGImlbrsl42sNaDqNQDl4Md9RO69/tUfjnCEHV0uSAVgkE4iWG4BDfT7VE5ebtt9F1fUDkWyBMDUwPUUMqREwcjNWlni0ZTbAV1Ys6wAwUCdSaSZIBAMrHzAiJkrtTxVx4MMR6hDOJJ0qC28A6YBJxJ+u1SOE5ZB9Z1CjOSXSE/KxVsW1BkDpLHpAxU57YLahoZiATGprdtiI1ECNZMGCdMbNiJtLPCqGAIcltmLEy2+okgkNI3xp7AVlv0rFLzDign4jKMHpQdBT3gZN1jJLmAigxBqi55xZFllZtV5xpKgGVLkLozgQouLEzKEHYzoeat6dyM9OyhmYyYy57Y7YwBA3avN/jjjGtLqUwxCrMkkE63ciT5Y5jue5Jpcv4zZpN1j+e80LXSFYhVGjBIkj5tt8zvvAqmZqVjXBrzcru7dAmkoopQKKKKAKKKKAKKKKAKkcFxjWnW4hgqZ9vcEdwRgio9FbKG/t6b9tb1sAAnI/hfcqT9j7iKZPBx1HOCZiIiPfONX7VleVc3ucO2q2cHDKcqw8MO+5zuO1bnl/H2uKTVbIDhSWtk9S6ck5+YR3H6gRXVhlMv8ApUU298CR99zj9wP/ADUQwAREAL+/9dwP3q3ucOVA27k5zJgdvcColy0NGd4JGZzH+YprGK52IUHYxqBBIg5P6Edvatz8F/FvSbN4TqhQcjqUAacfLqXTDT8yCYwRirls4xgAQPO2Se+2/vSa9Klfck+507Rkdh96WXTMsdvXeI4c49NSxRSEf+JSDFtoiQRIEjcR0MQai8UlsizetkG1pK6W/K1whQFbZcXtjg9MbwM58J/EjOjW267lpZWZlrTZElSCSjAdQzEZlK0XL+MtuHNo6XudYRtOktByIEOrkiQBhuwDiuiZb7iWtJXGWEFyABFsfggLJSVEkkyAc9+6yBvEHmaXOEWzbUnqf5h1liQHOSerT0+BiTiJXi1C3rTMrrqIUgkqQH/KxAhoYOmqQeoHIM1PDtcP40wLl2IyQEQZXXgxDTMbt7wxbDF/mQI9W6rSxAQQSuT8xB7KsNGBJHgih7OpZDEBmUlj0gEZjUe7Tj3gnGy3eF9R1szq1JP8T5ToAGmC2ksMYie2RN5jYDMgRgRbi3B6Rq0lSVMQo1KomMAHzIbZPFD9VVPdnZcbqgLGQhiCw0rscfL5ytziw5SCBkqgwxIlVDR2+Y4xGPejieIXUl5x06yUAEGQ3poy+YRQYM5jbSKSyiKqvb06m0G2rEgwQDgEH8zglpPc+JNs1oly6iFkkT6bAnUSQQfTVVnYalUEg5kxO5j8TxU+midTDWobVjUFVmG/cm4dxInyKg8WAUY6yxZg0pBkG4WC6shvlXYRhahs82HVDlLmsQ2wDZzBJ+YvGMEeBWW08xW3A3G9VLikYy5ky2kQy5EkjQDHefcS7auFEuAq+knU506LupnCzIEB8wrbAeSDEvhRpsJeVNT+plDkW7htiAobIkpI7jWuw3o7XG+mrN0iWKs6yqjY6Ug9RMAahkYij2eRfeutvSVX1WggEYXSMupVZhwDJBM/mBJqPzDmzWtaW9B1AMWgKzTsrREsMjT2Ik5xWbHF+mRcdiCvyW9RLgjFt2O0gwQJ+25r+ccXqdYmVJGI0zCyRG0sGP2+lLbo0x7aC38WADSbetSchjEfRt5+tYP4+4wMEAJ6md9J3iAqnf8A4o/WrK5xItL6j7CsNzfmJv3WuHucDwowqj6Co83J/HVVkQSa5pTSVwmFFFFAFFFFAFFFFAFFJRQC0UUUAU7YvsjBlJDAyCNwR3pqigN1yj4qXiYt34R+zYCsZJE9kOe2PpVlxPDQIggj3wMTv23PavNAa03w78UenFm+SbciHklrY22/Mo3jcRjxXVhy76yZYueLtQRPgGROxz3M7D96r7toEE5nJPuPmEHtLECI2gyavTZV11oQwOVIyGEwYB+jCMRVS9mJnfG/1Az52mnyjEThuPaxxC3bZ0lT0kfl0gDbbTjI7gMO9bHgOY2r7M1slLTM2q38zWCx0rcXI1WWlSYMo2icdVYy6hnO0xjtJM/z/lTXLr9yxdW7ZPUpnaVOqelhsUIkFdiCRSTK4ss29f8Ah/i/7Sr8v4sKbiKVVg2T0YkNBYEzBiVJ07imCSoaHYXBwl/UrEKC/qsHeFMQGckSdgABg1V86ZA9jmNtgiovqaS2VIMhDB6lLQhzmAczFPcbxFtOIlX0i+j6SSxV0bU5Ib5VJRhJgxmSCK6Ik65dzR7PDFEABu41MOpwwDdTAEkenLR4uSSYmr3kvDkrBDeiVGonDNsVtgDAaApb30DxUPmVjRxBLLNpVQwFG4UElicnCoAqjcjAik5lzwP8uq2M405JadR1uQfzbhRv4FNINbq053YEhk0BlYrpnCMmVwDJMa9zEMZrM8dxPUVVWCJbWMDIKBwSykS0kCDjYdyajXvicKqOnVqPpkFpJKlS2FA3JtsM96jDntq7+NpPQSBpGlii7arhuZ6TuJMjbqAB5RmkrhbwlkS6PxINsO6FToEDSWYaDEjOQUAIq25fw/8Au9y8iqptMGIfA6rc22YbEC4QpMwYB7VkbnH2w5BtvdUnAe5bDDOU1emWBE4YaexjJFajgfin0uEu2HtE2mUop9RWcBlclWZQARInYYnEml8vo3iOB5v/AGYXrMyLtq6yljMstr1EMxklg6+8Dfeql+OAsgQSC0iDBGBgf9In2keagPxWskkKSQMxhQQRAGenGw2nv3W/zuwrencYW3QdQ0nTnI6gIJjt74JBxu4eRwlhrup9gIEb4iAPbaujZCozuYCjUSdgBuc9+31PuJg//WVuwWKAXQQRBkAmMT3wYNZDm/PrvEmbjYBkKMIPov8AUyfepZcmOM69mkO8952eIfHSgwq428mO5/baqcmgmua47d3dMKKKKUCiiigCiikoAooooAooooBaKSigFooooApZpKKAuOSfEDcOdJ67RMsh/mp/Kf2MCa1gC3Qty2ZRsAjGcEg7wwB2rzup/KucPw7akMg/MrZVh4I/qINWw5NdX0zTTcTw8TkDSDttJG/7fWkscvuEAmUQls6SB0wZMdwCRG8EVyPiuw4l1uI2MAK+fIJKxHiPFQeI+MXI0IoCST1yzEsIJJBHYRH+dUuWHvbNNzZ5cqcMbd1da6EdSwK7aRpWDkH0lJBByo8mV5bzFLKeobas1sqLYYHQpbSNRXEwqkx7+9Yaz8a3QullV8iNWoBQOwAO05rrmXxk11QqJoA3k6iT9hT/ALcPhni1tziH9U3+IcltR1OxAknsDsBGI2AjFN8w4oamtoRHVLYE5wVjtkH+WK864rj3utqdix9zMfTxVnyr4gCAJeBdQIBB6lHjJ6l3xiPPalnNPTdL+1bLWzbPSJLDeScKymNlKREd0E+z1rhibgKY0/LGIGYj9Pv+tRLnxNw6A6SznwEK/csf86qeJ+Lbkzb/AA/pDH9xH7VtyxjNNHfsAJqY6UURLbBRMf8AYe57xWfv/GDhiEAFvI0tJmTJLbZPtt/On47mt28Zuuz/AFOBHgbCoc1LLl3/AFNpfXPi67+VbaHyASw8/MSN57VTXOJZjqZiSdyTJ8b01NJUrlb7a7LVzNJRSgUUUUAUUUUAUUUlAFFFFAFFFFALSUUUAUUUUAtFFFAFFFFAFFFFALRRRWgUTRRQBRRRQC0UUUAhpKKKAKKKKwCiiigCiiigEooooBRS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74" name="AutoShape 2" descr="data:image/jpeg;base64,/9j/4AAQSkZJRgABAQAAAQABAAD/2wCEAAkGBhISEBQUEhQWFRIUFxUWFBYWFRgVFRcXGBUYGBcYGBQYHCYhGBojGRYUIzAgJCcpLC0tFR4xNTAqNSYtLCkBCQoKDgwOGg8PGi8kHyUsLCosLy0sLCwuLC4tMCwpLCwsKSwtLCwsLCwpLCwsLywpLSwsLCwsKSksLCwsLCwpKf/AABEIAMIBAwMBIgACEQEDEQH/xAAbAAEAAgMBAQAAAAAAAAAAAAAABAUBAwYCB//EAEMQAAEDAgMFBAUJBwQCAwAAAAEAAhEDIQQSMQUiQVFhE3GBkQYVMqGxFCNCUlOT0uHwM2KCkqLB0TRyc7LC8QcWJP/EABoBAQADAQEBAAAAAAAAAAAAAAACAwQBBQb/xAAwEQACAQIEAwcDBAMAAAAAAAAAAQIDEQQSITETQVEUUmFxkbHRBYGhIiMy8BVC4f/aAAwDAQACEQMRAD8A+4oiIAiIgCIiAIiIAiIgCIiAIiIAiIgCIiAIiIAiIgCIiAIiIAiIgCIiAIiIAiIgCIiAIiIAiIgCLErKAIiIAiIgCIiAIiIAiIgCIiAIiIAiIgCIiAIiIAiIgCIiAIiIDCIo9fH02OAe4NJ52HHjoNCgJCKN6ypfaM4D2hxEj3X8Fg7Uo/aN1j2hry9yAkvdAJOguVRt2u4gFznUzEkBkx3uIcD327grHalQdg6LhwDZ/wB5DZ/qVLiPZcBqQQO82HvK83GYqVKUYx5mijTUk2yRjHVH0XZKj3SOGQEgHeaHZRBIBE8CV7oYzLTa5tQNpwA3M1jWgRYRlbEcuELSazhTphkZ6mhPstJa55JAImINhrbTUaa9PL2bJJi5JiSSS4OMWuWu0+skq0oJybLMiasWNHbF2glj8xAlk2kxpvDjzGitlSbPp5qo5MBd3E7o8wX+Su1owlWVWnnkZ6sVGVkERFqKwiIgCIoGM2mWPytaHECTLssToPZMmL+I5qFSpGms0nZHYxcnZE9FVeuH/Zt+8P4E9cP+zb94fwLN22h3vcs4M+haoqr1w/7Nv3h/Anrh/wBm37w/gTttDve44M+haoqr1w/7Nv3h/Anrh/2bfvD+BO20O97jgz6FqiqvXD/s2/eH8CeuH/Zt+8P4E7bQ73uODPoWqKq9cP8As2/eH8CeuH/Zt+8P4E7bQ73uODPoWqKq9cP+zb94fwJ64f8AZt+8P4E7bQ73uODPoWqKq9cP+zb94fwJ64f9m37w/gTttDve44M+haotGDxPaMDojUEawQSDfvC3rWmmroq2CIi6AoO0Gv8Ao021AYDg4gWk8+A5fvdIM5EBSMoPmRh2A3bqDDcosYPEACOR87Buy6Q+g2JnTQ6SOWg0XuruvDuDoa7vndPmY/iHJSJQFbtiAxjQLFw8mtcR7w1VOLO7A1Jt3t3h/wBY8VYbUrZqgA0YDPe6DHgB/UFAc2ajB1nuIMjza148V4GKfExaS5W+TdSWWkbNrZRTAB37diB7XaAbsDlz4Zc02leapmsf3Rl8CGkfF621RlrtcRLXt7OeLTJd5O0PVredtAPzj+4eYc8fADzVmKdqTJx3SLTYzPbdzIaO5on4ucrNQdj/ALL+Kp/3dHuhTl6mGio0opdEYajvJsLx27c2XMM0TEiY5xyXtVO1GMzHNRe+Rq0TwOnKxKvIFssZgue+R080djUiSRrY6AgjSzjxtHFMJgqZgdjVAJgFw0EcZ4W4z/ZAXuKxAYwuPDhzOgHeTA8VQidTdxMk9T/b+wClbSrZnhg9lmvVxH9mn+rooy+e+pYjPPhrZe5vw8LLMEJWmriIUCrjDwXmxg2aixdXAWt2NCgsovcvdbCNYxz3SQ0FxAuTAmApKCvYCviZJIdltGkke/Tp08FHZjHEwKjrQZgQZ015QT1zDWypsZtqAXEZWC+7Tc42vxBDvIcPDfgPSItaS9gcCSScrmujqMsTAFoGnivX/wAdXjG9l5aFbtct6OIcHAmpI4iNbHrbh5dVM9ZMAJPAE+Sk5RyWDSB4DyXkSmm9UTsiKNr0uJI7t7l9XvHn3r23adIzDtJndPCJ4dVTYnadMTlDnEWluRrJ/lJy9YPldaMLtxsxme2NIcyoLcJc0O8b6L0FgKjjmyP++G5DXqdRTdmaCND/AGMLK04PGy1pPEWcLA+B0PQqbYrA6absjt2tzQi9vpwvCqcWtGSTuTdj1Ic9vOHjyyujyb/MrVUGHqZajHdcp7nW/wC2TyV+vpvp9TPRXhoebXjaYREW8pCIiA81GBwIOhBBVS/ajsuVuokF9rwYlo4yL3sJ4rZtXFSezGmr/HRv9z0jmq0uM5Wi/wAP17p6gHysXi5KXCpb830NNKkms0tj0SAP0SSfiSfNe8DSJcXnjYd35c/3nai59UtnjV28fd+Y6adApazUMPw3mk7sulK+hCY3tKpJNqToDAfpZAcz+sOsNIINzEaoio4HjcdTLj8C3+rkvVKu01i9phmUsc42D3gyA2faygVJOm90MSsRh2vF9eB/X/vlBurq1PiQcRezRqoV3UzLePtNOh6zwPX8ouMLjG1BbXiDqO//ACqBwcww644EX+Hw15ZrlbGVCCHN1Gh4Ecj0P+DwCz0MTUwzUKn8Tk6aqax3OiRasNXD2hw0PmDxB6gyPBbV76dzCeKtLMI05EagjQqJiNpBlNxfAc2Bcw0kmGmT9Enyg8lOUfF0GuEuMRxmNeHdp5BQqNxg2uh1b6nPNxlP7RhOpOdtybk68TKw7FsNmvaT0cD8Crj5JT+t/UF5fs6m4RM9DDh5L5js8m7v3PQVZI5nE1ClmU3PInKJjmp2P2G5t2+Rkt89W+/wXig6AWvY64gjKXAj+EELj/TZNeaLlJNaHO430mqNbN2gTZlIl3QfSnwvot+D9IqmWKjM4NjLd6DYgga+LRrfmrSpsvDkzkc06brKgt3Qq3G4EbopDLLnS57XzLYDQCeJAcdfohezTqYSvanGnZv7fncg2WlfYFEkG7XaAg38A6fcqzbGDFHIabfaJLnucbEZcoiCATfgDuqnxVCoMQylufOBziTJMNGmmn+dbK+2R2zKgD3lzMpkAVHxEZdc0eY0OvCcsPWw0eJKpmS3Tvr7/kXRR1No1nOkZ3C5z9pEC0BvPjcctLyr70f2jVqPIcQ9gbOYQYMiLho1BPPRWBw9CZ7ITrPYu15+zr1VVtRlWpUcA6GCA1pD2n2RLuHHMJg6aqtVYY39mNNR03fLysjuxtxfoux8hrovdpa1wg8OBChP2FSw7RmdAMwymxrZMySc0ib69eKrNn0ar6lUAsaaL8gIzAzEky0g38unO+oYI1WRWc4ua5wY5rHO3S1uYSQZGYHjNongr6ir4ZJ1Kt4c9Nftucua2ekbKbQxtOGNAaA5wDoHQAjleeN4VtsvbFOqQGyHRMOieEiWkiRI4+aoXeirC4OMEicrjQfmbMi0Cxgm4g3Vvs3ZzKTswzvfGWXNyAAwTqBrA59yw4iOCyXpt5vv+bnbl6LhQqmJYDBe0Hq4D+6kUsE+p7Vm8vo+PF3jbopbcDTbbNHSQPcsLpua0+CriKLKipi6ZBHaME8c7bddV0eCxHaU2v8ArAG1xPG/eonySn9b+oKdQaA0AXEWXo/ToSg5J7eZRXkpWZsREXsGYIiIDm6tS73akvf4kOLWj3NHkt+ApQ2dS689OHxnx6BRtq0i0vb+8HN65nz/ANpHh1ViyIEaRbuXh0oOM5uW9/8ApuvdK3QyhRFpOFUxkUuycwv7JwpjLYlvZbrreyQ10d4kcFr+T08sdg+5v7UaiZPTLb8yFNwGzuzfWdmc7tameCSQ3da3K0cBYnx6KYuqQmk3oaKFbtGnMwtGkOGsi9j3qIW5HlvA3HjJ8zDv5ST7Sslyfpd6ZUMNUbTE1sSJy0ad3AktO9AOXdDuZvooToOunCKuzsL3Vjr9indeOAfbpLWk+8k+Kk4raFKmJqVGMH7zg34lfKabtt4uezpvoUXkmGubSGgF3uIqHThA1st2G/8AjDGklz3UQTck1Huce85NfFevQw/DpRjUkrpctSqVOOZtyO6xXpnhmuYG1Gva4kOLDmycnGNRKt61IVGRmMGCC2O8QSCIXzqp6CV6bqbczXl7iN3NDQBJc6Rp+S+gbK2cKFJtMEuy8TxJuYHATwUqsIWstSuSjGziyBj9nhgEPfmcQB7Omrj7PL3kLQaDm3a4k8nQPItAj3qRiKueoTwbut8DvHxd/wBQsO0XzOJcHUagkktNjVTvlu2MPte+V+vIwCe7g7wUgvonUR4EfBc9VxrjuupOM2O6cugMReeInQkcAVCr44NcWw4QSLVHMFnRYA34m3AHoDD9ez189TuSL1Wh1vzH6zKr2l2XYuy+0KlteLwPgSuZe+TAq1m3j/UPIgTeZ5frivVJsFsVH1CTUJa6sSLOAEtkzHje86LXho/uR23XI5l53fqR8af/AN+H/wBlX4LqthdnNTPrDOem9y8Vx2Ne846huXDXxvi4g5ptaLfrS4p1iKgzHIC0z86WzlIiwIvvH9QvZx+tB2/JK19Dr/mP1mVLtnJ2oyfUE6/WdzUPt2fan79341F7Yl7y2XgENBNTNbKHWkni4rx/pzzV9krJ8hky63K/Yf7bF/8AN/4hdtsoUexbOt511zGVwexKr+1xO5rU3t8WdGmmkR+jAsSHGQKxpFrjbtTBBDXaSIuTFvy9P6irwV7WvzVxbMdr8x+syyKlFugk9xPxXBBtfT5Q09e3fHlnUnB4W81a5q7sQahLRMS472tteEnmvGnCMFdSi34Jjh35v1Omx23wJDdeTbnxOjfiqOpj6hM5so5NDT73Akny7lEpud2bctxlZBnNJ+lcn/14LxmqZ9BlnxiT15AHx6Ki2Z3k7lkYqOyL7Y01KmV73XaSPYFwRb2eIJ/lXQMpFtVjQ92XI+Qcty0sAJOWfpHRclg6xY9rhq084FwWkkweDjwK6Q064IGdhqEEtLgfZEZ9AIuaf8pPQetgFHJdLXYx4lNSLZFHoiqGjMWk8SJHFF6BmJCjY/Gim2eJ0Ex3kngANSoWI9IGg5abHPd13APB28f4WlQ+yqVHZqluUWgfujXrJgzztGerVsrR3LIQu9SPi67nmXF0icpgACeAYDOoBvJETwXrAbWblh0NyjmMoA6/V0g8tYVkaYiIEcuCqtp7A7RrsjsriLHekc7tcOE3IJvyssEYtSve997mnkRdm+nWGrVRSvTeQy1R1Ib75y0t2o6ahaMwAsQZBN4ucZtCnSyCo8MNR4pskxmeZho5mx8lzFL0er0qocLtZTDGkQbn2rMDZuXHeaRz5rbi8PVq0nU3M7QROVzxIIBykCm14EGIsOh1CullzJIir2LbAek+GrD5uqC6KjgwyyoW03Fr3Cm+HZQ4ETEJj/SShRdlq1KVJ2XNFaq2nuzlBJuACbCSJXPbF2S+hSkU8j6v7TecHF0nUOLWiZ0BM2QbCqufSqtY1ofvVzwcS0NzPzVBnIAF4OliZvJKOZo5d2LbC+kdLFtLaVbLDgyoA17K7Ja4jcqNDmkxY5dJI5rRgMDh6P8Ap2MY2bvkS43lz6xk1HwXXJMk30BMbZvo+WURTdUad8QxjmEZc41a2kJ42NhwhdHhtltZ18495JjpMdFXVzNZIvQ7EuMBWY6m3s/ZAgDlHA9VIXPnDvpuz0jc6g3B7wTfv1HUQBZ7N2gaoOZhY5sSJkX4jQxrq0LbTqKWnMzyg0TYUXaeJLKTiJmwEAmCbTA5a+ClLTiy3LvaW/VlKq3GDa6EY7lBTxDQABmgWG4//C9uxQI3QSeoLR4kj4SVP+Z/WZBVotuLnxPxXzaglvJepuz+DIdLZTn3fpyNm/y8fGVMbgabREx0kN9y1fKKlUxTEN+tMN/m4noPGFtZsX6z3E8YDWt8AQT71qp4aVRXjG/i9PRFcqlt36Gfk9L639QVVtOgwUXEOu2rYTOr8p9zittb0XrfQxb/AOOlSd5FrWe+VAxHo3iWkfOVKwLi4iKDG8MoAyh2sk72oHAwNlHBzhNSajuuvwcU46fqZzmM/wBfh/8Ajq/BdXsGiwmoXGDDOMfWVdV9EK76rK8ZTSDgKZylz8wIJDg6GxbXW+nG02VsiqKh7RjmsLbnMzUG0QSeJ8vP08VHi0nGNvuTlUjbRlp8npfW/qCo9tUmiqMpmWCbz9J3+Sug9UM5u8x/hUe0dkVu1dlY5zIaGnMzSJMy4XzF3gAsGEw0qdVSkl9r/BGNRX3Zyuw/22L/AOb/AMQu32Th6fYtl0EyTvRcuJKoMF6L1qb6zgM5qVMzgC0FhyNMSXXs4XHGVdYDYVR1Ite59FwccpaaZdl1uHNe3UnrYLVjabrRSjZ68zsqkbaMsPk9L639QXl+zqbxEz0MOHkq/wD+sYif9W7L1o083iRAnwCmUtgOa0AVnvcPpVG07+FNrIXlSwU0v4xfk38EeIu8yvxuwiLtMe9vlq3wsOSpqtB4MFrvBpcPNo/NdS3GPpnLUHQGZB7nce4wVtz0Tc6+I+CxuGV2vbwfzzLo1JJdfI5VjLQWvg67j/8AC6rBYkvdRLg7MaTsxyOAzE0+MQPZd5J8z+syn0IyjLpFlvwGkpK69SmvLMlobERF6xlI1XCD6NuigYqlUkZIsCTPE2gacd7l/Y3CwWgqmVFPVFkajWhzhr4kT820gaCYJH8xgmw4wZ4XPt1WuHAZGlp1cDpY8C7ThN+46K7dhgtZwipdOS5Fimiqpvr5RLW5pbPKIM6ExePzXntsRH7Nsxpm1dwvNhpPjEwJtThlj5OVDLLoSzLqRqRMb0TfTTW3uXkYVkzlbOs5RPmpXydZGGK5kkdzI0opAwi2swwCkqMmRdRIi06JKm0qYAhegFX4x7xUOWqwbohjjHOXG+mnDgbrTTpqJTKbkWD3gAkmANSopwwq3eDH0QCWkDmSCDJ9wtzmtNesTldVoH+K7SyJMWm8W4Tx4exXxDiQKlH6MQ7jxERNwCfE+FjSejIEz1LS5O+9qfiXpuyKQ+jP+5znjycSFvwwfl34zX00962qCpQX+q9CWZ9TACyiKwiEREAREQEXGOqSAyNOhGo1BIMROij/ACnE3+aaOQza7pOs/WEfxTwv42yGS0uZUcQ10FgmNLTqCf1oorqVN2ZxpVTvZhoJOdroi2hcOsNImBCAlNfiAC7s25nEktzAyQxgbBJ4we7rF9vb4mf2bCOeaOB4Tzj9XFYadPK5vY1yN2Z0kNIHG/tHnoFZHbFwOyqGQTZoiB48YMc/FATcMXZG5/agZu+L8Tx6lbFqw1fOwOgtng6xHetqA8vYCIIkHUG48lEdsekfokdGve0eTXAKaijKMZbq51NrYg+pqXJ33tT8Sl0qQaABoLCST7zcr2i5GEY7Kwbb3CIimcCKqp7GeHuJrOIcCMvBs5py9Tmk9WhbDsg5MvavjibSRDhlPSCNI9kICxlJVaNkutNZ5gzMkE2cIMGCLjhw7oyNlvk/Ouu0tGtifpa6/noIAAsZRVj9lVCP27wZ14RNhE8outlDZz2vDjVcQNWfRNo4kmOOvmgJ6IiAIiIAo+I2fTqe20O71IRARfVlOZy3HUxw4THAJT2XSbEMAymRrbzUpQ9qYA1mBoeWbwMiRMA2kEHUg2PAICZKSqz1Q7IB2pzAu3y0F13E25HgY6xC9U9m1A0DtiSCd6DJBBHE63nlIFuYFjKSq71U77V9tJJPDjvX+Ot9I24TAuY6TUc4REOM3tfXofNATEREAREQCEhEQCEhEQBERAEREAREQBERAISFlEBiEhZRAYhIWUQGISFlEBiEhZRAYhIWUQGISFlEBiEhZRAYhIWUQGISFlEBiEhZRAYhIWUQGISFlEBiEhZRAYhIWUQGISFlEBiFlEQBERAEREAREQBERAEReKmh/sgMMxDSS0OBcNQCCR3jgtkrh67qc4c4YCkab6ZdTOHc2pSY12bEdrV+iDSDxeQ4kQTIK8NxmMZRw7w+s59XBVatQOaCWVAcNBa0UyQ4NqVSGw6Y0MQuXNHAvs/U7qVlcRU2jisgFOo54NV7cw3nBnyZ7nZHOosbUIcA5oiM26XcBL2hUqtOJfTr1SxmD7anJbkzltYTOW9msMTqlyPBa5nWJK4v1xXY4FjqtekXUAJYGuNV7awfSswQ0EUCSRul5kwIG2ni8ayjUcc1YgYphLcjMj2VHljw1xEsiAIk2bYySlzrotc0dfKxK5CltHEnEAZyCHMDaZnK+maTS45RRM3c7f7QAOaAdCD4pbUr/J2mnVqVK5OF7RtSn2bGPfVAeyQzdEFwLN4tABkTJXHBfXp+TspXntWzEieU30n4LicVtTE5KjaVSqS3DUape5jcwc11btBAbl7RzmsaWjQB0RAmVQxVV2KYQCAzE1aL3GmM1RpbVcxgeRPZtDWG1iXATukFcOi0rtnXysSuf2hjntxWV1SoxoFHsmsp521HOe4PBOUzADQQCMoOY8xT4ja2KNMvD3taz5cz2RL3tbWcx126MyUw3mS6Zsu3OKk2rncysSuOxm08W11UVDkHZYYs7J8sBdUrZy+q+icgIawEhroERBMrRhsZiarAHVarC2ljnS0CS6nWpijJdSbO44xujML31XLneA7Xuv6rncSsrmdn7Qea8VKtUPLmtbS7KWGn2DXZy7LpmLt/NAIy62PTBdKpRcdwiIhEIiIAiIgCIiAIiIAiIgCIiAIiIAiIgMQkLKIDGVasThGVGOY8Sx7S1w5tcIIt0JW5EB5DAFnKsogMZUyrKIDGVMqyiAxCZVlEBjKmVZRAYyrK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76" name="Picture 4" descr="http://t2.gstatic.com/images?q=tbn:ANd9GcTwH6mL61QlKN-IvEsVG7tv686KkXrgduyKPb1slWMZKUrdxgxQ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1142984"/>
            <a:ext cx="3214710" cy="2325795"/>
          </a:xfrm>
          <a:prstGeom prst="rect">
            <a:avLst/>
          </a:prstGeom>
          <a:noFill/>
        </p:spPr>
      </p:pic>
      <p:pic>
        <p:nvPicPr>
          <p:cNvPr id="105478" name="Picture 6" descr="http://t2.gstatic.com/images?q=tbn:ANd9GcTgeeWQ-nXIST4nV9_xOLOfYoLnZSCElmVLTMJvObp2t_Yth7jo0w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3714752"/>
            <a:ext cx="3214710" cy="208552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5786454"/>
            <a:ext cx="9144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Электрическое сопряжение клеток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Электрический синапс 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900igr.net/datas/biologija/Nejrony/0049-049-Elektricheskij-sinaps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14583" b="21875"/>
          <a:stretch>
            <a:fillRect/>
          </a:stretch>
        </p:blipFill>
        <p:spPr bwMode="auto">
          <a:xfrm>
            <a:off x="0" y="1285860"/>
            <a:ext cx="91440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щелевых контактов: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071546"/>
            <a:ext cx="6072230" cy="28575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b="1" i="1" dirty="0" smtClean="0">
                <a:solidFill>
                  <a:srgbClr val="002060"/>
                </a:solidFill>
              </a:rPr>
              <a:t>Щелевые контакты соединяют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клетки фолликула с ооцитом </a:t>
            </a:r>
            <a:r>
              <a:rPr lang="ru-RU" sz="2800" b="1" i="1" dirty="0" smtClean="0">
                <a:solidFill>
                  <a:srgbClr val="002060"/>
                </a:solidFill>
              </a:rPr>
              <a:t>и разрушение этой связи является одним из сигналов для овуляции ооцита.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9330" name="AutoShape 2" descr="data:image/jpeg;base64,/9j/4AAQSkZJRgABAQAAAQABAAD/2wCEAAkGBhISERURExIWFRUVFBgWFxMXFhgXFhYXFhIVFRUYFx0YHCYfFxklGhQWHy8gIycpLS8sFx4xNTAtNSYrLSkBCQoKDgwOGg8PGi0kHyQtLC0qMTEpLywqLy80KSwsNCosLy80LCksLCwpLDQpKSwsKiksLCw0LSksLC0sLCwsLv/AABEIANQA7gMBIgACEQEDEQH/xAAbAAEAAgMBAQAAAAAAAAAAAAAABAUCAwYBB//EAEEQAAICAQMCBAQEBAMFBwUAAAECAxEABBIhEzEFIkFRBjJhcRQjgZEHQlKhM2LRFRaSsfAkQ1RygtPxY5PBwtL/xAAYAQEAAwEAAAAAAAAAAAAAAAAAAgMEAf/EAC0RAQEAAgEDAQYEBwAAAAAAAAABAhEhAxIxQRMiUWGx8ASRodEUI3GBweHx/9oADAMBAAIRAxEAPwD7jjGMBmMjUCQCaF0Ks/QXx++ZZi4Ncd/S+14HOD4+05O0JKZCFqLau/e07wdKi1Bw8b3ZoAXdZsf440weKM7982pk0yLQvfE5R2PPCbgBf+YcZSxfwzKyDUjUD8SFRjOYzuacTtJK5p+Y3R+lsvhABfAyXpv4fBZWm62521o1IJXhIhLJKIV83FvIzFvUntwMCXP8dxR7urBqI9sfUG9FBdOskNgb7XzOvD7TRvJHiPxhDC0iFJHaJoFIQKdzalykQXcwHdebqspdd8ATTmVptTETJEIiUgKdUCWN1acdQiRlWMqKCgb296zZ4h/DmNuuIehEkz6VxD0AYgdNIzsHRWUOH3Ue3A9cC80/xIrSRxPFJE8olKh+n2i6e4ko7AX1RX2PbIml+OdPJHJIA4Eem/EmwoJj3zJQ83LXA/H1HOQ9P8AoWhM8ejZIet+RHpRHExmENNsZ3AcdI8+u4dq5iQ/wui6TRyGKU/g/w0bNAD0m6mofqJZO3/HUUK/w+/sHT+G+Pxzu8aBg0axMbAFiaPqLXPPHfKvWfGsfnCnYY/xBdpVOzbpXjjlrabvdMhArmiOCRlT4n/DRpZHbqwfmRwx9RtOXni6UYTdBJ1R02NX2NGu+Sx/D0HUJNJNuRJ9RMYttBzNLFLGrndyEeFW7clV7VgWw+LIvwA8Q2v0jGJNu0dSmIAFbquz7/rmg/Gsal1kgmiMTQh94j8q6h2SNzskYbNyGz6WDWYt8JE+GDw/qixGqdXbxwwa9u76e+Z+J/DLyNq3WRB+Kgih2vGXVRGZQ5IDrutZjXaiB3wMNT8bxqRt0+okUztp1dFj2vKpZSq7pAa3I4uq8py18P8ZSZ5YwGV4WRXVq7vCkoqiboOAfqD98gP8ACqiHSQxttXSyxyCxuLiNHU2bHmYvZb3v3yn8Y/h2Z9TNP1IF6skTiQ6ctqYumka1DL1Bsvp38v8AMcDo/GfiGHSlOqSA/UO4CwoihaZy3N/Kh7XzWQofi8PIYl0uoLqsbOKhHT6oJUNco5oEkC6zL4o+E01phEjUkbSEirJLwvGpU35GVmDg88qMp1+BJuv+Ikk0k8hSAM8+jMjhoVovGeqOmWPm9aIGBaL8bw9XpmOVV/EPpusVTpdVFZithywFKeStcZhB8eQyaNtbHFM8aFuooVA6KidQuys48pQqwokkOprnIep/hzG6anlOtqJZG6+wlo45iBIiW3DdMuu8V83b0OxPgQomrjTUOU1em6REo3skgjaJZAQVtemVXbX8g5wJU/xzBGjvNHLFsgE5VwhYo0hjQLscgszCgL9RmQ+ONP0ZZ6fbCsLMKXcRPHHIm0bueJVv9e+aPEPggTamOd5eI9N0hHt8pkG7ZK3PO3exC13o3xlaf4XRmGRHMTSsmmSOcwgvF+HhijO0k2N3SJ4Ird64Fzq/jaGNpLjlaKGQRS6hVUxRuaBDW28hdw3FVIF89jUhPiqEqjU9Sap9IOB/iRtIrE8/JcTc/bjKvW/BUrieBdQq6XUytJLGYyZR1CplSN94AVyD3UkbjXpUab4S1aGPZNC8cevOrEfSZZKlncyAuZdvlSZyPLztGBYp8e6dmgjRZXk1CSPHEqruqLfe62AUsY3C887T2rPD8exDTyaloNQqI/TAKxl5JBKYWSNVkJZg6n27cXkXwD+H40zQP1t7xzSSOxX51aGWKONfN5FQS362dx43cZt8Csywo2pZUi1Go1H5Y2OZJ5ZHj8xJoIssg7ckg8dsDqNJqllRZENo6h1YdirAFT+xGbcqvhnwQ6TTjT9TqLGzCMkUyxliURufMVB23xwBwMtcBjGMBjGMBjGMBjGMBjGMBjPLyLq/Ekj45ZqsIvLfr6KPqaGct05bJzUvPLyglkeTl2Nf0KSFH3Iov+vH0Gavwaf0KPqBRH2I5GQ9oq9pfSOkLYBznG04PzFn9g7M4H6MSMyiVk/w3KA/ygKV+4BHl/THtD2t+DosZRDVzDkSX9GVaP8Aw7SM3f7Wl/oT/jb/APjO98d9rPVb4znZfHtSGNafcB7PGL+xaQEfquSoPiHeARBId3Yb9Pf2rrXedmUqUzlXGMrv9pyf+Fm/4oP/AHs06n4iVJej03MmxH2+TgSSGNQTuq93Bon9ckmt8Zzy/GkV8o4F7SaB2sE3EMFJIN2PWyD6DM4PixHVmWNztLWAVsLGWDsbIqtvA5JsfWgvsZRT/FsSoHKvRQOoAFtbFaHPelLfYE+mWXhuuMqlthSndKJB5jdkY8em5TgS8YxgMYxgMYxgMYxgMYxgMZo1WsWMWx7mgACST9AOcqZviMG1Tap95HXj/wBKk39iRkblIry6mOPleXkDVeMIvCfmN/Sp4H/mbsv/AD9gcpCsRIsiRj6n8x2P0As/sKyU0bqm4xFUUWeVsD1O0HsPbv8ATId99FV6tvj93rvI3LSNfshKKPoK5P3J/btniRBew7mz3JJ9yTyT9TmEEkTsxenCqNq2CrMWIPHZj8vfteZfgY9xJQAE+VLO0UPQdvQngZny6nw5W9P8PllzeJ+orljtRS5Heqof+ZjwPt3+mZjTSl9n5YNbvnJoXXbaL/cZVa/xKWMpGqMEO47VG5u99kpALJ+Z/Xsaz06qV4jSMsm4UzuAxHqSU3VxxX0yyTO61Pv7/wCLsfw053b9Prytp9G6oziRG2XahSOwsi95o17++al3GzSoFIBLnkkiwAFv/r0yi0+qlVzGG07OKYxl5WYexIJ47969b9cmTeIPs3OY9O97A5HVW2+Ug+XaLseb/wCeXHPfjUT/AIXCT1+/6rCXcqdQshXcFPzAglgv8w9z/Y5mDnkbjyrIyhzz094Is2CVBAJvn09Tnp0ke7kMorjpggk39BXb39zlffZdWIZfhpq3C/2e5g8Cm7UG+9gc5YQ+EwsA1FwQCCzsftxdD9sT+Cr3jOw+3dT91v8AuK/XL+y2Mt6eXrEfS+IPGNrAuvoQRvH0bcRuH1u/e+5TSaOWzIFDUAQ/lcAcj61ZsEevY2ONo8E4/wAV93uK2/bbR4/W/rmI8Kl/rT/hYf8A7HJTuhO+JOl0unKgRqhVTY20QDs6fp67eMw/3e09V0hW7dXNXzdC6F7msDg2bvIreCSXuDIG/qUOG/cNyPocn+H6eVb6kok9vIFI97IPOTlvrFmOWW9WNEfw3pldnEQtlK0bIAbduoH5b3sDXocsIoVUUoAFs1D3ZizH7kkn9czxklhjGMBjGMBjGMBjGMBjGMDTqNFHJW9Fau1gGr75mIgBtAAHtXH7ZnjDmp5Qm1cSEgcEdwqnvV1wKv8A1yv13jArZIyJuHIslttWePsDz98l66FuoGVSbWjVd7FXZ9r5yp13g0Uu4SKwPJPmIosgXcCDXZa/Q/XMly9649TcnyjTMdY7w1v51un1dKGRC427gVANCh2BIJNHsOe+RPE4XL9VbIihdkFd5SDV/YKOPrm3U6fbGehsW+5BrkdiK4v3vv63m/RapmjDOpRjxXezXdQCTR9AecjuYzeOv8paty1l/pWeGwbIkUX8oJJuyxFsTfqSSc91Ovjjrc3zcAAFia7gBQSc0anwESSmRvlHlbeAzyEVXbbsrt5r+2WD6JYCsZfphj5VV9qKNxLDyhar+9jnnNV/ESTU/f7/ADd83d39P3+il03hsIlk1ojmD1TFkcfMACVWrPYXks6lJg0ShjuVh545FQeU/MWUADJknjCBBMyHZYsyeRiGYIgjUNasSQQG5JIFAnjXpPFo5FakZnWQAgjzKnTBG7fVEhr2nvu9RzlftupJ4iz3b538mE6QSadIW1KhlRRuEi8kKByCfMDXY/2yT4VoXSj1y6ba2WrKCDwUaga/ynt75F0iaF9Tx00lUebcoVl2gGlDClPNkj0GXujg6gJEqlQSLSiT6jdYocEcAfrkble3swl189foz9vvd+et/Lajk8fRfMjRUHAUtqGXzFu2wx8WbBA9Lyxh+IdQwLLFA6jvt1DH0vg9Krr0z2f4VUsrqFDJdMtxnkV5gAQ3oeR6e1gzI/D5FX5gx9iSSef6uOf0/wBc5lJjP5cu/v8AP74Mbbffs0yh8QnflY4T9pz/AH/K4zXqfiHZL0OmTII0kIDAL55OmACRz5vp25zfooHDliNoIog0SaJIqjxVn98rPiDxGOKVN2nWRiU2vyWD9QKopUYig5YeppqHlJF3TyuU3Yrzxkuo36T4lMq7khNbwnLbfVluytHlT2J/TM/DPiiOZ0QAjqIzrddlbaAR3BO2Q/ZDdWBlavisUJYjSbVJPKLIQXWOSTlTGKPlPIur81HjPdB41CzflaZF/wC8LllRbjBicg1yy3s5q/PyNpuxB1eM57/ehgG3Qr5CQ1Sf/XkgXbaDd54mvtQI7k1kzS+NM0vSaMDzbCQ+7ziFZuAVFrtceb39PXAtcYxgMYxgMYxgMYxgMYxgMYxgMjatIwN8gXy/zMBx/wBHN7uALJoD1Ocp8R6uaQg6cK4XsW5TdTEkeZQ3Oxbvi2IBORy1rlPCW3heTTwhOuAG9iALJvaAPrfHPbOWj8Xn6/SKOnmbbIse5RuDNuJI2qvcDljzRAJGTJdICdw+YbitligcqV3bQaurBNXRPPOVHh2slaVUadCVLCRbBDFVYMsY6CHytRPnYgLRBu8psl500Yzt4YjXTNNerVFRi21W5O5ZEWEjY7L8p8xZVALIAxzL4nmkUKsDsZudsZ3NuWjV2GCqH2nng0RxwVa/STuQrrESZT05VQkwximJJYV1DtSvSxfNCrbTwBFCC6Arkkn9SeScv6fSl96lukeV5pIv8KMEnzRyHeu3/wBIIJ7cf3ORY21EXaGBYxyyxBi7c8lQAo3UPUG+Octcj6PxCKUExyK4Bo7SDR+uXezw8ac7r8GQ1ivEZYwJaUlQKBYgXs83ym+KPYnI0Hjc+ySSCFhKNq7JFIje24YF9jHaCxIpT6VyMr/FHaCbdG6RpKrPKW4rpLZZTscBiGWyVbhfejk3RSzPHKVlRm3AIG52EAbhJUUZB5JAKccckHjN1MOzLhK6q9+GvH5ZneKZUDrZpARS+Wg/mZQ9ODSu1Z0OcMsyacq7usU8i+d4k4cqqdQ0VbyjjluQPXOt8I1RkhVyQd10w7MNxCsPoQAf1zuOW2fPDXKZnOeOayMSurQwORCD+bW97MjKqgqdyhorP3vuOejzBogeSAT9vsf/AMD9smrcmvxJShejDwxjEatZDClLBNt7CGKiuSSq/wA2XfhUcc0EUjQxg0HC7QQjAnlbHBBLc9+Tlh0Fu9ov3oX3v/nzmYFYGh/D4iQxjQld20lVJG/5644uzfvmQ0aB+psXft279o3bburq6+mbsYDGMYDGMYDGMYDGMYDGMYDGMYGnV6RZF2OLHBqyOxsdvqM5HxPwmOHUNLHG5kETbU3ueoz8mib/AKEWzYHoB69pkLxaCZ4isMgjc15iL4vzAexI4Bo13o5GzaeOWq4mNBqCs88bxdCnWyOmR5ZCwLIGBBSiRt4FWVJzc7xyRjVwQpK7AFHIVT6x7yWIPlUt6gkcAi8uf9hvHp/OepKCtlAQFXeL2Ack7e57n2HbKvxLwYuFYrKkca/KIlKCuQ3TdTZAHHlNegyqyxfMpfCL+InRklmXyEMjKgJ2eYGN2UM3JFglSwHHOWnWWyNwsdxYsfcZXeGRIywtp5nWGEMhh2nzEDbT7xvVgear2qr5iDS6PWSiRWtqVypSuoqmgwEiglCDtJXg2L5CkX4daSasSslXrEVzVfXKrw/RaXSiRohwSN4UmQjuFAAsj5jxnnifw11CmxlVUAAjaMOi8ksVW6s3RBB7CipGbpIZo5D0liihBUkhQDtFGQsALJrcoAr3JPy529bHzok1NbeDxLaQ84EaSOsUUbC5GZ75ar22B8voBzjUxSQkLpdPGAy2XpQu4cKpAdWAAskgNQIAU2akQeLwSxNMGGxLJYj5dqByf0VgfccjvYyvk0EW5dS/WdWmBRukWO/qWi2qGREQ9l8q+Xm6N0ZZXK7pUvxXqchoUmQkbfKWZG/lLJyXAPNx+b0C+udL8LkDTIolSUKNu5KCgDsgA7bRQo8iucw8H8D2fmSO7uTv2sRtjJulUKBwoNc32vuckazwVHfqoTFLVdVKDMPZwQVkHHZga9KyeOOmfqZb8LHGUw8YeHjVKAP/ABEYJhP1ccmD38xK/wCfLdXBFjkH1yatljPLxeB7jGMBjGMBjGMBjGMBjGMBjGMBjGMBjGMBmLDjNPiGq6cTyBd2xS20ULoWBZ4F+5zk9fPrZI1XdH5xUyfyqCV3CMhdxWt68mzamxzkblIljhcnnh1t0oY9iC1DEbSAvTZ26YB+Ykeooc3fY7PEdNCiM+mlVXDAOxAO8MTZUkUWsE7qI4bg+kTxZWjRE0+nRix2gbPy0AHG7bQUencAC+5AVtnjGpMcakPGj2q73IUV/PsLK1Hj1B+xyqfCRq1bWXg2oVgFn1CWqWShCluxXdQoNt7hQLIJAA4G3Va1YndNwYKbB3qGrZvHBqzQP3498qoNZEIjMDFqJ4187jYrbS/q23hVU+1kJ2s1kzQ1PGQ8KqgYbaa1agrbl2hStNY9O3tnbLPMNWVtm8Nd5IkTVJEQivJAUo+dg1UGAN7HWmvux78jp/BvC108QiXsCaHIC2bpQSaUegvOQh08iSlFgjETON0hO5mUL3YsxZnHYKVIquRnV+AyDogXyrMCDfls2F57gBlrJY2bU9SXSyyPrddHEhkkYKork+pJoAAcliTQA5J4GRtf4wFcRRr1ZiL6YNBQSBvlaj0059iTR2hqzDQ+D+cTTsJZhdGiEisURCpJ28d2NsbNmqAsUo/4aXVcyhoYCP8ABupZLu+qV/w1/wAimz/Me65p1/gkrTgpt6GyKPpbigQLIWdgFFHyeSvr6c50VZz/AIv4bK8zMrRhHjVTukZWXYzFiAEIIph6jAj+GfD0oUrMAx6gYNvuxuYkWAG7EDm+3GZeGeCapHiMklrGwZiHYmVjHMpLCqAAdAF7cXxtGRI/hZtrsZ0MjIhEtm0YKQ7J/SnYCj2UY/3WnZw6NDGrKRtQllRWWRSI/wAsE/4m/uo3fynggOwBxec23ww1A7YpGCohD2okVBKg3kKT2aJuzcxj2BHjfDEgRFBjZhu3SmwwYyKyzLQO6QBSOSO/zVdh02MDGAxjGAxjGAxjGAxjGAxjGAxjGBymu8dmbVNAqN0qK9Tbabgvmu1oi7ThrsDykEkVOlH542a1XWzcBZXagpBUefy0QDaqDwQb7id4z4jEmoaBlJ6r7doqvMEVybINFpOQtmtzVQJyu0ejkSZEMBMSE9Jus7rGNjBW2vIRu2+XhQV3cbgSRRby1YzU4ap/DZYpVeEvM7742klcFYgzK9lV239OCAFAAG7LXS6MIoUkubJLObYse5+n2GQtHoEi1cwVSu+NZO5NsZJN55PeyuWwzb08dYmV1wxKD2yq1fhAWRJoVIKyAvEjFFkB4JIBClhd88GqOeeDfjOrKNRsMd/lla9zxxzVe/N5ZatwI3J7BGJ+wU3kpe6O6uF1tGh17SQyGRW0vdQ7HaQGUbXBcLTAtXIrcposOcq5tBJLE6jVqyEi5oyC8dV5VJL/ADXy7klFBAu7XPQahdRAsQQtNp41ZSzNGOqEaP5kbepvevIF8kWOcsvAPDzMzRywslsruzOXMqoV2Dl3K0aFbivDUTuNYNauncuHW+GeGpCgRB9WbuzvQDO5PLMa5Js5MxjL2Myl8T8CaWRnBjp4wh3oWZa6gOw3wCJDf2+vF1jA5Y/Bx+XcgXeW3BKeiy+TvWwBbAIrcFsUKN94ToejCkV3sXbdVkvGAxjGAxjGAxjGAxjGAxjGAxjGAxjGAxjGBy+q1JeSR0FeUKFby2yb+X4tb3AdiaAP0yj1+s/7OkWpbZK6hpFiZFAUMN1vIdix15TZ58wF51uv8HdpTIkigFQCjITZHYhgw2j6Uc5KPxaV3oQK4ZGaGQBtlqtqHeiFtvKflII7EHcKcpdtWNlnDzTOiQxJC/Tkl/NSOUKrScWysqgBAQP5AAK4HfJK+NIARL+Swq1cjmzVoR863xY+l1m/RK5VW1CxiUFgrAC6JoEeZtpIq1Vm+/tp0Eupv/tEcf8AlZP6yQNqruZmBHO7ynitvtPDq3GaS1K8j8f07NtEqk/qByaFk8CzwLPJ4zXJ1pSAW/DIewJHVkPauGGwc+h3XXbJmv08TIZZUjKIyrulpTbMBtXcOeStgmieKJGYajwaJ3M1bnO1hbHYSgBjuuSoIDVdXzV85PLr30miSejKcTokSoyyEMglkk8p6YB6jgLxuNDgcc5e+DaBg3WYkbkAVPYWW3Hj5jY49Nv3ys+HvD5p4y2oKgbiNsY4YALfms+UtuHHpxd51QGV4Y+qrqZ+ke4xjLFBjGMBjGMBjGMBjGMBjGMBjGMBjGMBjGMBjGMBjGMBnN+M+GDTxKYF2jcF2fyAMSBQJ8vmIHHHm7HOkyh+IJmLrFdIRu7cuUcHbfoB5TXc39DnZj3XVTwtl4VeneVbYrG5IAO/zcBmO0Ui7bBHPPbsfTDSxSI4kDDyltkbWyqDYFkEWQpq64v1ySxoE+3PHJ/t3yEmueSN2iTzK5ReoaR9pALApZ28sO12pFDLezGei3aVKXYsXKyb73I4JQf0lBfkKixY5Nk981fD2gSNkgkrpgHprdqzltxDWLvkkA2Dz7VnkGvV5HRVak4L7aTcGKlAT3YVZ4qiOc3yRhgVIsHgjO3DHI261RQoZ7kTwmQtBExNkxoSfclBf98l5Qz0xjGAxjGAxjGAxjGAxjGAxjGAxjGAxjGAxjGAxjGAxjGAyg+JpaaIWPmLbedxsdOxQqh1CSDXvfFG/wA57x2dWlRVsslh+PKFdd1EnubVDQvJ4eU8PKp1fisUZ2s3P9IBY2RYBCg0SOwPejXbA1blCyQtd0FciOx33etD+/0zw7fxFdNdwj3h6G692yv2yZlnNXcRCTUSoC05jC0Pl32pLAAEnuOe/GaY9XPunj2H8tY+nKUpXLIN9UfOQbNAAdl+uTdbBvjdP6kYfupGaWdxp7NhxEL9w20Xz6c+vp3xPOnfPLofD1nESBOiUCLtNvytcHt7ZIvVe0P7v/pkrTIFRQoAAUAAcgADij6jNuUMqBeq9of3f/TF6r2h/d/9Mn4wIF6r2h/d/wDTK7xX4p/DlhIgNICCG+Zg0YdRYoUJAaJugTQFE9BnL+JeObNRKEgi6kYWpH4LgorUCFs7QzX7bk/qNBtX4rYl6htV6hV9xVXSJiHKlkFtQBAFg7vmFGsx8Vgbt6UNrspBZgwVlVdx2AIWLevA45OQB4sZIVb8PBsWRtqMDS9NJXDL5a3fltyB65n4BqdNJIkY0saXEGB22VZTXTYlaEoQqSL3d74F4E6f4mI27YrZrobm9GjH8iM3/eeint+2lfjJRJ03j2nriIHcaoySx7/Mi8BovSx5hzYIFwfB4DZ6EXm7/lrzyDzxzyAf0zNPDYRuqJBuBDUijcD3B45BwIvgPi51CFymymqrJ4Khr5VfeuLHHBIyzzCOJV4UAduwrsKH9hWZ4DGMYDGMYDGMYDGMYDGMYDGMYDOY8UjCTmnDGTzMn8yUiqCa/lIUDmjfv6dPnMeIIVncHjeQyn0IEaIf1BHP0Iyzp+U8PKAgQzsQTvWNVI9AGYsP14zZrdWIo2kYEhQSQos8ewzXpICskzEjzupFGyFEaqL9uQcheCfE8Wpd0QMCnNsBTC6sUeOfQ++Sl1x6tHbbzOZNbSV8SV9MZxYUxFxfBHlP+mexqRpgGJBEIs8k3sF/UnPdbqjvjiWizmzYuo1+cn78KPqclsBaA9upHf8A91M7PLl4jp9ID013KFO0WoNhTQsA+oHbN2eDPcoZTGMYDOa8Y8fMcrxiNXcKOkm0MzOwUc0xYCmP8lUD5vTOlzlfGfiHUxyyIkYKqQVfYx8vQLPZurEjR/St3tga4vipd/ljjKF0LMo+SJtwZpCLpltCd1cOe4pm8i+LmUKHiUyPHHIgQAW0isxUhnu9ord2/qKgjMNT8T6kbgiBgGUiTYxUoYQW7HbuEjD1qgfvkj/b+rKtIkRZbAQFKZiFV2I2ueCol5IAvZW68DGf4wdQdyhakKGMeaZVEroZQASCBt28WC57+mdB4RqHeFWkAD8hgDdFWKnmhfb04yk/3mmWUb4T0yBtKjzNuklUEWeDSJ5e/OX3hk7PDG7imaNGYURTFQSKPI5OBJxjGAxjGAxjGAxjGAxjGAxjGAxjGAyi+JPmh8xvcx2cURsILk1YrcB3rz9uxF7lT8Rp+Wr1ykim67A2rXXpR/5ZLDylj5c3qdK6ydaKiSAroTQcD5SD6MLP3HGa2iZHbo6dFLVulJVVPrZC+Zu/0yx0+6U1EN/u10i/dqNn6Cz9s8dihKyKVINdmKn2Kttoij/1WW9saJlfDCDT15jRcqAzgVurt9hyeM3Rwl3SMerBifZUdWY/8gPq30OYsHCiRoyIya3c2PZmWrVT7/a6z3RK0rq0QJ2OLlBG0C1Lr3trXigCLI7VY74iPzdWM9zwZ7mdnMYxgM8rPcYHlYrPcYHlZ7jGAxjGAxjGAxjGAxjGAxjGAxjGAxjGAxjGAxjGAzwDGMD3GMYDGMYDGMYDGMYDGMYDGMYDGMYDGM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34" name="AutoShape 6" descr="data:image/jpeg;base64,/9j/4AAQSkZJRgABAQAAAQABAAD/2wCEAAkGBhQQEBUQEhQWFBQUFBgXGRgVGBgWGBgYFRodGBgYGhcXHCYeGB8kGhUYHy8gJCcpLiwsGB8xNTArNSYrLSkBCQoKDgwOGg8PGiwkHCQsLCwsLCwsLCwsLCwsLCwsLCwsLCwsKiwsLCwsLCwsLCwsLCksLCwpLCwsLCwsLCwsKf/AABEIAMMBAwMBIgACEQEDEQH/xAAbAAABBQEBAAAAAAAAAAAAAAAAAQMEBQYCB//EAEEQAAIBAwIFAgQEAwUHAwUAAAECEQADIRIxBAUiQVETYQYycZEjQoGhUrHBFDNi0fAVJHKCkuHxB2NzFjRDosL/xAAZAQADAQEBAAAAAAAAAAAAAAAAAgMBBAX/xAAjEQEBAAICAgICAwEAAAAAAAAAAQIRAyESMUFRBBMiMmFx/9oADAMBAAIRAxEAPwDw8UUlFALSUUUAtFFFAFFFFaBS0tS+XcquXzFtZjc7Ks+T2/rWybCHFKBW14D4W4e3m4xutIjdUHmQMnPkj6VaWuKCL+GFQCJFtVWMHuBnE/WrThvzWbYGxym841JauMPKoxHncCp/D/B/Evugt/8AyME/Y57eK2v+0C3T80kbkkA5xv7VCvcVsTgjYHcSCMz7g0/6sWbVNr4Cg/i30A/9tXfvmSwUDBpeI+CbekFL5kzh08HypJ7jtU23zLqgkRE5P8H65nTBpt+PKwBO23jX7xv01vjh9BT3fg28I0taeTsGIO8bOB3qLxPwxxNsEm0xA7pDiJieknFaPh+PldW0gE/zP0ktUzhuZHGnJZSPfBntkAAj/qFL+vCt288IpK9R4TmJ1aCRM/XAGqTj/CMdqirxCMP7u2ymWMpbxvMdONm/bNZ+mfbNvOIoivQuM5Rw90lWtqrQDNroYSsxA6Z7xB+aqDj/AINuCWsH1l/hiLn00fm/5Z+gpMuLKem7Zukpx7ZBgggjBBwR+lcEVJpKKWkrAKKKKAKKKKAKDRRQBRRRQBRRRQBRRS0AUUUsVoEVJ4Ll1y82m2hY942A8k7AfWrfk/wq1wepem2kSBszff5Rjcj6VpmvpYUW7ahFWIA7kd2/iOO/mq48W+6zar5b8K27XVei6wzCn8PGc4lvpgZG9T7/ABg0m2qqq6p6YUagD2XG303qBc5hkwe/bz4/lvTyqGNpRsTB8wRpxJ8k/erTU6jHNzi+pwSQASBG8Tj9f8/uG7uv0+nggjuIFQA5Ak7tO3t/XOxzBpw3RpMTImfoPzecd/GD3NZsJlq51FmwDEwd+x7eSPtUXjb5DsszDYKkbCcfQiuEMjSD1HcE9iCwj77d4Ed6lXeX3CFco0NIB0mCUBCkf8rr/wBM+aN7jENRkL3Pt2H7b/ufamX4nIMiRAO8yuP38Y/erO9w2lFYHqI6lIIK6tvmABHTONiY8VFeyqB9QkliIMkxqOI7Sbf2Le1ZY2XZi3c04wwXzkbGTn/X2qXwjNpJ9u3bBBJjbGPtTHA8suXp0g6QepjCgTtJPfGwEzjxWt4DkXpcIwtLquudzPQB0628AZIGDsTGabDG1lrO8n4Z+IulEUnpbaBnSQSScACQxmML+hev/gO1s6WKnQJOAUcEnwwmQQMHUM7g6fhLS8r1KYa84CdYhV2cQfzidMKBE5JMVk+Z8G/q+sx1C6jDUOoaip0lSJ/OB7jIIGmts8Z/rN7FrjDuWMwZJPc4J+sRJPt5qfb4keTtiJ2jB/XJzuZNUqEQLnYknSJ8rnPaWYfUEfR1OI2bfAMj3GB+37VkyMt+ZcutcUjawFcnpuR1AwYDd2XbHYRG0Hz/AIrhmtu1thDKYI+lbG3xfuf6bHH2g4pOc8nHFKHT+/VQCDA1iCYz+YRA8gAeJXPHy7nsRiYpKcuWypIIggwQcEEdiO1cVzGJRRRWAUUUUAUUUUAUUUUAUUUUAUtFOWLDOwRQSxMADJJ8CgEt2yxCgEk4AGSfoK2nIPh1bBFy6A17dVMFUx3nDP7bCO5275Ny5eEWTBukdRx0gj5V/cFu/wBN1v8AHEnBkzP6TM+22K6sMJj3S2pnGcRrJE5MzM7wP8z9zVPdvElm3/z8Z+kZp+7fgk74G3eQP8zUMmRJ95IjM/zzmmyuw5B2PvH3x37jb7VJ5chuuADpCqW/w/w7H3cD/wAUwlw/NsNWICyYEnMd85+lbb4L+EHvl30rpI0F26Aqhg+4+ZtIBiD2OINZjGVzzr4NCcNbuKusMsuv5kbA9RW8YIKkwRB7NNDw3w2CwK3IIMiDBB9sHP3716/xl/hwjWAzMVABIALdIAydJCmRMQTjao4sWlUXDoVjEC64dzJgEKHA3GAAZjbFXuON70nctPPbXwgCNSxOSyhTcLRsVkKq5EEEfQ7gbnhfh03+AtcNcV/WtnpbpVo0sskrkiFAkTiBmrdOITUX9JTcSJ6Dqj2KwYzkMIk/pXPHc3OgMCUtjBRhbYkz0qq7DIIALT9ZFZqb1IneSaZJvhJ1cqFDEE6l1AHSd5dbTwJHZvBwRiVa+DeG0F7ttUZYA9S6CAW+VTJEzgAkAmQPpccVztLiaVd8GABcRZKliFZFBCNpUbgEjwRRw3OFknWLZYhM2rYMjKsNQl/JkkdU4nDd69DziofgrFsgFWuNPTpmF91UA6cEbLjOO9Nc141V4dra2iVVgjLZYXNMksCVEwcAHcyw+U4p/wCIrF101WTrUKTOJKkmGDW/w8lZhlG+5IJrPWOa8SXE3Lb2yQpS6LQgFSHVdeWgtqGkncYOa25N3s/zfl/9rJvW0T1gxUrOsMAAF6XYMrEIBp/wjyaj8Fy+7DIbLB1KnR06+k7i00EjpGwYwAQZAiZy7nOq5cRraDbUCLltCpVTkH5DrkalAAE+ZWXZ57w4JXiAdclZutqKhSIupxGkuvaA2wE6gIBW69tmXwyfNeQajrtfKAAjqdVsrJOSM25YvkiMnOcUfE8vvL/eWyigZMahEbjSSCCZyPO4EmvY+M5NqQXbJLlxIAuBmaRJa20dbMpkxvjALFqyB4Quw/s7DLEICxW9auDPpgsQHVoIhobxMGluEvo2OVjA2WM7EAGSCIOcdx7LtFXXD3xgGIMyceYn+cfWrPnPI7gU3bzagQCNJ0lZIXRpiD1EeCekTvWVa7CgiZzOBGJnuSMgZj/Kp2XCqb2nc55GvFzdtH8buNhc7jP5W0kexAGx3xb2yCQRBBgg4II7GtpwnEbTM7ftn+v7V1zXkI4sB0hbwH5sC4BtJ7HcajiBnaQmWHl3PZpWGpKcuWypKkQQYIO4I3Bps1ztFFFFYBRRRQBRRRQBRRRQCitjyHl39mX1CAbrqIH8KnMT/ERv7Y7mqD4f4UPfXUJVZc9xC7A/UwP1rRcZfJbJ33jtGJ+8Gr8c12ykvcYZBjvP+cj6/wA/YVFutn2OJ7DwTHnam7rTJ7zEfr/5M/8AaudSzgsMZwDntuw8D7eaa3bDyMTqAEgRgSTvkYp63ZYzI0iPzYjHv9qb4LlbX3VLWq65zpVWLCe+kAyMgSPNeqfCP/pMEA4njypjq9FYIH/yMs6vZV870M2rPgf/ANNf7R/vF54shplYAcjwxGY2kCMkAmvSXu2rQWxaACghQNlXvH8UmdU5LHJ92PiH4jS3wzNbIS0nSPyZAOFjYDwoJx23rPcXzBnVrarqYuEGlAQjsulgQMhixZsmd5ODVcMd91O5aT+P5tZ4NEKhVUmQp/vL7nOGut0jclmndcVQ8Vzu5xbEq7AEH8PVCAkY6rYDtHux1DbT274/kIf8a7be7LsdAfQgw8B2gk9LKNKmT52FRuCvLqVm0iI6lT01XPyIHLXGPltQie2apjO0rlNG7Vy62hmV1tqZbrBKj8hhRpEx8swNSzJyZfDcIrstxHTUgKm103CR3KkBZDEEaPlgAjxV1aVi5a6PUWHIdNIZunYjXAgHt43qGeXk4tOjgIehk0tByWgLk/8ACT9BFPpK1J5fwjBSdDahbUjWwZW0N7SzDAOk5IJFV97hSxYuGtmTpDCEBB1FwYDwWzjtnyanW29O2saF0SARqUZYmCQYMkHJ8VX8RxJ1EwzCCcsOksMkBh38TkCmmPyTd2QcxW2ttzAYCFCrIABLJFwwQWDNgkg6TBGal8dxdq4NPFWpkk9TKV0T0mLh2Ik9JVl2HvV2vTudDoyaohxLrqWWVisbyWA0nvEZpwK9tY1m4wkQV1JGGUwcRlYgjaZEAUvjKok37VoO5HqlJBIt3VdFNxJf1LZCtbwSJY/mxk1A5z6dxvUHpMWMst5RusKzKbI9SeiI1QoXqGYrjQzNrQEm2pVlVwDLsFJBOHGlokgnaZ3qVzHgAD6isQyD/wDFcFtizEMGcSRpVmJ2yfvR4mkn2Y4VjaL2kAQSQbZc6WA6mKoWDLAhgVYEZg5gz31cQptvPqjpkjrYRJt3lT5mGHW6mGXTcXYrVDZ4e4iyScAkGWOSN4CkiPP0rQ8tvh09N0ysFZkjSDsrDAKkmOpSDMfMRWXH6U9GH4Nri3OHvDDldLyDOomLgAHlU1QYmSIyB5tzblrWbro4IYRqHaWVSSPYlif9Y9eHCXHti3dDNbZgLd5PykklS2ZVlYaT5BX3FQvin4KucdZF1QP7TZXS2kj8VAdSEZwwYtE4ILrjFT5LLFML8PJNJQRic4ODAA7du2J8Vb8IYAWemI8bSD/n+n3ruKOg6GBRlwQQZxAODnsQf0pn/aBAM4gYjG25M/Un/wA1OXShn4t5eG/3hABmLkdyflf9Zg/p5rKkVt72q+ly0N2Qge5EMqz76I+1Y2/YZGKupVhuGBBH1ByKjyzvcbDNFKRSVFoooooAooooAoopRQF98MDF0j+FR+haf/5FT7qlp6ZAkyBkd5ke84P0xvUH4TuHVcTsU1R5KEf0ZvvVkUGrI2mZ/wCxzsc7jeunH+sLUK3y265CoJkkSSFA23LxBzGYrZcB8C2AdXG8Vrdjq9Hh+tmJP5rjDSv6A94NU9jhEV26EwcyDIjBMBSIyMjyPIB0nw/wmu6NCWnMggsimQNOVDqJgapEDbvVMcJ8p3LpsvhdbNu2fSVeEsyQe056TcdjqdipHzYyYU078Qc5uXwBaAS2Hi5uW0KchwAYJlI2I14yZqi5hzIO78OqBlslhbCaUyoKgsCIMsoYkgQCu4mrD4ateqwtEElQIDmItshDhSAomZOlp0lu35aak7QuWR7gOBe69i6+tFAAUYVlJKkjckr3aIIH7vNaZCgso0YGVCyLsF3YAAEMMkDvA7nTaXWCOqW4RUkgR1MZKzp2W2DDTIOBA3NU/Fc9BDm2rKLpjUOnSidJID4BbURMA7ydgGlt7T2peY2L1262pCy+sfwyYRUkx8pAEajDbzUXiLBtnSAciZY9Kqdl1MYwGiNpnepnEqFXACBidCjKjbUxIMM2IB9ztABavcsthB6dwXdRB9IK0qACCWLCNtI843p/TN7TOA48C3pXBBADIxaJOFILxokiQfI3peDumwRoSAuoltOpGwF6IGMkjfsDgiq/hwqGXgGMR1ROe8428/SpV/mFpRlAeqDErIGN8SVPeO4p5jsve+lsOaIQvqlzKxO7kScXIgMDH1wCM1X8bYuA4udBnRcSIU/w9JBTfSfqPeovNONZ2lGCrAhda9PdozKy0+CNu1K3H27Vi2bbk3GLrdRgHVxMh8yBG0bkMR2rf15T4POO1WcXwt4EElyZ3JIBzus4PvBPt3p2zxbkZyAcg7qc7d9Mkx4mPrL4e0t8abY0OIHp6pRh2NtmyD/hYQcAGcVD06ZEkdjI6pBkhgTK7Rp981lwylP42e4urdoAFlga1JMAkYyTO35TA87TNMvYGpSGKeosAtLyCJUZAEjUP4sd6bt33AkOATvpiYxuGjfTtsaTjbt0IFcgIp1aVkrvIMAQkt4jO4zNFTlMcSgtt/f9QMAqWCbbsF1SZOwAHvgzL4PiVUB7zK+ZDDLwJl50yYz9TMzsYVwKQRpLSREAmPckYUgE4++KVrCpvquXGVfkhVUEAqOrqMjScRgxPel3pWZLjl3Fku+mblu4pLi8RdBgErrtgAxIwSJE7mIrZ8o4i2saRAZj8zMQC35VZxjI+UxnavNktC0rMSoZlEJb1YBwxMNAJHTDEnqzT/8AtTQzXNNy2XkFkbR/DqOhlKvDMpyCImIzU88JlFJl8r//ANQvgJONm7YGjiBkiMXAO8jv9N/GJrxPjOXPbaGAGkwTqUCRuInB2kb17tyT4w1dF4hmUBpICkqSNL6RqET/AAt09wBtA+OPh5eOtetw2n1xgkHQ7AY0l8BiOweR4Ze/P42dVXbxfhboVwQVIjYbDbv3P0Pc5q25twNvigDcBBCjTcXcCJiCYYAmYMRqwRVdevPbeHB1KSp1KFZSTHUI1YM4J7zT6cWSoO2CP0E/5D9qaa1qmZbnHJn4Z9LdSn5XAOlvIE9xsRVca9BuMt22yXACrb+Rp7r4IJJn77xWJ5lwBsuUORup21Kdj/r3rn5MNdz02VDoooqTRRRRQBSikpRQFjyC6V4m0QY61B8QxgzkdjWzPBQdUEZiDiRtg7DFY3kPDa76KAD1Dfbeczv9K2t68/qFyxJMyGEiDGCDgD7R7V1cXotO8VyK8C1y0WaACGBl1KpgxuVKKykCY3IgVpOQsxYFYVHuAhRBtkLDFgGiBMAz32wSB3yLiAOYBAIdfTOn8riB0YxqkEqe+vSfmEM8+5Y3rIykW+HZPwyw1Ygt6egYDWyWBAI6RqnOL9S9IZLfibLW3uera0ozFVugBpVmLhbuoOqwVjqwobETFWfIuJW1dW6pB9TSBER1P17KNJhl3gkMPNQrb3PwuItEliWS6oZDOoCCQJMkpGlR3ORMjZ2+WBUUr+ETJEEYO+JA1RpG/ajLKSaqOvmMyttxbuaSwU+qxnVH4o1LAnsxYGP4d85rb/CsSTARJMBmIEgmM7Y1bDzjFaA3Fs/g3Jd/TOoselj2MncwSRH8R2OKpuJ5ebgDqwYLLYkkDeMt/h2mJnzVcftC3tC5kMaNR0pmBlBO0DHaBMfpVZc4mWCSYaOxiI3jvAntVnzO5I2IIUDVidpaY9/9EVXcVYC29YYFm3I6WUd1yMnAM+P1pqbHtG4zmGkggbxOdtJAjHeAPp96q7vHszBSZYnc9jO8+ff/AEE4wdgZED2jEz9M0xxvCPZbS6lWgTONwD58H+de7+PjjhhPt7HBx444nG40mRMDVt9zMfRf9TXdu9Kkme3bzP8A2FRbHDkp6hEqGCY3kqxH7KT/AKNd8OAZkwQsjHzEdvbE7+1dUk9ujwix5dxJDaQZMMIYdu4+n5vaDUxuZi8x9TMTpYf3iqpkAHZ1HZWiPylao+GYg43wPuRn7TUlLkHO+2TnbbbHzfzFT5uHHImeC89JkAuTqTs6HpPeGBGpPcEVMtX9RlVOoSJA3kgE6gfbbH86ruB48orDGkxho3BGAIn3xERVqLAu/iq7EAgEkGeowMkid9+8ed/I5+C4dx5vPxa7iWjgkDTBESdIUwY6ZSCMHecZqPxNqSX3nd1YCTt0k5iBtg07Zsa1AmHJJJYlQ28HS2x952HtNSLXA6Ume2ASCucEmGOracfSa5HHuRXWLKFTHTiOkwplpPqGJC6QZgRE75Nc8RxTomj/AO3BACMohgnVIYiWbIBOQCTTjcCTARGLRJgPvG2qcCTgx9Ziae4lUASzfuRpUQD+IwLEmCFBQYIEnYjYilsVxql5dzS5wpV7l1zZLQoDuys2ZChmlRnqGBsImK1vFcQ5MjS3qrKkyYYjAbYsr7SDKkgYBkUHG8MzBlsvOMhydDRKhFj/ABTAgEnPiHPha56Y9BgfTJIC3A4FtyPlwvQpBGVfuIC7hdaVmUYr4sY3nLaSHQKHBIdoYalIcgFhnY5x9ao7AwY7LIPv0gYH/THvXoHxZ8Ps1w3baObikBhE+onkkCNWnc7MpJwZBxicDoUlgdBdQFkK1wAMY386QT52kzEM5d7Wl6c2dRtjwAWliZgfScSd9qjc44P1bBJw1sFl8ER1j7Cf096lNzBSNEFgCJhgskAiYAwBso7CPcnjmfEBeHuMshSukAmep+nx4Yn9DS3VhoxJFJStSVxnFFFFAFKKSlFAWvw9dUX01sFWckzA+pAx9a9M5PyYMFOq2QwMFLiXOmIIZQdUEfmXUBOY3ryFGg1ueVPqs2XBjpUTOzL0nP8Ayk/rXVw5fBa9Lb4eFp2uXMBwn4i6ugoOm5IA1gempMZAWTIBrV/7Oa4rWWcKWGoyupYfE2mOMpIIBwxUmQ3VSfBHPvWtst1hduWlDKrSzaSNMMxWJ1EgZOHUQJq75fxQZQHuEm2WOowGC3GJAJHbQsAg9QIxtVMrb6Qyk+XPw4i2/UtKumZhiqqGuLIbuchhkZ28ETy/GjilFokeodUgBzpMaWQB12jzEmKOZOZdkYr8jONLuGZtJDqqSW0qu3fVnaTX37IKtfV1YEkabcqGiOvddTCAWKxsMUYzd3UL61E5bQ4i0QHQNaVirAmYKFYbMggsT7REeKbiGKEkjTpyR2zsy7YJ8Y2yMVPt2A4/tNmDqCkkQCCIZsRqyckZk6qh3rmrKHSh1sIBZUGVwR8qgnMjx2q+HSeUVr3C5A0k6gSCDvE99pEE+ab4nh005UglAdMgRk+2417eARinbyaACABE4ONSj2OBEwRG0HamFUlARn5p8HAO+20/pVC60or/AAYLKBMSAQdxDH79/wCVVfEIzs5bqdm1EkzMyf64/StJxFrvIkCOqScHEx7Y/wDNQLvDguQo/wAt/lxnvI9vpXq8Gczx09Xg5PKaV9piEa2RAMTkkdjMecDP/FG9NIgJ37n96kvw5mCNJAg4PVHiMT9Kj2uGLMFkAHycfqTXdjdR1zIltQBMkgDxiWMCf0aa7t3R9M/TA2z29/alygDEEZCn7ST4JiIO0/Sm1ttpDQckwSJBPidpwTB8Gp/y8976Lq27P23mfaMfQ7faTPtV1y26VOnwMhvlK5kN4GZI9sEECaq1wfytBIJ1QBkqJECfMEe2J2q54bl5A1vIJJ2VhAmSfMQcD2zUfyMpMbKhzWSLUzOoDBJickdPUrHctlBq7ggjEAJw94iVMGRhsEdOYkb7R/Sl5XxC3Eay4Oxg6vz9K7xCnrgkdiAZANNPw7WiJ+U7EmB227qcj7d68aPJp4ENjMHxAB+wgfvUrjOWWoBM4jTDCZ3+Ybif2mM10OL9C0NJLA7CUwc/WDmBv836VW8x5nLaCNLdgpiIwTLbH9RH1iDYm/hxf4e2Dpv2ngFUQ2yPMgAsCCC2ozM9ROcAd2+KsX4tXUX00SF9RC3pg7n1NCwDO57xucGOvFHf07jwe+rR5grmScRJO32a4rhFCo8jh7QYnQbbOdSiYBRmMwN8nzsInlpSf6vuA4iy2m013KHSr6RGobWyxHpvvjV6b9Micznvij4MV44nhrqrpDMyurIszIK3BIgMcLn5QBsBV9yDlbXAGBu3CyhTqVkRY06derSxbAaIJM5gTT3xHd/s3DuWnVpJUZOrMsdLSiEnAJEwInap9Xra2O/h43/YRbAnU5JOQy6Y84Bkmdu2JycVnxHxYAFlf+Nthn8ox7En/mFRuL53cJJGlJJJ0qo3M7kTiqy9dLEsxkkySe5rkyzmtR0yODSUUVEwooooAooooBRWt+Dn/CvaiYXQVHbU2oMR76QPtWSFbDguH9Lh0APzAOSJyWEifoIH3qvF72ytH8Kc59LjLbYCNcGvt0NhpkjADq89vTB7V6TzW6eHcXWDaC5TJJww6QOxCtbgj/GT3z4epggKIZWDSfPgdgP+5M16xzHnz3eFsuQCly1KmdJ9Wyzlj4IIgETjX/hrpx7qOZz4jsm6rOXEabpMHJDqcYHzW7jI+rstxsnTJjct55dFu4t4AvYdfUklJLBbbsSCoBZn1SdwxxM1F5d8R27gAvjSbamSAuobJq0E6bqMhKsoAICQdwRbc15d6a286rV1WVLnzgow6FcFdTkDS0mWHphhqhlLdSp2J44j02XQoJYqcOJlRDSCmSGLBtMnIMANIOIZHdQwVbrsTDalOrSv8IGqdiCNwxzFUnJ/lHDXzNy250sASr+kSdJCqAhNoxqjSynvFNcVxBHprcJe2UUBmOh7VxdQV8yRDgq8nTLE96eJ3Hta8uayIDBfmypYtOkZhhkGD3Eb1zxPBi0VCAmypJmVb5sSR2MACo/GcYSouIzIGaCgbpJVnLsNKywJgkESvttTvLeJ1n8NXjsxMK3cgaTmY+WSdsVWX5TyxsO8Vy/UNQIZTvEgyTJid8Tie1Vl3gFJmSNomZx+8TV50mQXQxLYAiADI9u+07E0h5ahVifGNMk/qZ32z3/lXHPxu4THO4s/xHBO2kNkBtxGBgbz7fyqDzHlelQ5Pzdv1+vg1oAugwAJ9zMjuNI/r/Ole0r2zpXIIPhkG0bQ6+DuO/v0T8rPF1Y/k5slc4WEx2IBxMyDuO31n+lH9lWAM6QxzpyCYBifIjvWiRZBDeJEEENH03xJ/QUwnBy2lQDsewMHbBM9x3nbamy/My10e/lZaROC4QxJeAs7zPbEGYGf6b1Ksxp0oMD8zZyOrA27f63qbd4E/LbRoMhho1ZJaCW2mCvjK4qNa4RlOTpzIkZMCR0ifAB+ua48s8su65ss7nd11wtk6SBIAILEDYDYwO5N37/TBxHNGDErbwRlGwIAgztIwDq7D704ykKtlJJ1SWH8RkRPgSf/ANv4sMWeBLBh4BbTAO2cA5mJ+w3gUgiVy1VutotggmcEyM4aGI1GVxsNge1Ld5aGIa5f0qekKc3IXdQLbYjYzAplruiNLLbUZZgcj20g6iT4X3JEVEayrP1FNJwG0ykRCdTuC0DEgQQTImsrZj2s+Gt2GJW2GcgbhGunp6iWY6QpxGBOe9SuUcnAZ37nSWuOQoWT0+mpMoMEBj1H8v8AFVZwvK20n1JVI2AXMeYAUDG/yjOWOa03KeISwuowWT5Fzptk4YxALGAxLQSYIBEEBc9ydKzD7qVx/NP7IgYW/mDC2umIMzOncSYMmTuTEBW8w+JeNNz8YuxM9XUwE6QwgdsH67+1XHPOftxDDic6w2i0sMNK5gmBgnTJjuY2Arzr4r+JtQ9G2ysDJuMBuxMaZIjETI/i3xUbrDHd9uiRmuYcZ6lx3x1mfJ+/6VCNdMa4rht2oKKKKwCiiigCiiigFFbXhnLcNab/ANsCfdSU/klYoVqPhbjgbb2SJZetJzAJAf2xg5B3aq8V70ynksGIwJnqO0z2+x2q6b4oc2eHsqNNuwzlSPmOtjrzsYBVh7/pVLe4c6yWI75ODkR3+tcaj0qAOwH6dRx2EkH3q3olm2g5Z8SQVuMiLDhlYfhuIYaQCMMVmIYGJI1bAbjl3PrRsuBb/wB3JC3bLkhbZWYKNMpIIIOApQyVIBryW9wZWY33G89QJYR+n7Gp/LeYXLB6SCMoQ2VKkZBU7jERIwTEU0y+KW4fMeocRyqH9QXGdRJt3zHqW3UMot8QhgSDcjXADT1wSrli4Ga01yF1g6nTBVwVLXAobJUi2JG4GZwxNP8ACvxKo0KjMhxFq5krEwLd3BuJ20kFlzmJJ1L8OPTF23oTS4uKB/dq4LEkMvyI06sYEMRgkVTGdJ1nOU3tJZy022E3A+6ErpFwq/8AeEwArAz2bV0k3zcAQpPqroOkBmaWIBGoFTgSNHSv8Waq+J5eWdmtarV4qpYtgpJBZSRgqJDExBA1CBMTbXFLoFlwVJtsoUQAUtwzMCf4hdJx/DHvVIWzZi5bNttYwVXA3WdI1aW2aMjSJ2MGpnC8cXTuQr6c5IBBIxM4AO0ftVdwt8GcHpkAnTJLkkyMKw0vGPA9qsrfKCrKUJI1lmgfLo7L5gmP50+08sUq5ZZdUiQT5P7HsfG2xmQK4KIBrUxO0E6hvjx/4pji2fBkKCoOCSAIEnyeyyd496LidGlQC0TGAdQyY7yVkEAdhTbR0cWyGJaJKlZIxPkEDc53+uK5HCKp7fSAfPeR9sdqTgSWOmdUAnSMCBliTsI3n275rtnLy5kr2MwZPyjOO4kD6CJrdm07Q6nKklgFIEtHYZEGFkR5Ge/cFlB+IznSoOBudtIAMDc5pu0obonSdKksQ04XURCkYAK+dvJELx/D6lIUQGBgahn5YYaoMrnfGImlbrsl42sNaDqNQDl4Md9RO69/tUfjnCEHV0uSAVgkE4iWG4BDfT7VE5ebtt9F1fUDkWyBMDUwPUUMqREwcjNWlni0ZTbAV1Ys6wAwUCdSaSZIBAMrHzAiJkrtTxVx4MMR6hDOJJ0qC28A6YBJxJ+u1SOE5ZB9Z1CjOSXSE/KxVsW1BkDpLHpAxU57YLahoZiATGprdtiI1ECNZMGCdMbNiJtLPCqGAIcltmLEy2+okgkNI3xp7AVlv0rFLzDign4jKMHpQdBT3gZN1jJLmAigxBqi55xZFllZtV5xpKgGVLkLozgQouLEzKEHYzoeat6dyM9OyhmYyYy57Y7YwBA3avN/jjjGtLqUwxCrMkkE63ciT5Y5jue5Jpcv4zZpN1j+e80LXSFYhVGjBIkj5tt8zvvAqmZqVjXBrzcru7dAmkoopQKKKKAKKKKAKKKKAKkcFxjWnW4hgqZ9vcEdwRgio9FbKG/t6b9tb1sAAnI/hfcqT9j7iKZPBx1HOCZiIiPfONX7VleVc3ucO2q2cHDKcqw8MO+5zuO1bnl/H2uKTVbIDhSWtk9S6ck5+YR3H6gRXVhlMv8ApUU298CR99zj9wP/ADUQwAREAL+/9dwP3q3ucOVA27k5zJgdvcColy0NGd4JGZzH+YprGK52IUHYxqBBIg5P6Edvatz8F/FvSbN4TqhQcjqUAacfLqXTDT8yCYwRirls4xgAQPO2Se+2/vSa9Klfck+507Rkdh96WXTMsdvXeI4c49NSxRSEf+JSDFtoiQRIEjcR0MQai8UlsizetkG1pK6W/K1whQFbZcXtjg9MbwM58J/EjOjW267lpZWZlrTZElSCSjAdQzEZlK0XL+MtuHNo6XudYRtOktByIEOrkiQBhuwDiuiZb7iWtJXGWEFyABFsfggLJSVEkkyAc9+6yBvEHmaXOEWzbUnqf5h1liQHOSerT0+BiTiJXi1C3rTMrrqIUgkqQH/KxAhoYOmqQeoHIM1PDtcP40wLl2IyQEQZXXgxDTMbt7wxbDF/mQI9W6rSxAQQSuT8xB7KsNGBJHgih7OpZDEBmUlj0gEZjUe7Tj3gnGy3eF9R1szq1JP8T5ToAGmC2ksMYie2RN5jYDMgRgRbi3B6Rq0lSVMQo1KomMAHzIbZPFD9VVPdnZcbqgLGQhiCw0rscfL5ytziw5SCBkqgwxIlVDR2+Y4xGPejieIXUl5x06yUAEGQ3poy+YRQYM5jbSKSyiKqvb06m0G2rEgwQDgEH8zglpPc+JNs1oly6iFkkT6bAnUSQQfTVVnYalUEg5kxO5j8TxU+midTDWobVjUFVmG/cm4dxInyKg8WAUY6yxZg0pBkG4WC6shvlXYRhahs82HVDlLmsQ2wDZzBJ+YvGMEeBWW08xW3A3G9VLikYy5ky2kQy5EkjQDHefcS7auFEuAq+knU506LupnCzIEB8wrbAeSDEvhRpsJeVNT+plDkW7htiAobIkpI7jWuw3o7XG+mrN0iWKs6yqjY6Ug9RMAahkYij2eRfeutvSVX1WggEYXSMupVZhwDJBM/mBJqPzDmzWtaW9B1AMWgKzTsrREsMjT2Ik5xWbHF+mRcdiCvyW9RLgjFt2O0gwQJ+25r+ccXqdYmVJGI0zCyRG0sGP2+lLbo0x7aC38WADSbetSchjEfRt5+tYP4+4wMEAJ6md9J3iAqnf8A4o/WrK5xItL6j7CsNzfmJv3WuHucDwowqj6Co83J/HVVkQSa5pTSVwmFFFFAFFFFAFFFFAFFJRQC0UUUAU7YvsjBlJDAyCNwR3pqigN1yj4qXiYt34R+zYCsZJE9kOe2PpVlxPDQIggj3wMTv23PavNAa03w78UenFm+SbciHklrY22/Mo3jcRjxXVhy76yZYueLtQRPgGROxz3M7D96r7toEE5nJPuPmEHtLECI2gyavTZV11oQwOVIyGEwYB+jCMRVS9mJnfG/1Az52mnyjEThuPaxxC3bZ0lT0kfl0gDbbTjI7gMO9bHgOY2r7M1slLTM2q38zWCx0rcXI1WWlSYMo2icdVYy6hnO0xjtJM/z/lTXLr9yxdW7ZPUpnaVOqelhsUIkFdiCRSTK4ss29f8Ah/i/7Sr8v4sKbiKVVg2T0YkNBYEzBiVJ07imCSoaHYXBwl/UrEKC/qsHeFMQGckSdgABg1V86ZA9jmNtgiovqaS2VIMhDB6lLQhzmAczFPcbxFtOIlX0i+j6SSxV0bU5Ib5VJRhJgxmSCK6Ik65dzR7PDFEABu41MOpwwDdTAEkenLR4uSSYmr3kvDkrBDeiVGonDNsVtgDAaApb30DxUPmVjRxBLLNpVQwFG4UElicnCoAqjcjAik5lzwP8uq2M405JadR1uQfzbhRv4FNINbq053YEhk0BlYrpnCMmVwDJMa9zEMZrM8dxPUVVWCJbWMDIKBwSykS0kCDjYdyajXvicKqOnVqPpkFpJKlS2FA3JtsM96jDntq7+NpPQSBpGlii7arhuZ6TuJMjbqAB5RmkrhbwlkS6PxINsO6FToEDSWYaDEjOQUAIq25fw/8Au9y8iqptMGIfA6rc22YbEC4QpMwYB7VkbnH2w5BtvdUnAe5bDDOU1emWBE4YaexjJFajgfin0uEu2HtE2mUop9RWcBlclWZQARInYYnEml8vo3iOB5v/AGYXrMyLtq6yljMstr1EMxklg6+8Dfeql+OAsgQSC0iDBGBgf9In2keagPxWskkKSQMxhQQRAGenGw2nv3W/zuwrencYW3QdQ0nTnI6gIJjt74JBxu4eRwlhrup9gIEb4iAPbaujZCozuYCjUSdgBuc9+31PuJg//WVuwWKAXQQRBkAmMT3wYNZDm/PrvEmbjYBkKMIPov8AUyfepZcmOM69mkO8952eIfHSgwq428mO5/baqcmgmua47d3dMKKKKUCiiigCiikoAooooAooooBaKSigFooooApZpKKAuOSfEDcOdJ67RMsh/mp/Kf2MCa1gC3Qty2ZRsAjGcEg7wwB2rzup/KucPw7akMg/MrZVh4I/qINWw5NdX0zTTcTw8TkDSDttJG/7fWkscvuEAmUQls6SB0wZMdwCRG8EVyPiuw4l1uI2MAK+fIJKxHiPFQeI+MXI0IoCST1yzEsIJJBHYRH+dUuWHvbNNzZ5cqcMbd1da6EdSwK7aRpWDkH0lJBByo8mV5bzFLKeobas1sqLYYHQpbSNRXEwqkx7+9Yaz8a3QullV8iNWoBQOwAO05rrmXxk11QqJoA3k6iT9hT/ALcPhni1tziH9U3+IcltR1OxAknsDsBGI2AjFN8w4oamtoRHVLYE5wVjtkH+WK864rj3utqdix9zMfTxVnyr4gCAJeBdQIBB6lHjJ6l3xiPPalnNPTdL+1bLWzbPSJLDeScKymNlKREd0E+z1rhibgKY0/LGIGYj9Pv+tRLnxNw6A6SznwEK/csf86qeJ+Lbkzb/AA/pDH9xH7VtyxjNNHfsAJqY6UURLbBRMf8AYe57xWfv/GDhiEAFvI0tJmTJLbZPtt/On47mt28Zuuz/AFOBHgbCoc1LLl3/AFNpfXPi67+VbaHyASw8/MSN57VTXOJZjqZiSdyTJ8b01NJUrlb7a7LVzNJRSgUUUUAUUUUAUUUlAFFFFAFFFFALSUUUAUUUUAtFFFAFFFFAFFFFALRRRWgUTRRQBRRRQC0UUUAhpKKKAKKKKwCiiigCiiigEooooBRS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74" name="AutoShape 2" descr="data:image/jpeg;base64,/9j/4AAQSkZJRgABAQAAAQABAAD/2wCEAAkGBhISEBQUEhQWFRIUFxUWFBYWFRgVFRcXGBUYGBcYGBQYHCYhGBojGRYUIzAgJCcpLC0tFR4xNTAqNSYtLCkBCQoKDgwOGg8PGi8kHyUsLCosLy0sLCwuLC4tMCwpLCwsKSwtLCwsLCwpLCwsLywpLSwsLCwsKSksLCwsLCwpKf/AABEIAMIBAwMBIgACEQEDEQH/xAAbAAEAAgMBAQAAAAAAAAAAAAAABAUBAwYCB//EAEMQAAEDAgMFBAUJBwQCAwAAAAEAAhEDIQQSMQUiQVFhE3GBkQYVMqGxFCNCUlOT0uHwM2KCkqLB0TRyc7LC8QcWJP/EABoBAQADAQEBAAAAAAAAAAAAAAACAwQBBQb/xAAwEQACAQIEAwcDBAMAAAAAAAAAAQIDEQQSITETQVEUUmFxkbHRBYGhIiMy8BVC4f/aAAwDAQACEQMRAD8A+4oiIAiIgCIiAIiIAiIgCIiAIiIAiIgCIiAIiIAiIgCIiAIiIAiIgCIiAIiIAiIgCIiAIiIAiIgCLErKAIiIAiIgCIiAIiIAiIgCIiAIiIAiIgCIiAIiIAiIgCIiAIiIDCIo9fH02OAe4NJ52HHjoNCgJCKN6ypfaM4D2hxEj3X8Fg7Uo/aN1j2hry9yAkvdAJOguVRt2u4gFznUzEkBkx3uIcD327grHalQdg6LhwDZ/wB5DZ/qVLiPZcBqQQO82HvK83GYqVKUYx5mijTUk2yRjHVH0XZKj3SOGQEgHeaHZRBIBE8CV7oYzLTa5tQNpwA3M1jWgRYRlbEcuELSazhTphkZ6mhPstJa55JAImINhrbTUaa9PL2bJJi5JiSSS4OMWuWu0+skq0oJybLMiasWNHbF2glj8xAlk2kxpvDjzGitlSbPp5qo5MBd3E7o8wX+Su1owlWVWnnkZ6sVGVkERFqKwiIgCIoGM2mWPytaHECTLssToPZMmL+I5qFSpGms0nZHYxcnZE9FVeuH/Zt+8P4E9cP+zb94fwLN22h3vcs4M+haoqr1w/7Nv3h/Anrh/wBm37w/gTttDve44M+haoqr1w/7Nv3h/Anrh/2bfvD+BO20O97jgz6FqiqvXD/s2/eH8CeuH/Zt+8P4E7bQ73uODPoWqKq9cP8As2/eH8CeuH/Zt+8P4E7bQ73uODPoWqKq9cP+zb94fwJ64f8AZt+8P4E7bQ73uODPoWqKq9cP+zb94fwJ64f9m37w/gTttDve44M+haotGDxPaMDojUEawQSDfvC3rWmmroq2CIi6AoO0Gv8Ao021AYDg4gWk8+A5fvdIM5EBSMoPmRh2A3bqDDcosYPEACOR87Buy6Q+g2JnTQ6SOWg0XuruvDuDoa7vndPmY/iHJSJQFbtiAxjQLFw8mtcR7w1VOLO7A1Jt3t3h/wBY8VYbUrZqgA0YDPe6DHgB/UFAc2ajB1nuIMjza148V4GKfExaS5W+TdSWWkbNrZRTAB37diB7XaAbsDlz4Zc02leapmsf3Rl8CGkfF621RlrtcRLXt7OeLTJd5O0PVredtAPzj+4eYc8fADzVmKdqTJx3SLTYzPbdzIaO5on4ucrNQdj/ALL+Kp/3dHuhTl6mGio0opdEYajvJsLx27c2XMM0TEiY5xyXtVO1GMzHNRe+Rq0TwOnKxKvIFssZgue+R080djUiSRrY6AgjSzjxtHFMJgqZgdjVAJgFw0EcZ4W4z/ZAXuKxAYwuPDhzOgHeTA8VQidTdxMk9T/b+wClbSrZnhg9lmvVxH9mn+rooy+e+pYjPPhrZe5vw8LLMEJWmriIUCrjDwXmxg2aixdXAWt2NCgsovcvdbCNYxz3SQ0FxAuTAmApKCvYCviZJIdltGkke/Tp08FHZjHEwKjrQZgQZ015QT1zDWypsZtqAXEZWC+7Tc42vxBDvIcPDfgPSItaS9gcCSScrmujqMsTAFoGnivX/wAdXjG9l5aFbtct6OIcHAmpI4iNbHrbh5dVM9ZMAJPAE+Sk5RyWDSB4DyXkSmm9UTsiKNr0uJI7t7l9XvHn3r23adIzDtJndPCJ4dVTYnadMTlDnEWluRrJ/lJy9YPldaMLtxsxme2NIcyoLcJc0O8b6L0FgKjjmyP++G5DXqdRTdmaCND/AGMLK04PGy1pPEWcLA+B0PQqbYrA6absjt2tzQi9vpwvCqcWtGSTuTdj1Ic9vOHjyyujyb/MrVUGHqZajHdcp7nW/wC2TyV+vpvp9TPRXhoebXjaYREW8pCIiA81GBwIOhBBVS/ajsuVuokF9rwYlo4yL3sJ4rZtXFSezGmr/HRv9z0jmq0uM5Wi/wAP17p6gHysXi5KXCpb830NNKkms0tj0SAP0SSfiSfNe8DSJcXnjYd35c/3nai59UtnjV28fd+Y6adApazUMPw3mk7sulK+hCY3tKpJNqToDAfpZAcz+sOsNIINzEaoio4HjcdTLj8C3+rkvVKu01i9phmUsc42D3gyA2faygVJOm90MSsRh2vF9eB/X/vlBurq1PiQcRezRqoV3UzLePtNOh6zwPX8ouMLjG1BbXiDqO//ACqBwcww644EX+Hw15ZrlbGVCCHN1Gh4Ecj0P+DwCz0MTUwzUKn8Tk6aqax3OiRasNXD2hw0PmDxB6gyPBbV76dzCeKtLMI05EagjQqJiNpBlNxfAc2Bcw0kmGmT9Enyg8lOUfF0GuEuMRxmNeHdp5BQqNxg2uh1b6nPNxlP7RhOpOdtybk68TKw7FsNmvaT0cD8Crj5JT+t/UF5fs6m4RM9DDh5L5js8m7v3PQVZI5nE1ClmU3PInKJjmp2P2G5t2+Rkt89W+/wXig6AWvY64gjKXAj+EELj/TZNeaLlJNaHO430mqNbN2gTZlIl3QfSnwvot+D9IqmWKjM4NjLd6DYgga+LRrfmrSpsvDkzkc06brKgt3Qq3G4EbopDLLnS57XzLYDQCeJAcdfohezTqYSvanGnZv7fncg2WlfYFEkG7XaAg38A6fcqzbGDFHIabfaJLnucbEZcoiCATfgDuqnxVCoMQylufOBziTJMNGmmn+dbK+2R2zKgD3lzMpkAVHxEZdc0eY0OvCcsPWw0eJKpmS3Tvr7/kXRR1No1nOkZ3C5z9pEC0BvPjcctLyr70f2jVqPIcQ9gbOYQYMiLho1BPPRWBw9CZ7ITrPYu15+zr1VVtRlWpUcA6GCA1pD2n2RLuHHMJg6aqtVYY39mNNR03fLysjuxtxfoux8hrovdpa1wg8OBChP2FSw7RmdAMwymxrZMySc0ib69eKrNn0ar6lUAsaaL8gIzAzEky0g38unO+oYI1WRWc4ua5wY5rHO3S1uYSQZGYHjNongr6ir4ZJ1Kt4c9Nftucua2ekbKbQxtOGNAaA5wDoHQAjleeN4VtsvbFOqQGyHRMOieEiWkiRI4+aoXeirC4OMEicrjQfmbMi0Cxgm4g3Vvs3ZzKTswzvfGWXNyAAwTqBrA59yw4iOCyXpt5vv+bnbl6LhQqmJYDBe0Hq4D+6kUsE+p7Vm8vo+PF3jbopbcDTbbNHSQPcsLpua0+CriKLKipi6ZBHaME8c7bddV0eCxHaU2v8ArAG1xPG/eonySn9b+oKdQaA0AXEWXo/ToSg5J7eZRXkpWZsREXsGYIiIDm6tS73akvf4kOLWj3NHkt+ApQ2dS689OHxnx6BRtq0i0vb+8HN65nz/ANpHh1ViyIEaRbuXh0oOM5uW9/8ApuvdK3QyhRFpOFUxkUuycwv7JwpjLYlvZbrreyQ10d4kcFr+T08sdg+5v7UaiZPTLb8yFNwGzuzfWdmc7tameCSQ3da3K0cBYnx6KYuqQmk3oaKFbtGnMwtGkOGsi9j3qIW5HlvA3HjJ8zDv5ST7Sslyfpd6ZUMNUbTE1sSJy0ad3AktO9AOXdDuZvooToOunCKuzsL3Vjr9indeOAfbpLWk+8k+Kk4raFKmJqVGMH7zg34lfKabtt4uezpvoUXkmGubSGgF3uIqHThA1st2G/8AjDGklz3UQTck1Huce85NfFevQw/DpRjUkrpctSqVOOZtyO6xXpnhmuYG1Gva4kOLDmycnGNRKt61IVGRmMGCC2O8QSCIXzqp6CV6bqbczXl7iN3NDQBJc6Rp+S+gbK2cKFJtMEuy8TxJuYHATwUqsIWstSuSjGziyBj9nhgEPfmcQB7Omrj7PL3kLQaDm3a4k8nQPItAj3qRiKueoTwbut8DvHxd/wBQsO0XzOJcHUagkktNjVTvlu2MPte+V+vIwCe7g7wUgvonUR4EfBc9VxrjuupOM2O6cugMReeInQkcAVCr44NcWw4QSLVHMFnRYA34m3AHoDD9ez189TuSL1Wh1vzH6zKr2l2XYuy+0KlteLwPgSuZe+TAq1m3j/UPIgTeZ5frivVJsFsVH1CTUJa6sSLOAEtkzHje86LXho/uR23XI5l53fqR8af/AN+H/wBlX4LqthdnNTPrDOem9y8Vx2Ne846huXDXxvi4g5ptaLfrS4p1iKgzHIC0z86WzlIiwIvvH9QvZx+tB2/JK19Dr/mP1mVLtnJ2oyfUE6/WdzUPt2fan79341F7Yl7y2XgENBNTNbKHWkni4rx/pzzV9krJ8hky63K/Yf7bF/8AN/4hdtsoUexbOt511zGVwexKr+1xO5rU3t8WdGmmkR+jAsSHGQKxpFrjbtTBBDXaSIuTFvy9P6irwV7WvzVxbMdr8x+syyKlFugk9xPxXBBtfT5Q09e3fHlnUnB4W81a5q7sQahLRMS472tteEnmvGnCMFdSi34Jjh35v1Omx23wJDdeTbnxOjfiqOpj6hM5so5NDT73Akny7lEpud2bctxlZBnNJ+lcn/14LxmqZ9BlnxiT15AHx6Ki2Z3k7lkYqOyL7Y01KmV73XaSPYFwRb2eIJ/lXQMpFtVjQ92XI+Qcty0sAJOWfpHRclg6xY9rhq084FwWkkweDjwK6Q064IGdhqEEtLgfZEZ9AIuaf8pPQetgFHJdLXYx4lNSLZFHoiqGjMWk8SJHFF6BmJCjY/Gim2eJ0Ex3kngANSoWI9IGg5abHPd13APB28f4WlQ+yqVHZqluUWgfujXrJgzztGerVsrR3LIQu9SPi67nmXF0icpgACeAYDOoBvJETwXrAbWblh0NyjmMoA6/V0g8tYVkaYiIEcuCqtp7A7RrsjsriLHekc7tcOE3IJvyssEYtSve997mnkRdm+nWGrVRSvTeQy1R1Ib75y0t2o6ahaMwAsQZBN4ucZtCnSyCo8MNR4pskxmeZho5mx8lzFL0er0qocLtZTDGkQbn2rMDZuXHeaRz5rbi8PVq0nU3M7QROVzxIIBykCm14EGIsOh1CullzJIir2LbAek+GrD5uqC6KjgwyyoW03Fr3Cm+HZQ4ETEJj/SShRdlq1KVJ2XNFaq2nuzlBJuACbCSJXPbF2S+hSkU8j6v7TecHF0nUOLWiZ0BM2QbCqufSqtY1ofvVzwcS0NzPzVBnIAF4OliZvJKOZo5d2LbC+kdLFtLaVbLDgyoA17K7Ja4jcqNDmkxY5dJI5rRgMDh6P8Ap2MY2bvkS43lz6xk1HwXXJMk30BMbZvo+WURTdUad8QxjmEZc41a2kJ42NhwhdHhtltZ18495JjpMdFXVzNZIvQ7EuMBWY6m3s/ZAgDlHA9VIXPnDvpuz0jc6g3B7wTfv1HUQBZ7N2gaoOZhY5sSJkX4jQxrq0LbTqKWnMzyg0TYUXaeJLKTiJmwEAmCbTA5a+ClLTiy3LvaW/VlKq3GDa6EY7lBTxDQABmgWG4//C9uxQI3QSeoLR4kj4SVP+Z/WZBVotuLnxPxXzaglvJepuz+DIdLZTn3fpyNm/y8fGVMbgabREx0kN9y1fKKlUxTEN+tMN/m4noPGFtZsX6z3E8YDWt8AQT71qp4aVRXjG/i9PRFcqlt36Gfk9L639QVVtOgwUXEOu2rYTOr8p9zittb0XrfQxb/AOOlSd5FrWe+VAxHo3iWkfOVKwLi4iKDG8MoAyh2sk72oHAwNlHBzhNSajuuvwcU46fqZzmM/wBfh/8Ajq/BdXsGiwmoXGDDOMfWVdV9EK76rK8ZTSDgKZylz8wIJDg6GxbXW+nG02VsiqKh7RjmsLbnMzUG0QSeJ8vP08VHi0nGNvuTlUjbRlp8npfW/qCo9tUmiqMpmWCbz9J3+Sug9UM5u8x/hUe0dkVu1dlY5zIaGnMzSJMy4XzF3gAsGEw0qdVSkl9r/BGNRX3Zyuw/22L/AOb/AMQu32Th6fYtl0EyTvRcuJKoMF6L1qb6zgM5qVMzgC0FhyNMSXXs4XHGVdYDYVR1Ite59FwccpaaZdl1uHNe3UnrYLVjabrRSjZ68zsqkbaMsPk9L639QXl+zqbxEz0MOHkq/wD+sYif9W7L1o083iRAnwCmUtgOa0AVnvcPpVG07+FNrIXlSwU0v4xfk38EeIu8yvxuwiLtMe9vlq3wsOSpqtB4MFrvBpcPNo/NdS3GPpnLUHQGZB7nce4wVtz0Tc6+I+CxuGV2vbwfzzLo1JJdfI5VjLQWvg67j/8AC6rBYkvdRLg7MaTsxyOAzE0+MQPZd5J8z+syn0IyjLpFlvwGkpK69SmvLMlobERF6xlI1XCD6NuigYqlUkZIsCTPE2gacd7l/Y3CwWgqmVFPVFkajWhzhr4kT820gaCYJH8xgmw4wZ4XPt1WuHAZGlp1cDpY8C7ThN+46K7dhgtZwipdOS5Fimiqpvr5RLW5pbPKIM6ExePzXntsRH7Nsxpm1dwvNhpPjEwJtThlj5OVDLLoSzLqRqRMb0TfTTW3uXkYVkzlbOs5RPmpXydZGGK5kkdzI0opAwi2swwCkqMmRdRIi06JKm0qYAhegFX4x7xUOWqwbohjjHOXG+mnDgbrTTpqJTKbkWD3gAkmANSopwwq3eDH0QCWkDmSCDJ9wtzmtNesTldVoH+K7SyJMWm8W4Tx4exXxDiQKlH6MQ7jxERNwCfE+FjSejIEz1LS5O+9qfiXpuyKQ+jP+5znjycSFvwwfl34zX00962qCpQX+q9CWZ9TACyiKwiEREAREQEXGOqSAyNOhGo1BIMROij/ACnE3+aaOQza7pOs/WEfxTwv42yGS0uZUcQ10FgmNLTqCf1oorqVN2ZxpVTvZhoJOdroi2hcOsNImBCAlNfiAC7s25nEktzAyQxgbBJ4we7rF9vb4mf2bCOeaOB4Tzj9XFYadPK5vY1yN2Z0kNIHG/tHnoFZHbFwOyqGQTZoiB48YMc/FATcMXZG5/agZu+L8Tx6lbFqw1fOwOgtng6xHetqA8vYCIIkHUG48lEdsekfokdGve0eTXAKaijKMZbq51NrYg+pqXJ33tT8Sl0qQaABoLCST7zcr2i5GEY7Kwbb3CIimcCKqp7GeHuJrOIcCMvBs5py9Tmk9WhbDsg5MvavjibSRDhlPSCNI9kICxlJVaNkutNZ5gzMkE2cIMGCLjhw7oyNlvk/Ouu0tGtifpa6/noIAAsZRVj9lVCP27wZ14RNhE8outlDZz2vDjVcQNWfRNo4kmOOvmgJ6IiAIiIAo+I2fTqe20O71IRARfVlOZy3HUxw4THAJT2XSbEMAymRrbzUpQ9qYA1mBoeWbwMiRMA2kEHUg2PAICZKSqz1Q7IB2pzAu3y0F13E25HgY6xC9U9m1A0DtiSCd6DJBBHE63nlIFuYFjKSq71U77V9tJJPDjvX+Ot9I24TAuY6TUc4REOM3tfXofNATEREAREQCEhEQCEhEQBERAEREAREQBERAISFlEBiEhZRAYhIWUQGISFlEBiEhZRAYhIWUQGISFlEBiEhZRAYhIWUQGISFlEBiEhZRAYhIWUQGISFlEBiEhZRAYhIWUQGISFlEBiFlEQBERAEREAREQBERAEReKmh/sgMMxDSS0OBcNQCCR3jgtkrh67qc4c4YCkab6ZdTOHc2pSY12bEdrV+iDSDxeQ4kQTIK8NxmMZRw7w+s59XBVatQOaCWVAcNBa0UyQ4NqVSGw6Y0MQuXNHAvs/U7qVlcRU2jisgFOo54NV7cw3nBnyZ7nZHOosbUIcA5oiM26XcBL2hUqtOJfTr1SxmD7anJbkzltYTOW9msMTqlyPBa5nWJK4v1xXY4FjqtekXUAJYGuNV7awfSswQ0EUCSRul5kwIG2ni8ayjUcc1YgYphLcjMj2VHljw1xEsiAIk2bYySlzrotc0dfKxK5CltHEnEAZyCHMDaZnK+maTS45RRM3c7f7QAOaAdCD4pbUr/J2mnVqVK5OF7RtSn2bGPfVAeyQzdEFwLN4tABkTJXHBfXp+TspXntWzEieU30n4LicVtTE5KjaVSqS3DUape5jcwc11btBAbl7RzmsaWjQB0RAmVQxVV2KYQCAzE1aL3GmM1RpbVcxgeRPZtDWG1iXATukFcOi0rtnXysSuf2hjntxWV1SoxoFHsmsp521HOe4PBOUzADQQCMoOY8xT4ja2KNMvD3taz5cz2RL3tbWcx126MyUw3mS6Zsu3OKk2rncysSuOxm08W11UVDkHZYYs7J8sBdUrZy+q+icgIawEhroERBMrRhsZiarAHVarC2ljnS0CS6nWpijJdSbO44xujML31XLneA7Xuv6rncSsrmdn7Qea8VKtUPLmtbS7KWGn2DXZy7LpmLt/NAIy62PTBdKpRcdwiIhEIiIAiIgCIiAIiIAiIgCIiAIiIAiIgMQkLKIDGVasThGVGOY8Sx7S1w5tcIIt0JW5EB5DAFnKsogMZUyrKIDGVMqyiAxCZVlEBjKmVZRAYyrK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572" name="Picture 4" descr="http://t1.gstatic.com/images?q=tbn:ANd9GcSvnumhN6rNTijeELkXI1jpACrN1alzlYI8v0zW5EYBt0KWqSA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00232" y="3929066"/>
            <a:ext cx="2333625" cy="1952625"/>
          </a:xfrm>
          <a:prstGeom prst="rect">
            <a:avLst/>
          </a:prstGeom>
          <a:noFill/>
        </p:spPr>
      </p:pic>
      <p:pic>
        <p:nvPicPr>
          <p:cNvPr id="109576" name="Picture 8" descr="http://t3.gstatic.com/images?q=tbn:ANd9GcRKKxMxmOqo8Q_sodGvSi3pfSPboQvgNqCBqgBZ7NwUMA-6EINJ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5464"/>
          <a:stretch>
            <a:fillRect/>
          </a:stretch>
        </p:blipFill>
        <p:spPr bwMode="auto">
          <a:xfrm>
            <a:off x="0" y="1000108"/>
            <a:ext cx="2000232" cy="2471806"/>
          </a:xfrm>
          <a:prstGeom prst="rect">
            <a:avLst/>
          </a:prstGeom>
          <a:noFill/>
        </p:spPr>
      </p:pic>
      <p:pic>
        <p:nvPicPr>
          <p:cNvPr id="109570" name="Picture 2" descr="http://t2.gstatic.com/images?q=tbn:ANd9GcTzqF3hRPNcr0AT__J5InaegqjlA4QCapS1baWHXGNpF8AfLNYBI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71472" y="2500306"/>
            <a:ext cx="2200275" cy="2076450"/>
          </a:xfrm>
          <a:prstGeom prst="rect">
            <a:avLst/>
          </a:prstGeom>
          <a:noFill/>
        </p:spPr>
      </p:pic>
      <p:pic>
        <p:nvPicPr>
          <p:cNvPr id="74754" name="Picture 2" descr="http://t2.gstatic.com/images?q=tbn:ANd9GcRy0dMrbdZAQ-dgAlD6sqptETVngrF5ZXmAaPkUXyS5uziVCaZk6A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b="47142"/>
          <a:stretch>
            <a:fillRect/>
          </a:stretch>
        </p:blipFill>
        <p:spPr bwMode="auto">
          <a:xfrm>
            <a:off x="5348894" y="3286124"/>
            <a:ext cx="3795106" cy="242886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5643578"/>
            <a:ext cx="9144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сопряжение клеток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щелевых контактов: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142984"/>
            <a:ext cx="4929222" cy="55007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800" b="1" i="1" dirty="0" smtClean="0">
                <a:solidFill>
                  <a:srgbClr val="002060"/>
                </a:solidFill>
              </a:rPr>
              <a:t>Значительную роль в функционировании организма играют так называемые </a:t>
            </a:r>
            <a:r>
              <a:rPr lang="ru-RU" sz="3000" b="1" i="1" dirty="0" err="1" smtClean="0">
                <a:solidFill>
                  <a:srgbClr val="2D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полунексусы</a:t>
            </a:r>
            <a:r>
              <a:rPr lang="ru-RU" sz="3000" b="1" i="1" dirty="0" smtClean="0">
                <a:solidFill>
                  <a:srgbClr val="2D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i="1" dirty="0" smtClean="0">
                <a:solidFill>
                  <a:srgbClr val="002060"/>
                </a:solidFill>
              </a:rPr>
              <a:t>"половинки" щелевых контактов, открытые в межклеточное пространство. </a:t>
            </a:r>
          </a:p>
          <a:p>
            <a:pPr>
              <a:lnSpc>
                <a:spcPct val="110000"/>
              </a:lnSpc>
            </a:pPr>
            <a:r>
              <a:rPr lang="ru-RU" sz="2800" b="1" i="1" dirty="0" smtClean="0">
                <a:solidFill>
                  <a:srgbClr val="002060"/>
                </a:solidFill>
              </a:rPr>
              <a:t>Например, они участвуют в создании кальциевой волны в эндотелии, выпуская АТФ из клетки, что способствует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поддержанию кровяного давления в сосуде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9330" name="AutoShape 2" descr="data:image/jpeg;base64,/9j/4AAQSkZJRgABAQAAAQABAAD/2wCEAAkGBhISERURExIWFRUVFBgWFxMXFhgXFhYXFhIVFRUYFx0YHCYfFxklGhQWHy8gIycpLS8sFx4xNTAtNSYrLSkBCQoKDgwOGg8PGi0kHyQtLC0qMTEpLywqLy80KSwsNCosLy80LCksLCwpLDQpKSwsKiksLCw0LSksLC0sLCwsLv/AABEIANQA7gMBIgACEQEDEQH/xAAbAAEAAgMBAQAAAAAAAAAAAAAABAUCAwYBB//EAEEQAAICAQMCBAQEBAMFBwUAAAECAxEABBIhEzEFIkFRBjJhcRQjgZEHQlKhM2LRFRaSsfAkQ1RygtPxY5PBwtL/xAAYAQEAAwEAAAAAAAAAAAAAAAAAAgMEAf/EAC0RAQEAAgEDAQYEBwAAAAAAAAABAhEhAxIxQRMiUWGx8ASRodEUI3GBweHx/9oADAMBAAIRAxEAPwD7jjGMBmMjUCQCaF0Ks/QXx++ZZi4Ncd/S+14HOD4+05O0JKZCFqLau/e07wdKi1Bw8b3ZoAXdZsf440weKM7982pk0yLQvfE5R2PPCbgBf+YcZSxfwzKyDUjUD8SFRjOYzuacTtJK5p+Y3R+lsvhABfAyXpv4fBZWm62521o1IJXhIhLJKIV83FvIzFvUntwMCXP8dxR7urBqI9sfUG9FBdOskNgb7XzOvD7TRvJHiPxhDC0iFJHaJoFIQKdzalykQXcwHdebqspdd8ATTmVptTETJEIiUgKdUCWN1acdQiRlWMqKCgb296zZ4h/DmNuuIehEkz6VxD0AYgdNIzsHRWUOH3Ue3A9cC80/xIrSRxPFJE8olKh+n2i6e4ko7AX1RX2PbIml+OdPJHJIA4Eem/EmwoJj3zJQ83LXA/H1HOQ9P8AoWhM8ejZIet+RHpRHExmENNsZ3AcdI8+u4dq5iQ/wui6TRyGKU/g/w0bNAD0m6mofqJZO3/HUUK/w+/sHT+G+Pxzu8aBg0axMbAFiaPqLXPPHfKvWfGsfnCnYY/xBdpVOzbpXjjlrabvdMhArmiOCRlT4n/DRpZHbqwfmRwx9RtOXni6UYTdBJ1R02NX2NGu+Sx/D0HUJNJNuRJ9RMYttBzNLFLGrndyEeFW7clV7VgWw+LIvwA8Q2v0jGJNu0dSmIAFbquz7/rmg/Gsal1kgmiMTQh94j8q6h2SNzskYbNyGz6WDWYt8JE+GDw/qixGqdXbxwwa9u76e+Z+J/DLyNq3WRB+Kgih2vGXVRGZQ5IDrutZjXaiB3wMNT8bxqRt0+okUztp1dFj2vKpZSq7pAa3I4uq8py18P8ZSZ5YwGV4WRXVq7vCkoqiboOAfqD98gP8ACqiHSQxttXSyxyCxuLiNHU2bHmYvZb3v3yn8Y/h2Z9TNP1IF6skTiQ6ctqYumka1DL1Bsvp38v8AMcDo/GfiGHSlOqSA/UO4CwoihaZy3N/Kh7XzWQofi8PIYl0uoLqsbOKhHT6oJUNco5oEkC6zL4o+E01phEjUkbSEirJLwvGpU35GVmDg88qMp1+BJuv+Ikk0k8hSAM8+jMjhoVovGeqOmWPm9aIGBaL8bw9XpmOVV/EPpusVTpdVFZithywFKeStcZhB8eQyaNtbHFM8aFuooVA6KidQuys48pQqwokkOprnIep/hzG6anlOtqJZG6+wlo45iBIiW3DdMuu8V83b0OxPgQomrjTUOU1em6REo3skgjaJZAQVtemVXbX8g5wJU/xzBGjvNHLFsgE5VwhYo0hjQLscgszCgL9RmQ+ONP0ZZ6fbCsLMKXcRPHHIm0bueJVv9e+aPEPggTamOd5eI9N0hHt8pkG7ZK3PO3exC13o3xlaf4XRmGRHMTSsmmSOcwgvF+HhijO0k2N3SJ4Ird64Fzq/jaGNpLjlaKGQRS6hVUxRuaBDW28hdw3FVIF89jUhPiqEqjU9Sap9IOB/iRtIrE8/JcTc/bjKvW/BUrieBdQq6XUytJLGYyZR1CplSN94AVyD3UkbjXpUab4S1aGPZNC8cevOrEfSZZKlncyAuZdvlSZyPLztGBYp8e6dmgjRZXk1CSPHEqruqLfe62AUsY3C887T2rPD8exDTyaloNQqI/TAKxl5JBKYWSNVkJZg6n27cXkXwD+H40zQP1t7xzSSOxX51aGWKONfN5FQS362dx43cZt8Csywo2pZUi1Go1H5Y2OZJ5ZHj8xJoIssg7ckg8dsDqNJqllRZENo6h1YdirAFT+xGbcqvhnwQ6TTjT9TqLGzCMkUyxliURufMVB23xwBwMtcBjGMBjGMBjGMBjGMBjGMBjPLyLq/Ekj45ZqsIvLfr6KPqaGct05bJzUvPLyglkeTl2Nf0KSFH3Iov+vH0Gavwaf0KPqBRH2I5GQ9oq9pfSOkLYBznG04PzFn9g7M4H6MSMyiVk/w3KA/ygKV+4BHl/THtD2t+DosZRDVzDkSX9GVaP8Aw7SM3f7Wl/oT/jb/APjO98d9rPVb4znZfHtSGNafcB7PGL+xaQEfquSoPiHeARBId3Yb9Pf2rrXedmUqUzlXGMrv9pyf+Fm/4oP/AHs06n4iVJej03MmxH2+TgSSGNQTuq93Bon9ckmt8Zzy/GkV8o4F7SaB2sE3EMFJIN2PWyD6DM4PixHVmWNztLWAVsLGWDsbIqtvA5JsfWgvsZRT/FsSoHKvRQOoAFtbFaHPelLfYE+mWXhuuMqlthSndKJB5jdkY8em5TgS8YxgMYxgMYxgMYxgMYxgMZo1WsWMWx7mgACST9AOcqZviMG1Tap95HXj/wBKk39iRkblIry6mOPleXkDVeMIvCfmN/Sp4H/mbsv/AD9gcpCsRIsiRj6n8x2P0As/sKyU0bqm4xFUUWeVsD1O0HsPbv8ATId99FV6tvj93rvI3LSNfshKKPoK5P3J/btniRBew7mz3JJ9yTyT9TmEEkTsxenCqNq2CrMWIPHZj8vfteZfgY9xJQAE+VLO0UPQdvQngZny6nw5W9P8PllzeJ+orljtRS5Heqof+ZjwPt3+mZjTSl9n5YNbvnJoXXbaL/cZVa/xKWMpGqMEO47VG5u99kpALJ+Z/Xsaz06qV4jSMsm4UzuAxHqSU3VxxX0yyTO61Pv7/wCLsfw053b9Prytp9G6oziRG2XahSOwsi95o17++al3GzSoFIBLnkkiwAFv/r0yi0+qlVzGG07OKYxl5WYexIJ47969b9cmTeIPs3OY9O97A5HVW2+Ug+XaLseb/wCeXHPfjUT/AIXCT1+/6rCXcqdQshXcFPzAglgv8w9z/Y5mDnkbjyrIyhzz094Is2CVBAJvn09Tnp0ke7kMorjpggk39BXb39zlffZdWIZfhpq3C/2e5g8Cm7UG+9gc5YQ+EwsA1FwQCCzsftxdD9sT+Cr3jOw+3dT91v8AuK/XL+y2Mt6eXrEfS+IPGNrAuvoQRvH0bcRuH1u/e+5TSaOWzIFDUAQ/lcAcj61ZsEevY2ONo8E4/wAV93uK2/bbR4/W/rmI8Kl/rT/hYf8A7HJTuhO+JOl0unKgRqhVTY20QDs6fp67eMw/3e09V0hW7dXNXzdC6F7msDg2bvIreCSXuDIG/qUOG/cNyPocn+H6eVb6kok9vIFI97IPOTlvrFmOWW9WNEfw3pldnEQtlK0bIAbduoH5b3sDXocsIoVUUoAFs1D3ZizH7kkn9czxklhjGMBjGMBjGMBjGMBjGMDTqNFHJW9Fau1gGr75mIgBtAAHtXH7ZnjDmp5Qm1cSEgcEdwqnvV1wKv8A1yv13jArZIyJuHIslttWePsDz98l66FuoGVSbWjVd7FXZ9r5yp13g0Uu4SKwPJPmIosgXcCDXZa/Q/XMly9649TcnyjTMdY7w1v51un1dKGRC427gVANCh2BIJNHsOe+RPE4XL9VbIihdkFd5SDV/YKOPrm3U6fbGehsW+5BrkdiK4v3vv63m/RapmjDOpRjxXezXdQCTR9AecjuYzeOv8paty1l/pWeGwbIkUX8oJJuyxFsTfqSSc91Ovjjrc3zcAAFia7gBQSc0anwESSmRvlHlbeAzyEVXbbsrt5r+2WD6JYCsZfphj5VV9qKNxLDyhar+9jnnNV/ESTU/f7/ADd83d39P3+il03hsIlk1ojmD1TFkcfMACVWrPYXks6lJg0ShjuVh545FQeU/MWUADJknjCBBMyHZYsyeRiGYIgjUNasSQQG5JIFAnjXpPFo5FakZnWQAgjzKnTBG7fVEhr2nvu9RzlftupJ4iz3b538mE6QSadIW1KhlRRuEi8kKByCfMDXY/2yT4VoXSj1y6ba2WrKCDwUaga/ynt75F0iaF9Tx00lUebcoVl2gGlDClPNkj0GXujg6gJEqlQSLSiT6jdYocEcAfrkble3swl189foz9vvd+et/Lajk8fRfMjRUHAUtqGXzFu2wx8WbBA9Lyxh+IdQwLLFA6jvt1DH0vg9Krr0z2f4VUsrqFDJdMtxnkV5gAQ3oeR6e1gzI/D5FX5gx9iSSef6uOf0/wBc5lJjP5cu/v8AP74Mbbffs0yh8QnflY4T9pz/AH/K4zXqfiHZL0OmTII0kIDAL55OmACRz5vp25zfooHDliNoIog0SaJIqjxVn98rPiDxGOKVN2nWRiU2vyWD9QKopUYig5YeppqHlJF3TyuU3Yrzxkuo36T4lMq7khNbwnLbfVluytHlT2J/TM/DPiiOZ0QAjqIzrddlbaAR3BO2Q/ZDdWBlavisUJYjSbVJPKLIQXWOSTlTGKPlPIur81HjPdB41CzflaZF/wC8LllRbjBicg1yy3s5q/PyNpuxB1eM57/ehgG3Qr5CQ1Sf/XkgXbaDd54mvtQI7k1kzS+NM0vSaMDzbCQ+7ziFZuAVFrtceb39PXAtcYxgMYxgMYxgMYxgMYxgMYxgMjatIwN8gXy/zMBx/wBHN7uALJoD1Ocp8R6uaQg6cK4XsW5TdTEkeZQ3Oxbvi2IBORy1rlPCW3heTTwhOuAG9iALJvaAPrfHPbOWj8Xn6/SKOnmbbIse5RuDNuJI2qvcDljzRAJGTJdICdw+YbitligcqV3bQaurBNXRPPOVHh2slaVUadCVLCRbBDFVYMsY6CHytRPnYgLRBu8psl500Yzt4YjXTNNerVFRi21W5O5ZEWEjY7L8p8xZVALIAxzL4nmkUKsDsZudsZ3NuWjV2GCqH2nng0RxwVa/STuQrrESZT05VQkwximJJYV1DtSvSxfNCrbTwBFCC6Arkkn9SeScv6fSl96lukeV5pIv8KMEnzRyHeu3/wBIIJ7cf3ORY21EXaGBYxyyxBi7c8lQAo3UPUG+Octcj6PxCKUExyK4Bo7SDR+uXezw8ac7r8GQ1ivEZYwJaUlQKBYgXs83ym+KPYnI0Hjc+ySSCFhKNq7JFIje24YF9jHaCxIpT6VyMr/FHaCbdG6RpKrPKW4rpLZZTscBiGWyVbhfejk3RSzPHKVlRm3AIG52EAbhJUUZB5JAKccckHjN1MOzLhK6q9+GvH5ZneKZUDrZpARS+Wg/mZQ9ODSu1Z0OcMsyacq7usU8i+d4k4cqqdQ0VbyjjluQPXOt8I1RkhVyQd10w7MNxCsPoQAf1zuOW2fPDXKZnOeOayMSurQwORCD+bW97MjKqgqdyhorP3vuOejzBogeSAT9vsf/AMD9smrcmvxJShejDwxjEatZDClLBNt7CGKiuSSq/wA2XfhUcc0EUjQxg0HC7QQjAnlbHBBLc9+Tlh0Fu9ov3oX3v/nzmYFYGh/D4iQxjQld20lVJG/5644uzfvmQ0aB+psXft279o3bburq6+mbsYDGMYDGMYDGMYDGMYDGMYDGMYGnV6RZF2OLHBqyOxsdvqM5HxPwmOHUNLHG5kETbU3ueoz8mib/AKEWzYHoB69pkLxaCZ4isMgjc15iL4vzAexI4Bo13o5GzaeOWq4mNBqCs88bxdCnWyOmR5ZCwLIGBBSiRt4FWVJzc7xyRjVwQpK7AFHIVT6x7yWIPlUt6gkcAi8uf9hvHp/OepKCtlAQFXeL2Ack7e57n2HbKvxLwYuFYrKkca/KIlKCuQ3TdTZAHHlNegyqyxfMpfCL+InRklmXyEMjKgJ2eYGN2UM3JFglSwHHOWnWWyNwsdxYsfcZXeGRIywtp5nWGEMhh2nzEDbT7xvVgear2qr5iDS6PWSiRWtqVypSuoqmgwEiglCDtJXg2L5CkX4daSasSslXrEVzVfXKrw/RaXSiRohwSN4UmQjuFAAsj5jxnnifw11CmxlVUAAjaMOi8ksVW6s3RBB7CipGbpIZo5D0liihBUkhQDtFGQsALJrcoAr3JPy529bHzok1NbeDxLaQ84EaSOsUUbC5GZ75ar22B8voBzjUxSQkLpdPGAy2XpQu4cKpAdWAAskgNQIAU2akQeLwSxNMGGxLJYj5dqByf0VgfccjvYyvk0EW5dS/WdWmBRukWO/qWi2qGREQ9l8q+Xm6N0ZZXK7pUvxXqchoUmQkbfKWZG/lLJyXAPNx+b0C+udL8LkDTIolSUKNu5KCgDsgA7bRQo8iucw8H8D2fmSO7uTv2sRtjJulUKBwoNc32vuckazwVHfqoTFLVdVKDMPZwQVkHHZga9KyeOOmfqZb8LHGUw8YeHjVKAP/ABEYJhP1ccmD38xK/wCfLdXBFjkH1yatljPLxeB7jGMBjGMBjGMBjGMBjGMBjGMBjGMBjGMBmLDjNPiGq6cTyBd2xS20ULoWBZ4F+5zk9fPrZI1XdH5xUyfyqCV3CMhdxWt68mzamxzkblIljhcnnh1t0oY9iC1DEbSAvTZ26YB+Ykeooc3fY7PEdNCiM+mlVXDAOxAO8MTZUkUWsE7qI4bg+kTxZWjRE0+nRix2gbPy0AHG7bQUencAC+5AVtnjGpMcakPGj2q73IUV/PsLK1Hj1B+xyqfCRq1bWXg2oVgFn1CWqWShCluxXdQoNt7hQLIJAA4G3Va1YndNwYKbB3qGrZvHBqzQP3498qoNZEIjMDFqJ4187jYrbS/q23hVU+1kJ2s1kzQ1PGQ8KqgYbaa1agrbl2hStNY9O3tnbLPMNWVtm8Nd5IkTVJEQivJAUo+dg1UGAN7HWmvux78jp/BvC108QiXsCaHIC2bpQSaUegvOQh08iSlFgjETON0hO5mUL3YsxZnHYKVIquRnV+AyDogXyrMCDfls2F57gBlrJY2bU9SXSyyPrddHEhkkYKork+pJoAAcliTQA5J4GRtf4wFcRRr1ZiL6YNBQSBvlaj0059iTR2hqzDQ+D+cTTsJZhdGiEisURCpJ28d2NsbNmqAsUo/4aXVcyhoYCP8ABupZLu+qV/w1/wAimz/Me65p1/gkrTgpt6GyKPpbigQLIWdgFFHyeSvr6c50VZz/AIv4bK8zMrRhHjVTukZWXYzFiAEIIph6jAj+GfD0oUrMAx6gYNvuxuYkWAG7EDm+3GZeGeCapHiMklrGwZiHYmVjHMpLCqAAdAF7cXxtGRI/hZtrsZ0MjIhEtm0YKQ7J/SnYCj2UY/3WnZw6NDGrKRtQllRWWRSI/wAsE/4m/uo3fynggOwBxec23ww1A7YpGCohD2okVBKg3kKT2aJuzcxj2BHjfDEgRFBjZhu3SmwwYyKyzLQO6QBSOSO/zVdh02MDGAxjGAxjGAxjGAxjGAxjGAxjGBymu8dmbVNAqN0qK9Tbabgvmu1oi7ThrsDykEkVOlH542a1XWzcBZXagpBUefy0QDaqDwQb7id4z4jEmoaBlJ6r7doqvMEVybINFpOQtmtzVQJyu0ejkSZEMBMSE9Jus7rGNjBW2vIRu2+XhQV3cbgSRRby1YzU4ap/DZYpVeEvM7742klcFYgzK9lV239OCAFAAG7LXS6MIoUkubJLObYse5+n2GQtHoEi1cwVSu+NZO5NsZJN55PeyuWwzb08dYmV1wxKD2yq1fhAWRJoVIKyAvEjFFkB4JIBClhd88GqOeeDfjOrKNRsMd/lla9zxxzVe/N5ZatwI3J7BGJ+wU3kpe6O6uF1tGh17SQyGRW0vdQ7HaQGUbXBcLTAtXIrcposOcq5tBJLE6jVqyEi5oyC8dV5VJL/ADXy7klFBAu7XPQahdRAsQQtNp41ZSzNGOqEaP5kbepvevIF8kWOcsvAPDzMzRywslsruzOXMqoV2Dl3K0aFbivDUTuNYNauncuHW+GeGpCgRB9WbuzvQDO5PLMa5Js5MxjL2Myl8T8CaWRnBjp4wh3oWZa6gOw3wCJDf2+vF1jA5Y/Bx+XcgXeW3BKeiy+TvWwBbAIrcFsUKN94ToejCkV3sXbdVkvGAxjGAxjGAxjGAxjGAxjGAxjGAxjGAxjGBy+q1JeSR0FeUKFby2yb+X4tb3AdiaAP0yj1+s/7OkWpbZK6hpFiZFAUMN1vIdix15TZ58wF51uv8HdpTIkigFQCjITZHYhgw2j6Uc5KPxaV3oQK4ZGaGQBtlqtqHeiFtvKflII7EHcKcpdtWNlnDzTOiQxJC/Tkl/NSOUKrScWysqgBAQP5AAK4HfJK+NIARL+Swq1cjmzVoR863xY+l1m/RK5VW1CxiUFgrAC6JoEeZtpIq1Vm+/tp0Eupv/tEcf8AlZP6yQNqruZmBHO7ynitvtPDq3GaS1K8j8f07NtEqk/qByaFk8CzwLPJ4zXJ1pSAW/DIewJHVkPauGGwc+h3XXbJmv08TIZZUjKIyrulpTbMBtXcOeStgmieKJGYajwaJ3M1bnO1hbHYSgBjuuSoIDVdXzV85PLr30miSejKcTokSoyyEMglkk8p6YB6jgLxuNDgcc5e+DaBg3WYkbkAVPYWW3Hj5jY49Nv3ys+HvD5p4y2oKgbiNsY4YALfms+UtuHHpxd51QGV4Y+qrqZ+ke4xjLFBjGMBjGMBjGMBjGMBjGMBjGMBjGMBjGMBjGMBjGMBnN+M+GDTxKYF2jcF2fyAMSBQJ8vmIHHHm7HOkyh+IJmLrFdIRu7cuUcHbfoB5TXc39DnZj3XVTwtl4VeneVbYrG5IAO/zcBmO0Ui7bBHPPbsfTDSxSI4kDDyltkbWyqDYFkEWQpq64v1ySxoE+3PHJ/t3yEmueSN2iTzK5ReoaR9pALApZ28sO12pFDLezGei3aVKXYsXKyb73I4JQf0lBfkKixY5Nk981fD2gSNkgkrpgHprdqzltxDWLvkkA2Dz7VnkGvV5HRVak4L7aTcGKlAT3YVZ4qiOc3yRhgVIsHgjO3DHI261RQoZ7kTwmQtBExNkxoSfclBf98l5Qz0xjGAxjGAxjGAxjGAxjGAxjGAxjGAxjGAxjGAxjGAxjGAyg+JpaaIWPmLbedxsdOxQqh1CSDXvfFG/wA57x2dWlRVsslh+PKFdd1EnubVDQvJ4eU8PKp1fisUZ2s3P9IBY2RYBCg0SOwPejXbA1blCyQtd0FciOx33etD+/0zw7fxFdNdwj3h6G692yv2yZlnNXcRCTUSoC05jC0Pl32pLAAEnuOe/GaY9XPunj2H8tY+nKUpXLIN9UfOQbNAAdl+uTdbBvjdP6kYfupGaWdxp7NhxEL9w20Xz6c+vp3xPOnfPLofD1nESBOiUCLtNvytcHt7ZIvVe0P7v/pkrTIFRQoAAUAAcgADij6jNuUMqBeq9of3f/TF6r2h/d/9Mn4wIF6r2h/d/wDTK7xX4p/DlhIgNICCG+Zg0YdRYoUJAaJugTQFE9BnL+JeObNRKEgi6kYWpH4LgorUCFs7QzX7bk/qNBtX4rYl6htV6hV9xVXSJiHKlkFtQBAFg7vmFGsx8Vgbt6UNrspBZgwVlVdx2AIWLevA45OQB4sZIVb8PBsWRtqMDS9NJXDL5a3fltyB65n4BqdNJIkY0saXEGB22VZTXTYlaEoQqSL3d74F4E6f4mI27YrZrobm9GjH8iM3/eeint+2lfjJRJ03j2nriIHcaoySx7/Mi8BovSx5hzYIFwfB4DZ6EXm7/lrzyDzxzyAf0zNPDYRuqJBuBDUijcD3B45BwIvgPi51CFymymqrJ4Khr5VfeuLHHBIyzzCOJV4UAduwrsKH9hWZ4DGMYDGMYDGMYDGMYDGMYDGMYDOY8UjCTmnDGTzMn8yUiqCa/lIUDmjfv6dPnMeIIVncHjeQyn0IEaIf1BHP0Iyzp+U8PKAgQzsQTvWNVI9AGYsP14zZrdWIo2kYEhQSQos8ewzXpICskzEjzupFGyFEaqL9uQcheCfE8Wpd0QMCnNsBTC6sUeOfQ++Sl1x6tHbbzOZNbSV8SV9MZxYUxFxfBHlP+mexqRpgGJBEIs8k3sF/UnPdbqjvjiWizmzYuo1+cn78KPqclsBaA9upHf8A91M7PLl4jp9ID013KFO0WoNhTQsA+oHbN2eDPcoZTGMYDOa8Y8fMcrxiNXcKOkm0MzOwUc0xYCmP8lUD5vTOlzlfGfiHUxyyIkYKqQVfYx8vQLPZurEjR/St3tga4vipd/ljjKF0LMo+SJtwZpCLpltCd1cOe4pm8i+LmUKHiUyPHHIgQAW0isxUhnu9ord2/qKgjMNT8T6kbgiBgGUiTYxUoYQW7HbuEjD1qgfvkj/b+rKtIkRZbAQFKZiFV2I2ueCol5IAvZW68DGf4wdQdyhakKGMeaZVEroZQASCBt28WC57+mdB4RqHeFWkAD8hgDdFWKnmhfb04yk/3mmWUb4T0yBtKjzNuklUEWeDSJ5e/OX3hk7PDG7imaNGYURTFQSKPI5OBJxjGAxjGAxjGAxjGAxjGAxjGAxjGAyi+JPmh8xvcx2cURsILk1YrcB3rz9uxF7lT8Rp+Wr1ykim67A2rXXpR/5ZLDylj5c3qdK6ydaKiSAroTQcD5SD6MLP3HGa2iZHbo6dFLVulJVVPrZC+Zu/0yx0+6U1EN/u10i/dqNn6Cz9s8dihKyKVINdmKn2Kttoij/1WW9saJlfDCDT15jRcqAzgVurt9hyeM3Rwl3SMerBifZUdWY/8gPq30OYsHCiRoyIya3c2PZmWrVT7/a6z3RK0rq0QJ2OLlBG0C1Lr3trXigCLI7VY74iPzdWM9zwZ7mdnMYxgM8rPcYHlYrPcYHlZ7jGAxjGAxjGAxjGAxjGAxjGAxjGAxjGAxjGAxjGAzwDGMD3GMYDGMYDGMYDGMYDGMYDGMYDGMYDGM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34" name="AutoShape 6" descr="data:image/jpeg;base64,/9j/4AAQSkZJRgABAQAAAQABAAD/2wCEAAkGBhQQEBUQEhQWFBQUFBgXGRgVGBgWGBgYFRodGBgYGhcXHCYeGB8kGhUYHy8gJCcpLiwsGB8xNTArNSYrLSkBCQoKDgwOGg8PGiwkHCQsLCwsLCwsLCwsLCwsLCwsLCwsLCwsKiwsLCwsLCwsLCwsLCksLCwpLCwsLCwsLCwsKf/AABEIAMMBAwMBIgACEQEDEQH/xAAbAAABBQEBAAAAAAAAAAAAAAAAAQMEBQYCB//EAEEQAAIBAwIFAgQEAwUHAwUAAAECEQADIRIxBAUiQVETYQYycZEjQoGhUrHBFDNi0fAVJHKCkuHxB2NzFjRDosL/xAAZAQADAQEBAAAAAAAAAAAAAAAAAgMBBAX/xAAjEQEBAAICAgICAwEAAAAAAAAAAQIRAyESMUFRBBMiMmFx/9oADAMBAAIRAxEAPwDw8UUlFALSUUUAtFFFAFFFFaBS0tS+XcquXzFtZjc7Ks+T2/rWybCHFKBW14D4W4e3m4xutIjdUHmQMnPkj6VaWuKCL+GFQCJFtVWMHuBnE/WrThvzWbYGxym841JauMPKoxHncCp/D/B/Evugt/8AyME/Y57eK2v+0C3T80kbkkA5xv7VCvcVsTgjYHcSCMz7g0/6sWbVNr4Cg/i30A/9tXfvmSwUDBpeI+CbekFL5kzh08HypJ7jtU23zLqgkRE5P8H65nTBpt+PKwBO23jX7xv01vjh9BT3fg28I0taeTsGIO8bOB3qLxPwxxNsEm0xA7pDiJieknFaPh+PldW0gE/zP0ktUzhuZHGnJZSPfBntkAAj/qFL+vCt288IpK9R4TmJ1aCRM/XAGqTj/CMdqirxCMP7u2ymWMpbxvMdONm/bNZ+mfbNvOIoivQuM5Rw90lWtqrQDNroYSsxA6Z7xB+aqDj/AINuCWsH1l/hiLn00fm/5Z+gpMuLKem7Zukpx7ZBgggjBBwR+lcEVJpKKWkrAKKKKAKKKKAKDRRQBRRRQBRRRQBRRS0AUUUsVoEVJ4Ll1y82m2hY942A8k7AfWrfk/wq1wepem2kSBszff5Rjcj6VpmvpYUW7ahFWIA7kd2/iOO/mq48W+6zar5b8K27XVei6wzCn8PGc4lvpgZG9T7/ABg0m2qqq6p6YUagD2XG303qBc5hkwe/bz4/lvTyqGNpRsTB8wRpxJ8k/erTU6jHNzi+pwSQASBG8Tj9f8/uG7uv0+nggjuIFQA5Ak7tO3t/XOxzBpw3RpMTImfoPzecd/GD3NZsJlq51FmwDEwd+x7eSPtUXjb5DsszDYKkbCcfQiuEMjSD1HcE9iCwj77d4Ed6lXeX3CFco0NIB0mCUBCkf8rr/wBM+aN7jENRkL3Pt2H7b/ufamX4nIMiRAO8yuP38Y/erO9w2lFYHqI6lIIK6tvmABHTONiY8VFeyqB9QkliIMkxqOI7Sbf2Le1ZY2XZi3c04wwXzkbGTn/X2qXwjNpJ9u3bBBJjbGPtTHA8suXp0g6QepjCgTtJPfGwEzjxWt4DkXpcIwtLquudzPQB0628AZIGDsTGabDG1lrO8n4Z+IulEUnpbaBnSQSScACQxmML+hev/gO1s6WKnQJOAUcEnwwmQQMHUM7g6fhLS8r1KYa84CdYhV2cQfzidMKBE5JMVk+Z8G/q+sx1C6jDUOoaip0lSJ/OB7jIIGmts8Z/rN7FrjDuWMwZJPc4J+sRJPt5qfb4keTtiJ2jB/XJzuZNUqEQLnYknSJ8rnPaWYfUEfR1OI2bfAMj3GB+37VkyMt+ZcutcUjawFcnpuR1AwYDd2XbHYRG0Hz/AIrhmtu1thDKYI+lbG3xfuf6bHH2g4pOc8nHFKHT+/VQCDA1iCYz+YRA8gAeJXPHy7nsRiYpKcuWypIIggwQcEEdiO1cVzGJRRRWAUUUUAUUUUAUUUUAUUUUAUtFOWLDOwRQSxMADJJ8CgEt2yxCgEk4AGSfoK2nIPh1bBFy6A17dVMFUx3nDP7bCO5275Ny5eEWTBukdRx0gj5V/cFu/wBN1v8AHEnBkzP6TM+22K6sMJj3S2pnGcRrJE5MzM7wP8z9zVPdvElm3/z8Z+kZp+7fgk74G3eQP8zUMmRJ95IjM/zzmmyuw5B2PvH3x37jb7VJ5chuuADpCqW/w/w7H3cD/wAUwlw/NsNWICyYEnMd85+lbb4L+EHvl30rpI0F26Aqhg+4+ZtIBiD2OINZjGVzzr4NCcNbuKusMsuv5kbA9RW8YIKkwRB7NNDw3w2CwK3IIMiDBB9sHP3716/xl/hwjWAzMVABIALdIAydJCmRMQTjao4sWlUXDoVjEC64dzJgEKHA3GAAZjbFXuON70nctPPbXwgCNSxOSyhTcLRsVkKq5EEEfQ7gbnhfh03+AtcNcV/WtnpbpVo0sskrkiFAkTiBmrdOITUX9JTcSJ6Dqj2KwYzkMIk/pXPHc3OgMCUtjBRhbYkz0qq7DIIALT9ZFZqb1IneSaZJvhJ1cqFDEE6l1AHSd5dbTwJHZvBwRiVa+DeG0F7ttUZYA9S6CAW+VTJEzgAkAmQPpccVztLiaVd8GABcRZKliFZFBCNpUbgEjwRRw3OFknWLZYhM2rYMjKsNQl/JkkdU4nDd69DziofgrFsgFWuNPTpmF91UA6cEbLjOO9Nc141V4dra2iVVgjLZYXNMksCVEwcAHcyw+U4p/wCIrF101WTrUKTOJKkmGDW/w8lZhlG+5IJrPWOa8SXE3Lb2yQpS6LQgFSHVdeWgtqGkncYOa25N3s/zfl/9rJvW0T1gxUrOsMAAF6XYMrEIBp/wjyaj8Fy+7DIbLB1KnR06+k7i00EjpGwYwAQZAiZy7nOq5cRraDbUCLltCpVTkH5DrkalAAE+ZWXZ57w4JXiAdclZutqKhSIupxGkuvaA2wE6gIBW69tmXwyfNeQajrtfKAAjqdVsrJOSM25YvkiMnOcUfE8vvL/eWyigZMahEbjSSCCZyPO4EmvY+M5NqQXbJLlxIAuBmaRJa20dbMpkxvjALFqyB4Quw/s7DLEICxW9auDPpgsQHVoIhobxMGluEvo2OVjA2WM7EAGSCIOcdx7LtFXXD3xgGIMyceYn+cfWrPnPI7gU3bzagQCNJ0lZIXRpiD1EeCekTvWVa7CgiZzOBGJnuSMgZj/Kp2XCqb2nc55GvFzdtH8buNhc7jP5W0kexAGx3xb2yCQRBBgg4II7GtpwnEbTM7ftn+v7V1zXkI4sB0hbwH5sC4BtJ7HcajiBnaQmWHl3PZpWGpKcuWypKkQQYIO4I3Bps1ztFFFFYBRRRQBRRRQBRRRQCitjyHl39mX1CAbrqIH8KnMT/ERv7Y7mqD4f4UPfXUJVZc9xC7A/UwP1rRcZfJbJ33jtGJ+8Gr8c12ykvcYZBjvP+cj6/wA/YVFutn2OJ7DwTHnam7rTJ7zEfr/5M/8AaudSzgsMZwDntuw8D7eaa3bDyMTqAEgRgSTvkYp63ZYzI0iPzYjHv9qb4LlbX3VLWq65zpVWLCe+kAyMgSPNeqfCP/pMEA4njypjq9FYIH/yMs6vZV870M2rPgf/ANNf7R/vF54shplYAcjwxGY2kCMkAmvSXu2rQWxaACghQNlXvH8UmdU5LHJ92PiH4jS3wzNbIS0nSPyZAOFjYDwoJx23rPcXzBnVrarqYuEGlAQjsulgQMhixZsmd5ODVcMd91O5aT+P5tZ4NEKhVUmQp/vL7nOGut0jclmndcVQ8Vzu5xbEq7AEH8PVCAkY6rYDtHux1DbT274/kIf8a7be7LsdAfQgw8B2gk9LKNKmT52FRuCvLqVm0iI6lT01XPyIHLXGPltQie2apjO0rlNG7Vy62hmV1tqZbrBKj8hhRpEx8swNSzJyZfDcIrstxHTUgKm103CR3KkBZDEEaPlgAjxV1aVi5a6PUWHIdNIZunYjXAgHt43qGeXk4tOjgIehk0tByWgLk/8ACT9BFPpK1J5fwjBSdDahbUjWwZW0N7SzDAOk5IJFV97hSxYuGtmTpDCEBB1FwYDwWzjtnyanW29O2saF0SARqUZYmCQYMkHJ8VX8RxJ1EwzCCcsOksMkBh38TkCmmPyTd2QcxW2ttzAYCFCrIABLJFwwQWDNgkg6TBGal8dxdq4NPFWpkk9TKV0T0mLh2Ik9JVl2HvV2vTudDoyaohxLrqWWVisbyWA0nvEZpwK9tY1m4wkQV1JGGUwcRlYgjaZEAUvjKok37VoO5HqlJBIt3VdFNxJf1LZCtbwSJY/mxk1A5z6dxvUHpMWMst5RusKzKbI9SeiI1QoXqGYrjQzNrQEm2pVlVwDLsFJBOHGlokgnaZ3qVzHgAD6isQyD/wDFcFtizEMGcSRpVmJ2yfvR4mkn2Y4VjaL2kAQSQbZc6WA6mKoWDLAhgVYEZg5gz31cQptvPqjpkjrYRJt3lT5mGHW6mGXTcXYrVDZ4e4iyScAkGWOSN4CkiPP0rQ8tvh09N0ysFZkjSDsrDAKkmOpSDMfMRWXH6U9GH4Nri3OHvDDldLyDOomLgAHlU1QYmSIyB5tzblrWbro4IYRqHaWVSSPYlif9Y9eHCXHti3dDNbZgLd5PykklS2ZVlYaT5BX3FQvin4KucdZF1QP7TZXS2kj8VAdSEZwwYtE4ILrjFT5LLFML8PJNJQRic4ODAA7du2J8Vb8IYAWemI8bSD/n+n3ruKOg6GBRlwQQZxAODnsQf0pn/aBAM4gYjG25M/Un/wA1OXShn4t5eG/3hABmLkdyflf9Zg/p5rKkVt72q+ly0N2Qge5EMqz76I+1Y2/YZGKupVhuGBBH1ByKjyzvcbDNFKRSVFoooooAooooAoopRQF98MDF0j+FR+haf/5FT7qlp6ZAkyBkd5ke84P0xvUH4TuHVcTsU1R5KEf0ZvvVkUGrI2mZ/wCxzsc7jeunH+sLUK3y265CoJkkSSFA23LxBzGYrZcB8C2AdXG8Vrdjq9Hh+tmJP5rjDSv6A94NU9jhEV26EwcyDIjBMBSIyMjyPIB0nw/wmu6NCWnMggsimQNOVDqJgapEDbvVMcJ8p3LpsvhdbNu2fSVeEsyQe056TcdjqdipHzYyYU078Qc5uXwBaAS2Hi5uW0KchwAYJlI2I14yZqi5hzIO78OqBlslhbCaUyoKgsCIMsoYkgQCu4mrD4ateqwtEElQIDmItshDhSAomZOlp0lu35aak7QuWR7gOBe69i6+tFAAUYVlJKkjckr3aIIH7vNaZCgso0YGVCyLsF3YAAEMMkDvA7nTaXWCOqW4RUkgR1MZKzp2W2DDTIOBA3NU/Fc9BDm2rKLpjUOnSidJID4BbURMA7ydgGlt7T2peY2L1262pCy+sfwyYRUkx8pAEajDbzUXiLBtnSAciZY9Kqdl1MYwGiNpnepnEqFXACBidCjKjbUxIMM2IB9ztABavcsthB6dwXdRB9IK0qACCWLCNtI843p/TN7TOA48C3pXBBADIxaJOFILxokiQfI3peDumwRoSAuoltOpGwF6IGMkjfsDgiq/hwqGXgGMR1ROe8428/SpV/mFpRlAeqDErIGN8SVPeO4p5jsve+lsOaIQvqlzKxO7kScXIgMDH1wCM1X8bYuA4udBnRcSIU/w9JBTfSfqPeovNONZ2lGCrAhda9PdozKy0+CNu1K3H27Vi2bbk3GLrdRgHVxMh8yBG0bkMR2rf15T4POO1WcXwt4EElyZ3JIBzus4PvBPt3p2zxbkZyAcg7qc7d9Mkx4mPrL4e0t8abY0OIHp6pRh2NtmyD/hYQcAGcVD06ZEkdjI6pBkhgTK7Rp981lwylP42e4urdoAFlga1JMAkYyTO35TA87TNMvYGpSGKeosAtLyCJUZAEjUP4sd6bt33AkOATvpiYxuGjfTtsaTjbt0IFcgIp1aVkrvIMAQkt4jO4zNFTlMcSgtt/f9QMAqWCbbsF1SZOwAHvgzL4PiVUB7zK+ZDDLwJl50yYz9TMzsYVwKQRpLSREAmPckYUgE4++KVrCpvquXGVfkhVUEAqOrqMjScRgxPel3pWZLjl3Fku+mblu4pLi8RdBgErrtgAxIwSJE7mIrZ8o4i2saRAZj8zMQC35VZxjI+UxnavNktC0rMSoZlEJb1YBwxMNAJHTDEnqzT/8AtTQzXNNy2XkFkbR/DqOhlKvDMpyCImIzU88JlFJl8r//ANQvgJONm7YGjiBkiMXAO8jv9N/GJrxPjOXPbaGAGkwTqUCRuInB2kb17tyT4w1dF4hmUBpICkqSNL6RqET/AAt09wBtA+OPh5eOtetw2n1xgkHQ7AY0l8BiOweR4Ze/P42dVXbxfhboVwQVIjYbDbv3P0Pc5q25twNvigDcBBCjTcXcCJiCYYAmYMRqwRVdevPbeHB1KSp1KFZSTHUI1YM4J7zT6cWSoO2CP0E/5D9qaa1qmZbnHJn4Z9LdSn5XAOlvIE9xsRVca9BuMt22yXACrb+Rp7r4IJJn77xWJ5lwBsuUORup21Kdj/r3rn5MNdz02VDoooqTRRRRQBSikpRQFjyC6V4m0QY61B8QxgzkdjWzPBQdUEZiDiRtg7DFY3kPDa76KAD1Dfbeczv9K2t68/qFyxJMyGEiDGCDgD7R7V1cXotO8VyK8C1y0WaACGBl1KpgxuVKKykCY3IgVpOQsxYFYVHuAhRBtkLDFgGiBMAz32wSB3yLiAOYBAIdfTOn8riB0YxqkEqe+vSfmEM8+5Y3rIykW+HZPwyw1Ygt6egYDWyWBAI6RqnOL9S9IZLfibLW3uera0ozFVugBpVmLhbuoOqwVjqwobETFWfIuJW1dW6pB9TSBER1P17KNJhl3gkMPNQrb3PwuItEliWS6oZDOoCCQJMkpGlR3ORMjZ2+WBUUr+ETJEEYO+JA1RpG/ajLKSaqOvmMyttxbuaSwU+qxnVH4o1LAnsxYGP4d85rb/CsSTARJMBmIEgmM7Y1bDzjFaA3Fs/g3Jd/TOoselj2MncwSRH8R2OKpuJ5ebgDqwYLLYkkDeMt/h2mJnzVcftC3tC5kMaNR0pmBlBO0DHaBMfpVZc4mWCSYaOxiI3jvAntVnzO5I2IIUDVidpaY9/9EVXcVYC29YYFm3I6WUd1yMnAM+P1pqbHtG4zmGkggbxOdtJAjHeAPp96q7vHszBSZYnc9jO8+ff/AEE4wdgZED2jEz9M0xxvCPZbS6lWgTONwD58H+de7+PjjhhPt7HBx444nG40mRMDVt9zMfRf9TXdu9Kkme3bzP8A2FRbHDkp6hEqGCY3kqxH7KT/AKNd8OAZkwQsjHzEdvbE7+1dUk9ujwix5dxJDaQZMMIYdu4+n5vaDUxuZi8x9TMTpYf3iqpkAHZ1HZWiPylao+GYg43wPuRn7TUlLkHO+2TnbbbHzfzFT5uHHImeC89JkAuTqTs6HpPeGBGpPcEVMtX9RlVOoSJA3kgE6gfbbH86ruB48orDGkxho3BGAIn3xERVqLAu/iq7EAgEkGeowMkid9+8ed/I5+C4dx5vPxa7iWjgkDTBESdIUwY6ZSCMHecZqPxNqSX3nd1YCTt0k5iBtg07Zsa1AmHJJJYlQ28HS2x952HtNSLXA6Ume2ASCucEmGOracfSa5HHuRXWLKFTHTiOkwplpPqGJC6QZgRE75Nc8RxTomj/AO3BACMohgnVIYiWbIBOQCTTjcCTARGLRJgPvG2qcCTgx9Ziae4lUASzfuRpUQD+IwLEmCFBQYIEnYjYilsVxql5dzS5wpV7l1zZLQoDuys2ZChmlRnqGBsImK1vFcQ5MjS3qrKkyYYjAbYsr7SDKkgYBkUHG8MzBlsvOMhydDRKhFj/ABTAgEnPiHPha56Y9BgfTJIC3A4FtyPlwvQpBGVfuIC7hdaVmUYr4sY3nLaSHQKHBIdoYalIcgFhnY5x9ao7AwY7LIPv0gYH/THvXoHxZ8Ps1w3baObikBhE+onkkCNWnc7MpJwZBxicDoUlgdBdQFkK1wAMY386QT52kzEM5d7Wl6c2dRtjwAWliZgfScSd9qjc44P1bBJw1sFl8ER1j7Cf096lNzBSNEFgCJhgskAiYAwBso7CPcnjmfEBeHuMshSukAmep+nx4Yn9DS3VhoxJFJStSVxnFFFFAFKKSlFAWvw9dUX01sFWckzA+pAx9a9M5PyYMFOq2QwMFLiXOmIIZQdUEfmXUBOY3ryFGg1ueVPqs2XBjpUTOzL0nP8Ayk/rXVw5fBa9Lb4eFp2uXMBwn4i6ugoOm5IA1gempMZAWTIBrV/7Oa4rWWcKWGoyupYfE2mOMpIIBwxUmQ3VSfBHPvWtst1hduWlDKrSzaSNMMxWJ1EgZOHUQJq75fxQZQHuEm2WOowGC3GJAJHbQsAg9QIxtVMrb6Qyk+XPw4i2/UtKumZhiqqGuLIbuchhkZ28ETy/GjilFokeodUgBzpMaWQB12jzEmKOZOZdkYr8jONLuGZtJDqqSW0qu3fVnaTX37IKtfV1YEkabcqGiOvddTCAWKxsMUYzd3UL61E5bQ4i0QHQNaVirAmYKFYbMggsT7REeKbiGKEkjTpyR2zsy7YJ8Y2yMVPt2A4/tNmDqCkkQCCIZsRqyckZk6qh3rmrKHSh1sIBZUGVwR8qgnMjx2q+HSeUVr3C5A0k6gSCDvE99pEE+ab4nh005UglAdMgRk+2417eARinbyaACABE4ONSj2OBEwRG0HamFUlARn5p8HAO+20/pVC60or/AAYLKBMSAQdxDH79/wCVVfEIzs5bqdm1EkzMyf64/StJxFrvIkCOqScHEx7Y/wDNQLvDguQo/wAt/lxnvI9vpXq8Gczx09Xg5PKaV9piEa2RAMTkkdjMecDP/FG9NIgJ37n96kvw5mCNJAg4PVHiMT9Kj2uGLMFkAHycfqTXdjdR1zIltQBMkgDxiWMCf0aa7t3R9M/TA2z29/alygDEEZCn7ST4JiIO0/Sm1ttpDQckwSJBPidpwTB8Gp/y8976Lq27P23mfaMfQ7faTPtV1y26VOnwMhvlK5kN4GZI9sEECaq1wfytBIJ1QBkqJECfMEe2J2q54bl5A1vIJJ2VhAmSfMQcD2zUfyMpMbKhzWSLUzOoDBJickdPUrHctlBq7ggjEAJw94iVMGRhsEdOYkb7R/Sl5XxC3Eay4Oxg6vz9K7xCnrgkdiAZANNPw7WiJ+U7EmB227qcj7d68aPJp4ENjMHxAB+wgfvUrjOWWoBM4jTDCZ3+Ybif2mM10OL9C0NJLA7CUwc/WDmBv836VW8x5nLaCNLdgpiIwTLbH9RH1iDYm/hxf4e2Dpv2ngFUQ2yPMgAsCCC2ozM9ROcAd2+KsX4tXUX00SF9RC3pg7n1NCwDO57xucGOvFHf07jwe+rR5grmScRJO32a4rhFCo8jh7QYnQbbOdSiYBRmMwN8nzsInlpSf6vuA4iy2m013KHSr6RGobWyxHpvvjV6b9Micznvij4MV44nhrqrpDMyurIszIK3BIgMcLn5QBsBV9yDlbXAGBu3CyhTqVkRY06derSxbAaIJM5gTT3xHd/s3DuWnVpJUZOrMsdLSiEnAJEwInap9Xra2O/h43/YRbAnU5JOQy6Y84Bkmdu2JycVnxHxYAFlf+Nthn8ox7En/mFRuL53cJJGlJJJ0qo3M7kTiqy9dLEsxkkySe5rkyzmtR0yODSUUVEwooooAooooBRWt+Dn/CvaiYXQVHbU2oMR76QPtWSFbDguH9Lh0APzAOSJyWEifoIH3qvF72ytH8Kc59LjLbYCNcGvt0NhpkjADq89vTB7V6TzW6eHcXWDaC5TJJww6QOxCtbgj/GT3z4epggKIZWDSfPgdgP+5M16xzHnz3eFsuQCly1KmdJ9Wyzlj4IIgETjX/hrpx7qOZz4jsm6rOXEabpMHJDqcYHzW7jI+rstxsnTJjct55dFu4t4AvYdfUklJLBbbsSCoBZn1SdwxxM1F5d8R27gAvjSbamSAuobJq0E6bqMhKsoAICQdwRbc15d6a286rV1WVLnzgow6FcFdTkDS0mWHphhqhlLdSp2J44j02XQoJYqcOJlRDSCmSGLBtMnIMANIOIZHdQwVbrsTDalOrSv8IGqdiCNwxzFUnJ/lHDXzNy250sASr+kSdJCqAhNoxqjSynvFNcVxBHprcJe2UUBmOh7VxdQV8yRDgq8nTLE96eJ3Hta8uayIDBfmypYtOkZhhkGD3Eb1zxPBi0VCAmypJmVb5sSR2MACo/GcYSouIzIGaCgbpJVnLsNKywJgkESvttTvLeJ1n8NXjsxMK3cgaTmY+WSdsVWX5TyxsO8Vy/UNQIZTvEgyTJid8Tie1Vl3gFJmSNomZx+8TV50mQXQxLYAiADI9u+07E0h5ahVifGNMk/qZ32z3/lXHPxu4THO4s/xHBO2kNkBtxGBgbz7fyqDzHlelQ5Pzdv1+vg1oAugwAJ9zMjuNI/r/Ole0r2zpXIIPhkG0bQ6+DuO/v0T8rPF1Y/k5slc4WEx2IBxMyDuO31n+lH9lWAM6QxzpyCYBifIjvWiRZBDeJEEENH03xJ/QUwnBy2lQDsewMHbBM9x3nbamy/My10e/lZaROC4QxJeAs7zPbEGYGf6b1Ksxp0oMD8zZyOrA27f63qbd4E/LbRoMhho1ZJaCW2mCvjK4qNa4RlOTpzIkZMCR0ifAB+ua48s8su65ss7nd11wtk6SBIAILEDYDYwO5N37/TBxHNGDErbwRlGwIAgztIwDq7D704ykKtlJJ1SWH8RkRPgSf/ANv4sMWeBLBh4BbTAO2cA5mJ+w3gUgiVy1VutotggmcEyM4aGI1GVxsNge1Ld5aGIa5f0qekKc3IXdQLbYjYzAplruiNLLbUZZgcj20g6iT4X3JEVEayrP1FNJwG0ykRCdTuC0DEgQQTImsrZj2s+Gt2GJW2GcgbhGunp6iWY6QpxGBOe9SuUcnAZ37nSWuOQoWT0+mpMoMEBj1H8v8AFVZwvK20n1JVI2AXMeYAUDG/yjOWOa03KeISwuowWT5Fzptk4YxALGAxLQSYIBEEBc9ydKzD7qVx/NP7IgYW/mDC2umIMzOncSYMmTuTEBW8w+JeNNz8YuxM9XUwE6QwgdsH67+1XHPOftxDDic6w2i0sMNK5gmBgnTJjuY2Arzr4r+JtQ9G2ysDJuMBuxMaZIjETI/i3xUbrDHd9uiRmuYcZ6lx3x1mfJ+/6VCNdMa4rht2oKKKKwCiiigCiiigFFbXhnLcNab/ANsCfdSU/klYoVqPhbjgbb2SJZetJzAJAf2xg5B3aq8V70ynksGIwJnqO0z2+x2q6b4oc2eHsqNNuwzlSPmOtjrzsYBVh7/pVLe4c6yWI75ODkR3+tcaj0qAOwH6dRx2EkH3q3olm2g5Z8SQVuMiLDhlYfhuIYaQCMMVmIYGJI1bAbjl3PrRsuBb/wB3JC3bLkhbZWYKNMpIIIOApQyVIBryW9wZWY33G89QJYR+n7Gp/LeYXLB6SCMoQ2VKkZBU7jERIwTEU0y+KW4fMeocRyqH9QXGdRJt3zHqW3UMot8QhgSDcjXADT1wSrli4Ga01yF1g6nTBVwVLXAobJUi2JG4GZwxNP8ACvxKo0KjMhxFq5krEwLd3BuJ20kFlzmJJ1L8OPTF23oTS4uKB/dq4LEkMvyI06sYEMRgkVTGdJ1nOU3tJZy022E3A+6ErpFwq/8AeEwArAz2bV0k3zcAQpPqroOkBmaWIBGoFTgSNHSv8Waq+J5eWdmtarV4qpYtgpJBZSRgqJDExBA1CBMTbXFLoFlwVJtsoUQAUtwzMCf4hdJx/DHvVIWzZi5bNttYwVXA3WdI1aW2aMjSJ2MGpnC8cXTuQr6c5IBBIxM4AO0ftVdwt8GcHpkAnTJLkkyMKw0vGPA9qsrfKCrKUJI1lmgfLo7L5gmP50+08sUq5ZZdUiQT5P7HsfG2xmQK4KIBrUxO0E6hvjx/4pji2fBkKCoOCSAIEnyeyyd496LidGlQC0TGAdQyY7yVkEAdhTbR0cWyGJaJKlZIxPkEDc53+uK5HCKp7fSAfPeR9sdqTgSWOmdUAnSMCBliTsI3n275rtnLy5kr2MwZPyjOO4kD6CJrdm07Q6nKklgFIEtHYZEGFkR5Ge/cFlB+IznSoOBudtIAMDc5pu0obonSdKksQ04XURCkYAK+dvJELx/D6lIUQGBgahn5YYaoMrnfGImlbrsl42sNaDqNQDl4Md9RO69/tUfjnCEHV0uSAVgkE4iWG4BDfT7VE5ebtt9F1fUDkWyBMDUwPUUMqREwcjNWlni0ZTbAV1Ys6wAwUCdSaSZIBAMrHzAiJkrtTxVx4MMR6hDOJJ0qC28A6YBJxJ+u1SOE5ZB9Z1CjOSXSE/KxVsW1BkDpLHpAxU57YLahoZiATGprdtiI1ECNZMGCdMbNiJtLPCqGAIcltmLEy2+okgkNI3xp7AVlv0rFLzDign4jKMHpQdBT3gZN1jJLmAigxBqi55xZFllZtV5xpKgGVLkLozgQouLEzKEHYzoeat6dyM9OyhmYyYy57Y7YwBA3avN/jjjGtLqUwxCrMkkE63ciT5Y5jue5Jpcv4zZpN1j+e80LXSFYhVGjBIkj5tt8zvvAqmZqVjXBrzcru7dAmkoopQKKKKAKKKKAKKKKAKkcFxjWnW4hgqZ9vcEdwRgio9FbKG/t6b9tb1sAAnI/hfcqT9j7iKZPBx1HOCZiIiPfONX7VleVc3ucO2q2cHDKcqw8MO+5zuO1bnl/H2uKTVbIDhSWtk9S6ck5+YR3H6gRXVhlMv8ApUU298CR99zj9wP/ADUQwAREAL+/9dwP3q3ucOVA27k5zJgdvcColy0NGd4JGZzH+YprGK52IUHYxqBBIg5P6Edvatz8F/FvSbN4TqhQcjqUAacfLqXTDT8yCYwRirls4xgAQPO2Se+2/vSa9Klfck+507Rkdh96WXTMsdvXeI4c49NSxRSEf+JSDFtoiQRIEjcR0MQai8UlsizetkG1pK6W/K1whQFbZcXtjg9MbwM58J/EjOjW267lpZWZlrTZElSCSjAdQzEZlK0XL+MtuHNo6XudYRtOktByIEOrkiQBhuwDiuiZb7iWtJXGWEFyABFsfggLJSVEkkyAc9+6yBvEHmaXOEWzbUnqf5h1liQHOSerT0+BiTiJXi1C3rTMrrqIUgkqQH/KxAhoYOmqQeoHIM1PDtcP40wLl2IyQEQZXXgxDTMbt7wxbDF/mQI9W6rSxAQQSuT8xB7KsNGBJHgih7OpZDEBmUlj0gEZjUe7Tj3gnGy3eF9R1szq1JP8T5ToAGmC2ksMYie2RN5jYDMgRgRbi3B6Rq0lSVMQo1KomMAHzIbZPFD9VVPdnZcbqgLGQhiCw0rscfL5ytziw5SCBkqgwxIlVDR2+Y4xGPejieIXUl5x06yUAEGQ3poy+YRQYM5jbSKSyiKqvb06m0G2rEgwQDgEH8zglpPc+JNs1oly6iFkkT6bAnUSQQfTVVnYalUEg5kxO5j8TxU+midTDWobVjUFVmG/cm4dxInyKg8WAUY6yxZg0pBkG4WC6shvlXYRhahs82HVDlLmsQ2wDZzBJ+YvGMEeBWW08xW3A3G9VLikYy5ky2kQy5EkjQDHefcS7auFEuAq+knU506LupnCzIEB8wrbAeSDEvhRpsJeVNT+plDkW7htiAobIkpI7jWuw3o7XG+mrN0iWKs6yqjY6Ug9RMAahkYij2eRfeutvSVX1WggEYXSMupVZhwDJBM/mBJqPzDmzWtaW9B1AMWgKzTsrREsMjT2Ik5xWbHF+mRcdiCvyW9RLgjFt2O0gwQJ+25r+ccXqdYmVJGI0zCyRG0sGP2+lLbo0x7aC38WADSbetSchjEfRt5+tYP4+4wMEAJ6md9J3iAqnf8A4o/WrK5xItL6j7CsNzfmJv3WuHucDwowqj6Co83J/HVVkQSa5pTSVwmFFFFAFFFFAFFFFAFFJRQC0UUUAU7YvsjBlJDAyCNwR3pqigN1yj4qXiYt34R+zYCsZJE9kOe2PpVlxPDQIggj3wMTv23PavNAa03w78UenFm+SbciHklrY22/Mo3jcRjxXVhy76yZYueLtQRPgGROxz3M7D96r7toEE5nJPuPmEHtLECI2gyavTZV11oQwOVIyGEwYB+jCMRVS9mJnfG/1Az52mnyjEThuPaxxC3bZ0lT0kfl0gDbbTjI7gMO9bHgOY2r7M1slLTM2q38zWCx0rcXI1WWlSYMo2icdVYy6hnO0xjtJM/z/lTXLr9yxdW7ZPUpnaVOqelhsUIkFdiCRSTK4ss29f8Ah/i/7Sr8v4sKbiKVVg2T0YkNBYEzBiVJ07imCSoaHYXBwl/UrEKC/qsHeFMQGckSdgABg1V86ZA9jmNtgiovqaS2VIMhDB6lLQhzmAczFPcbxFtOIlX0i+j6SSxV0bU5Ib5VJRhJgxmSCK6Ik65dzR7PDFEABu41MOpwwDdTAEkenLR4uSSYmr3kvDkrBDeiVGonDNsVtgDAaApb30DxUPmVjRxBLLNpVQwFG4UElicnCoAqjcjAik5lzwP8uq2M405JadR1uQfzbhRv4FNINbq053YEhk0BlYrpnCMmVwDJMa9zEMZrM8dxPUVVWCJbWMDIKBwSykS0kCDjYdyajXvicKqOnVqPpkFpJKlS2FA3JtsM96jDntq7+NpPQSBpGlii7arhuZ6TuJMjbqAB5RmkrhbwlkS6PxINsO6FToEDSWYaDEjOQUAIq25fw/8Au9y8iqptMGIfA6rc22YbEC4QpMwYB7VkbnH2w5BtvdUnAe5bDDOU1emWBE4YaexjJFajgfin0uEu2HtE2mUop9RWcBlclWZQARInYYnEml8vo3iOB5v/AGYXrMyLtq6yljMstr1EMxklg6+8Dfeql+OAsgQSC0iDBGBgf9In2keagPxWskkKSQMxhQQRAGenGw2nv3W/zuwrencYW3QdQ0nTnI6gIJjt74JBxu4eRwlhrup9gIEb4iAPbaujZCozuYCjUSdgBuc9+31PuJg//WVuwWKAXQQRBkAmMT3wYNZDm/PrvEmbjYBkKMIPov8AUyfepZcmOM69mkO8952eIfHSgwq428mO5/baqcmgmua47d3dMKKKKUCiiigCiikoAooooAooooBaKSigFooooApZpKKAuOSfEDcOdJ67RMsh/mp/Kf2MCa1gC3Qty2ZRsAjGcEg7wwB2rzup/KucPw7akMg/MrZVh4I/qINWw5NdX0zTTcTw8TkDSDttJG/7fWkscvuEAmUQls6SB0wZMdwCRG8EVyPiuw4l1uI2MAK+fIJKxHiPFQeI+MXI0IoCST1yzEsIJJBHYRH+dUuWHvbNNzZ5cqcMbd1da6EdSwK7aRpWDkH0lJBByo8mV5bzFLKeobas1sqLYYHQpbSNRXEwqkx7+9Yaz8a3QullV8iNWoBQOwAO05rrmXxk11QqJoA3k6iT9hT/ALcPhni1tziH9U3+IcltR1OxAknsDsBGI2AjFN8w4oamtoRHVLYE5wVjtkH+WK864rj3utqdix9zMfTxVnyr4gCAJeBdQIBB6lHjJ6l3xiPPalnNPTdL+1bLWzbPSJLDeScKymNlKREd0E+z1rhibgKY0/LGIGYj9Pv+tRLnxNw6A6SznwEK/csf86qeJ+Lbkzb/AA/pDH9xH7VtyxjNNHfsAJqY6UURLbBRMf8AYe57xWfv/GDhiEAFvI0tJmTJLbZPtt/On47mt28Zuuz/AFOBHgbCoc1LLl3/AFNpfXPi67+VbaHyASw8/MSN57VTXOJZjqZiSdyTJ8b01NJUrlb7a7LVzNJRSgUUUUAUUUUAUUUlAFFFFAFFFFALSUUUAUUUUAtFFFAFFFFAFFFFALRRRWgUTRRQBRRRQC0UUUAhpKKKAKKKKwCiiigCiiigEooooBRS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74" name="AutoShape 2" descr="data:image/jpeg;base64,/9j/4AAQSkZJRgABAQAAAQABAAD/2wCEAAkGBhISEBQUEhQWFRIUFxUWFBYWFRgVFRcXGBUYGBcYGBQYHCYhGBojGRYUIzAgJCcpLC0tFR4xNTAqNSYtLCkBCQoKDgwOGg8PGi8kHyUsLCosLy0sLCwuLC4tMCwpLCwsKSwtLCwsLCwpLCwsLywpLSwsLCwsKSksLCwsLCwpKf/AABEIAMIBAwMBIgACEQEDEQH/xAAbAAEAAgMBAQAAAAAAAAAAAAAABAUBAwYCB//EAEMQAAEDAgMFBAUJBwQCAwAAAAEAAhEDIQQSMQUiQVFhE3GBkQYVMqGxFCNCUlOT0uHwM2KCkqLB0TRyc7LC8QcWJP/EABoBAQADAQEBAAAAAAAAAAAAAAACAwQBBQb/xAAwEQACAQIEAwcDBAMAAAAAAAAAAQIDEQQSITETQVEUUmFxkbHRBYGhIiMy8BVC4f/aAAwDAQACEQMRAD8A+4oiIAiIgCIiAIiIAiIgCIiAIiIAiIgCIiAIiIAiIgCIiAIiIAiIgCIiAIiIAiIgCIiAIiIAiIgCLErKAIiIAiIgCIiAIiIAiIgCIiAIiIAiIgCIiAIiIAiIgCIiAIiIDCIo9fH02OAe4NJ52HHjoNCgJCKN6ypfaM4D2hxEj3X8Fg7Uo/aN1j2hry9yAkvdAJOguVRt2u4gFznUzEkBkx3uIcD327grHalQdg6LhwDZ/wB5DZ/qVLiPZcBqQQO82HvK83GYqVKUYx5mijTUk2yRjHVH0XZKj3SOGQEgHeaHZRBIBE8CV7oYzLTa5tQNpwA3M1jWgRYRlbEcuELSazhTphkZ6mhPstJa55JAImINhrbTUaa9PL2bJJi5JiSSS4OMWuWu0+skq0oJybLMiasWNHbF2glj8xAlk2kxpvDjzGitlSbPp5qo5MBd3E7o8wX+Su1owlWVWnnkZ6sVGVkERFqKwiIgCIoGM2mWPytaHECTLssToPZMmL+I5qFSpGms0nZHYxcnZE9FVeuH/Zt+8P4E9cP+zb94fwLN22h3vcs4M+haoqr1w/7Nv3h/Anrh/wBm37w/gTttDve44M+haoqr1w/7Nv3h/Anrh/2bfvD+BO20O97jgz6FqiqvXD/s2/eH8CeuH/Zt+8P4E7bQ73uODPoWqKq9cP8As2/eH8CeuH/Zt+8P4E7bQ73uODPoWqKq9cP+zb94fwJ64f8AZt+8P4E7bQ73uODPoWqKq9cP+zb94fwJ64f9m37w/gTttDve44M+haotGDxPaMDojUEawQSDfvC3rWmmroq2CIi6AoO0Gv8Ao021AYDg4gWk8+A5fvdIM5EBSMoPmRh2A3bqDDcosYPEACOR87Buy6Q+g2JnTQ6SOWg0XuruvDuDoa7vndPmY/iHJSJQFbtiAxjQLFw8mtcR7w1VOLO7A1Jt3t3h/wBY8VYbUrZqgA0YDPe6DHgB/UFAc2ajB1nuIMjza148V4GKfExaS5W+TdSWWkbNrZRTAB37diB7XaAbsDlz4Zc02leapmsf3Rl8CGkfF621RlrtcRLXt7OeLTJd5O0PVredtAPzj+4eYc8fADzVmKdqTJx3SLTYzPbdzIaO5on4ucrNQdj/ALL+Kp/3dHuhTl6mGio0opdEYajvJsLx27c2XMM0TEiY5xyXtVO1GMzHNRe+Rq0TwOnKxKvIFssZgue+R080djUiSRrY6AgjSzjxtHFMJgqZgdjVAJgFw0EcZ4W4z/ZAXuKxAYwuPDhzOgHeTA8VQidTdxMk9T/b+wClbSrZnhg9lmvVxH9mn+rooy+e+pYjPPhrZe5vw8LLMEJWmriIUCrjDwXmxg2aixdXAWt2NCgsovcvdbCNYxz3SQ0FxAuTAmApKCvYCviZJIdltGkke/Tp08FHZjHEwKjrQZgQZ015QT1zDWypsZtqAXEZWC+7Tc42vxBDvIcPDfgPSItaS9gcCSScrmujqMsTAFoGnivX/wAdXjG9l5aFbtct6OIcHAmpI4iNbHrbh5dVM9ZMAJPAE+Sk5RyWDSB4DyXkSmm9UTsiKNr0uJI7t7l9XvHn3r23adIzDtJndPCJ4dVTYnadMTlDnEWluRrJ/lJy9YPldaMLtxsxme2NIcyoLcJc0O8b6L0FgKjjmyP++G5DXqdRTdmaCND/AGMLK04PGy1pPEWcLA+B0PQqbYrA6absjt2tzQi9vpwvCqcWtGSTuTdj1Ic9vOHjyyujyb/MrVUGHqZajHdcp7nW/wC2TyV+vpvp9TPRXhoebXjaYREW8pCIiA81GBwIOhBBVS/ajsuVuokF9rwYlo4yL3sJ4rZtXFSezGmr/HRv9z0jmq0uM5Wi/wAP17p6gHysXi5KXCpb830NNKkms0tj0SAP0SSfiSfNe8DSJcXnjYd35c/3nai59UtnjV28fd+Y6adApazUMPw3mk7sulK+hCY3tKpJNqToDAfpZAcz+sOsNIINzEaoio4HjcdTLj8C3+rkvVKu01i9phmUsc42D3gyA2faygVJOm90MSsRh2vF9eB/X/vlBurq1PiQcRezRqoV3UzLePtNOh6zwPX8ouMLjG1BbXiDqO//ACqBwcww644EX+Hw15ZrlbGVCCHN1Gh4Ecj0P+DwCz0MTUwzUKn8Tk6aqax3OiRasNXD2hw0PmDxB6gyPBbV76dzCeKtLMI05EagjQqJiNpBlNxfAc2Bcw0kmGmT9Enyg8lOUfF0GuEuMRxmNeHdp5BQqNxg2uh1b6nPNxlP7RhOpOdtybk68TKw7FsNmvaT0cD8Crj5JT+t/UF5fs6m4RM9DDh5L5js8m7v3PQVZI5nE1ClmU3PInKJjmp2P2G5t2+Rkt89W+/wXig6AWvY64gjKXAj+EELj/TZNeaLlJNaHO430mqNbN2gTZlIl3QfSnwvot+D9IqmWKjM4NjLd6DYgga+LRrfmrSpsvDkzkc06brKgt3Qq3G4EbopDLLnS57XzLYDQCeJAcdfohezTqYSvanGnZv7fncg2WlfYFEkG7XaAg38A6fcqzbGDFHIabfaJLnucbEZcoiCATfgDuqnxVCoMQylufOBziTJMNGmmn+dbK+2R2zKgD3lzMpkAVHxEZdc0eY0OvCcsPWw0eJKpmS3Tvr7/kXRR1No1nOkZ3C5z9pEC0BvPjcctLyr70f2jVqPIcQ9gbOYQYMiLho1BPPRWBw9CZ7ITrPYu15+zr1VVtRlWpUcA6GCA1pD2n2RLuHHMJg6aqtVYY39mNNR03fLysjuxtxfoux8hrovdpa1wg8OBChP2FSw7RmdAMwymxrZMySc0ib69eKrNn0ar6lUAsaaL8gIzAzEky0g38unO+oYI1WRWc4ua5wY5rHO3S1uYSQZGYHjNongr6ir4ZJ1Kt4c9Nftucua2ekbKbQxtOGNAaA5wDoHQAjleeN4VtsvbFOqQGyHRMOieEiWkiRI4+aoXeirC4OMEicrjQfmbMi0Cxgm4g3Vvs3ZzKTswzvfGWXNyAAwTqBrA59yw4iOCyXpt5vv+bnbl6LhQqmJYDBe0Hq4D+6kUsE+p7Vm8vo+PF3jbopbcDTbbNHSQPcsLpua0+CriKLKipi6ZBHaME8c7bddV0eCxHaU2v8ArAG1xPG/eonySn9b+oKdQaA0AXEWXo/ToSg5J7eZRXkpWZsREXsGYIiIDm6tS73akvf4kOLWj3NHkt+ApQ2dS689OHxnx6BRtq0i0vb+8HN65nz/ANpHh1ViyIEaRbuXh0oOM5uW9/8ApuvdK3QyhRFpOFUxkUuycwv7JwpjLYlvZbrreyQ10d4kcFr+T08sdg+5v7UaiZPTLb8yFNwGzuzfWdmc7tameCSQ3da3K0cBYnx6KYuqQmk3oaKFbtGnMwtGkOGsi9j3qIW5HlvA3HjJ8zDv5ST7Sslyfpd6ZUMNUbTE1sSJy0ad3AktO9AOXdDuZvooToOunCKuzsL3Vjr9indeOAfbpLWk+8k+Kk4raFKmJqVGMH7zg34lfKabtt4uezpvoUXkmGubSGgF3uIqHThA1st2G/8AjDGklz3UQTck1Huce85NfFevQw/DpRjUkrpctSqVOOZtyO6xXpnhmuYG1Gva4kOLDmycnGNRKt61IVGRmMGCC2O8QSCIXzqp6CV6bqbczXl7iN3NDQBJc6Rp+S+gbK2cKFJtMEuy8TxJuYHATwUqsIWstSuSjGziyBj9nhgEPfmcQB7Omrj7PL3kLQaDm3a4k8nQPItAj3qRiKueoTwbut8DvHxd/wBQsO0XzOJcHUagkktNjVTvlu2MPte+V+vIwCe7g7wUgvonUR4EfBc9VxrjuupOM2O6cugMReeInQkcAVCr44NcWw4QSLVHMFnRYA34m3AHoDD9ez189TuSL1Wh1vzH6zKr2l2XYuy+0KlteLwPgSuZe+TAq1m3j/UPIgTeZ5frivVJsFsVH1CTUJa6sSLOAEtkzHje86LXho/uR23XI5l53fqR8af/AN+H/wBlX4LqthdnNTPrDOem9y8Vx2Ne846huXDXxvi4g5ptaLfrS4p1iKgzHIC0z86WzlIiwIvvH9QvZx+tB2/JK19Dr/mP1mVLtnJ2oyfUE6/WdzUPt2fan79341F7Yl7y2XgENBNTNbKHWkni4rx/pzzV9krJ8hky63K/Yf7bF/8AN/4hdtsoUexbOt511zGVwexKr+1xO5rU3t8WdGmmkR+jAsSHGQKxpFrjbtTBBDXaSIuTFvy9P6irwV7WvzVxbMdr8x+syyKlFugk9xPxXBBtfT5Q09e3fHlnUnB4W81a5q7sQahLRMS472tteEnmvGnCMFdSi34Jjh35v1Omx23wJDdeTbnxOjfiqOpj6hM5so5NDT73Akny7lEpud2bctxlZBnNJ+lcn/14LxmqZ9BlnxiT15AHx6Ki2Z3k7lkYqOyL7Y01KmV73XaSPYFwRb2eIJ/lXQMpFtVjQ92XI+Qcty0sAJOWfpHRclg6xY9rhq084FwWkkweDjwK6Q064IGdhqEEtLgfZEZ9AIuaf8pPQetgFHJdLXYx4lNSLZFHoiqGjMWk8SJHFF6BmJCjY/Gim2eJ0Ex3kngANSoWI9IGg5abHPd13APB28f4WlQ+yqVHZqluUWgfujXrJgzztGerVsrR3LIQu9SPi67nmXF0icpgACeAYDOoBvJETwXrAbWblh0NyjmMoA6/V0g8tYVkaYiIEcuCqtp7A7RrsjsriLHekc7tcOE3IJvyssEYtSve997mnkRdm+nWGrVRSvTeQy1R1Ib75y0t2o6ahaMwAsQZBN4ucZtCnSyCo8MNR4pskxmeZho5mx8lzFL0er0qocLtZTDGkQbn2rMDZuXHeaRz5rbi8PVq0nU3M7QROVzxIIBykCm14EGIsOh1CullzJIir2LbAek+GrD5uqC6KjgwyyoW03Fr3Cm+HZQ4ETEJj/SShRdlq1KVJ2XNFaq2nuzlBJuACbCSJXPbF2S+hSkU8j6v7TecHF0nUOLWiZ0BM2QbCqufSqtY1ofvVzwcS0NzPzVBnIAF4OliZvJKOZo5d2LbC+kdLFtLaVbLDgyoA17K7Ja4jcqNDmkxY5dJI5rRgMDh6P8Ap2MY2bvkS43lz6xk1HwXXJMk30BMbZvo+WURTdUad8QxjmEZc41a2kJ42NhwhdHhtltZ18495JjpMdFXVzNZIvQ7EuMBWY6m3s/ZAgDlHA9VIXPnDvpuz0jc6g3B7wTfv1HUQBZ7N2gaoOZhY5sSJkX4jQxrq0LbTqKWnMzyg0TYUXaeJLKTiJmwEAmCbTA5a+ClLTiy3LvaW/VlKq3GDa6EY7lBTxDQABmgWG4//C9uxQI3QSeoLR4kj4SVP+Z/WZBVotuLnxPxXzaglvJepuz+DIdLZTn3fpyNm/y8fGVMbgabREx0kN9y1fKKlUxTEN+tMN/m4noPGFtZsX6z3E8YDWt8AQT71qp4aVRXjG/i9PRFcqlt36Gfk9L639QVVtOgwUXEOu2rYTOr8p9zittb0XrfQxb/AOOlSd5FrWe+VAxHo3iWkfOVKwLi4iKDG8MoAyh2sk72oHAwNlHBzhNSajuuvwcU46fqZzmM/wBfh/8Ajq/BdXsGiwmoXGDDOMfWVdV9EK76rK8ZTSDgKZylz8wIJDg6GxbXW+nG02VsiqKh7RjmsLbnMzUG0QSeJ8vP08VHi0nGNvuTlUjbRlp8npfW/qCo9tUmiqMpmWCbz9J3+Sug9UM5u8x/hUe0dkVu1dlY5zIaGnMzSJMy4XzF3gAsGEw0qdVSkl9r/BGNRX3Zyuw/22L/AOb/AMQu32Th6fYtl0EyTvRcuJKoMF6L1qb6zgM5qVMzgC0FhyNMSXXs4XHGVdYDYVR1Ite59FwccpaaZdl1uHNe3UnrYLVjabrRSjZ68zsqkbaMsPk9L639QXl+zqbxEz0MOHkq/wD+sYif9W7L1o083iRAnwCmUtgOa0AVnvcPpVG07+FNrIXlSwU0v4xfk38EeIu8yvxuwiLtMe9vlq3wsOSpqtB4MFrvBpcPNo/NdS3GPpnLUHQGZB7nce4wVtz0Tc6+I+CxuGV2vbwfzzLo1JJdfI5VjLQWvg67j/8AC6rBYkvdRLg7MaTsxyOAzE0+MQPZd5J8z+syn0IyjLpFlvwGkpK69SmvLMlobERF6xlI1XCD6NuigYqlUkZIsCTPE2gacd7l/Y3CwWgqmVFPVFkajWhzhr4kT820gaCYJH8xgmw4wZ4XPt1WuHAZGlp1cDpY8C7ThN+46K7dhgtZwipdOS5Fimiqpvr5RLW5pbPKIM6ExePzXntsRH7Nsxpm1dwvNhpPjEwJtThlj5OVDLLoSzLqRqRMb0TfTTW3uXkYVkzlbOs5RPmpXydZGGK5kkdzI0opAwi2swwCkqMmRdRIi06JKm0qYAhegFX4x7xUOWqwbohjjHOXG+mnDgbrTTpqJTKbkWD3gAkmANSopwwq3eDH0QCWkDmSCDJ9wtzmtNesTldVoH+K7SyJMWm8W4Tx4exXxDiQKlH6MQ7jxERNwCfE+FjSejIEz1LS5O+9qfiXpuyKQ+jP+5znjycSFvwwfl34zX00962qCpQX+q9CWZ9TACyiKwiEREAREQEXGOqSAyNOhGo1BIMROij/ACnE3+aaOQza7pOs/WEfxTwv42yGS0uZUcQ10FgmNLTqCf1oorqVN2ZxpVTvZhoJOdroi2hcOsNImBCAlNfiAC7s25nEktzAyQxgbBJ4we7rF9vb4mf2bCOeaOB4Tzj9XFYadPK5vY1yN2Z0kNIHG/tHnoFZHbFwOyqGQTZoiB48YMc/FATcMXZG5/agZu+L8Tx6lbFqw1fOwOgtng6xHetqA8vYCIIkHUG48lEdsekfokdGve0eTXAKaijKMZbq51NrYg+pqXJ33tT8Sl0qQaABoLCST7zcr2i5GEY7Kwbb3CIimcCKqp7GeHuJrOIcCMvBs5py9Tmk9WhbDsg5MvavjibSRDhlPSCNI9kICxlJVaNkutNZ5gzMkE2cIMGCLjhw7oyNlvk/Ouu0tGtifpa6/noIAAsZRVj9lVCP27wZ14RNhE8outlDZz2vDjVcQNWfRNo4kmOOvmgJ6IiAIiIAo+I2fTqe20O71IRARfVlOZy3HUxw4THAJT2XSbEMAymRrbzUpQ9qYA1mBoeWbwMiRMA2kEHUg2PAICZKSqz1Q7IB2pzAu3y0F13E25HgY6xC9U9m1A0DtiSCd6DJBBHE63nlIFuYFjKSq71U77V9tJJPDjvX+Ot9I24TAuY6TUc4REOM3tfXofNATEREAREQCEhEQCEhEQBERAEREAREQBERAISFlEBiEhZRAYhIWUQGISFlEBiEhZRAYhIWUQGISFlEBiEhZRAYhIWUQGISFlEBiEhZRAYhIWUQGISFlEBiEhZRAYhIWUQGISFlEBiFlEQBERAEREAREQBERAEReKmh/sgMMxDSS0OBcNQCCR3jgtkrh67qc4c4YCkab6ZdTOHc2pSY12bEdrV+iDSDxeQ4kQTIK8NxmMZRw7w+s59XBVatQOaCWVAcNBa0UyQ4NqVSGw6Y0MQuXNHAvs/U7qVlcRU2jisgFOo54NV7cw3nBnyZ7nZHOosbUIcA5oiM26XcBL2hUqtOJfTr1SxmD7anJbkzltYTOW9msMTqlyPBa5nWJK4v1xXY4FjqtekXUAJYGuNV7awfSswQ0EUCSRul5kwIG2ni8ayjUcc1YgYphLcjMj2VHljw1xEsiAIk2bYySlzrotc0dfKxK5CltHEnEAZyCHMDaZnK+maTS45RRM3c7f7QAOaAdCD4pbUr/J2mnVqVK5OF7RtSn2bGPfVAeyQzdEFwLN4tABkTJXHBfXp+TspXntWzEieU30n4LicVtTE5KjaVSqS3DUape5jcwc11btBAbl7RzmsaWjQB0RAmVQxVV2KYQCAzE1aL3GmM1RpbVcxgeRPZtDWG1iXATukFcOi0rtnXysSuf2hjntxWV1SoxoFHsmsp521HOe4PBOUzADQQCMoOY8xT4ja2KNMvD3taz5cz2RL3tbWcx126MyUw3mS6Zsu3OKk2rncysSuOxm08W11UVDkHZYYs7J8sBdUrZy+q+icgIawEhroERBMrRhsZiarAHVarC2ljnS0CS6nWpijJdSbO44xujML31XLneA7Xuv6rncSsrmdn7Qea8VKtUPLmtbS7KWGn2DXZy7LpmLt/NAIy62PTBdKpRcdwiIhEIiIAiIgCIiAIiIAiIgCIiAIiIAiIgMQkLKIDGVasThGVGOY8Sx7S1w5tcIIt0JW5EB5DAFnKsogMZUyrKIDGVMqyiAxCZVlEBjKmVZRAYyrK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4" name="Picture 2" descr="http://t3.gstatic.com/images?q=tbn:ANd9GcTB0krKvtVOlWcAEOV-M-qaB_Hcxcm_quamrUatV1D-lI4z-hSqpw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5400000">
            <a:off x="-71195" y="2928634"/>
            <a:ext cx="4500595" cy="3358138"/>
          </a:xfrm>
          <a:prstGeom prst="rect">
            <a:avLst/>
          </a:prstGeom>
          <a:noFill/>
        </p:spPr>
      </p:pic>
      <p:pic>
        <p:nvPicPr>
          <p:cNvPr id="110596" name="Picture 4" descr="http://t2.gstatic.com/images?q=tbn:ANd9GcQWN2RjRX6D4gQuA8882ZPXCicK7aU-IppI0bgDvuAqFxOhcGD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1000108"/>
            <a:ext cx="2571736" cy="25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4000528" cy="462598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D11FF"/>
                </a:solidFill>
              </a:rPr>
              <a:t>Молекула АТФ, </a:t>
            </a:r>
            <a:r>
              <a:rPr lang="ru-RU" b="1" dirty="0" smtClean="0">
                <a:solidFill>
                  <a:srgbClr val="002060"/>
                </a:solidFill>
              </a:rPr>
              <a:t>известная прежде всего как универсальный внутриклеточный </a:t>
            </a:r>
            <a:r>
              <a:rPr lang="ru-RU" b="1" u="sng" dirty="0" smtClean="0">
                <a:solidFill>
                  <a:srgbClr val="002060"/>
                </a:solidFill>
              </a:rPr>
              <a:t>источник энергии</a:t>
            </a:r>
            <a:r>
              <a:rPr lang="ru-RU" b="1" dirty="0" smtClean="0">
                <a:solidFill>
                  <a:srgbClr val="002060"/>
                </a:solidFill>
              </a:rPr>
              <a:t>, выполняет также </a:t>
            </a:r>
            <a:r>
              <a:rPr lang="ru-RU" b="1" u="sng" dirty="0" smtClean="0">
                <a:solidFill>
                  <a:srgbClr val="002060"/>
                </a:solidFill>
              </a:rPr>
              <a:t>коммуникативные функции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642918"/>
            <a:ext cx="484307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Пуринэргическая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система регуляции функций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межклеточных контактов в многоклеточном организме: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8786" name="Picture 2" descr="Multifunctional strands in tight junctions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15254"/>
          <a:stretch>
            <a:fillRect/>
          </a:stretch>
        </p:blipFill>
        <p:spPr bwMode="auto">
          <a:xfrm>
            <a:off x="-1" y="1428736"/>
            <a:ext cx="7000875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16" y="1571612"/>
            <a:ext cx="2143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2D11FF"/>
                </a:solidFill>
              </a:rPr>
              <a:t>Существование отдельных </a:t>
            </a:r>
            <a:r>
              <a:rPr lang="ru-RU" b="1" i="1" u="sng" dirty="0" smtClean="0">
                <a:solidFill>
                  <a:srgbClr val="2D11FF"/>
                </a:solidFill>
              </a:rPr>
              <a:t>жидкостных </a:t>
            </a:r>
            <a:r>
              <a:rPr lang="ru-RU" b="1" i="1" u="sng" dirty="0" err="1" smtClean="0">
                <a:solidFill>
                  <a:srgbClr val="2D11FF"/>
                </a:solidFill>
              </a:rPr>
              <a:t>компартменов</a:t>
            </a:r>
            <a:r>
              <a:rPr lang="ru-RU" b="1" i="1" u="sng" dirty="0" smtClean="0">
                <a:solidFill>
                  <a:srgbClr val="2D11FF"/>
                </a:solidFill>
              </a:rPr>
              <a:t>  </a:t>
            </a:r>
            <a:r>
              <a:rPr lang="ru-RU" b="1" i="1" dirty="0" smtClean="0">
                <a:solidFill>
                  <a:srgbClr val="2D11FF"/>
                </a:solidFill>
              </a:rPr>
              <a:t>(сред) с разным молекулярным составом является важным для развития и поддержания  </a:t>
            </a:r>
          </a:p>
          <a:p>
            <a:pPr algn="r"/>
            <a:r>
              <a:rPr lang="ru-RU" b="1" i="1" dirty="0" smtClean="0">
                <a:solidFill>
                  <a:srgbClr val="2D11FF"/>
                </a:solidFill>
              </a:rPr>
              <a:t>многоклеточных организмов.</a:t>
            </a:r>
            <a:r>
              <a:rPr lang="ru-RU" dirty="0" smtClean="0">
                <a:solidFill>
                  <a:srgbClr val="2D11FF"/>
                </a:solidFill>
              </a:rPr>
              <a:t> </a:t>
            </a:r>
            <a:endParaRPr lang="ru-RU" dirty="0">
              <a:solidFill>
                <a:srgbClr val="2D11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000636"/>
            <a:ext cx="9144000" cy="1600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Компартменты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в многоклеточном организме выделяются с помощью эпителиальных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</a:rPr>
              <a:t>клеточных слоёв (пластов)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, которые функционируют как барьеры для поддержания определенной внутренней среды (гомеостаза) в каждом отдельном органе и организме в целом. 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736"/>
            <a:ext cx="4214842" cy="5143536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solidFill>
                  <a:srgbClr val="2D11FF"/>
                </a:solidFill>
              </a:rPr>
              <a:t>Рецепторы АТФ </a:t>
            </a:r>
            <a:r>
              <a:rPr lang="ru-RU" b="1" dirty="0" smtClean="0">
                <a:solidFill>
                  <a:srgbClr val="002060"/>
                </a:solidFill>
              </a:rPr>
              <a:t>– это натриевые и кальциевые каналы.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Регулируемое АТФ повышение 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ru-RU" b="1" dirty="0" smtClean="0">
                <a:solidFill>
                  <a:srgbClr val="002060"/>
                </a:solidFill>
              </a:rPr>
              <a:t>Са</a:t>
            </a:r>
            <a:r>
              <a:rPr lang="ru-RU" b="1" baseline="30000" dirty="0" smtClean="0">
                <a:solidFill>
                  <a:srgbClr val="002060"/>
                </a:solidFill>
              </a:rPr>
              <a:t>2+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r>
              <a:rPr lang="ru-RU" b="1" dirty="0" smtClean="0">
                <a:solidFill>
                  <a:srgbClr val="002060"/>
                </a:solidFill>
              </a:rPr>
              <a:t> в клетке вызывает как </a:t>
            </a:r>
            <a:r>
              <a:rPr lang="ru-RU" b="1" dirty="0" smtClean="0">
                <a:solidFill>
                  <a:srgbClr val="EF038F"/>
                </a:solidFill>
              </a:rPr>
              <a:t>краткосрочные </a:t>
            </a:r>
            <a:r>
              <a:rPr lang="ru-RU" b="1" dirty="0" smtClean="0">
                <a:solidFill>
                  <a:srgbClr val="002060"/>
                </a:solidFill>
              </a:rPr>
              <a:t>(мышечное сокращение), так и </a:t>
            </a:r>
            <a:r>
              <a:rPr lang="ru-RU" b="1" dirty="0" smtClean="0">
                <a:solidFill>
                  <a:srgbClr val="FF0000"/>
                </a:solidFill>
              </a:rPr>
              <a:t>долгосрочные эффекты </a:t>
            </a:r>
            <a:r>
              <a:rPr lang="ru-RU" b="1" dirty="0" smtClean="0">
                <a:solidFill>
                  <a:srgbClr val="002060"/>
                </a:solidFill>
              </a:rPr>
              <a:t>(изменение генной экспрессии и, например, клеточную пролиферацию).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Пуринэргическая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система регуляции функций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142984"/>
            <a:ext cx="446485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858280" cy="28574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синапсах </a:t>
            </a:r>
            <a:r>
              <a:rPr lang="ru-RU" b="1" dirty="0" err="1" smtClean="0">
                <a:solidFill>
                  <a:srgbClr val="002060"/>
                </a:solidFill>
              </a:rPr>
              <a:t>СНСмы</a:t>
            </a:r>
            <a:r>
              <a:rPr lang="ru-RU" b="1" dirty="0" smtClean="0">
                <a:solidFill>
                  <a:srgbClr val="002060"/>
                </a:solidFill>
              </a:rPr>
              <a:t> в щель высвобождаются </a:t>
            </a:r>
            <a:r>
              <a:rPr lang="ru-RU" b="1" dirty="0" smtClean="0">
                <a:solidFill>
                  <a:srgbClr val="2D11FF"/>
                </a:solidFill>
              </a:rPr>
              <a:t>АТФ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нейромедиатор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smtClean="0">
                <a:solidFill>
                  <a:srgbClr val="2D11FF"/>
                </a:solidFill>
              </a:rPr>
              <a:t>норадреналин.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АТФ активирует рецепторы на стенках кровеносного сосуда и вызывает их быстрое </a:t>
            </a:r>
            <a:r>
              <a:rPr lang="ru-RU" b="1" u="sng" dirty="0" smtClean="0">
                <a:solidFill>
                  <a:srgbClr val="002060"/>
                </a:solidFill>
              </a:rPr>
              <a:t>сужение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/>
              </a:rPr>
              <a:t>→ </a:t>
            </a:r>
            <a:r>
              <a:rPr lang="ru-RU" sz="3600" b="1" dirty="0" smtClean="0">
                <a:solidFill>
                  <a:srgbClr val="FF0000"/>
                </a:solidFill>
                <a:latin typeface="Calibri"/>
              </a:rPr>
              <a:t>АД повышается.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Действие АТФ на кровеносную систему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116663" y="1142984"/>
            <a:ext cx="60273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8596" y="1357298"/>
            <a:ext cx="2486036" cy="1214446"/>
          </a:xfrm>
          <a:prstGeom prst="wedgeRoundRectCallout">
            <a:avLst>
              <a:gd name="adj1" fmla="val 81732"/>
              <a:gd name="adj2" fmla="val -1882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АТФ – сужение сосуда и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↑АД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285860"/>
            <a:ext cx="3929058" cy="43577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Calibri"/>
              </a:rPr>
              <a:t>Увеличение тока крови вызывает сдвиг эндотелиальных клеток сосуда, что приводит к высвобождению </a:t>
            </a:r>
            <a:r>
              <a:rPr lang="ru-RU" b="1" dirty="0" smtClean="0">
                <a:solidFill>
                  <a:srgbClr val="2D11FF"/>
                </a:solidFill>
                <a:latin typeface="Calibri"/>
              </a:rPr>
              <a:t>АТФ, </a:t>
            </a:r>
            <a:r>
              <a:rPr lang="ru-RU" b="1" dirty="0" smtClean="0">
                <a:solidFill>
                  <a:srgbClr val="002060"/>
                </a:solidFill>
                <a:latin typeface="Calibri"/>
              </a:rPr>
              <a:t>которая активирует рецепторы ближайших клеток → секреция </a:t>
            </a:r>
            <a:r>
              <a:rPr lang="en-US" b="1" dirty="0" smtClean="0">
                <a:solidFill>
                  <a:srgbClr val="2D11FF"/>
                </a:solidFill>
                <a:latin typeface="Calibri"/>
              </a:rPr>
              <a:t>NO</a:t>
            </a:r>
            <a:r>
              <a:rPr lang="ru-RU" b="1" dirty="0" smtClean="0">
                <a:solidFill>
                  <a:srgbClr val="2D11FF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→ </a:t>
            </a:r>
            <a:r>
              <a:rPr lang="ru-RU" b="1" u="sng" dirty="0" smtClean="0">
                <a:solidFill>
                  <a:srgbClr val="002060"/>
                </a:solidFill>
              </a:rPr>
              <a:t>расширение сосуда </a:t>
            </a:r>
            <a:r>
              <a:rPr lang="ru-RU" b="1" dirty="0" smtClean="0">
                <a:solidFill>
                  <a:srgbClr val="002060"/>
                </a:solidFill>
              </a:rPr>
              <a:t>→</a:t>
            </a:r>
            <a:r>
              <a:rPr lang="ru-RU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3600" b="1" dirty="0" smtClean="0">
                <a:solidFill>
                  <a:srgbClr val="35A517"/>
                </a:solidFill>
                <a:latin typeface="Calibri"/>
              </a:rPr>
              <a:t>АД понижается.</a:t>
            </a:r>
            <a:endParaRPr lang="ru-RU" sz="3600" b="1" dirty="0">
              <a:solidFill>
                <a:srgbClr val="35A51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Действие АТФ на кровеносную систему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1142984"/>
            <a:ext cx="5143504" cy="486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14876" y="5429264"/>
            <a:ext cx="3000396" cy="1214446"/>
          </a:xfrm>
          <a:prstGeom prst="wedgeRoundRectCallout">
            <a:avLst>
              <a:gd name="adj1" fmla="val -66586"/>
              <a:gd name="adj2" fmla="val -3792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АТФ – расширение сосуда и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АД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некоторых клетках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коннексоны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могут функционировать независимо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щелевых соединений.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000240"/>
            <a:ext cx="4286280" cy="445452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Исследования костных клеток* показали, что </a:t>
            </a:r>
            <a:r>
              <a:rPr lang="ru-RU" sz="2200" b="1" u="sng" dirty="0" err="1" smtClean="0">
                <a:solidFill>
                  <a:srgbClr val="002060"/>
                </a:solidFill>
              </a:rPr>
              <a:t>коннексоны</a:t>
            </a:r>
            <a:r>
              <a:rPr lang="ru-RU" sz="2200" b="1" dirty="0" smtClean="0">
                <a:solidFill>
                  <a:srgbClr val="002060"/>
                </a:solidFill>
              </a:rPr>
              <a:t> могут быть </a:t>
            </a:r>
            <a:r>
              <a:rPr lang="ru-RU" sz="2200" b="1" dirty="0" smtClean="0">
                <a:solidFill>
                  <a:srgbClr val="2D11FF"/>
                </a:solidFill>
              </a:rPr>
              <a:t>рецепторами для </a:t>
            </a:r>
            <a:r>
              <a:rPr lang="ru-RU" sz="2200" b="1" dirty="0" err="1" smtClean="0">
                <a:solidFill>
                  <a:srgbClr val="2D11FF"/>
                </a:solidFill>
              </a:rPr>
              <a:t>антиапоптических</a:t>
            </a:r>
            <a:r>
              <a:rPr lang="ru-RU" sz="2200" b="1" dirty="0" smtClean="0">
                <a:solidFill>
                  <a:srgbClr val="2D11FF"/>
                </a:solidFill>
              </a:rPr>
              <a:t> сигналов </a:t>
            </a:r>
            <a:r>
              <a:rPr lang="ru-RU" sz="2200" b="1" dirty="0" smtClean="0">
                <a:solidFill>
                  <a:srgbClr val="002060"/>
                </a:solidFill>
              </a:rPr>
              <a:t>(например, </a:t>
            </a:r>
            <a:r>
              <a:rPr lang="en-US" sz="2200" b="1" dirty="0" err="1" smtClean="0">
                <a:solidFill>
                  <a:srgbClr val="002060"/>
                </a:solidFill>
              </a:rPr>
              <a:t>alendronate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трансдуцируя</a:t>
            </a:r>
            <a:r>
              <a:rPr lang="ru-RU" sz="2200" b="1" dirty="0" smtClean="0">
                <a:solidFill>
                  <a:srgbClr val="002060"/>
                </a:solidFill>
              </a:rPr>
              <a:t> сигналы выживания через внутриклеточный сигнальный путь </a:t>
            </a:r>
            <a:r>
              <a:rPr lang="en-US" sz="2200" b="1" dirty="0" err="1" smtClean="0">
                <a:solidFill>
                  <a:srgbClr val="002060"/>
                </a:solidFill>
              </a:rPr>
              <a:t>kinase</a:t>
            </a:r>
            <a:r>
              <a:rPr lang="en-US" sz="2200" b="1" dirty="0" smtClean="0">
                <a:solidFill>
                  <a:srgbClr val="002060"/>
                </a:solidFill>
              </a:rPr>
              <a:t>/</a:t>
            </a:r>
            <a:r>
              <a:rPr lang="en-US" sz="2200" b="1" dirty="0" err="1" smtClean="0">
                <a:solidFill>
                  <a:srgbClr val="002060"/>
                </a:solidFill>
              </a:rPr>
              <a:t>mitogen</a:t>
            </a:r>
            <a:r>
              <a:rPr lang="en-US" sz="2200" b="1" dirty="0" smtClean="0">
                <a:solidFill>
                  <a:srgbClr val="002060"/>
                </a:solidFill>
              </a:rPr>
              <a:t>-activated protein </a:t>
            </a:r>
            <a:r>
              <a:rPr lang="en-US" sz="2200" b="1" dirty="0" err="1" smtClean="0">
                <a:solidFill>
                  <a:srgbClr val="002060"/>
                </a:solidFill>
              </a:rPr>
              <a:t>kinase</a:t>
            </a:r>
            <a:r>
              <a:rPr lang="en-US" sz="2200" b="1" dirty="0" smtClean="0">
                <a:solidFill>
                  <a:srgbClr val="002060"/>
                </a:solidFill>
              </a:rPr>
              <a:t> (ERK/MAPK)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b="1" i="1" dirty="0" smtClean="0"/>
              <a:t>* </a:t>
            </a:r>
            <a:r>
              <a:rPr lang="en-US" sz="2000" b="1" i="1" dirty="0" smtClean="0"/>
              <a:t>Nature Reviews Molecular Cell Biology</a:t>
            </a:r>
            <a:r>
              <a:rPr lang="en-US" sz="2000" b="1" dirty="0" smtClean="0"/>
              <a:t> 4, 285 -295 (2003)</a:t>
            </a:r>
            <a:endParaRPr lang="ru-RU" sz="2000" dirty="0"/>
          </a:p>
        </p:txBody>
      </p:sp>
      <p:pic>
        <p:nvPicPr>
          <p:cNvPr id="71682" name="Picture 2" descr="http://www.nature.com/nrm/journal/v4/n4/images/nrm1072-f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18750" t="1265" r="20000" b="10198"/>
          <a:stretch>
            <a:fillRect/>
          </a:stretch>
        </p:blipFill>
        <p:spPr bwMode="auto">
          <a:xfrm>
            <a:off x="0" y="1857364"/>
            <a:ext cx="45720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Коннексоны</a:t>
            </a:r>
            <a:r>
              <a:rPr lang="ru-RU" sz="3600" b="1" dirty="0" smtClean="0">
                <a:solidFill>
                  <a:srgbClr val="FFFF00"/>
                </a:solidFill>
              </a:rPr>
              <a:t> являются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"</a:t>
            </a:r>
            <a:r>
              <a:rPr lang="ru-RU" sz="3600" b="1" dirty="0" err="1" smtClean="0">
                <a:solidFill>
                  <a:srgbClr val="FFFF00"/>
                </a:solidFill>
              </a:rPr>
              <a:t>неспецифически-управляемыми</a:t>
            </a:r>
            <a:r>
              <a:rPr lang="ru-RU" sz="3600" b="1" dirty="0" smtClean="0">
                <a:solidFill>
                  <a:srgbClr val="FFFF00"/>
                </a:solidFill>
              </a:rPr>
              <a:t>" каналами:</a:t>
            </a:r>
            <a:endParaRPr lang="ru-RU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715436" cy="24288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600" b="1" dirty="0" smtClean="0">
                <a:solidFill>
                  <a:schemeClr val="bg1"/>
                </a:solidFill>
              </a:rPr>
              <a:t>С </a:t>
            </a:r>
            <a:r>
              <a:rPr lang="ru-RU" sz="2600" b="1" dirty="0" err="1" smtClean="0">
                <a:solidFill>
                  <a:schemeClr val="bg1"/>
                </a:solidFill>
              </a:rPr>
              <a:t>коннексонами</a:t>
            </a:r>
            <a:r>
              <a:rPr lang="ru-RU" sz="2600" b="1" dirty="0" smtClean="0">
                <a:solidFill>
                  <a:schemeClr val="bg1"/>
                </a:solidFill>
              </a:rPr>
              <a:t> могут взаимодействовать различные белки, например, </a:t>
            </a:r>
            <a:r>
              <a:rPr lang="ru-RU" sz="2600" b="1" u="sng" dirty="0" err="1" smtClean="0">
                <a:solidFill>
                  <a:srgbClr val="FFFF00"/>
                </a:solidFill>
              </a:rPr>
              <a:t>киназы</a:t>
            </a:r>
            <a:r>
              <a:rPr lang="ru-RU" sz="2600" b="1" dirty="0" smtClean="0">
                <a:solidFill>
                  <a:srgbClr val="FFFF00"/>
                </a:solidFill>
              </a:rPr>
              <a:t>,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фосфорилирующие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коннексины</a:t>
            </a:r>
            <a:r>
              <a:rPr lang="ru-RU" sz="2600" b="1" dirty="0" smtClean="0">
                <a:solidFill>
                  <a:schemeClr val="bg1"/>
                </a:solidFill>
              </a:rPr>
              <a:t> и меняющие их свойства, что может регулировать работу </a:t>
            </a:r>
            <a:r>
              <a:rPr lang="ru-RU" sz="2600" b="1" dirty="0" err="1" smtClean="0">
                <a:solidFill>
                  <a:schemeClr val="bg1"/>
                </a:solidFill>
              </a:rPr>
              <a:t>комуникативного</a:t>
            </a:r>
            <a:r>
              <a:rPr lang="ru-RU" sz="2600" b="1" dirty="0" smtClean="0">
                <a:solidFill>
                  <a:schemeClr val="bg1"/>
                </a:solidFill>
              </a:rPr>
              <a:t> канала. </a:t>
            </a:r>
          </a:p>
        </p:txBody>
      </p:sp>
      <p:pic>
        <p:nvPicPr>
          <p:cNvPr id="18434" name="Picture 2" descr="http://oncothermia.ru/d/150191/d/401px-connexon_and_connexi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t="6667"/>
          <a:stretch>
            <a:fillRect/>
          </a:stretch>
        </p:blipFill>
        <p:spPr bwMode="auto">
          <a:xfrm>
            <a:off x="3969769" y="3714752"/>
            <a:ext cx="5174231" cy="3143248"/>
          </a:xfrm>
          <a:prstGeom prst="round2SameRect">
            <a:avLst/>
          </a:prstGeom>
          <a:noFill/>
        </p:spPr>
      </p:pic>
      <p:sp>
        <p:nvSpPr>
          <p:cNvPr id="5" name="Выгнутая вниз стрелка 4"/>
          <p:cNvSpPr/>
          <p:nvPr/>
        </p:nvSpPr>
        <p:spPr>
          <a:xfrm rot="1825843">
            <a:off x="3173291" y="3900915"/>
            <a:ext cx="1216152" cy="731520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Коннексоны</a:t>
            </a:r>
            <a:r>
              <a:rPr lang="ru-RU" sz="3600" b="1" dirty="0" smtClean="0">
                <a:solidFill>
                  <a:srgbClr val="FFFF00"/>
                </a:solidFill>
              </a:rPr>
              <a:t> являются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"</a:t>
            </a:r>
            <a:r>
              <a:rPr lang="ru-RU" sz="3600" b="1" dirty="0" err="1" smtClean="0">
                <a:solidFill>
                  <a:srgbClr val="FFFF00"/>
                </a:solidFill>
              </a:rPr>
              <a:t>неспецифически-управляемыми</a:t>
            </a:r>
            <a:r>
              <a:rPr lang="ru-RU" sz="3600" b="1" dirty="0" smtClean="0">
                <a:solidFill>
                  <a:srgbClr val="FFFF00"/>
                </a:solidFill>
              </a:rPr>
              <a:t>" каналами:</a:t>
            </a:r>
            <a:endParaRPr lang="ru-RU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478634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 err="1" smtClean="0">
                <a:solidFill>
                  <a:schemeClr val="bg1"/>
                </a:solidFill>
              </a:rPr>
              <a:t>коннексонами</a:t>
            </a:r>
            <a:r>
              <a:rPr lang="ru-RU" b="1" dirty="0" smtClean="0">
                <a:solidFill>
                  <a:schemeClr val="bg1"/>
                </a:solidFill>
              </a:rPr>
              <a:t> так же взаимодействуют </a:t>
            </a:r>
            <a:r>
              <a:rPr lang="ru-RU" b="1" dirty="0" err="1" smtClean="0">
                <a:solidFill>
                  <a:srgbClr val="FFFF00"/>
                </a:solidFill>
              </a:rPr>
              <a:t>тубулины</a:t>
            </a:r>
            <a:r>
              <a:rPr lang="ru-RU" b="1" dirty="0" smtClean="0">
                <a:solidFill>
                  <a:srgbClr val="FFFF00"/>
                </a:solidFill>
              </a:rPr>
              <a:t> микротрубочек, </a:t>
            </a:r>
            <a:r>
              <a:rPr lang="ru-RU" b="1" dirty="0" smtClean="0">
                <a:solidFill>
                  <a:schemeClr val="bg1"/>
                </a:solidFill>
              </a:rPr>
              <a:t>что может способствовать транспорту различных веществ вдоль микротрубочек непосредственно к каналу.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Белок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дребрин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взаимодействует с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коннексинами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микрофиламентами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также указывает на взаимосвязь каналов и организации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цитоскелета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Коннексоны</a:t>
            </a:r>
            <a:r>
              <a:rPr lang="ru-RU" sz="3600" b="1" dirty="0" smtClean="0">
                <a:solidFill>
                  <a:srgbClr val="FFFF00"/>
                </a:solidFill>
              </a:rPr>
              <a:t> являются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"</a:t>
            </a:r>
            <a:r>
              <a:rPr lang="ru-RU" sz="3600" b="1" dirty="0" err="1" smtClean="0">
                <a:solidFill>
                  <a:srgbClr val="FFFF00"/>
                </a:solidFill>
              </a:rPr>
              <a:t>неспецифически-управляемыми</a:t>
            </a:r>
            <a:r>
              <a:rPr lang="ru-RU" sz="3600" b="1" dirty="0" smtClean="0">
                <a:solidFill>
                  <a:srgbClr val="FFFF00"/>
                </a:solidFill>
              </a:rPr>
              <a:t>" каналами:</a:t>
            </a:r>
            <a:endParaRPr lang="ru-RU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571612"/>
            <a:ext cx="3214710" cy="4929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Коннексоны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могут закрываться при действии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электрического тока, Ca</a:t>
            </a:r>
            <a:r>
              <a:rPr lang="ru-RU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∆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механического напряжения мембраны. </a:t>
            </a:r>
          </a:p>
          <a:p>
            <a:endParaRPr lang="ru-RU" dirty="0"/>
          </a:p>
        </p:txBody>
      </p:sp>
      <p:pic>
        <p:nvPicPr>
          <p:cNvPr id="70658" name="Picture 2" descr="C:\Documents and Settings\НАТАЛЬЯ\Мои документы\Мои рисунки\Nature educashen\U4CP5-3_Connexon2_ksm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4999" t="1521" r="6250" b="5679"/>
          <a:stretch>
            <a:fillRect/>
          </a:stretch>
        </p:blipFill>
        <p:spPr bwMode="auto">
          <a:xfrm>
            <a:off x="0" y="1643050"/>
            <a:ext cx="573729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Активность мочевого пузыря зависит не только от количества выпитого, но и от времени суток. 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57718"/>
          </a:xfrm>
        </p:spPr>
        <p:txBody>
          <a:bodyPr/>
          <a:lstStyle/>
          <a:p>
            <a:r>
              <a:rPr lang="ru-RU" dirty="0" smtClean="0"/>
              <a:t>У большинства людей </a:t>
            </a:r>
            <a:r>
              <a:rPr lang="ru-RU" b="1" dirty="0" smtClean="0">
                <a:solidFill>
                  <a:srgbClr val="C00000"/>
                </a:solidFill>
              </a:rPr>
              <a:t>мочевой пузырь</a:t>
            </a:r>
            <a:r>
              <a:rPr lang="ru-RU" dirty="0" smtClean="0"/>
              <a:t> по ночам ведёт себя спокойно, не будя своих хозяев по малейшему поводу.</a:t>
            </a:r>
            <a:endParaRPr lang="ru-RU" dirty="0"/>
          </a:p>
        </p:txBody>
      </p:sp>
      <p:pic>
        <p:nvPicPr>
          <p:cNvPr id="125954" name="Picture 2" descr="File:Japanese Macaques sleeping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24738" y="3786190"/>
            <a:ext cx="4619262" cy="3071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6000768"/>
            <a:ext cx="3607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Рис. Спящие японские макаки.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www.women-medcenter.ru/userimages/cist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2671781" cy="2428892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2928926" y="4429132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Исследования на животных показали, что допустимый объём мочевого пузыря регулируется при участии белка </a:t>
            </a:r>
            <a:r>
              <a:rPr lang="ru-RU" sz="4000" b="1" dirty="0" smtClean="0">
                <a:solidFill>
                  <a:srgbClr val="2D11FF"/>
                </a:solidFill>
              </a:rPr>
              <a:t>коннексина-43.</a:t>
            </a:r>
            <a:endParaRPr lang="ru-RU" sz="4000" b="1" dirty="0">
              <a:solidFill>
                <a:srgbClr val="2D11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3786214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20620E"/>
                </a:solidFill>
              </a:rPr>
              <a:t>Мыши</a:t>
            </a:r>
            <a:r>
              <a:rPr lang="ru-RU" b="1" i="1" dirty="0" smtClean="0">
                <a:solidFill>
                  <a:srgbClr val="20620E"/>
                </a:solidFill>
              </a:rPr>
              <a:t> с повышенным уровнем этого белка чаще мочились: их мочевой пузырь реагировал на меньшее, чем обычно, количество жидкости. </a:t>
            </a: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Активность гена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коннексина</a:t>
            </a:r>
            <a:r>
              <a:rPr lang="ru-RU" sz="2800" b="1" dirty="0" smtClean="0">
                <a:solidFill>
                  <a:srgbClr val="002060"/>
                </a:solidFill>
              </a:rPr>
              <a:t> зависела от времени суток и управлялась другим белком, </a:t>
            </a:r>
            <a:r>
              <a:rPr lang="ru-RU" sz="2800" b="1" dirty="0" err="1" smtClean="0">
                <a:solidFill>
                  <a:srgbClr val="002060"/>
                </a:solidFill>
              </a:rPr>
              <a:t>Rev-erbα, </a:t>
            </a:r>
            <a:r>
              <a:rPr lang="ru-RU" sz="2800" b="1" dirty="0" smtClean="0">
                <a:solidFill>
                  <a:srgbClr val="002060"/>
                </a:solidFill>
              </a:rPr>
              <a:t>имеющим прямое отношение к </a:t>
            </a:r>
            <a:r>
              <a:rPr lang="ru-RU" sz="2800" b="1" dirty="0" smtClean="0">
                <a:solidFill>
                  <a:srgbClr val="2D11FF"/>
                </a:solidFill>
              </a:rPr>
              <a:t>циркадному ритму. </a:t>
            </a:r>
          </a:p>
        </p:txBody>
      </p:sp>
      <p:pic>
        <p:nvPicPr>
          <p:cNvPr id="9218" name="Picture 2" descr="http://t0.gstatic.com/images?q=tbn:ANd9GcQ-Gm69u2NBSVdMdocjMlZ_YvQHV-5zRQnPt7Z5YaeSdMggFl-oU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00760" y="5004217"/>
            <a:ext cx="2857488" cy="1853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Исследования на животных показали, что допустимый объём мочевого пузыря регулируется при участии белка </a:t>
            </a:r>
            <a:r>
              <a:rPr lang="ru-RU" sz="3600" b="1" dirty="0" smtClean="0">
                <a:solidFill>
                  <a:srgbClr val="2D11FF"/>
                </a:solidFill>
              </a:rPr>
              <a:t>коннексина-43.</a:t>
            </a:r>
            <a:endParaRPr lang="ru-RU" sz="3600" b="1" dirty="0">
              <a:solidFill>
                <a:srgbClr val="2D11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472518" cy="371477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solidFill>
                  <a:srgbClr val="2D11FF"/>
                </a:solidFill>
              </a:rPr>
              <a:t>Коннексины</a:t>
            </a:r>
            <a:r>
              <a:rPr lang="ru-RU" b="1" i="1" dirty="0" smtClean="0">
                <a:solidFill>
                  <a:srgbClr val="2D11FF"/>
                </a:solidFill>
              </a:rPr>
              <a:t> недолговечны, и их запас должен всё время пополняться. </a:t>
            </a:r>
          </a:p>
          <a:p>
            <a:r>
              <a:rPr lang="ru-RU" dirty="0" smtClean="0"/>
              <a:t>Очевидно, избыток белков коннексинов-43, соединяющих клетки стенки мочевого пузыря делают её более жёсткой и чувствительной к избытку жидкости. Ночью же продукция белка падает, и стенка мочевого пузыря становится более эластичной. </a:t>
            </a:r>
          </a:p>
        </p:txBody>
      </p:sp>
      <p:pic>
        <p:nvPicPr>
          <p:cNvPr id="9218" name="Picture 2" descr="http://t0.gstatic.com/images?q=tbn:ANd9GcQ-Gm69u2NBSVdMdocjMlZ_YvQHV-5zRQnPt7Z5YaeSdMggFl-oU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80991" y="5000637"/>
            <a:ext cx="2863009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Межклеточные контакты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…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специализированные клеточные структуры, скрепляющие клетки при формировании тканей, создающие барьеры проницаемости и служащие для межклеточной коммуникации.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t0.gstatic.com/images?q=tbn:ANd9GcRjqLhJ9Rtxf4PhWgRa4riVLg-NoAxUI-VK7Wf0jMy_7N0mDgTlTw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466398" y="3714728"/>
            <a:ext cx="267760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3.2. Синапсы – это …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357298"/>
            <a:ext cx="4686304" cy="47688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… специализированные межклеточные контакты, обеспечивающие передачу сигналов (нервных импульсов)  возбудимым клеткам:</a:t>
            </a:r>
          </a:p>
          <a:p>
            <a:r>
              <a:rPr lang="ru-RU" b="1" i="1" dirty="0" smtClean="0">
                <a:solidFill>
                  <a:srgbClr val="2D11FF"/>
                </a:solidFill>
              </a:rPr>
              <a:t>нейронам,</a:t>
            </a:r>
          </a:p>
          <a:p>
            <a:r>
              <a:rPr lang="ru-RU" b="1" i="1" dirty="0" smtClean="0">
                <a:solidFill>
                  <a:srgbClr val="2D11FF"/>
                </a:solidFill>
              </a:rPr>
              <a:t>мышечными клеткам,</a:t>
            </a:r>
          </a:p>
          <a:p>
            <a:r>
              <a:rPr lang="ru-RU" b="1" i="1" dirty="0" smtClean="0">
                <a:solidFill>
                  <a:srgbClr val="2D11FF"/>
                </a:solidFill>
              </a:rPr>
              <a:t>секреторным клеткам.</a:t>
            </a:r>
            <a:endParaRPr lang="ru-RU" b="1" i="1" dirty="0">
              <a:solidFill>
                <a:srgbClr val="2D11FF"/>
              </a:solidFill>
            </a:endParaRPr>
          </a:p>
        </p:txBody>
      </p:sp>
      <p:sp>
        <p:nvSpPr>
          <p:cNvPr id="112642" name="AutoShape 2" descr="data:image/jpeg;base64,/9j/4AAQSkZJRgABAQAAAQABAAD/2wCEAAkGBhQSERUUExQWFRUWGBQYFhYXFxQYFxoYFRcXFxcUFBUYHiYeFxkjHBcVHy8gIycpLC4sFx4xNTAqNSYrLCkBCQoKDgwOGg8PGi8kHyQpLC0sLSosLCkvKiwvLCwsKSwsLCwsLCwsLSwsLCkpLCwsLCwsLCwpLCwsKSwpLCwsLP/AABEIAM0A9gMBIgACEQEDEQH/xAAcAAABBQEBAQAAAAAAAAAAAAAFAAEDBAYCBwj/xABGEAABAwIEAwYCBwUFBgcAAAABAAIRAyEEBRIxQVFhBhMicYGRMqEHQlKxwdHwFCNykuEzU4LS8RZDYqKywhUkNGODk+L/xAAbAQABBQEBAAAAAAAAAAAAAAAFAAECAwQGB//EADYRAAEEAQMCAggEBQUAAAAAAAEAAgMRBBIhMQVBE1EGFCJSYXGhsTJCgcEVYpHR8CMzNEPh/9oADAMBAAIRAxEAPwDzNJJJE1mSSSSSSSRzIMgNU63WYFVyLKzXqhvAbrZY3FNpNDGWaP1dCOoZhj/04/xH6KbQqeMqtYNLQAhgqSVFiMTqcu6droUxhA35Kt4UNRgYSeCE4rEanSu8bii5xvZVUfxoPDGo8qpzrSSSSdstqgvb8mpacHQHKjT6/UCF5k+5539+UI/TpaaLBHwsYPZoCz+YWPL9brydztWQ8/zH7oiOEKqWCpVaY48eau1PSFWqCeqIMNbplWp4Fm29/wBQieEyynqA0j9c1BTH+n9UTwO+17eyUsz65KcALR5RkVIxLGyfw/QWS+l7KGURh3U2gajVBjjApkfit5krbh1/1usz9M9D/wArQd9msRPR7Cf+1V9FyH/xBocTRv7JpWjQV5HqS1LlJel0sCmw7vEif7Bq6BCGG4Wtw1KabT0QzOcY6IU2lCqmXgA8UIebrVPpWWaxtLS8hNgy6yQUnKHUlqXKSKUq11qS1LlJKkk5KSZJKkkkkkk6SSko0S4gASSo1suxOTC9d4sPhnnwWTLyBjxl5/wpwiHZ/LP2WkXPjU8bcpQrNCHuOnwn5IlnOY7rPMqSZXMRl8rjM/kq8KChSIdB3T5litI0jfipswxTWfxQglSoSZKNYsBeRI7hRcey5TJJIuAqklNg6Ouoxv2nNb/M4D8VCjHZDDd5jsO3/wBxrvRnjPyaoSu0sLvIFICyvaMcBHl+H9IWazATMj9brS4zb19/0FnMwbff8/ReSQu1PJ+KJIPVEcfL+qrubP6srRpn0XdPCauE+l/vRMOACgq9KnCJYZmxB+fMgBIupUxNR8XAgCTJMBpiw3G5U2CzXDFx0veCCRL2eGWkgglpJFweCi9r3N1BprzpSBAWoyQcee3kd/wQ36WsNqy5x+xUpO9CSz/vRfKqcBrh4gYhwgtMEwQW25Ju3OE7zLcS3c905w86cP8A+1D8CXw8+Nx95O8Wwr56TJ0y9dQxOFvcJSmgw9Fglvuzs1cO1ouRug/Vv9sO8iptVOoVn85Z4lrcXk7QT47rK57SLXQVk6fIDJspHhCkycpl0YVSSSSSdJJJOmTJJJJJJ0lPgsP3j2tHEgL0bHuGHotpC0AT58VkOxuFLsS0xLWmStX2mfTqOJkz6LmOrSa5mR9huptCymYYzUYTYNqr4jCOmRcKZ9bRT6lOxgIDWq5Dswrankqqncbpl0bG6WgLOUkkklNMkth9FuC143Vwp03n1dDB/wBR9lj16n9EeXaaFWsf948Mb5UxJ9NTv+VCurzCHDkd8K/qrYhblrccNuX62QDFUZ38/wBQj+KZJ29fyQ+rhxuTYXk2Ajdy8vgdS3IRTwhvcCLmYsOZQrMM3JdoYYFpN5M/rZR9oM81TTpmGio1pOxJ1tB2uDBty89hGDsGzyAtaIGm3Ufgupx8DTEJ5dt6r91SXi6CvZnXNJjHTAD2OP8AC2TccRMKKkNNSqOT5HA+JrTJ8yHKjVwLWUu7lz9NLEvlxkiWtAgep25nmrbnjvTFtbGO4bAuHns9qNyxsGNpYbFE/UH+6pB9q1oOy2aPpF5Y6R3jw5pkNIhpjoRtqHO8r0XB4xmJpHk4Fj2kXbIhzXDyd5XleVZFUh9YcO8Hzpsla7LcwNFwqC7SA2o0TdvB4HFzZJ6iRyXKdRiacnUBR9kg/oCtMZ2XjGLwhpVH03bsc5h82EtP3KFaz6T8uFPMHvbBZXa2s0jY6xDoPHxAn1Cya9GgeJI2vHcLC4UUltewD3BtS9oWKW17Au8NUdPyWLqn/GckFfxr/Es92gpS2eSN5kYKFZhemUCw3Fr2kKfZZdMnITLrwqklJTZKjVylSMKt5pOFHoSUmmElVqKdU06ZXMpw3eVmN5kK97tDS4qK3uRYIYfCBx+J/HogGaYqZutT2jfoaGDZoA9lhMdWkrjISZpDK7uVeApsDVuheOxGpx4DkiWD2J6INVNz5o/gtGpxUXrhJJJF1UkkkkkkumsJIAEk2A5k2A9yF7/kOVfs2GpUbSxgDjzebuP8xK8v+jHIe/xXeuH7uhDjyLzOgdYgu/wjmvYHPvBXDelObs3Hb8ytUDe6rOaIJcYgEkmwHUnl1WJ7QZzrBayzBzkaiJuQdr7D18jPaPMg49227RIdyc4cJ+yD7kdFicW/0QLAxqGt3P2WglCnugm29W8cD3eoE+oClOrQdBAdD9JgQP3r9xG8AjbqoakF3D4nHqYpUxP/ADrqlV3gbOqf9RP4rvchxZGCB2afusYG6v0SXvLHgT+zgOcAILnkgx6t2UAfBo3kGkQI2PhpOk+ykw1Qd482PhpCPI1Dc8jM+ihrU9JotGzS5gvNu7fBn0Czuk1HQeSPu0p6rdEsqqHXUBP12uHTVTYIPLZavBv2g/0WNyxx7yrf+7gcvDEfJHa+ONOi5zdxt6kNk+65zqMZfKAO4b9gtDOFW7c5eX4cWnunF1M8mvjvKUcBs9vk4cQvOV6tlGYDE0i18SAA7rNwQsD2kyQ4epYeB23IHl08vNdD0fKIHgSchUzso2g60/YbFaarm/aH4f6LMol2cBOIZpPEIvmMD4XNPks4W5zjBaqYj4utlmsbhnMYdUR0Wnz6qTJQCudTCCuXxXn2bVgWRcUykrMhxCjXZNNi1WVLh6epwCLOpgCFWyWjL0RxFEcEPyJPb0pwhOIdBSUGJfdOtbG+yEioFpfo+wuvG0x1/r+CzSNdkc1/Z8Ux/VQzGudA8N5opgtZ21eW1SDzWHxD5ctf23DtYe4gh4DmkcQRKx9OkXOsucxGgRq5vCug6aRPRBkRzCrADR6oaj+EzSzUe6g4pJJJLcq0l3Sol7g1oJc4gNA3JJgAepC4Xo30Vdl9Tji6gs2W0QeLrh1T0u0dS7ksuVksxojI/spNGo0tx2WyEYPDMpCC74qh+090Fx8hYDo0LjPc10N0NPjImR9Vp+tPM7D1PBXM0x4pMncmzG8CY48gAJJWLxlUmSXS5xlxPPy4RsByXl1uy5zO/udlvAoUquMrgCBwQPEPvKvYl82/XRDahniDBgwQYPIxsjcETi0uA2HKi5ypvbDpG0OPG1qLOfmdkg2J6ucdiOXPfipi8jSBpILv3momQy12Rx+I+ygKNyykxNvewB8qPdUgbqzh2iXvkNGkOc4zYMBBJ53LYHGVKGsqAVGHU1rrHaCWmCQCRBBPE3HMKsAC1zSJa4Q7nAIIj1AUmVZfoaadMOdLpiL7Rw9PZN4kJhL3Gn8D7JU66HCIYUAEnnE78OMIt3HeMcw/WBE/MH0MFAalaoGnuqZfUnSGkEC27jEHSADfmj+X19QGwNtTZmDAJCCZMbwwSk/3Vw5pQdnRU/aX62kGDqgQ2fDBHC+6I9osqFek5p33B6j/AE+SvUVZdcLCM0iYScKbhq5XitWkWuLTuDB80W7J/wDqmfrkinbfJdLu+aLH4o+R+Y9COSB9n62jEUz1XetnGTil7fI/ZYHDSV6Fm9KWu9VmQbra4ikHMesTUMOK5vG/CpBZ3MWw8qqrmaf2hVNdhDvG35Ks8o9koimSuqldd5NajccU2LdLShLzcxHxUuyA1tz5pLl+6SNN4UFynCZdU9wOZTO4SWvz6tNCgDwZ+JhZ11UsYI3KM58+G028mN+aA4w2aEDw2Bz/AIWVZwFXLiVynTg2R5VrlJOEkkkT7N5E7GYhlFtgbvd9lg+J3nwHMkL2Z+YMojuMO0aaTQ0m+lukfA0D4n8TyvxQHsvkjsDgDUiMRiNAk/UDvgb/AIRLz1twU1Og1oBYYLYaTvr07ioPtcdW647q2Q3IcWflb9SiWLCK1uXOKxTqh7xxiR4REaW8o5mxJ5xyCD4qqr+NqzMlBX5W/EAuFQNGrS1ocQd4uGgkz7IJAwONk0FKr4Ves+6H9wGlxAjUZPnf8yiOMwjqT3U3mSwxP63V3L8NSbT7yqAZvedIHkNyiUb3MaWtOx+qh4dupZ5y0eW9g31qQe17dRbIbqbq9B+ano5DSr4lracMAEvkwyTBaBP1iJt5LbV9VKkHNcyaZOokGAIiYkGFlyclzCGM5KubHWxXk+My91J5a4QeHvHoVYy/Nzh3y1pe5zXhoAvaJIPyVjMMW/GYiQJ1ODWwOcmTy5+iqtyVxxLdRLTTDmkXHimfZa2UdpPJVFvtbIRUzKpiWumi0CTF4MjmOB3RLKM3qUw1v7OLWhmhrjtDiQIO3FEcTgxqn4XndwFnfxDihVZlZjwTSbUbwI1Ob0NjLXDqryWSN01t5WpfNbXLcT3jZc3S6YLdQMHhcfcibTZeV4PE4ulWc5lIAOId8IdF/RzR0Bheivxjm4dz5DnAEyGlog/8JM25dEEzcLw3AtI3TKXMcA2oxzHCQRf7l5PjcIcPWLb+EyPKf0PRemZPnfeHQ+NXDr890H7c5LrZ3rfibuBxHH5fcEV6RkuxpfAl4KpnjTYDNDiKXgMOAghBsWe71SLj71F2Ir6cSBzj8le7W04dU80TMDYsjwxwVmCydarqcSo06ZdIBQoKC0+Cb+4CrOfYrvJsYCzRxCq4t+mSgxYfFIKkChdTc+aS5cUkaHCgmU2DbNRo6hQq7lDJqt81CU0wn4JwivaB8vjkGj2CD47ceSIZrU1VT5objfiQnp/4v0VjuFC0pgEk5KNKpOGrTfR72dGKxbdQmnR/eVOTrwxh83fJrlmWx1Xsv0dZYaWXtewML6ztbpJA06tIEtBMhocQOZgwhvU8n1fHc7vwFZGLKOZ44aA2fE5wDehElzvRsn/VZuu0N8LbCfWTuZRXH4guqPdwZ4G/IuPqYH+FBsU/kvN2FxO/fcogNhSoYipwVXL36a0D65B2k6gfCB6853UmKduFQrPIMgwRsRvIRKEdvNMDurWeYUNJOsF5cSWDVqaCAYcTuRPyVDD48stEhG8Rm1F1BzhVaXu0h7XAa+rWgDw854rMStUd1uE7nVuFqezPaynRe8VWAsfpvElpA03sZBH3LntT2kp1WCnSgnYvAI8I2aSfT0WYeWg6dY7zS1+mD8LoIh203Bj+qjClJhBkge4bkWFATWCiuS5kaOuHBkgODiBALJkmQbAOJ24KfIcqxNfRia+p/eudogw4gb1O7aAQyZEnl1EiGW6e4/0W57I9qwxjaXdAuaGtD9VyG2a2I4DkevFKZ+iM0N/2TxkkgKvWwogy02tMT6dUCxVEsdqpv0yb6g7SR1A/BbiphWOa/RTNMbmCyCTzvMoHiMKabXuEnSATtpv9U2mYB48UOhydyFsfGSFUy7LQXanPqB2n6tSWEGxiwJ9ZjqruUZL3LaofUfW71xcdfURAA6e6GZ/2kGDptdo1anERMCwncIvlWbNr0mVWgtDvqm+mOExcbQY4rXPDmNxvH/I6vK+dvqsGppdSD4jLazKzIBe1paGvEWaDs7qJi60demHhzTsZHuumvSbfdCZchzy0kUQrCbXn2DwBoY/TEAmR5Tt+uBCtdrh46notDmmXh1am/wAxPUCfmAf5QgHaky53UBdTj5XrDo39wACsbm6SsUmTlMuuVCs5c+KgV3NW2Q/Cnxt80WzJkgrBNtK0qQQNJJJEEySJ5E3x6uSGgStFgML3dO+5WHNlDIyPNO0WqNcy+eqp48eNE307yqucYeCHcCsGFIBIArXcIeDy3SB3SaPklKOqhT4LDd5UZT+25jBHDU4N/Fe64mu1lJrxUDKH7vu4afExzCNLy4W4OEBpGmCvGeyxAx2GJs3vqRJPCHtMytz9Jur9lY4tcXOqlj36XUx+7NYMb3ZcXX1uIcLENmbhAupwesSxwk0CVcw0CUbDD3bL7gu6HX4pn1Q3EU/NddkNRwlMOBgSGC/wWAieEh0dIRGthT5xEcON1xc8PgTvju6JFrY06hazGIpnbbz4odUYTeD1IHzKP4ygYMDgOBi5vv6LH50/FtxTRT1aDGkAeCIvq4TzlGumYYynEF1UqpX6VYePVQOV7GEFztIABJgDbfh0VM81EjS4jmjSXIXJqGPl6TMTvHRKjU0mb3DhIsRqBGpp4OEyDzC7o0S4w0Fx5D8eQVgYMtdDwQYmFMSuDgb3Ccs24Veg0kNBLnaRGp1yYmJ91ZIcDT0tBBcQ8kkFjbQWgbnc35IhhmAcPu+asFljG4mLfmp+sHxDLI27vnhQ03sFLg+0Vam2Dpc2x8YuIg/EDMWVP/xXU5xJJ1GTGrTO/laVo8P2ao6ab9Peaxq8QJBANxqLp1RJsEbxOFwwpnUGsptLTaAfUiXRf2QN80LXU1ps+S2Ua3csTVosqt01Ghw3H5hW3UppuptJYC1zbcA4R4eRuqLyzvKgpmWBx0Holj6tYUiaAaaloDtt7+ZWprpXFsQfQvazsCs5AG6JZPhO5pNp6zU06vE7eCZA9NkRY5D8K86W6o1Q0mNtUCQOk2XWPzRtAAukk2AG54+wQ/IEk05J3cT27qTRtsrWPb+7J5Q7+U/lKx2cu1OI6ELYNxAq0C9uxY7f+EzKxVd37w+Z+9EOluLbB7FVyBZKq2CQuEWzrA6TqAsUKhd9DKJGBwWQhS4NhL2gc1psTgwRHMIPkoAJcdwrVfF3sVhymvkkAb2SFBBsRQLXEFJEHVWu+JJbGyPA3aU23mucpwoJ1nYKzisddcYNjms0kJ3YGdys0vT55pC4jbsmE7AFAMXdXwO8plp8womZaOqsNoW/oFY3o81hwIBCXrUazrmQT0TXjojL8mBM6vkozkh5ztb8b+qK+qygcKrxmHuosjpTWBkjT4g4Eghw2IK9gycMxGEJeC5xJD3O1GajWtbraHbAgNPhtvxknzbDUGtEFrtX1SNIaLecyVu+xedgzQvOlzmm0btBaI4QZG9puuO69HNpLiCK3H6IlDoLNjaJ4N2qnTn7InlIAB+YVhzbR0VfCt0uqMn6xe3+F4n5OlTVKhAt/p/W64zVurwheY1WUx4i0SYbqMXPCTuSgeYYS5/XMmQd7x7K72nyBmLDBULoaSREcREKGu0336fnARRpibE1zHHUeR5KBu90Bq0IlG8g7Fio1lSu4hjos0gRqbqaDbiAeap1aXRXMH2gq0WBoaHltm6iNMD4TEgggeam573MphoqbKvdajC5fSwzRoDWl16b/KIJP1QQYIQDt7iaZqtcwhzrTHQH/wDPyQfEZtXcAC8w2zQ3hPAHdDjTueJ4zJPuVVFBpfrc6ypPeKpdVmMq93q1AsdqaQee4I2jZG6dPVAMAkfDxjieqBaCCCiJ7QPGJpOFJho6CKriB3gN9QYZtwiyMxkzgMc7ZoNWqG6Wb0rNfNa9DVRDhpkObNiCb6mkXHoRdDH1i8+Ilx47Aeo/qusbiTWqOqG0xDeQGwTUIJcwEa2wXNm4DtiVh08lg+dKTn9lxicU+m1pZSNSSBpbaATv9/RGaH+nzlQ0KP4eyv4eh67rNPOxzA0Nojv5qABu1PRZx/XugXacjvWhwP8AZeCOesyTzt+CKZZkQp1qtbW897pBYT4REGw/XFXsZlNOtpNQTp2gkHyPRV+JDBOHNdqFeVbqxl91Vy9pbg28y0j+cx9xWPzOswPfoJ+J0eU2Wh7Y5t3bG02bm8DYDYDpafksVUxL3CIA8gui6L06SZpnI2cVmnlaNu6mrY7UwthD24cBSd0eSRpHkuyixGRCmhD3SE8lMIGyaU/cFSUpaZHzEqx7XBvsDdRaW37RUQYeRSVk1X8wPIBOqKyf5fqrri+KJCkuxSU7mibbJaUWjBLQSK+CHP2cQCo+7XRpfh8iCpYXWlXaVXaj7tctZMESOhHTYzspiRzXTRvxHD2+acUTSXCrMpg+ITcDe203g7H8lYySu+jXpuaGtAeAQ5xNnENIkAwIJHSOC5fRJEEzJvMDwk3G17WXT2bcheQYiNh5brJmYUeXHokCvindEbavQ8yokuD2Xc2bW8TeLPXcdQE7CHtDm3BnhcdDyPTosjlXabuw5tRzi0EeIhztIgDQOYgcJIJ2MpZ7j5cGk1KLXOBbVpuHdPJAgkz4HHa8AxwsV5flej0kM/hF1N8/h8u6Nx5AczUAtJWoTw/Xos3SzbXi6uH7pw7sSHzIO0iOG/NHez+ZagKVZw75s7zLgON+PMG6Kvwo34/PyQZzmYL5IZW6jVAg7fMK8AuAIWYr4L9W9JVd+CP6v7LVHBgqF+XA8vZYxlBTpYbE4prK7KDmv1PEh4Hh4i/tuPZWv2E8lrDlgmYCY4CeC2SZ8bmtDG0QN9+SoBp7rIvwHTZM3Aclrjl4hBMyyfEftVF9JzRQH9qLSfTjsI5K3GmEzi0uDdid/t+qZwpDqeC5iF3h8mY2q6qGw9wgnmBHDbgPZaN2AA8/1vK5GGg/kqRmvAIaavYp9IVKnhR16qHM84pYbT3ltRAGkA9JPRFxTi5QLtR2bpYlrXPdoLAfEY06TwItx+9W9P8AAknAyL0/D6Jn6gPZRvB1mvYHt+FwBB6fmgGT9rjWdWmkWNp2BuZdfwdTAmwsJUuV5gGU2U6LHPY1pio6GBwbYlguXRttwQfOMVVe67NDfiDbbEn4o2NgZ3+5Hen9MimyJIQyweCeQPl5qmZz42ayocee9eXm8nhPHmDwFlTfQA4elua6DXkC/kZmZ2kldYGloOo73tuPPou/kPqkTWRR2BsAEJjb4riXOpQaBw+5cloRfLq9Fs94XOJJJgXvyJsqmYCm6oTTBDbWMT5wJieUqGLkSTOLXxlvxU5oWMbbXgqiWKOo6OEnkrXcp/2cLXJG8tIYaKoY5oPtcLmlhQWyTBnbp58UlM1vUpIZ6rnj/sH+fotnj43uFXAxOAn1Jw9dBSFJaVFUJLw2dLd3HpyCl7xcmDwWPOillhLITRV+M9jJNUgsKXD4QVL02RuO8dJLjEbbD5q5h8hqODjGkNaSd9xe52iB81zTzhzWhoDQBtAXeI7SV3tLC8BhEFoaATBm7tyOi5iLpGb4ll1fG7Rt2fjaKq/0Q9tIAAC0RESNuB5hIGRYtImOMRs4Hmd+i5NUDjvESeMbN9phMK87Gd/cWv6rs27NAXPO52XTouPiHhBaCPDMdduPNdYbGOpE6Ghzdnid4aQGvaRpqAB5idjG6i70xwLoFpMeXNO+sZEc+m0Hn1jbosuVhxZI9sb9j3V0M74uFocLndB+jWH0ajAyKjmsAn4QJHhJ6EAXtCP0s2MeJoePt0/ELcSy7h6Erz5lYF1nSHCQItaLhw2Fxb8lNRxBBsb3gtmwiW6iDy91zmT6KwTbtcb+O62N6g4chajsnnuIxBrCtSFMMI0EHedxG8ARf8VoHVAAS4gAXJJsPNYE5m/wzLyTEhoMEb+L4mj1SxecPc0U6kuDgdTZc+zb2kOJvp5boPl+iTpJNTWgD+Xb6H+6vZnsqja22Fx9Opem5rwN9JBViF5xlrmYaoX0QGOMtcd2lxMadJPSQduqMnthUiNAmAQQ0iCQSJlxEiNuoQ6f0UkDv9Npr46b+hVwzGdyjlDO6D6rqTKrTUbOpoN7bidjHECY4qevVaxupzg1o3JIAHqV5TlzXYeq2o1xL2lxMidgZ1MB3GuNx5czmc9qRXb3dWixwEWmqBewNnXnktEvoo1j26SSO/F/smGWKW4pV2ubqa4ObzBBHuoGYljp0uDvIyPcWXn9HtM+izRSaymzk0TvIuTJ4Lir2hrOnUZ3F5MTAkSYt5KJ9Hi11Mbt8SP2TjJYRuVu8TjabJ1PaI6j7kAzLOqdUaAAWyCXOkixsdLd78FlaZJMzMxvdXsNYktg+ZsCLGQLko1jej8Q/Gf6bLK/NcPwhHqmZSAKfi0GCduEObpHGIMQhz7nUZ8R5G5DYOuRZsaYTOxQ3aem/hsb2HHh7KpicfveOXP5rpMTCgxG0wb+fcrFPkyzm3HbyUlSoAI3NyCecmPv4KAmb/ryVrC5RWq306W83W9QNyiVHsy0fHUJ6NEfMyVsLrWbU1vKBFJhC0dXD4aiJeGNHOq4fLUb+yF4jt7hKUhrtUcKbPxMBUumYzkqTdb/AMLSoGYOo7Zjz/hI+9Styir9iPMtH4oNi/pV/u6JPV7/AMGj8UJr/STiXbNptHRpP/USs7uoRDhaG40x7UtoMmqcSwep/AJLz1/bfFn/AHpH8LWD7gkqv4m3yKn6nL5hekjI6vHT/MPwUg7P1PtM93fkuanb/BAf20+TXn8FUP0l4MbOqHypmPmQtfrcfdwWERTH8pRBnZ9322+xTjs6f7wfyoS76T8J9mt/I3/Mox9KmG4MrezP8yb1yL3lLwJ/dRr/AGfP94P5Smd2ddwe32KDn6VcN/d1fZn+ZJv0pYbiyt7M/wAyQzI/eS9Xn91EqmQ1ebT/AIvzCq1crqMklhvxEGY22XFP6TcIeFUf4G/g5XKP0hYJ3+8LfNlQfcCpjLjPDgmMU4/KUNIv14/ko7mDABjjBieBIWjpZzhMRYVaTzwBcAf+aClVyFrrtJHLiP16q5srXd1EuI/EKWeeTw633i3LjwCZryBAkS2LAAC3xGRbkrmIyiq12rQ5/DwOBB6ljoM+QKmyrLu8J1hwAOxa5jiTeLgGB03VORmx48Ze7t2C1wRGZwa3uqDagFyWybRYNgkEwOJ3ud1YZWkQQAAQLOPwiLiL+nzutAMFTbsxoH8I+8pYjCMcKbSxuzybAGIDRcCYkn2QAekze8Zr5/8AiLHpJ95ZqvigyC5o8Zdqa0NcD1cTBMD7z0UdLEajAEgmdJg6YkiIEC8RPKyM4rs+xxlhIN7Ekj0Ju1U8G+gLPFUTIcQPhGmLEHVuOF5MqDupz5ZJxWmh8N0wwo4f987qhUoPjV4zZ2ojwgaJEwdp23iwNlUxWGdTs4FokxIjkLWuLkzMytQM6pMtSDmgEEEsD5BJLhpcRpuRefuhVO1eajFubop92G8y2T0hvD1V2K/Ne6pWGvjsoTsxg22O3WY1e3n9xsZ80qFMucGgFzp2uSVdw+Td49rAbmSTyAiT81q8vy6nRAFNoBtLt3Hnf3VPUOpDFf4bRbk+Jh+MNR4WawuT1XT4bXmYF4HW26kxOCqsiWWPGxHyWjoCKj29AfaR90Ky6mI8VxvHD1VWD1DKyJdIArv2oJ8zHx8eOyTfZZXC5LVqmfhbxd+XNHsHlVKgNX1hu95FvwaEFz/6QaOHltMd6/kLMb5u4+Q9wvOc57S1sSf3jjHBos0eTR95ujcuWyPYblCo8aWXc7Bei5z9ItCkSKc1nD7JAbP8Z39Fjc0+kHE1bNcKTdoYLx1eZPtCzJcmQyTLkk70EQjxIo+Au6tdzjLiSeZJJ+a4lJJZVqSSSSSSSSSSSSTSlqV3OsAKOIq0QZFOpUYCeIY4tBj0VFJJPKWpMkkkn1JakySSSeUtSZJJJPKv5fn1eh/ZVXt6Bxj1bsUPSThxG4TEA8rdZb9KVUQK1NtT/ib4Hewlp9gtnknbLD4khjHOa8ydDxBtvBEg+68SXQfBnitTcyUCib+ayvw4nm6r5L6AdYO6mB6rmo795H2abR6uc5x/BeJ0u02Ja3SK9UDlrd8uStUe3OMbMViZ4uDHG23ic0lAZcJ73OdY3KLsnaxoaL2Xs6rnAt6+5XjOL7VYmoQXVnyNtJ0D2bC5Z2nxQ2xFX/7H/iV0eJkxY7abHR713QOfGmlNukv5r2f9jCjfljDu0H3XkH+2GLiP2ir/ADlQ1O0uJdY16p/+R34LX/Ex5FZh05/vL2hmHZS8Vm73s0Xid/IJzXb8QIjiQRp99l4RVxLnXcSTzJJ+9I1zEXgcJt7IVmPZkgjQAT35KI4sLoXAl5IHbsvVMw7bYalW3c4gEO0iRJiwdIB23CxvaTtvVxPgA7umCfCCZd/GePkLeazMpljhgbCbbdrbJIZBRC6JlJMnVyqSSSSSSSSSSSSSSSSSSSSWo+j/ALJNx+JfSe9zA2k58tAJkPY2L/xfJJJJ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44" name="Picture 4" descr="http://t3.gstatic.com/images?q=tbn:ANd9GcQfbytJzyYTYd3YyiewAa95q5Sg9QuEx9iEsoCTGfKuuFz4gJL22w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 rot="16200000">
            <a:off x="-656269" y="2227851"/>
            <a:ext cx="5241566" cy="335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химического синапса: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1618" name="Picture 2" descr="Файл:Sinaps ru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2910" y="1357298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Синаптическая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передача: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Синаптическая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передача: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Синаптическая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передача информационного сигнала:</a:t>
            </a:r>
            <a:endParaRPr lang="ru-RU" dirty="0"/>
          </a:p>
        </p:txBody>
      </p:sp>
      <p:pic>
        <p:nvPicPr>
          <p:cNvPr id="3" name="Picture 2" descr="http://kineziolog.bodhy.ru/sites/default/files/Ach_MusSynapse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428728" y="1428736"/>
            <a:ext cx="6429420" cy="523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nanonewsnet.ru/files/users/u2999/Part-6/d5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64475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0"/>
            <a:ext cx="3286116" cy="2571744"/>
          </a:xfrm>
          <a:prstGeom prst="round2DiagRect">
            <a:avLst/>
          </a:prstGeo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Синапти-ческая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передача сигнала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Файл:Botulism pathogenesis scheme RU.sv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857232"/>
            <a:ext cx="4888772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Блокада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синаптической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передачи и её последствия.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786214" cy="4525963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 smtClean="0">
                <a:solidFill>
                  <a:srgbClr val="C00000"/>
                </a:solidFill>
              </a:rPr>
              <a:t>Ботулинистический</a:t>
            </a:r>
            <a:r>
              <a:rPr lang="ru-RU" sz="2800" b="1" i="1" dirty="0" smtClean="0">
                <a:solidFill>
                  <a:srgbClr val="C00000"/>
                </a:solidFill>
              </a:rPr>
              <a:t> и столбнячный токсины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блокирают</a:t>
            </a:r>
            <a:r>
              <a:rPr lang="ru-RU" sz="2800" b="1" i="1" dirty="0" smtClean="0">
                <a:solidFill>
                  <a:srgbClr val="C00000"/>
                </a:solidFill>
              </a:rPr>
              <a:t> процесс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экзоцитоза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нейромедиаторов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29028" name="Picture 4" descr="Clostridium botulinum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86512" y="4489297"/>
            <a:ext cx="2500298" cy="2368703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1357298"/>
            <a:ext cx="785818" cy="5715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786058"/>
            <a:ext cx="1214446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357562"/>
            <a:ext cx="1214446" cy="5000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000504"/>
            <a:ext cx="1214446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357826"/>
            <a:ext cx="1928826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5918" y="785794"/>
            <a:ext cx="1071570" cy="500066"/>
          </a:xfrm>
          <a:prstGeom prst="ellipse">
            <a:avLst/>
          </a:prstGeom>
          <a:noFill/>
          <a:ln w="38100">
            <a:solidFill>
              <a:srgbClr val="2D1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Блокада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синаптической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передачи и её последствия: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428736"/>
            <a:ext cx="3929090" cy="4214842"/>
          </a:xfrm>
          <a:prstGeom prst="round2DiagRect">
            <a:avLst/>
          </a:prstGeo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Дефекты на уровне транспортеров медиаторов (норадреналина и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серотонина</a:t>
            </a:r>
            <a:r>
              <a:rPr lang="ru-RU" sz="2800" b="1" i="1" dirty="0" smtClean="0">
                <a:solidFill>
                  <a:srgbClr val="C00000"/>
                </a:solidFill>
              </a:rPr>
              <a:t>) –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причина психических расстройств</a:t>
            </a:r>
            <a:r>
              <a:rPr lang="ru-RU" sz="2800" b="1" i="1" dirty="0" smtClean="0">
                <a:solidFill>
                  <a:srgbClr val="C00000"/>
                </a:solidFill>
              </a:rPr>
              <a:t>, например, маниакально-депрессивного состояния.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34146" name="AutoShape 2" descr="data:image/jpeg;base64,/9j/4AAQSkZJRgABAQAAAQABAAD/2wCEAAkGBhQSERQTExMUERUVGBcUGBUUFBUWFxoUGBQVFxUaFhQXHCYeGBklGRQVHy8gIycpLCwsFR4xNTAqNSYrLCkBCQoKBQUFDQUFDSkYEhgpKSkpKSkpKSkpKSkpKSkpKSkpKSkpKSkpKSkpKSkpKSkpKSkpKSkpKSkpKSkpKSkpKf/AABEIAIgAiAMBIgACEQEDEQH/xAAcAAACAgMBAQAAAAAAAAAAAAAFBgMEAAIHAQj/xAA5EAABAwIEBAQEBAUEAwAAAAABAAIRAwQFEiExBkFRYSJxgZETMqGxcsHR4QcUI2LwFVLC8SRCsv/EABQBAQAAAAAAAAAAAAAAAAAAAAD/xAAUEQEAAAAAAAAAAAAAAAAAAAAA/9oADAMBAAIRAxEAPwBHs7DNMclHWrhjsuUk9gugYbhNCkORVynRt50YCfqgR7fC6j2yGEdJCqVeGa5MvcGN6c/RdLhznZKYawhpMaF8DozcjuJQ7G8DcKQfVqZmlpILTmaTO7XDpEEbhAjfydHNlDRG0GSNd3H2RuhwvbZXPY4GG55fvAMEAdZ0j8lv/oTBZNuGvzuFR7DoTAFMOgxuj2HcDgW9MOqRWrjM1g0OU6taCdvDrPn0CDnl9VaXQ0EFu0c48+em6pNaZMRufTVGMTwZ1vUqZn08rSQ2CZc7kJI5bny7parNcORcOsT9kDJb4k5jNHEEcwTHqFsOIHZgSC7rBk+YI0I7pct8ReC0QSJ0A11+/upr+s1jzoRMCAYGuvy+qDpmCYqys2Jg9HaH67ojUoLneCcQfDYGyImdY+/II3acRitU+cAD0HsgcrWmidOhohWE3TXbOnlI2PkmK3ZogputVWr2SOfCWj6CBQu8P7LEw3FoFiBHwm0fXqNpM1c4gdh1J7AaroFXAW06TqdFpdlnPUO7nRrqNgOiXOFWfDaajIDmkEnmdx6NjSO5VzFOJHOD2NachmSWkTtI15SCgX7mo6nGSaZnnDtR0J1Ve74reA7OBkf87QfA88jB+V+2o9VZbamtTquIYMuVwJJJOpJg8nDX3SrxtdtpAMY5rnkgw0zGmkjqeiA/a8ZUW0ixlT4eZwcXFrfniPAHAtGmnhACY7PjJppTVc2q8ANbXpNaHBvORqGmI1G/ZcjbdMGlb4fxNiA06ebhroqdXFA0nIQB/a9w+hCAtxPTFSqXU6hqcoLQ13oAYI7hBrGq5j9dR0Oint8caTD2z3LufnGiL/y7Kg8bCO5P/NqDe1psqDNAH92kqG6w9tfT5Xt0mBr+If5uq93TZb1GlmZzTplc6RPI5o2Rm3aagbLgcogQABG8QO/NAkX1B1N5a4QRy5eY7KbDahmImfomzHMIbWaI0qN279ioeGsODXw5pnnJ1n1QHeFviZmwD5xyXULYbJewy1azamQeZOpR+2cguhq1c1Ss2Xjggo3DVi3rhYgUeHrjI2oY+XK4dCZMg9o+6M3tBlUMrNGUP8J336fulgVg0Ecj+SZOFMTa7JSIL/iPA1MwG6iOnP3QD8cwN9tGWr8P4jcwGaASNgTy3XL7rAq7rtmduZxOYRB7iY26rqH8Ur+ajhPyNy/mUE/hhdCnT+NUBqkl2WY8ImBHsg57dcPVWZy5jsxJnTruhv8ApTiTOkLrXEd8Kjy4Ma2TJ/65JRvaUVHd4KBRfYQruEYuaByvGemdxzHcfort1RCpV7fsga221Oo3M2Hsdr2/7W9JraYhsgeaF8HXvzUHHbxN8jv9fujdehBQaRO+vdbvtiXMeww4GHTqC3lI8/uq5OuitW1Tb/PNA74O9wORwOg9jEx3HRGaSXuF8SBeaT9XRLHHmANvb7JjiCgvUit3BQUXKclBUqhYva68QcXx/Fy1oa3cps/hfb1qmbMYghrTzBcJcfRv3CQMQlz2neCupcD1x/K140IygdiWlAE/iXRIc8B3LzU3BmGThlCtOji9p7Oa4hUeJ2ktgmT1KocC47UbQfauPhY9zwPxwT/nmguXzvEQUHvWbI9d25JlC7ult7IAdRk6qrWp6ItVphsyQBtqgt/ftnKzxd4+yCky6+FVZUG7TPpzXQm1BVYHNgyJnsub1KPN2vZMXBmMRNJ3LVvlzHogL1aWq2pNcCrVelJkahTVacBBLhVbLVpudplcDPQTr6QukVADqNZ1XLmEpu4YxnT4Lz+An/5/RAy0irYVKnvuB5rLnFaVNpLnjRBvW3WIJW4tpHkf2WIOUUbRzHw8ahP3BDv/ABriQR/UbE/gRbEsHoirndAVk1KTbd3w4AzAesfogROIDJKV7Kt8Ku10wHy0+Y1H5pqx3cpL4gp5aQPPNmQPhxBmSSRt1CA17j4gMbg6HqEHsqVOtRD8zwRoWzp6KpRxZzXgUwXAHUnb3QT4pVlviOvRC7a8ptO2/OEw8RYbmGbY7x5peo2xBjZB5XdnPhBjqfyC8fSLILdHDWRyKKW9tGpUVzSQGsE4pDvDVhrhz5O/Qo+agcJGoSNZ2gmSmjC7rKcp2OnqgLNAyFULe6IdBPNX2hDbynBQEMWx2p4ZJI6+XVCHYqXgveTDdu5U7XiowscdD9D1Qa7plpZSPX3A1QXqNVxGZx8T9fJvILxQGvqTPJYgfuJbgurR0WxdloMb/uLn/XKPoEV4jwbN/UbuFXxy3bQsbdxbNR4Ik8mmXaD1CBQxWOZSfjBD2ke2qabo5gUrWdMOrMa4SM4n3QQYVYBzIcCCPYjyT3wjwaxzmVq7m06LXA66SAdoVG8tmkgAQRoIUFxiDg1rDMA7Tpv0QX+LLUNc/pmcBHQOMfRJdzZ5jM5YXT+IOHKptm3AyOY/+p4XyQHCRoQPLTouYYhRc6TBIBjYwg8tL4xB1VtzWuEj2QunTDdSYV2zqgiRsUE9DdbXN1DZGhmQogdFRu6smOiB9sbn4lJrxzH15qK8bIQjgjEJFSiTt42+R0d9Y90ZuBHkgE58pVmQ8agSNlDcs1VZleCg8uLIx4Nddv3Xinva7hTLqYlw1jqsQduuiMpnolrH7OtcU2FrS6nTYIiPU+aP3TM7SBzQW8xt1tRFKJlu/eSgSbu1cxpkEeYSrly3DT/e0/UJuv7svH1hKuINh2YbjX1BlB1DhjhLO91Wr4Q3VoPPzQzivDqdWo40wGPG7Rs6OY6H7q9ieLVWBpc7wvaHNc3QagHX3S/cXJfVbB1keyCC543qW1m23IJDS4fKHeE8tdoMx5pYrXjawzurNY0R4f8A216N90wYhiNM1CHgAHn9p7IZeYcGEkNaZ6jyMjqgXL+gHuhoOQHQu0J9Ois0RlACs1mySY9lVeCgkq1YCG1Hqe4q8lQrVUFnBMR+FdU38pyn8J0K6VeNkLk1BkvAXTcIus9Fs7jwn0/aEFK5Q2tojF4xCLlqDSjeQeyxUqpWIPoJrkq8Wtyhk76+0lMdOpqlrjJ8lvYIFWo5CMQaib6khDbwyEB3DcZ+JatpVNcoygnkRt9IVK0q5W1CT8vhHr+yCWdUjMJiYIHXr+SIXL/6LBsXS8z30agH4k+Wz1P7BTWGJRTyPEtGx5j9QqtzRPPQbKs/udPZBZrYgwTBn0MoLf4wSYaMvc7qdwEqpXoZpQVPjkrAVrUolu68BQEMKpTUCesNhpjr90ncMia48ifZX8QxctrMDToxwcf09kDXetQa7p80crEEAjmJCF3jNEAC4csUd2YkLEHc6F1MHslviu5lx9PssWIFio/RD67tV6sQDnuAcCdRz8lbu8ZaXas00EA9NlixBVfizHNOVpEa8vuhn84XGDosWIIDUcx0zPmpXXek5QvFiDwOa8QQR9Qqd1Zlmu45ELFiAjwzVyuqO/2sP1IUFIzUJPPVYsQOuD3megBzYcp9NvotLl69WIFrFHaysWL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4148" name="Picture 4" descr="http://www.psyclinic.ru/uploads/img_62_1150049693/psichoz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42844" y="1214422"/>
            <a:ext cx="4429153" cy="442915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5500702"/>
            <a:ext cx="8143932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Блокаторы</a:t>
            </a:r>
            <a:r>
              <a:rPr lang="ru-RU" sz="2400" b="1" dirty="0" smtClean="0">
                <a:solidFill>
                  <a:srgbClr val="FFFF00"/>
                </a:solidFill>
              </a:rPr>
              <a:t> транспортёров </a:t>
            </a:r>
            <a:r>
              <a:rPr lang="ru-RU" sz="2400" b="1" dirty="0" err="1" smtClean="0">
                <a:solidFill>
                  <a:srgbClr val="FFFF00"/>
                </a:solidFill>
              </a:rPr>
              <a:t>нейромедиаторов</a:t>
            </a:r>
            <a:r>
              <a:rPr lang="ru-RU" sz="2400" b="1" dirty="0" smtClean="0">
                <a:solidFill>
                  <a:srgbClr val="FFFF00"/>
                </a:solidFill>
              </a:rPr>
              <a:t> – антидепрессанты, кокаин и </a:t>
            </a:r>
            <a:r>
              <a:rPr lang="ru-RU" sz="2400" b="1" dirty="0" err="1" smtClean="0">
                <a:solidFill>
                  <a:srgbClr val="FFFF00"/>
                </a:solidFill>
              </a:rPr>
              <a:t>амфетамины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ntranet.tdmu.edu.ua/data/kafedra/internal/pharmakologia/lectures_stud/%D0%A4%D0%B0%D1%80%D0%BC%D0%B0%D0%BA%D0%BE%D0%BB%D0%BE%D0%B3%D1%96%D1%8F/%D0%A1%D1%82%D0%BE%D0%BC%D0%B0%D1%82%D0%BE%D0%BB%D0%BE%D0%B3%D1%96%D1%87%D0%BD%D0%B8%D0%B9/2%20%D0%BA%D1%83%D1%80%D1%81/%D0%A0%D0%BE%D1%81%D1%96%D0%B9%D1%81%D1%8C%D0%BA%D0%B0/02%20%D0%A4%D0%B0%D1%80%D0%BC%D0%B0%D0%BA%D0%BE%D0%BB%D0%BE%D0%B3%D0%B8%D1%8F%20%D1%81%D1%80%D0%B5%D0%B4%D1%81%D1%82%D0%B2,%20%D0%BA%D0%BE%D1%82%D0%BE%D1%80%D1%8B%D0%B5%20%D0%B2%D0%BB%D0%B8%D1%8F%D1%8E%D1%82%20%D0%BD%D0%B0%20%D1%8D%D1%84%D1%84%D0%B5%D1%80%D0%B5%D0%BD%D1%82%D0%BD%D1%83%D1%8E%20%D0%B8%D0%BD%D0%BD%D0%B5%D1%80%D0%B2%D0%B0%D1%86%D0%B8%D1%8E..files/image00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6276"/>
          <a:stretch>
            <a:fillRect/>
          </a:stretch>
        </p:blipFill>
        <p:spPr bwMode="auto">
          <a:xfrm>
            <a:off x="0" y="-1"/>
            <a:ext cx="5500694" cy="68428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1274786"/>
          </a:xfrm>
          <a:prstGeom prst="round2DiagRect">
            <a:avLst/>
          </a:prstGeo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химические синапсы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(клинический аспект):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57818" y="4714884"/>
            <a:ext cx="3214710" cy="578882"/>
          </a:xfrm>
          <a:prstGeom prst="wedgeRoundRectCallout">
            <a:avLst>
              <a:gd name="adj1" fmla="val -64348"/>
              <a:gd name="adj2" fmla="val -331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холиномиметики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143504" y="5857892"/>
            <a:ext cx="4000496" cy="578882"/>
          </a:xfrm>
          <a:prstGeom prst="wedgeRoundRectCallout">
            <a:avLst>
              <a:gd name="adj1" fmla="val -77342"/>
              <a:gd name="adj2" fmla="val -2719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 +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холинорецепторы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428992" y="1428737"/>
            <a:ext cx="5286380" cy="1975009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2D11FF"/>
                </a:solidFill>
                <a:effectLst/>
                <a:latin typeface="Times New Roman" pitchFamily="18" charset="0"/>
                <a:cs typeface="Times New Roman" pitchFamily="18" charset="0"/>
              </a:rPr>
              <a:t>Пилокарпин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11FF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D11FF"/>
                </a:solidFill>
                <a:effectLst/>
                <a:latin typeface="Times New Roman" pitchFamily="18" charset="0"/>
                <a:cs typeface="Times New Roman" pitchFamily="18" charset="0"/>
              </a:rPr>
              <a:t>миметик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11FF"/>
                </a:solidFill>
                <a:effectLst/>
                <a:latin typeface="Times New Roman" pitchFamily="18" charset="0"/>
                <a:cs typeface="Times New Roman" pitchFamily="18" charset="0"/>
              </a:rPr>
              <a:t> ацетилхолина.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Пилокарпин широко используется для лечения глаукомы, т.к. 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сновное при местном применении в виде глазных капель он вызывает сужение зрачка и понижение  внутриглазного давления.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D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типы МКК:</a:t>
            </a:r>
            <a:endParaRPr lang="ru-RU" sz="4800" b="1" dirty="0">
              <a:solidFill>
                <a:srgbClr val="2D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4399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66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Замыкающие (плотные) контакты: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142984"/>
            <a:ext cx="3971924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формируют в слое клеток </a:t>
            </a:r>
            <a:r>
              <a:rPr lang="ru-RU" b="1" i="1" dirty="0" smtClean="0">
                <a:solidFill>
                  <a:srgbClr val="FF0000"/>
                </a:solidFill>
              </a:rPr>
              <a:t>барьер проницаемости, </a:t>
            </a:r>
            <a:r>
              <a:rPr lang="ru-RU" dirty="0" smtClean="0"/>
              <a:t>разделяющий различные по химическому составу среды (например, внешнюю и внутреннюю среды) и препятствующий проникновению веществ через межклеточные пространства.</a:t>
            </a:r>
            <a:endParaRPr lang="ru-RU" dirty="0"/>
          </a:p>
        </p:txBody>
      </p:sp>
      <p:pic>
        <p:nvPicPr>
          <p:cNvPr id="4" name="Picture 2" descr="Vaizdas:Cellular tight junction keys.sv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152524"/>
            <a:ext cx="4410075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6396335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 err="1" smtClean="0">
                <a:solidFill>
                  <a:srgbClr val="2D11FF"/>
                </a:solidFill>
              </a:rPr>
              <a:t>zonula</a:t>
            </a:r>
            <a:r>
              <a:rPr lang="en-US" sz="2400" b="1" i="1" dirty="0" smtClean="0">
                <a:solidFill>
                  <a:srgbClr val="2D11FF"/>
                </a:solidFill>
              </a:rPr>
              <a:t> </a:t>
            </a:r>
            <a:r>
              <a:rPr lang="en-US" sz="2400" b="1" i="1" dirty="0" err="1" smtClean="0">
                <a:solidFill>
                  <a:srgbClr val="2D11FF"/>
                </a:solidFill>
              </a:rPr>
              <a:t>occludens</a:t>
            </a:r>
            <a:r>
              <a:rPr lang="ru-RU" sz="2400" b="1" i="1" dirty="0" smtClean="0">
                <a:solidFill>
                  <a:srgbClr val="2D11FF"/>
                </a:solidFill>
              </a:rPr>
              <a:t> =</a:t>
            </a:r>
            <a:r>
              <a:rPr lang="en-US" sz="2000" b="1" i="1" dirty="0" smtClean="0">
                <a:solidFill>
                  <a:srgbClr val="2D11FF"/>
                </a:solidFill>
              </a:rPr>
              <a:t> </a:t>
            </a:r>
            <a:r>
              <a:rPr lang="ru-RU" sz="2000" b="1" i="1" dirty="0" smtClean="0">
                <a:solidFill>
                  <a:srgbClr val="2D11FF"/>
                </a:solidFill>
              </a:rPr>
              <a:t> </a:t>
            </a:r>
            <a:r>
              <a:rPr lang="ru-RU" sz="2400" b="1" i="1" dirty="0" smtClean="0">
                <a:solidFill>
                  <a:srgbClr val="2D11FF"/>
                </a:solidFill>
              </a:rPr>
              <a:t>поясок замыкания</a:t>
            </a:r>
            <a:endParaRPr lang="ru-RU" sz="2400" b="1" i="1" dirty="0">
              <a:solidFill>
                <a:srgbClr val="2D11FF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071934" y="1857364"/>
            <a:ext cx="928694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170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внешняя среда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36912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35A517"/>
                </a:solidFill>
              </a:rPr>
              <a:t>внутренняя среда</a:t>
            </a:r>
            <a:endParaRPr lang="ru-RU" b="1" i="1" dirty="0">
              <a:solidFill>
                <a:srgbClr val="35A517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7544" y="1556792"/>
            <a:ext cx="0" cy="11521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9512" y="1988840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t2.gstatic.com/images?q=tbn:ANd9GcRcJsDQCsr9ClYOnGtvTbjHgSJ2O_4J-XH-4-H_3iuMUtNLLqB3V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43306" y="4071942"/>
            <a:ext cx="2466975" cy="1847851"/>
          </a:xfrm>
          <a:prstGeom prst="round2Diag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D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замыкающих контактов:</a:t>
            </a:r>
            <a:endParaRPr lang="ru-RU" b="1" dirty="0">
              <a:solidFill>
                <a:srgbClr val="2D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14422"/>
            <a:ext cx="6500858" cy="14287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морула и </a:t>
            </a:r>
            <a:r>
              <a:rPr lang="ru-RU" sz="2800" b="1" dirty="0" err="1" smtClean="0">
                <a:solidFill>
                  <a:srgbClr val="002060"/>
                </a:solidFill>
              </a:rPr>
              <a:t>трофобласт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эмриогенез</a:t>
            </a:r>
            <a:r>
              <a:rPr lang="ru-RU" sz="2800" b="1" dirty="0" smtClean="0">
                <a:solidFill>
                  <a:srgbClr val="002060"/>
                </a:solidFill>
              </a:rPr>
              <a:t>),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альвеолоциты</a:t>
            </a:r>
            <a:r>
              <a:rPr lang="ru-RU" sz="2800" b="1" dirty="0" smtClean="0">
                <a:solidFill>
                  <a:srgbClr val="002060"/>
                </a:solidFill>
              </a:rPr>
              <a:t> лёгких, </a:t>
            </a:r>
          </a:p>
        </p:txBody>
      </p:sp>
      <p:sp>
        <p:nvSpPr>
          <p:cNvPr id="1026" name="AutoShape 2" descr="data:image/jpeg;base64,/9j/4AAQSkZJRgABAQAAAQABAAD/2wCEAAkGBhQQEBUUERAVFRUVFRYYFxgUGBUVHhYYGBQYGBYbGBkcHSgfGR4jGRkYHzIgIycqLiwsFiAxNTAqNSYrLCkBCQoKDgwOGg8PGiwkHSQpLDQqKS8sLCksLCwsLCwsLC8sLCwsKSwsKSwsKSwsLCksKSwsLCwsLCwsLCksLCksLP/AABEIAM4A9QMBIgACEQEDEQH/xAAcAAEAAQUBAQAAAAAAAAAAAAAAAQIDBAUGBwj/xAA5EAACAQMDAgMGBQQBAwUAAAABAhEAAyEEEjEFQSJRYQYTMnGBkQcjQqGxFFLR8PFiweEXM3KCkv/EABoBAQADAQEBAAAAAAAAAAAAAAABAgMEBQb/xAAlEQACAgEEAgICAwAAAAAAAAAAAQIRAwQSITEiQRNhMlEUcbH/2gAMAwEAAhEDEQA/APEKVFKkE0qKUBNKilATSopQE0qKUBNKilATSopQE0qKUBNKilATSopQE0qKUBNKilAJpSlAKUpQCpqKUBNKUoCmlKUApSlAKUpQE0qKTQE0pSgFKUoBSlKAUqooRyInj1qmgFKUoBSlKAUpSgFKVFAKUpQClKUAqailAVUoKUBTSlKAUpSgFKUoBSlKAkUpWy9nuhXNbqEsWVLM57fpX9TH0AzUNpK2Ks1tAK9E1P4KapLKt7217wlgbZMRBOQ3DSADHr6Vufw3/DO9bvuddprPuiNoFwLcZmiQbZBgQYk/TzrGOohNPY7NPil7OV0n4U6x1tsVVWuMsWywDBCJ3HsPkc12Xsb+F76XWXGu+6e0CUUXFS57220yQM7WEL2jLCvQNT1BSfDJVdy+Lw5BP3FYdzqkISrZA2heN2O0cfOawySm4s7IYF2Zb27bNtZbTIkALsDAARtwcD6eVec/iN+HQZbmp01gm4WWUtNIMkl32QTJxhTHeuzTS7QdwRWKCAuCEknOd3y+dYuv6uRIlpBK9vDt5JED5c1zwzVLl8mzwqSo8Q0XshrL1z3dvSXS3qhUDE5YwBj171j9T9ntRphN/T3LYmJdSAT8+K9ute0BMoxwxzBP0+3nV7TFXZvzCyFANrKrw24EGD8X1rsln2rlGL0f2fPdZfTekXtS+yxaa4xzCicdz8q9s1f4f9MLh/cElQNyK7IpyTubO6T3g+VdHp+oWdNaFvT2ktpHwoAAZmcDmTOT5c1Z5uODFaaVnh+n/DDqDozf0rLtcLtchGbmSoOCojJnv3rTdR9ndTpjF7T3EP8A1Kc/I8H6V7z1HrLLyMADMzz2meZ+tYS9dPiQruXIzuI4jaS0f6Ky/kNS/aN/4drs8CqK9O677FWNRu/pwLN6Sdv6DHIjtx2xmvN9XpHtOUuKVZeQa6ozUujkyYZY+yzSlKuYilKUApSlATSlKAilKUApSlAKUpQClKmgMvpWh9/ft2twX3jqm4gkDcYmBzzX0N0P2Ws9O018aclHS2A9w7Q7t8cFuAP0wP3rzj8Fujh9Q1+7ZQ27LIy3XbaUuKGKhBHjmZI7bVPoe09p+kX3VrmnuC5JZ9gkHBBwp+LmP+a4NTld7Ovs7dPjTVs3A1S6jT+8vJcwVZvCAZMCFP8AaTuHHeqr3W90BVKnGBHh4lR9BE1FzV3BpbYaRcuILlznBK4UTx8u2a0zEg9s+XpPerYofHH7OyMUzN1GtL4A+f8APP0rGsKJORMjlio7z2kn9smiMVIjAWfIRBkn5kk/6K1uoaZCziWJyTx3pk5XdGiRstfrLaHcATdJjIAjaf1x6EcHy8q06auSd7N37Fic8DccTk1OssuCguESy+8znDHknvMcViLYwTIKqJy236RzPoK5Yxil2XSMi9atCGDs2cDaJWJgHMHsJFUWdY4MsV+LG0BO8g48uI9ajUX/AIVWMIAdsCWOTub9XyPFWbW7cNkz/wCMx61aKdcsmjYr1W2h3e72ttueJRIO4eL1+nFY1vXk7RgY7EyfnJxxWPs3qw3AQpM//ETj1gVdslXO+6xLFSTGBAXAEc8fY1nSxt0C5qFdDtYfEN0ESBMjtyeOKs6y5tVVDFjOQP7m5meY+mWNNbe2yQhQYCjnAiIMczJJHn2qyhBO0khQeTyMeQ4z/FXirVssCMCDMzhJ8Jkcnv3H0rV+2/Rxc0vvQhFy1EwBJRo57wOZ/wA1t7rlHm25KgAg5EYzgnzJ+9UXLSXLF1c7ijCdwWZBxJBjgc4zV4ScWmjPLHdBo8jpVd4jcYEDymf371RXpngClKUApSlATSlKAioqaUAFKUoBSlKAmtv7K9FGs1SWmbaDJPiVSYGFXdiSYHf5GtUiEkACScADMk8V7d+G34Wrp1W/1C2Pella3b52Acb+24k/Dn78Vk6ReCtmfftrZtratDalkBVA7QMme5JEk9zNa9urXFko4Yq6IQELABvD8QMADifXvWX1/VbPfYnazSfLcJBEc8fL7VxfTuqf1F9LQNwI15GY21CsAHBkHtnHP3rz5tZP6R7PCiendZ1BJiDyB2kgD9pJP2Faa5c9ZM8/73zW46284UZwJ88+X2H1rnVtnOMLGfUkj+RW7khDozBci2pwNoIAx65PzJNa7U6pgrWyu0MyuZ5ICkrHpmajW3DswMTB57f6TVrSqu2XlmE+HgRAyT5DOBWWV2jRIqv6skBW3GFA2liAZMqTntPyq2ulm2TCjaw7ks0yBsHcevyqg3W2mdskAAxnEcHtipBIhjcO8QVgExnEmfD3rnqiTOt3iLLNuYu6bTCiFVYAWeRMDI861sQTKzyMyP4ps3NgyZAn1mO/FXHtTuaGG0eLcIk7oxGPWpilF032SXLGs2ByQruxiWEhc5PrIrDT2gf3ptsqghWCkGIUhRs42mefrFU6nWhVkyYx/MD/AHyrS9Q0V9Lis2ndHuPCbuW4xnsMCaPHFvkhnT3NRJMjeomFcNgsomB2IP7KKxcAQQIMefmRj5Vg6Lqe8c54gkHkx9c/aKzjdIgriDyQDPbwnPGfvU7dvBYjUIFwpJ85wDmIBxV3T3RncFCwZPEADM/TuatOh7LJJ49YnJmasdY1Q02lcsQGZSqg5ksO0ek1pFXwVm9sW2ebdVt21vMLLMyA4LbZPn8JIie4rEqSaivRXCPn27YpSlSQKUpQE0pSgIpUUoCaUpQCpUVFdl+FfRLWq6jaW6X8De82hQysEBJ3tI2idvYzMVWTUVbJSt0ep/hp7HpodAt90a5efZcNtwEFt5hIVhIZQx8XqYHFdH1bq3iWDBySsAgjBG4nIPpV7rHUdrbQf1g4zmPFuPBzP2rktRqj707u5J8/tXHKK3ctnpYcXsjXoHJZt2TnawWQRBB+mO9ZFrRWbBF24yDw7Qyku3wjcrT2GD9YrXmy9wEopbaPF6CJ889zio0eqLFWdA9udgQkieJgTzJBk4k1zZ8cZcROujda67bZRsdzG3xMu0yQCv3XNczfbmCY7z2zj/t96u+0HtE9uLgtBFY7XtDY0MmJJHAgyB2j1qwWS+m+26kd4IMEcj5zVsP4ciP6IeyYngc9zODn5Y5pe0pWJA8eUgtkcTHMeU5MeVZFnTMgD7DyVnjMDHzzHkZHNZ2ksreulbo27bRIEMS0GUgnPO4wCOIrPJl2v6LWYWhG/bZXaGzBIj8wmMsDMRI+gx5YeostYubGEd/DxjBHPy586x7WrVWg3lRp2yxC84n/AKRBmfKsj2qcWLlotcNxiIyBmQCcATjGTzPpUVU0l0xZSmnaIgjwyPPAxA+v71b6hqm3rubDXFTiZb1X1JPMd6x7Ws3soVSd0HgwMkAEgH/EVb6PqUXqIS6WYBhtYRtZgcEnmOc+nFXfdsls7TSaK3pF8Ky07yXEklu3oAB24+pNWdT1pXRlYciBnJ/uOI2x5zWZ1Y/lg7Pi53YYPwAPSAY84NcrqL3jMKIBxEkLI8z65+lRB2iqVmst9E06sfHcO4naN8ZOTJgkn5Vk3FVNoVpQmPEII75Iw3ftVeoseASwHjkSBnscnjGawuq3dgtqilyW3SDjEgDd9z9K6ast0ZoWTwDn+K53220l+6B7u2WsWxuLLmG4bd5QO3rWfY6izhhgEyu0SI7klu/YYradPuCNjDw4kHg4znuZHakZKDKZIfJHbZ5HUVv/AGt9nP6O4NrFkcSCQRHmPIx8/nzWgrtjJSVo8OUXF0xSlKsVFKUoCaUpQEUpSgFKUoBXuP4DdMU2L1w/05LAiVk3lAOQ/wDamARHJrw6vZ/wE1O2xrMgANbmQJyrAQeeRWeRWjTH2dd1o/mQIiT8IiMYn+frWr1eyPUgZ/c/76VsOp8FQviLM05k5Hn8o+lW16Z7y2gBUl5Ek8d8Ccwon5fOuF5Elb4PXjwkaS71Jrqe4t2uSsMB44VuCRyTx9TWC1jbiRu5/acnit1f6VeOVRUU7oOAPiEDcJjK98c5zWpsXXLG0FtlgMBweNsgATHp9OayTiraNE16NfdtC4RuBAAInmWPwjEc/DA7Vz/UG1P9SH0872gNsELMxDCSIGBPr9a9C6JoWvhnPu/dMYlVwGttnaeQfIgmSft09mwlpcCSfQCPIADAq+NycvFcGWRp8HO2em6u7ovd6lVtXXdYdGyqCNzERzACjJwe1Z2n6L7uWN6/duog2iSoE4JPaSCTt/YVd1WsLKTu8gR6dvnVk6sADeZnJnPeOO9V+NRv9tima5OlWLOLdtScmSATJgkyfOKtX9ilSyjPiO3bPJz6TJq9rY2htxLHlY7eZ9P/ADWv1V0EBVwognzLRknsBzWu6+jVIr9+JwIHpJ8iAT9BVnVWw7m5bLLdgBGQwUjiJxz24qG1zbAgYgCQwBwcyMd/+Knp7GGYqrQMS23JPOCCSOaykvbLURpPadNOgt6tLjMAw38cEQY7fqrXdQ65pSZtuQpIEST6iYGf8mqtcxYHEn19a1ms6QNngVSQBhpjdB3RB/2KtGCTsiq6Ll66NTgghRkFv1QsDH6R/mrnWFKCyIYbZWJIE7Sd3lOGFWektja3xDB7x9au9V17BkUyXZg0+SqIEjyMxFaO7JfRXpLClQAZ/UZAx/cCRk4rKsYA8sbj6efEf96taZwUwwiZcBfQROOMcdqyBIxkgN3E9oFYOyTD9q+lf1elBQgG05MtPBHi/aDEdq8vIr2tLJYgMQwIiDkKCvDA8+ea8X1CgOwHEmPvXZppNo8zWwSakW6UpXWcApSlATSlKAilKUApSlAK9X/AvqqK+o04t/mXE3h+ZFsjwR/9mM+deUVvvYz2nPT9Ut4W0cEbHDCfAxG/aezFZE+tZZouUGl2Xg6lZ7l1jUFWO0wwG0x4sMJyfPNaFuqXSiILg22/hEeuJJ5Of2rquq6ZSy7bc4WAZ8Sx4Qe/Fcte6Y6tcIBi3PvIUSk9onyM/wDFcM1CFbj2YNNGw6b1W0om625kXYFIO0puB2icELkgROMTWqOiV2N608MrkxADFdsyBJMyc+g86xdbpmssocAFgGAPlCnPl8UH/it17L2GN1WtusBoKTtLGeck8Sew4+dcs1GKc4vss0lybvpNt0tD3gVZ8W0DC5O0DHaf+3areu1ezCzJECRGPT9/L96yupXdsyZIAB++c98zXK6jVF3IB4rshBKNezOK3cmXqR6HtnsflVjWNBBIgGAxOJY8gLHar122zWh4tqruME/FiWAAy2RNWdHp/eW2cusrtVZGJNzP7ZmsJZHfJqW9bb2sUdtjMNwyIETAOO5Aj51gJbwZ2gGSC+CYzIH0j5ms7V6RbTbmO4TkmRuaOJ7Znt61T/RbZQAPe2g8+FQV3DyE7ZyCYqm+vZJrbkefPyJ+vkaqJlvB4o4O2CPnE1dvWefCfCQDzgD0yT3NW33Wzt3iWyYORBkE+R7+cVspJosWrlvuCCCSOwOPMDiagwRxBmRz9h8qv2kG4r57gIG/cOBBA7nuB2qqxowdhAYhonwkZ3RCTyccie9Q8iXYNT1h/wCnX3lq2rSfET2GMn61pdIDccs5LMYPHI4+npXU9S07KlxGG4oDMETgHE/KtH0uRtuKoUbjtHYwZAJ/V2+1aKfiR7MzRDapUTE98cY8/U/er/TrxDPBIk9pAJjvVdsHMzIPix3POeJqbKFCAMEnHOQf81VpNEmdonG8n4gBk5aRJ3GTzx+9eOalwXYgAAsSABAAnEDtXrXVdWLWnvFxARXHeSxBVREeZ/evIDXTplwzzda+UhSlK6zzxSlKAmlKUBFKUoBSlKAVUpqmpFAe0dB/F3T33sJfttYbwqzKV2BlPhIJyAYAM4/mux6pqlLtgbCo37yV3LIxggmMkQTXzNXc9C/EhrFu2monUKBGcNbC4VVP6hEc+lefn0cJcrs7MOen5HpOusWnVdlyVVGSAslVaCZH9v8AEc09kwyMbSkNsaQWw0Gc8ADCxH/Ua5mz7e6K7MMbO5IKspAH9w3CefSJx8q3PstrNPc1lprWptyzQEU5ICFfPOex9K4np5Y4u+ju+SElwzo+ruWBA7yCB3yIGO//AJrnLGg2XDsklQDnucEgeZkiut1OmJaXAOWMNMZHfyPP2rQs5ubWt23VRuICZ3Jja0xglRP0HyqHqE/xLQ6JC7t3vLsFUJABUs2DuwcxgjsMn1rE0bN4VtuSC0AIvhkiVmSN3BJn+DVV67bDHbd8Uhd/x9wFJUgkEDfBBjg8Gnuktlxc2oQAFe54w7b5bbLbZ2gGsU2WMcIyXmt7BG8MxaCqkncG/tnnkdoqzZnxFiLw94/iIZyXiASMAiPtMCsXXF1VQri4LbMm5YYshHhaASDgdxI3fWsuz1k3NoEk7WWCy7SQSwZgQBiTAHlBrRqVWiSNVYuMtxWu+8KEzsDAoqggqsYMljz5c5rG6gx94r3AdtxVAMTIACyCDhpHB8jVbXHtu0MXLH8wQygtJw4+cmAYg1F0EZZTdBgK7Ahfeco+AI8vFx+1XinF8ElVnTElYcW2VoJcm2DgEEAiVHHMTM96jVagrdSH3C2AGwIBIAI75gfQzVXSVCi6buxruwkI3DY2bWU5J+E89u1WNdtgFU2AkGJGDHiAjsGkZ5qF5SpkmTfC7iUYltssDB7eY5+frXO2UW7cZwseLIBgiO4B5EgeVbqxdkkbVCkR9PU/zWtsaXbjAORAEgD07mtYQcRRkW8geGQY+FT5dvkR++aydDdi5uQ5kj8wTiMTHlVlzbtiblxbYjO9vMntE8VzPV/b8q+3TIu1eGbv5wAY+uatGDyOkjPJlhDtk+3/AFZQiaa04YfFciZBHCk/c/biuGqu7dLMWYySSSfMnmqK9SEdsaPGy5HkluFKUq5mKUpQE0pSgIpSlAKUpQClKUBNKUoBXQ+wXW00fULN64m5VaO5K7vDuAHJE8Vz1VW3ggjkGftVJxUouL9kp07PqPqLogWACszBGWDLGO/fvXJay1atuzM8W3i2uyd24+IiQdoAMcxgxNZPQPa231LTW34uWxF1QcodsB1BmRPnWP1DphdoG8oDAyACTBw0we0DmvmY43CVS4PaxtONos3bis7S4Udz5wpBVI+IjjxY9a1li0TcYPaBVdgBErKgSxQT5Gsy8DbZmyy7jEiDjgAnhgFPn8IkmaqbSyiXLgbYp2tAbwhh4e/JhhI4rqjx7NTFOmNpriNMTBYRuAKk+A8CVngmY5rYWtELYHunVt+0MFGQCAT8UxgNPHpNYj3DuUIYjco7YnwMTwxI/g5qxcvMEKG6QPDuSd27DEnAgDtEjmpqTBVZY+72psLOAEliWUAzkwAJ4E5pauflbTbYMofYySckDcCpx25xWIqTG8iWx4TJERiCDV69qVeBaG2DBEDcNxPi3HPEcjtxV2vRJXqNwusqooLHawwABCsSCScRmfTFWX5mZ3HtPrxM4xyautdYs5IKhTtG6NxzB29uMRFHtLbtl3cAKCXMjAjsPrGPlVouhddms9otedPp2dGCvKwMHDGOD8j51xV72u1LAgXSoIztgHmeQJHljsKo617QXNRcuHewtsRCTgAfDjj1rU16UMSryR5GbO5S8XwX9XrXumbjFj5nvknP1JqxSlbVRzN32KippUkEUpSgFKVIoBSpFKAppSpoCKVNKAippSgFKUoBSlKA6j2G9tW6dcP5YuW7hUODgwP7Tx8xGYFezakpdQvZuB1b8xdoBwRggdjznvFfONbr2Y9pX0N4XBuZf1IHKhsGJwRj1BrztXo/l84d/wCnVgz7OH0esG0yudud0GCMrICmIErjaBHbniqtY10oFOzaGEIsuWAON5kHEMT6zzWIvtZpbl8EvsDWwQxuQpIglOIIUESR3ERistLlu7uNu4jQeUbO4iQD/diMDia87bJO5Kj01OMumYDKpLAg7gYw20ZxCj0kEfWoDO6r4VME9wrbgw2+k9vOr76fau3b3kdtpIj4j6Tj1qx7sBobAJ5EmM/EJ+vFa3ZcsupIUATkjbA4IDeImZzJmrRgEwMAtLAQST/1f249ODWXbsgHIlZHhEifIGIic/4rG6z1i3YDG4QpwQoAJHO3wgg89/8ANaQTbohtRVsqe6EG932qoyT2HAAHc+neuD9qvaE3292hi0pkSCpY+bA+XlWJ1v2ifVHxYUNKgcAR/PrNapmJyTPzr0ceFR5Z5ufU7/GPRFKUroOIUpSgFKUoBSlKAUpSgJpSlARSlTQEUqaUBFKmlARSppQCoqaUApSlAJrK0nVLtog27rqQGAgnAb4gPKaxaVDSfZKbR2Nn8SLxP5gBUAbRAIkCJM5k92nHYVV/6iM10E2wluCP7yJMg9pg9hEj71xlKy+DH+jZajIvZvdZ7aal3LLeKTOE8IP0rTX9Q1xtzsWY8ljJP1q3StIxUejOU5S7YpSlWKClKqS2WmATAJMdgOTQFNKUoBSlKAUpSgFKUoBSlKAUpSgFKUoBSlKAUpFKAUpSKAUqaiKAUqYpQEVnWtMrWSVXc43FhugooiGC/qHMnMelYVX7Or2KQFWSCN2ZhhBHMcSJjvQGRqLCLc90EkhlUuWMkyN0DgDyq7e0CLbZgoJFy6vicLATbtgfqOT+1Y7dSJglE3eGXjJ2xHeAcDIAJqG6iSpVkRpZ2BO7BeJiCPIc0Bk3umrErMe6k54ue7D/AGMz9D5VQ+nt+/FkIcXAhYsZPihscCf2qwvUWG/iHRUOOygAEeRgc+pqtuqEsG2JvlSWgyxUgicwJjMRNAXbemtlrhZMJb3QjhpO8D4sxzWRprNsHeFYK+nuEqDJBBKkAkd471Z0OpH5zC2g/KMjxEH8xJmTP2NYzdRYmYUDYbYAGFU8gfcmT50Blf0VtirhSF9y1xlDTO12WASMSQP3q9obNvcji3h0veEsTDIhkgxkEefFa611Fl2xEKpSCJBViSQ3n8R/aq16owdWCqAgKhADthgQ3eTMnM0BcS1aCq7W2IuOwADRsVdoOYyZPfyq3r9CLSnMkXriT5hQsY+pqU6owxstkBtygrhGgfCAeMDBkYq0daSpVlVpZmkzIZgATg+negM6z01CzCJgWPicJ/7iAsZPr2pb6YmxpBw14STtYC2AV8Hc5yO3pWIOpHMqrSEEEGPyxC8HyqB1N9wJgkO7ZHJeA0+higLun6busM8Nu8TLHG1I3z85P/4NXrmhtraDlThbTGHyxY5BX9IiYPmO81iW+oOpUg/AAAMwQJmR3mTPzqk65iCMQbap9FIIPzkUBkajT2rMSDc3eJYbbCH4JxycyO2KVh3r5eJ7KFHyAxSp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QQEBUUERAVFRUVFRYYFxgUGBUVHhYYGBQYGBYbGBkcHSgfGR4jGRkYHzIgIycqLiwsFiAxNTAqNSYrLCkBCQoKDgwOGg8PGiwkHSQpLDQqKS8sLCksLCwsLCwsLC8sLCwsKSwsKSwsKSwsLCksKSwsLCwsLCwsLCksLCksLP/AABEIAM4A9QMBIgACEQEDEQH/xAAcAAEAAQUBAQAAAAAAAAAAAAAAAQIDBAUGBwj/xAA5EAACAQMDAgMGBQQBAwUAAAABAhEAAyEEEjEFQSJRYQYTMnGBkQcjQqGxFFLR8PFiweEXM3KCkv/EABoBAQADAQEBAAAAAAAAAAAAAAABAgMEBQb/xAAlEQACAgEEAgICAwAAAAAAAAAAAQIRAwQSITEiQRNhMlEUcbH/2gAMAwEAAhEDEQA/APEKVFKkE0qKUBNKilATSopQE0qKUBNKilATSopQE0qKUBNKilATSopQE0qKUBNKilAJpSlAKUpQCpqKUBNKUoCmlKUApSlAKUpQE0qKTQE0pSgFKUoBSlKAUqooRyInj1qmgFKUoBSlKAUpSgFKVFAKUpQClKUAqailAVUoKUBTSlKAUpSgFKUoBSlKAkUpWy9nuhXNbqEsWVLM57fpX9TH0AzUNpK2Ks1tAK9E1P4KapLKt7217wlgbZMRBOQ3DSADHr6Vufw3/DO9bvuddprPuiNoFwLcZmiQbZBgQYk/TzrGOohNPY7NPil7OV0n4U6x1tsVVWuMsWywDBCJ3HsPkc12Xsb+F76XWXGu+6e0CUUXFS57220yQM7WEL2jLCvQNT1BSfDJVdy+Lw5BP3FYdzqkISrZA2heN2O0cfOawySm4s7IYF2Zb27bNtZbTIkALsDAARtwcD6eVec/iN+HQZbmp01gm4WWUtNIMkl32QTJxhTHeuzTS7QdwRWKCAuCEknOd3y+dYuv6uRIlpBK9vDt5JED5c1zwzVLl8mzwqSo8Q0XshrL1z3dvSXS3qhUDE5YwBj171j9T9ntRphN/T3LYmJdSAT8+K9ute0BMoxwxzBP0+3nV7TFXZvzCyFANrKrw24EGD8X1rsln2rlGL0f2fPdZfTekXtS+yxaa4xzCicdz8q9s1f4f9MLh/cElQNyK7IpyTubO6T3g+VdHp+oWdNaFvT2ktpHwoAAZmcDmTOT5c1Z5uODFaaVnh+n/DDqDozf0rLtcLtchGbmSoOCojJnv3rTdR9ndTpjF7T3EP8A1Kc/I8H6V7z1HrLLyMADMzz2meZ+tYS9dPiQruXIzuI4jaS0f6Ky/kNS/aN/4drs8CqK9O677FWNRu/pwLN6Sdv6DHIjtx2xmvN9XpHtOUuKVZeQa6ozUujkyYZY+yzSlKuYilKUApSlATSlKAilKUApSlAKUpQClKmgMvpWh9/ft2twX3jqm4gkDcYmBzzX0N0P2Ws9O018aclHS2A9w7Q7t8cFuAP0wP3rzj8Fujh9Q1+7ZQ27LIy3XbaUuKGKhBHjmZI7bVPoe09p+kX3VrmnuC5JZ9gkHBBwp+LmP+a4NTld7Ovs7dPjTVs3A1S6jT+8vJcwVZvCAZMCFP8AaTuHHeqr3W90BVKnGBHh4lR9BE1FzV3BpbYaRcuILlznBK4UTx8u2a0zEg9s+XpPerYofHH7OyMUzN1GtL4A+f8APP0rGsKJORMjlio7z2kn9smiMVIjAWfIRBkn5kk/6K1uoaZCziWJyTx3pk5XdGiRstfrLaHcATdJjIAjaf1x6EcHy8q06auSd7N37Fic8DccTk1OssuCguESy+8znDHknvMcViLYwTIKqJy236RzPoK5Yxil2XSMi9atCGDs2cDaJWJgHMHsJFUWdY4MsV+LG0BO8g48uI9ajUX/AIVWMIAdsCWOTub9XyPFWbW7cNkz/wCMx61aKdcsmjYr1W2h3e72ttueJRIO4eL1+nFY1vXk7RgY7EyfnJxxWPs3qw3AQpM//ETj1gVdslXO+6xLFSTGBAXAEc8fY1nSxt0C5qFdDtYfEN0ESBMjtyeOKs6y5tVVDFjOQP7m5meY+mWNNbe2yQhQYCjnAiIMczJJHn2qyhBO0khQeTyMeQ4z/FXirVssCMCDMzhJ8Jkcnv3H0rV+2/Rxc0vvQhFy1EwBJRo57wOZ/wA1t7rlHm25KgAg5EYzgnzJ+9UXLSXLF1c7ijCdwWZBxJBjgc4zV4ScWmjPLHdBo8jpVd4jcYEDymf371RXpngClKUApSlATSlKAioqaUAFKUoBSlKAmtv7K9FGs1SWmbaDJPiVSYGFXdiSYHf5GtUiEkACScADMk8V7d+G34Wrp1W/1C2Pella3b52Acb+24k/Dn78Vk6ReCtmfftrZtratDalkBVA7QMme5JEk9zNa9urXFko4Yq6IQELABvD8QMADifXvWX1/VbPfYnazSfLcJBEc8fL7VxfTuqf1F9LQNwI15GY21CsAHBkHtnHP3rz5tZP6R7PCiendZ1BJiDyB2kgD9pJP2Faa5c9ZM8/73zW46284UZwJ88+X2H1rnVtnOMLGfUkj+RW7khDozBci2pwNoIAx65PzJNa7U6pgrWyu0MyuZ5ICkrHpmajW3DswMTB57f6TVrSqu2XlmE+HgRAyT5DOBWWV2jRIqv6skBW3GFA2liAZMqTntPyq2ulm2TCjaw7ks0yBsHcevyqg3W2mdskAAxnEcHtipBIhjcO8QVgExnEmfD3rnqiTOt3iLLNuYu6bTCiFVYAWeRMDI861sQTKzyMyP4ps3NgyZAn1mO/FXHtTuaGG0eLcIk7oxGPWpilF032SXLGs2ByQruxiWEhc5PrIrDT2gf3ptsqghWCkGIUhRs42mefrFU6nWhVkyYx/MD/AHyrS9Q0V9Lis2ndHuPCbuW4xnsMCaPHFvkhnT3NRJMjeomFcNgsomB2IP7KKxcAQQIMefmRj5Vg6Lqe8c54gkHkx9c/aKzjdIgriDyQDPbwnPGfvU7dvBYjUIFwpJ85wDmIBxV3T3RncFCwZPEADM/TuatOh7LJJ49YnJmasdY1Q02lcsQGZSqg5ksO0ek1pFXwVm9sW2ebdVt21vMLLMyA4LbZPn8JIie4rEqSaivRXCPn27YpSlSQKUpQE0pSgIpUUoCaUpQCpUVFdl+FfRLWq6jaW6X8De82hQysEBJ3tI2idvYzMVWTUVbJSt0ep/hp7HpodAt90a5efZcNtwEFt5hIVhIZQx8XqYHFdH1bq3iWDBySsAgjBG4nIPpV7rHUdrbQf1g4zmPFuPBzP2rktRqj707u5J8/tXHKK3ctnpYcXsjXoHJZt2TnawWQRBB+mO9ZFrRWbBF24yDw7Qyku3wjcrT2GD9YrXmy9wEopbaPF6CJ889zio0eqLFWdA9udgQkieJgTzJBk4k1zZ8cZcROujda67bZRsdzG3xMu0yQCv3XNczfbmCY7z2zj/t96u+0HtE9uLgtBFY7XtDY0MmJJHAgyB2j1qwWS+m+26kd4IMEcj5zVsP4ciP6IeyYngc9zODn5Y5pe0pWJA8eUgtkcTHMeU5MeVZFnTMgD7DyVnjMDHzzHkZHNZ2ksreulbo27bRIEMS0GUgnPO4wCOIrPJl2v6LWYWhG/bZXaGzBIj8wmMsDMRI+gx5YeostYubGEd/DxjBHPy586x7WrVWg3lRp2yxC84n/AKRBmfKsj2qcWLlotcNxiIyBmQCcATjGTzPpUVU0l0xZSmnaIgjwyPPAxA+v71b6hqm3rubDXFTiZb1X1JPMd6x7Ws3soVSd0HgwMkAEgH/EVb6PqUXqIS6WYBhtYRtZgcEnmOc+nFXfdsls7TSaK3pF8Ky07yXEklu3oAB24+pNWdT1pXRlYciBnJ/uOI2x5zWZ1Y/lg7Pi53YYPwAPSAY84NcrqL3jMKIBxEkLI8z65+lRB2iqVmst9E06sfHcO4naN8ZOTJgkn5Vk3FVNoVpQmPEII75Iw3ftVeoseASwHjkSBnscnjGawuq3dgtqilyW3SDjEgDd9z9K6ast0ZoWTwDn+K53220l+6B7u2WsWxuLLmG4bd5QO3rWfY6izhhgEyu0SI7klu/YYradPuCNjDw4kHg4znuZHakZKDKZIfJHbZ5HUVv/AGt9nP6O4NrFkcSCQRHmPIx8/nzWgrtjJSVo8OUXF0xSlKsVFKUoCaUpQEUpSgFKUoBXuP4DdMU2L1w/05LAiVk3lAOQ/wDamARHJrw6vZ/wE1O2xrMgANbmQJyrAQeeRWeRWjTH2dd1o/mQIiT8IiMYn+frWr1eyPUgZ/c/76VsOp8FQviLM05k5Hn8o+lW16Z7y2gBUl5Ek8d8Ccwon5fOuF5Elb4PXjwkaS71Jrqe4t2uSsMB44VuCRyTx9TWC1jbiRu5/acnit1f6VeOVRUU7oOAPiEDcJjK98c5zWpsXXLG0FtlgMBweNsgATHp9OayTiraNE16NfdtC4RuBAAInmWPwjEc/DA7Vz/UG1P9SH0872gNsELMxDCSIGBPr9a9C6JoWvhnPu/dMYlVwGttnaeQfIgmSft09mwlpcCSfQCPIADAq+NycvFcGWRp8HO2em6u7ovd6lVtXXdYdGyqCNzERzACjJwe1Z2n6L7uWN6/duog2iSoE4JPaSCTt/YVd1WsLKTu8gR6dvnVk6sADeZnJnPeOO9V+NRv9tima5OlWLOLdtScmSATJgkyfOKtX9ilSyjPiO3bPJz6TJq9rY2htxLHlY7eZ9P/ADWv1V0EBVwognzLRknsBzWu6+jVIr9+JwIHpJ8iAT9BVnVWw7m5bLLdgBGQwUjiJxz24qG1zbAgYgCQwBwcyMd/+Knp7GGYqrQMS23JPOCCSOaykvbLURpPadNOgt6tLjMAw38cEQY7fqrXdQ65pSZtuQpIEST6iYGf8mqtcxYHEn19a1ms6QNngVSQBhpjdB3RB/2KtGCTsiq6Ll66NTgghRkFv1QsDH6R/mrnWFKCyIYbZWJIE7Sd3lOGFWektja3xDB7x9au9V17BkUyXZg0+SqIEjyMxFaO7JfRXpLClQAZ/UZAx/cCRk4rKsYA8sbj6efEf96taZwUwwiZcBfQROOMcdqyBIxkgN3E9oFYOyTD9q+lf1elBQgG05MtPBHi/aDEdq8vIr2tLJYgMQwIiDkKCvDA8+ea8X1CgOwHEmPvXZppNo8zWwSakW6UpXWcApSlATSlKAilKUApSlAK9X/AvqqK+o04t/mXE3h+ZFsjwR/9mM+deUVvvYz2nPT9Ut4W0cEbHDCfAxG/aezFZE+tZZouUGl2Xg6lZ7l1jUFWO0wwG0x4sMJyfPNaFuqXSiILg22/hEeuJJ5Of2rquq6ZSy7bc4WAZ8Sx4Qe/Fcte6Y6tcIBi3PvIUSk9onyM/wDFcM1CFbj2YNNGw6b1W0om625kXYFIO0puB2icELkgROMTWqOiV2N608MrkxADFdsyBJMyc+g86xdbpmssocAFgGAPlCnPl8UH/it17L2GN1WtusBoKTtLGeck8Sew4+dcs1GKc4vss0lybvpNt0tD3gVZ8W0DC5O0DHaf+3areu1ezCzJECRGPT9/L96yupXdsyZIAB++c98zXK6jVF3IB4rshBKNezOK3cmXqR6HtnsflVjWNBBIgGAxOJY8gLHar122zWh4tqruME/FiWAAy2RNWdHp/eW2cusrtVZGJNzP7ZmsJZHfJqW9bb2sUdtjMNwyIETAOO5Aj51gJbwZ2gGSC+CYzIH0j5ms7V6RbTbmO4TkmRuaOJ7Znt61T/RbZQAPe2g8+FQV3DyE7ZyCYqm+vZJrbkefPyJ+vkaqJlvB4o4O2CPnE1dvWefCfCQDzgD0yT3NW33Wzt3iWyYORBkE+R7+cVspJosWrlvuCCCSOwOPMDiagwRxBmRz9h8qv2kG4r57gIG/cOBBA7nuB2qqxowdhAYhonwkZ3RCTyccie9Q8iXYNT1h/wCnX3lq2rSfET2GMn61pdIDccs5LMYPHI4+npXU9S07KlxGG4oDMETgHE/KtH0uRtuKoUbjtHYwZAJ/V2+1aKfiR7MzRDapUTE98cY8/U/er/TrxDPBIk9pAJjvVdsHMzIPix3POeJqbKFCAMEnHOQf81VpNEmdonG8n4gBk5aRJ3GTzx+9eOalwXYgAAsSABAAnEDtXrXVdWLWnvFxARXHeSxBVREeZ/evIDXTplwzzda+UhSlK6zzxSlKAmlKUBFKUoBSlKAVUpqmpFAe0dB/F3T33sJfttYbwqzKV2BlPhIJyAYAM4/mux6pqlLtgbCo37yV3LIxggmMkQTXzNXc9C/EhrFu2monUKBGcNbC4VVP6hEc+lefn0cJcrs7MOen5HpOusWnVdlyVVGSAslVaCZH9v8AEc09kwyMbSkNsaQWw0Gc8ADCxH/Ua5mz7e6K7MMbO5IKspAH9w3CefSJx8q3PstrNPc1lprWptyzQEU5ICFfPOex9K4np5Y4u+ju+SElwzo+ruWBA7yCB3yIGO//AJrnLGg2XDsklQDnucEgeZkiut1OmJaXAOWMNMZHfyPP2rQs5ubWt23VRuICZ3Jja0xglRP0HyqHqE/xLQ6JC7t3vLsFUJABUs2DuwcxgjsMn1rE0bN4VtuSC0AIvhkiVmSN3BJn+DVV67bDHbd8Uhd/x9wFJUgkEDfBBjg8Gnuktlxc2oQAFe54w7b5bbLbZ2gGsU2WMcIyXmt7BG8MxaCqkncG/tnnkdoqzZnxFiLw94/iIZyXiASMAiPtMCsXXF1VQri4LbMm5YYshHhaASDgdxI3fWsuz1k3NoEk7WWCy7SQSwZgQBiTAHlBrRqVWiSNVYuMtxWu+8KEzsDAoqggqsYMljz5c5rG6gx94r3AdtxVAMTIACyCDhpHB8jVbXHtu0MXLH8wQygtJw4+cmAYg1F0EZZTdBgK7Ahfeco+AI8vFx+1XinF8ElVnTElYcW2VoJcm2DgEEAiVHHMTM96jVagrdSH3C2AGwIBIAI75gfQzVXSVCi6buxruwkI3DY2bWU5J+E89u1WNdtgFU2AkGJGDHiAjsGkZ5qF5SpkmTfC7iUYltssDB7eY5+frXO2UW7cZwseLIBgiO4B5EgeVbqxdkkbVCkR9PU/zWtsaXbjAORAEgD07mtYQcRRkW8geGQY+FT5dvkR++aydDdi5uQ5kj8wTiMTHlVlzbtiblxbYjO9vMntE8VzPV/b8q+3TIu1eGbv5wAY+uatGDyOkjPJlhDtk+3/AFZQiaa04YfFciZBHCk/c/biuGqu7dLMWYySSSfMnmqK9SEdsaPGy5HkluFKUq5mKUpQE0pSgIpSlAKUpQClKUBNKUoBXQ+wXW00fULN64m5VaO5K7vDuAHJE8Vz1VW3ggjkGftVJxUouL9kp07PqPqLogWACszBGWDLGO/fvXJay1atuzM8W3i2uyd24+IiQdoAMcxgxNZPQPa231LTW34uWxF1QcodsB1BmRPnWP1DphdoG8oDAyACTBw0we0DmvmY43CVS4PaxtONos3bis7S4Udz5wpBVI+IjjxY9a1li0TcYPaBVdgBErKgSxQT5Gsy8DbZmyy7jEiDjgAnhgFPn8IkmaqbSyiXLgbYp2tAbwhh4e/JhhI4rqjx7NTFOmNpriNMTBYRuAKk+A8CVngmY5rYWtELYHunVt+0MFGQCAT8UxgNPHpNYj3DuUIYjco7YnwMTwxI/g5qxcvMEKG6QPDuSd27DEnAgDtEjmpqTBVZY+72psLOAEliWUAzkwAJ4E5pauflbTbYMofYySckDcCpx25xWIqTG8iWx4TJERiCDV69qVeBaG2DBEDcNxPi3HPEcjtxV2vRJXqNwusqooLHawwABCsSCScRmfTFWX5mZ3HtPrxM4xyautdYs5IKhTtG6NxzB29uMRFHtLbtl3cAKCXMjAjsPrGPlVouhddms9otedPp2dGCvKwMHDGOD8j51xV72u1LAgXSoIztgHmeQJHljsKo617QXNRcuHewtsRCTgAfDjj1rU16UMSryR5GbO5S8XwX9XrXumbjFj5nvknP1JqxSlbVRzN32KippUkEUpSgFKVIoBSpFKAppSpoCKVNKAippSgFKUoBSlKA6j2G9tW6dcP5YuW7hUODgwP7Tx8xGYFezakpdQvZuB1b8xdoBwRggdjznvFfONbr2Y9pX0N4XBuZf1IHKhsGJwRj1BrztXo/l84d/wCnVgz7OH0esG0yudud0GCMrICmIErjaBHbniqtY10oFOzaGEIsuWAON5kHEMT6zzWIvtZpbl8EvsDWwQxuQpIglOIIUESR3ERistLlu7uNu4jQeUbO4iQD/diMDia87bJO5Kj01OMumYDKpLAg7gYw20ZxCj0kEfWoDO6r4VME9wrbgw2+k9vOr76fau3b3kdtpIj4j6Tj1qx7sBobAJ5EmM/EJ+vFa3ZcsupIUATkjbA4IDeImZzJmrRgEwMAtLAQST/1f249ODWXbsgHIlZHhEifIGIic/4rG6z1i3YDG4QpwQoAJHO3wgg89/8ANaQTbohtRVsqe6EG932qoyT2HAAHc+neuD9qvaE3292hi0pkSCpY+bA+XlWJ1v2ifVHxYUNKgcAR/PrNapmJyTPzr0ceFR5Z5ufU7/GPRFKUroOIUpSgFKUoBSlKAUpSgJpSlARSlTQEUqaUBFKmlARSppQCoqaUApSlAJrK0nVLtog27rqQGAgnAb4gPKaxaVDSfZKbR2Nn8SLxP5gBUAbRAIkCJM5k92nHYVV/6iM10E2wluCP7yJMg9pg9hEj71xlKy+DH+jZajIvZvdZ7aal3LLeKTOE8IP0rTX9Q1xtzsWY8ljJP1q3StIxUejOU5S7YpSlWKClKqS2WmATAJMdgOTQFNKUoBSlKAUpSgFKUoBSlKAUpSgFKUoBSlKAUpFKAUpSKAUqaiKAUqYpQEVnWtMrWSVXc43FhugooiGC/qHMnMelYVX7Or2KQFWSCN2ZhhBHMcSJjvQGRqLCLc90EkhlUuWMkyN0DgDyq7e0CLbZgoJFy6vicLATbtgfqOT+1Y7dSJglE3eGXjJ2xHeAcDIAJqG6iSpVkRpZ2BO7BeJiCPIc0Bk3umrErMe6k54ue7D/AGMz9D5VQ+nt+/FkIcXAhYsZPihscCf2qwvUWG/iHRUOOygAEeRgc+pqtuqEsG2JvlSWgyxUgicwJjMRNAXbemtlrhZMJb3QjhpO8D4sxzWRprNsHeFYK+nuEqDJBBKkAkd471Z0OpH5zC2g/KMjxEH8xJmTP2NYzdRYmYUDYbYAGFU8gfcmT50Blf0VtirhSF9y1xlDTO12WASMSQP3q9obNvcji3h0veEsTDIhkgxkEefFa611Fl2xEKpSCJBViSQ3n8R/aq16owdWCqAgKhADthgQ3eTMnM0BcS1aCq7W2IuOwADRsVdoOYyZPfyq3r9CLSnMkXriT5hQsY+pqU6owxstkBtygrhGgfCAeMDBkYq0daSpVlVpZmkzIZgATg+negM6z01CzCJgWPicJ/7iAsZPr2pb6YmxpBw14STtYC2AV8Hc5yO3pWIOpHMqrSEEEGPyxC8HyqB1N9wJgkO7ZHJeA0+higLun6busM8Nu8TLHG1I3z85P/4NXrmhtraDlThbTGHyxY5BX9IiYPmO81iW+oOpUg/AAAMwQJmR3mTPzqk65iCMQbap9FIIPzkUBkajT2rMSDc3eJYbbCH4JxycyO2KVh3r5eJ7KFHyAxSp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ovetwam.ru/uploads/posts/2012-01/1327690548546p680373humanembryoat8cepp9.jpeg"/>
          <p:cNvPicPr>
            <a:picLocks noChangeAspect="1" noChangeArrowheads="1"/>
          </p:cNvPicPr>
          <p:nvPr/>
        </p:nvPicPr>
        <p:blipFill>
          <a:blip r:embed="rId4" cstate="print"/>
          <a:srcRect l="8571" t="5085" r="7857" b="8474"/>
          <a:stretch>
            <a:fillRect/>
          </a:stretch>
        </p:blipFill>
        <p:spPr bwMode="auto">
          <a:xfrm>
            <a:off x="0" y="1142984"/>
            <a:ext cx="2376364" cy="2071702"/>
          </a:xfrm>
          <a:prstGeom prst="round2DiagRect">
            <a:avLst/>
          </a:prstGeom>
          <a:noFill/>
        </p:spPr>
      </p:pic>
      <p:sp>
        <p:nvSpPr>
          <p:cNvPr id="1032" name="AutoShape 8" descr="data:image/jpeg;base64,/9j/4AAQSkZJRgABAQAAAQABAAD/2wCEAAkGBhQRERUUEhQUFBUUFRgZFBcWFxQWGBYUFhUVFRYaFxgYGyYeGRsjGhYXHy8gJScpLCwsFx4xNTAqNSYrLCkBCQoKDgwOGg8PGiwkHyQsLCwvKSwvKSwsLCwsKS0pLCwsLCwsLCwvLC8sLCwsKSwsLCksLCwsKSwpLCksLCwsKf/AABEIAJ8A8AMBIgACEQEDEQH/xAAcAAABBQEBAQAAAAAAAAAAAAABAAIDBAUHBgj/xAA+EAABAwIEAwUHAgUCBgMAAAABAAIRAyEEEjFBBVFhBhMicYEHFDKRobHwUtEjQsHh8WKCFjNDcnPCFSRj/8QAGQEAAgMBAAAAAAAAAAAAAAAAAAECAwQF/8QAKhEAAgIBBAAEBgMBAAAAAAAAAAECEQMEEiExIkFRYRQycZHR8IGx4RP/2gAMAwEAAhEDEQA/AOK0nnmpC5Q01IkRBnRzlCEYQAg5AlHKgQgAZinMBNgCTyCmwODNWoym2JqPaxs6S5waJ9SF3nDUaWApNo0GsaWgBz2jxVHCxLnakkyfJU5cyxLkuxYXldI+fi4oBy7Lx3s3Qx5bmDaFTMJqsYJcJ8TXNBAcYuCdFX4d7M8E1xa91aq4GItTA3kZQZkWknn0Va1WNq2WS0mROjkwJTSCu8f8I4EtDDgxDAQCc2cg7ktcHOItJI8lPwzgOCwxBZQphzgQS+H+Fx+GHkgbDQFR+Mxh8JM4BBSBK+hquBw7h3fu+G7sEy3uWGHGNTqCRyWBxj2YYbEXoD3epAgCXUySJgg3FuSI6yEnQS0k0jjLkyV6DtP2Pr4F+Wq2WmMr2yWOnk6NehusMNWtNPoytNDMyUowkQmIaHJ2ZNRhACzFEOQhJABzIh6akgCXOnCooQVJKACXoFyBSTAIcpaNS6jyp1MXSAr0gnptFSQmMakUikgYJSRhKEAex9mHAW18SalRrzTw7RUlpyjvA4GmCfmYHJdD4q/MDUAytmCARN7A6Kv7NsI1nCpAvVe8u6wQ0H0a36lWMUWA5HAwXS07yLTHKCuTqZ7pnX0kEo2VBUuOXONxf+yv8ExZfTaROVxNgXeHUw7lEa6GQsbFugOyeOAbXuQOUdfqtjhTQym0gi4YbgtdESM3yIWOfCNz5NQNaGkgSJBMgAOPLY7zM7KLvrk2AIME6SIjeIJ2lUMVjJkEyRY6kgnU8rzA80Kdci8kEWAa6GjcBwOnpqodrkisZfZh3Aaw4iRYC8agHT05aomWki4EC58tvU7qs3GOmNiRJN5B+ISNEW1A0RENA05f1/shv0FtfmWqrRUYadZrazHCXNd4gNxbUeq5X2v7BmgHV6Tg+lmMiC19ME2BB1iQPlZdHaRmBJNogiJPK/LRMbUDg6lVaKjXC4MeIOE5Y5jn5K/FmlB9mfNgU17nC+4V3h3Z6tiHRRpPqG3wNJAnmdB6rqXDfZzhWVXOeXVmkg0qc5YGp7z9V7dQvZ0+I5RADRtAGUW0ECwC6MtXFdGCOkk+zmXBPY1VeA7FVW0BPwt/iPga3Byg+pXom+y7hxED3ib+I1ADbpljS63a/EXE8zzUnD6xe7ITZ06jS02+SyPWSk6RpWjjFWzm3aL2VFje8wdQ127sLYqf7ctnj5HovLu7D42J91xEf+J/7Lu+IxTaMikAJ+J2pPKSqdPiTyYkk9P6bqxaxx4fJD4NS5XB8/Yrh9SkYexzDyc0tPyIUEL6R4lw5leiWYkNqA6NcJLbfrF2nyXOuKeyMQXYbENcbkMe0t5wA+fqQFphqYy74M09PJdcnMwE4KxjuHvoVHU6rSx7TBB/LjqoAtSZnoJCICKRcmKghOYLpkqWmgCpS0T5TKeicUhiQRSTAMopqlwzWlwDnZBu6C6PQXKTA7N2OpudwvDtixzAwTpnI9OqscSrta8hoJz/ABO5x4cp5iGxzVTsFVa7h2WnUc8MqPHiYaZbMODWjMZF513VzFMl9yRLgbk6NAEC8c/uuFm4yOzu6d+BGRhMKH1KbAMhEuMSAA25zG8ai0rf73K0aEAEWuIB0bzsAZ/1KnTpNY2AA4unTxSRc39LSmVXmWfyy0EEQSJI3sImB5KqfiZpSsdInM74iNJGjnf4HoUGuMTZpBvcOnKQPTUXG6bWe1ziQDBA8IEmQQYnpJMc1HVcCXF2YxZoMfqPwnYmfolRJ+5YZVOokWJE7kf322TGvcHZpmbnnMb9bSq9R4aAM2liSHCTvp0SquESDqBECJabix5GfmpUQXZcfXtNuuu+0ed55EqRlWHa+FocSToJhZ7Ku0HmT6wdDyIPzRwVI1HOaBmzPDZiIpgB5J6ROvkmokZM9LwVuel3lSCXfC3ob+mo+Sc+tsGBw08O3+5RUxLcocYm7rwN9TqnnGUwWsEu2G/Wb6qzyKa5KmJonWJB21Lbchr5qHh5cXgt0Gs7CCD5WU1Ws0ugCP8AVm35wnNqF0tdn0IzNB3teNdNVVSTLbe0ZWfPwjTWbGfTVWKFVtNgI+JwPy01PNQUcA82aC+bw0G4GhzaJuMDmwKoLYECQYI84j6p7X2gbT4IMRxbkOn+UBxA/wCJkdQVVrwdIP7os5DlJPLkopE2lRkdrux1THvp1KLqWYMLamZwZMO8G3U/JeWxPsxx7NKIf1ZUpun6grpLMG4kXjnPhv0BuFY7uoywcH/9pkW81rx6qUEkYcmkjOV2cMx3DqlBxZVY6m4ateC0/IqsQu38XwlPHUu6rC4H8N4+JjtoPLmNCuOcS4e6hVfSqWcx0Hl0I6EXXQw51k+pgzYJYnz0VYUrS2Bc5txaPQqJOYrzOVqYUhUdM2T0wEkkkgAIhKFe4Pgm1amV2Yw0lrGlrXVHCIa1zrA3nc2sk3XI0jqHs6rNHDAG5Z76qXagj4BMDUwWrZqPyw06zyvqb30sfVZ/Y7BChg8tMy51Vxe3Mx/duytDmZ2gA2aDpYlT1XiRJkuN4J0iXGemnzXD1D3ZGd3TKoJMkqMm7ZMQIMSLXcLbkW2UBNs0jKQAbE6wZgb6jpZSYlwDhcnZoaCPD8QJjle3UKCpBMkA3BOo/wBO2tiSqUaU0mJzjOulrkWAA1Mbi/T1UTHSBbUnKCJIBgAiBBnLO52SAJBAuRHxWtO50mNvJCo/KQCYJEA2O1iTzgG3LzUkDVpgdEAlswQNSB4p1jrCiFWB4rGSCImG6mJvEmfRFjwWAtDnEtAEwCcrh4oFhzURqtkksLyAA4ggAzMQ0mN/uVNIrvw8kjqgaD4ocDpALQPOZk8j1W1whobTAkgOkuuJgu8LZnXZeUrM7zwyctzuJOgAItOwXp+D1s9EAcyLRoDAOthF1JqkVq2S4viJMACBNh02gKSnS7puZ5gRpN5PIc/si1zGTk1OriZPoqVXEgaCTzuTdQ3IsUWyrVrA6CP1cyTFvRW8LWnRxYRbYiPzdValOTIEnds/IquHc5n8sVFqy5LyN/32oPhqg9Mzh90aXFzMPHmDv/QrzheRofRWKWOOjhPnslyJ40XsZggHSww12gGod+n9lewtFtNpIMuO5gmYvFvRZtOvYgCARETrrz6o+/BzBHLdSvgg4PotuxwHLr1UbcXPSeSzi0nmpab2t+L5an6aKqidJGjlnxAXMxtJG5AXkO23YXF1ajsSxjHNyCWtd/EhrbktIufKV7CjXJjwlnnFzYC3KytPxYEBzocDI8J8tTt5aK7DkeJ2ZM+P/otp8/kIsXTe3/ZRlSm7E0Whr2CagaID2jUxs4fULmbQuxiyrJG0cfLjeOVMq09E5NpaJyuKhJ0JqMpgIoJShKQHUfZrjX1MPWFR7nFtRkTBIAb87m3p0Xoi45iMrWsBgAawf1WtLtpXKex/HzhcQCT/AA6kNq9BNnebSZ8pXVjTGbyNiLfqOmjtdeq4+rhtnfqdnRz3Qr0InvOQlwgnWPIAR5CdtlXqNkQJjrbTmdI6q1UeI+/mI1VKqySDms25Fr9b77LNE1PtWRObmhzoyN0AENFjJ67C3JDJ/NLo2BF49TAGvokwxOUGXEZS68TpawBQFIOuSHRAzTckWM7bqRduojiBkbYN0tbKSTAdrJ5qHEVJygNk3BiRsALdI1Ksy8S4+K4MSXgNmI12VfEUjB2Lj131gzaQrYmabXRWr4o02OM6QGkaue6f3+i28HVLaUyZcL7yBoI2usLF4V1RzZBDWXgAgF0f0EL0eHYBSb+ckZOh4+wYdj4kiQbyJUdSgdr/ALXTnV8uikbxXoHeYlZzQQik7yjXb8sn1KgN4aXaTeY6X+6ixXEy/wAIgN3AAEqKk0n4fU/CB6+akiSI34gNiASTYC4M7wNVabgqxj+HHm5oPymVNRwbxD9XQb3T/FrI/wAJ2vQOfJlc0ajCA9hby0P10PkmjDlskXHkdddOZV04iCATIFxykq/gqzTNttRrdKyLbSswwTE2vsduUjmrFNoZpAPPqrVegwPh17ZmmwME8/3VWqwFxAJHKdD6gJWF2TNgQdSpqOIabO6+h6LJrNc0wRB+/lzUmHB+SbRBm7RYwCB4gRDwRAIIuInlK4tx7hfu2Jq0ZHgeYgg+E3bpvBC7JgpIHPUDmAIK472mrF2NxDjqaz/o6B9AFs0L5aObrlwjBpKQNJMDdMp6KWifE3zHTcLqHMStlnF8GrUm5qjC0Axct1PkZVOV6PjmGmnUqVKIpPFQZSCXd4HA5r6GLGQo6udgo93SDqeWm4nuw7M8/EC6JkmRCojltfv+m/LpIxm0m6X8vv0pen7Z58lCV6ik5tPE06FMNLQTnzNaSS6XQZn4RA9Chw6ajaZLGOa91T3g5GwA0eGTHgtdDzVzX7z+Ajore3dzddfT8/2eZldJ7A8XFWiKDj46ZOpMmlqCDP8AKbH/AGrzGIoN7j+GB3vcMLhlFqUnMW/6tCTyWPwviD6FVlSmYc1w3iQbEHoRqo5IrPBojtelyJt3Z2TEVoN/wn/CrWmTreLwesJuExrK9PPRLDlPiAOcNeR4vFuQZg6EJoY4AkeImLmbTbfb6LkKNcHUvdyhvvAnUwIgEgkkbzt5qKg4u8RfnbILWloEOGhkXjdGnUfcTaYuNbnSQnueAwurZGtDhLnw0CeR58lOqBv1A6g6Z+HYQCAY2F94ULWOzAuBlxGumXW08pWbj+3OHomKbTVjVzIaz0zCSfRVaPbOpVnKynpZpzFzXWABM3a64DubgCro4clXRnnqMd1Zs+7kPjW066zyGs9FsZCGBp1AuN4N0MBGVr4HiGZpIghpGYeoEqCuS7xTBJ66xIVDd8GmHHJWrkz+fVVy5aL2hwkwDoR15jzVerQFztMXBCVlqIKUyOp/LrY4WMtOXREmOut+qp0sMTbQak9LK8ML/wBR1maUxsYt8vuoN2TZcqYwlobeT4hP6TpZVK9RjOTnA6bAcpVHHcRmYOuvM/sqtOr+fumlxYKJZfXLneWwsrmAqX5XVUUcxgEDnz9OadSrhrhuPrZRask+jb4nh5ZnA+GAdDGaxHzCyGOH4SJC0cbiwKYYDd8EjoNFiic2/omlbKo2kalISIBMalpuDH2jokMCQZzACLDUpoF2g7gm30TQST+bIbCjTpPgjSQLHYDc+kSuJ8cxTauJrPb8L6r3DyLjf11XQ/aDxY0cMGNdD6/h1g5B8ZidDYeq5a1dHRY6Tm/M4+tmnJRXkVWIlBFdIwBdUJiSTGlzbyTmvMRJA11OvNRooC2Ok/n1QzHnrr180EEAOznmfmdE1JJAF7hfFamHfnpOgkQ4G4cOThuF6V/tIfmBFCnAECXvJA3g6c9vmvGpKqeGE3ckWQyzgqiz1OI9oeIdOVlJogwMmYiYgydSIO26w8fxqtW/5j3EDaTFzJtPMD5BUgEk44oR+VClknL5mBW+E4nu61N0gAOEzoWz4gbGxCqIqbRWdf7O45tXDUnMcSGOLCXXdIcfi6lrgfIqes7K4wIdpGoIEi3L+i8L7OuJuZiHUoBbWaZ5tcwEggbm8eq6BigGszfzG3kBaVxs0NmRo7enyb8aI6fEJgXvzje26DWuMtm+06LLqEzc6KXDYlwkgm0EbxBVTiaoTPQ4ZgbRLnA3IEDcRz2krOx1ZzjMmNGgaAchyTBx8/oGka25zEJvvbnA7KFUWRKxw89Ee5OwT6IzEAfhV6pSkhg0A8XpJieSL8idlClTIuddBOsdE5te4E3E3jXkCdQqPfZjm02b0ajdT2kd9mi6uS03JjUGJ5TMXRoVLSGl8XNv73CqYd608GwZrCJtvY7HooVQmxjKxcS7c/bkrbGBrS55DWgS9zoAa3mSpsO2mwOqVcrWsBL3HSwv+Bcj492or4sxUeTTDiWsADWjkSBqYjVX4tO8r9jJn1KxKvMl7Y9oBi8RmZPdsGWnNiRqXEdTJjayxGlCUgV2IxUVtRw5ScnbK6SKCmISSSSAEigkgAoJJIASKCSADCSCSAEiEEkhG72K4c6vjqDWHLDw9zv0sZ4nH5CPVdZx1MEOy/8ATOXqWkkT1uCPkudeyqtGOy7vo1Gt84Dvs0rpNf8A5pP65kSN9xzvC5esfjS9jqaNeFnncbQIKGCsdJBBnyWtUDJyCXEagQY/t1VGu+ZDRlZpJkuIH2BO6zXao2dOx/urTcGR+WQqDYJjaNrT1TO/AImZChRcpFxhyWb8W52Fvug6uGNIiXOBHPXU+arUMfsGx1M6lWvdA4ZiD1g8uV/ultd8j3Jrgr4bAOqfCCWjePsnv4cQbiDf7Kf390ACYAgDl8kaWPJ3PK8HTzUuSNkNGhH56LQwWHMhwuNx1sqeLr7ZY0gj+6uUsUWUz3YLqhiJENGxJJ5ckhOR5L2jcQLaNKiGtIqF1RziDIcx2UZTMQZM2XPl7T2o4sHEU6Y1pU/HFhmqHNEDoB814uV2dOqxo4epleRiRahKLVeZyGUiikUxjUkSggBJJJIASKCSAEiEEUAIoIoIASSSSQixgMa6jUZVpmH03BzT1BkeY/ddm4XxinxGgH0SG1YipTB8THTeAblh2I8iuJJzKhBkGCNCLH57KjNhWRe5dhzPGzt+H7O1aeZzj43+EARAYPEcxOrnEDyCnx/DACD/ACkbR1Jj82WT2V9odHE0W0cQ7u6lOmA51R4DaseEuzOPx6Egr0eG43hKlLI3E0CZIYRUYCZN2wSDM6Lk5Mc1JpnVxZYbU0Zn/wAaDo4c728uio4vhb50+W3yW06gA69o1tyQxmHDHUwGufmaSdmAxoXDUwqYyZolR55uBc03H5Eq1g3EZh5yB6LSisHDLTZB3Mw3zlyu0MNUcZdlM6BrWjNb+ytuyF0Y1XDgiR/MNLxun4fh5t/Te8rSrUXm+UZbZQ3TdUOL8dpYRodWeGGJA1qP2MN3HUwFX4m6RJyilbLQ4a6JyX20OmuiwO0PayngyWE95WbbugbNP/6H/wBRfyXleK+03Evd/wDXPcMiABDnnqXEa+QsvJPrlzi5xLiTJJJJJOpJK34dE7vJ9jn5dbxUPuSYrEuqPc95zPeS5xO5OqhRJQldOjm2FEIIhMREAUYTWhPQMGVBOQKBjYSyolIlAChKEpRlADUk6UpQA1BOKBQAEkEUhCSQSQRCiHpqSBntOCe06tSa1ldgrtbYOLiyoANswBDvUT1XoWe1/Dgg+61Tz8dPWPJcrCRWeWmxSdtF61GRKrOlcY9sRqNIoUcjjYF7muDeuUDxO87dF5T/AI7xxzA4mqc4INxaf028J8oWAkFZHFCPSISyzl2zUd2nxRAHvNeBoO8fb6qjWxDnkue4ucdS4kk+pURQU6SINsfKQTQnBMQZSSQTAciCgiE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071934" y="2571744"/>
            <a:ext cx="6000792" cy="349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эндотелий сосудов,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э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пителий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кишечника и почек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www.cellbiol.ru/files/editor4/tightjunc1.gif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0" y="4524374"/>
            <a:ext cx="3629025" cy="2333626"/>
          </a:xfrm>
          <a:prstGeom prst="rect">
            <a:avLst/>
          </a:prstGeom>
          <a:noFill/>
        </p:spPr>
      </p:pic>
      <p:pic>
        <p:nvPicPr>
          <p:cNvPr id="91138" name="Picture 2" descr="http://t2.gstatic.com/images?q=tbn:ANd9GcTtz2ZQkxsmJoutkAW8LMfuuwPokqOAjhRqCKOtDUyUQzwjRBL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5008" y="5010149"/>
            <a:ext cx="2476500" cy="1847851"/>
          </a:xfrm>
          <a:prstGeom prst="round2DiagRect">
            <a:avLst/>
          </a:prstGeom>
          <a:noFill/>
        </p:spPr>
      </p:pic>
      <p:pic>
        <p:nvPicPr>
          <p:cNvPr id="1034" name="Picture 10" descr="http://t2.gstatic.com/images?q=tbn:ANd9GcQRqHw6LxTBkUyzXzlb-xZayKz7zlIbfU2ZtyphRKIoMAQwhsIu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714480" y="2500306"/>
            <a:ext cx="2266950" cy="2019301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66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Замыкающие (плотные) контакты: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14422"/>
            <a:ext cx="3971924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расположены на </a:t>
            </a:r>
            <a:r>
              <a:rPr lang="ru-RU" b="1" i="1" dirty="0" smtClean="0">
                <a:solidFill>
                  <a:srgbClr val="2D11FF"/>
                </a:solidFill>
              </a:rPr>
              <a:t>апикальных поверхностях </a:t>
            </a:r>
            <a:r>
              <a:rPr lang="ru-RU" dirty="0" smtClean="0"/>
              <a:t>клеток;</a:t>
            </a:r>
          </a:p>
          <a:p>
            <a:r>
              <a:rPr lang="ru-RU" dirty="0" smtClean="0"/>
              <a:t>состоят из непрерывных </a:t>
            </a:r>
            <a:r>
              <a:rPr lang="ru-RU" b="1" i="1" dirty="0" smtClean="0">
                <a:solidFill>
                  <a:srgbClr val="20620E"/>
                </a:solidFill>
              </a:rPr>
              <a:t>цепочек белковых молекул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i="1" u="sng" dirty="0" err="1" smtClean="0">
                <a:solidFill>
                  <a:schemeClr val="accent3">
                    <a:lumMod val="50000"/>
                  </a:schemeClr>
                </a:solidFill>
              </a:rPr>
              <a:t>клаудины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b="1" i="1" u="sng" dirty="0" err="1" smtClean="0">
                <a:solidFill>
                  <a:schemeClr val="accent3">
                    <a:lumMod val="50000"/>
                  </a:schemeClr>
                </a:solidFill>
              </a:rPr>
              <a:t>окклюдины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b="1" i="1" dirty="0" smtClean="0">
                <a:solidFill>
                  <a:srgbClr val="20620E"/>
                </a:solidFill>
              </a:rPr>
              <a:t>, </a:t>
            </a:r>
            <a:r>
              <a:rPr lang="ru-RU" dirty="0" smtClean="0"/>
              <a:t>соединяющих («сшивающих») мембраны соседних клеток.</a:t>
            </a:r>
            <a:endParaRPr lang="ru-RU" dirty="0"/>
          </a:p>
        </p:txBody>
      </p:sp>
      <p:pic>
        <p:nvPicPr>
          <p:cNvPr id="4" name="Picture 2" descr="Vaizdas:Cellular tight junction keys.sv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152524"/>
            <a:ext cx="4410075" cy="5705476"/>
          </a:xfrm>
          <a:prstGeom prst="rect">
            <a:avLst/>
          </a:prstGeom>
          <a:noFill/>
        </p:spPr>
      </p:pic>
      <p:sp>
        <p:nvSpPr>
          <p:cNvPr id="5" name="Правая круглая скобка 4"/>
          <p:cNvSpPr/>
          <p:nvPr/>
        </p:nvSpPr>
        <p:spPr>
          <a:xfrm>
            <a:off x="3357554" y="3786190"/>
            <a:ext cx="214314" cy="178595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500570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0,6 мкм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071934" y="1857364"/>
            <a:ext cx="928694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1864</Words>
  <Application>Microsoft Office PowerPoint</Application>
  <PresentationFormat>Экран (4:3)</PresentationFormat>
  <Paragraphs>212</Paragraphs>
  <Slides>58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 Межклеточные взаимодействия.</vt:lpstr>
      <vt:lpstr>План лекции:</vt:lpstr>
      <vt:lpstr>1 вопрос: Контактные взаимодействия клеток. </vt:lpstr>
      <vt:lpstr>Роль межклеточных контактов в многоклеточном организме:</vt:lpstr>
      <vt:lpstr>Межклеточные контакты – это …</vt:lpstr>
      <vt:lpstr>Функциональные типы МКК:</vt:lpstr>
      <vt:lpstr>I. Замыкающие (плотные) контакты:</vt:lpstr>
      <vt:lpstr>Примеры замыкающих контактов:</vt:lpstr>
      <vt:lpstr>I. Замыкающие (плотные) контакты:</vt:lpstr>
      <vt:lpstr>Замыкающие (плотные) контакты</vt:lpstr>
      <vt:lpstr>Функции плотных контактов:</vt:lpstr>
      <vt:lpstr>Количество Плотных Контактов коррелирует с проницаемостью эпителиев.</vt:lpstr>
      <vt:lpstr>Плотные контакты:</vt:lpstr>
      <vt:lpstr>Транс-эндотелиальная миграция клеток: норма и патология …</vt:lpstr>
      <vt:lpstr>II. Адгезивные (прикрепительные) контакты</vt:lpstr>
      <vt:lpstr>2.1. Десмосома – самый распространённый и сложноорганизованный МКК:</vt:lpstr>
      <vt:lpstr> Ультраструктура десмосомы:</vt:lpstr>
      <vt:lpstr>ДЕСМОСОМА</vt:lpstr>
      <vt:lpstr>Разновидности десмосом:</vt:lpstr>
      <vt:lpstr>С нарушением функции десмосом связаны кожные болезни, которые объединены под названием «пузырчатка» (pemphigus).</vt:lpstr>
      <vt:lpstr>Симптомы пузырчатки:</vt:lpstr>
      <vt:lpstr>2.2. Поясок слипания:</vt:lpstr>
      <vt:lpstr>2.3. Фокальные контакты клеток</vt:lpstr>
      <vt:lpstr>Сигнальная функция ФК</vt:lpstr>
      <vt:lpstr>МКК и поведение клеток</vt:lpstr>
      <vt:lpstr>МКК и поведение клеток …</vt:lpstr>
      <vt:lpstr>Фокальные контакты – необходимое условие миграции клеток …</vt:lpstr>
      <vt:lpstr>Функции прикрепительных контактов:</vt:lpstr>
      <vt:lpstr>Типы адгезивных (прикрепительных) контактов: </vt:lpstr>
      <vt:lpstr>Типы адгезивных (прикрепительных) контактов: </vt:lpstr>
      <vt:lpstr>МЕХАНИЧЕСКИЕ МКК:</vt:lpstr>
      <vt:lpstr>III. Коммуникационные контакты:</vt:lpstr>
      <vt:lpstr>3.1. Щелевые контакты (нексусы):</vt:lpstr>
      <vt:lpstr>3.1. Щелевые контакты (нексусы):</vt:lpstr>
      <vt:lpstr>Функции щелевых контактов:</vt:lpstr>
      <vt:lpstr>Электрический синапс …</vt:lpstr>
      <vt:lpstr>Функции щелевых контактов:</vt:lpstr>
      <vt:lpstr>Функции щелевых контактов:</vt:lpstr>
      <vt:lpstr>Пуринэргическая система регуляции функций</vt:lpstr>
      <vt:lpstr>Пуринэргическая система регуляции функций</vt:lpstr>
      <vt:lpstr>Действие АТФ на кровеносную систему</vt:lpstr>
      <vt:lpstr>Действие АТФ на кровеносную систему</vt:lpstr>
      <vt:lpstr>В некоторых клетках коннексоны могут функционировать независимо  от щелевых соединений.</vt:lpstr>
      <vt:lpstr>Коннексоны являются  "неспецифически-управляемыми" каналами:</vt:lpstr>
      <vt:lpstr>Коннексоны являются  "неспецифически-управляемыми" каналами:</vt:lpstr>
      <vt:lpstr>Коннексоны являются  "неспецифически-управляемыми" каналами:</vt:lpstr>
      <vt:lpstr>Активность мочевого пузыря зависит не только от количества выпитого, но и от времени суток. </vt:lpstr>
      <vt:lpstr>Исследования на животных показали, что допустимый объём мочевого пузыря регулируется при участии белка коннексина-43.</vt:lpstr>
      <vt:lpstr>Исследования на животных показали, что допустимый объём мочевого пузыря регулируется при участии белка коннексина-43.</vt:lpstr>
      <vt:lpstr>3.2. Синапсы – это …  </vt:lpstr>
      <vt:lpstr>Структура химического синапса:</vt:lpstr>
      <vt:lpstr>Синаптическая передача:</vt:lpstr>
      <vt:lpstr>Синаптическая передача:</vt:lpstr>
      <vt:lpstr>Синаптическая передача информационного сигнала:</vt:lpstr>
      <vt:lpstr>Синапти-ческая передача сигнала</vt:lpstr>
      <vt:lpstr>Блокада синаптической передачи и её последствия.</vt:lpstr>
      <vt:lpstr>Блокада синаптической передачи и её последствия:</vt:lpstr>
      <vt:lpstr>химические синапсы (клинический аспект):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www.MRMARKER.ru</dc:creator>
  <cp:lastModifiedBy>Оксана Г. Кущ</cp:lastModifiedBy>
  <cp:revision>549</cp:revision>
  <dcterms:modified xsi:type="dcterms:W3CDTF">2021-08-12T08:47:44Z</dcterms:modified>
</cp:coreProperties>
</file>