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1" r:id="rId4"/>
    <p:sldId id="264" r:id="rId5"/>
    <p:sldId id="262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09.04.2025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09.04.2025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09.04.2025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714356"/>
            <a:ext cx="7772400" cy="1829761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>
                <a:latin typeface="Arial" pitchFamily="34" charset="0"/>
                <a:cs typeface="Arial" pitchFamily="34" charset="0"/>
              </a:rPr>
              <a:t>ФІНАНСИ ЄВРОПЕЙСЬКОГО СОЮЗУ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7410" name="Picture 2" descr="Стало відомо, скільки коштів ЄК заклала для України на 2025 рік / колаж УНІАН, фото ua.depositphotos.com, УНІА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2571744"/>
            <a:ext cx="6276338" cy="366119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650125"/>
          </a:xfrm>
        </p:spPr>
        <p:txBody>
          <a:bodyPr>
            <a:normAutofit fontScale="62500" lnSpcReduction="20000"/>
          </a:bodyPr>
          <a:lstStyle/>
          <a:p>
            <a:pPr marL="0" indent="450000" algn="just">
              <a:spcBef>
                <a:spcPts val="0"/>
              </a:spcBef>
            </a:pPr>
            <a:r>
              <a:rPr lang="uk-UA" dirty="0" smtClean="0">
                <a:latin typeface="Arial" pitchFamily="34" charset="0"/>
                <a:cs typeface="Arial" pitchFamily="34" charset="0"/>
              </a:rPr>
              <a:t>Сучасний етап розвитку Європейського Союзу відзначається значним посиленням фінансової інтеграції та розбудовою єдиного фінансового простору. Це особливо важливо у контексті зміцнення економічної стабільності та інтеграції на фінансових ринках країн-членів ЄС, що суттєво впливає на міжнародні економічні відносини та визначає напрями розвитку національних економік. Вивчення фінансів ЄС є необхідним для розуміння принципів функціонування фінансової системи Союзу, особливостей регуляції та підтримки економічної стабільності, що є важливим для країн, таких як Україна, які прагнуть адаптуватися до міжнародних фінансових стандартів та інтегруватися в європейський фінансовий простір.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marL="0" indent="450000" algn="just">
              <a:spcBef>
                <a:spcPts val="0"/>
              </a:spcBef>
            </a:pPr>
            <a:endParaRPr lang="uk-UA" i="1" dirty="0" smtClean="0">
              <a:latin typeface="Arial" pitchFamily="34" charset="0"/>
              <a:cs typeface="Arial" pitchFamily="34" charset="0"/>
            </a:endParaRPr>
          </a:p>
          <a:p>
            <a:pPr marL="0" indent="450000" algn="just">
              <a:spcBef>
                <a:spcPts val="0"/>
              </a:spcBef>
            </a:pPr>
            <a:r>
              <a:rPr lang="uk-UA" i="1" dirty="0" smtClean="0">
                <a:latin typeface="Arial" pitchFamily="34" charset="0"/>
                <a:cs typeface="Arial" pitchFamily="34" charset="0"/>
              </a:rPr>
              <a:t>Метою </a:t>
            </a:r>
            <a:r>
              <a:rPr lang="uk-UA" i="1" dirty="0" smtClean="0">
                <a:latin typeface="Arial" pitchFamily="34" charset="0"/>
                <a:cs typeface="Arial" pitchFamily="34" charset="0"/>
              </a:rPr>
              <a:t>дисципліни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«Фінанси Європейського Союзу» є формування у студентів системних знань про фінансову систему ЄС, розуміння основ фінансової інтеграції, інституційної структури, інструментів підтримки фінансової стабільності та механізмів регулювання на європейських фінансових ринках.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marL="0" indent="450000" algn="just">
              <a:spcBef>
                <a:spcPts val="0"/>
              </a:spcBef>
            </a:pPr>
            <a:endParaRPr lang="uk-UA" i="1" dirty="0" smtClean="0">
              <a:latin typeface="Arial" pitchFamily="34" charset="0"/>
              <a:cs typeface="Arial" pitchFamily="34" charset="0"/>
            </a:endParaRPr>
          </a:p>
          <a:p>
            <a:pPr marL="0" indent="450000" algn="just">
              <a:spcBef>
                <a:spcPts val="0"/>
              </a:spcBef>
            </a:pPr>
            <a:r>
              <a:rPr lang="uk-UA" i="1" dirty="0" smtClean="0">
                <a:latin typeface="Arial" pitchFamily="34" charset="0"/>
                <a:cs typeface="Arial" pitchFamily="34" charset="0"/>
              </a:rPr>
              <a:t>Об’єктом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вивчення є фінансова система Європейського Союзу в її інституційних, регуляторних та інтеграційних аспектах.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marL="0" indent="450000" algn="just">
              <a:spcBef>
                <a:spcPts val="0"/>
              </a:spcBef>
            </a:pPr>
            <a:endParaRPr lang="uk-UA" i="1" dirty="0" smtClean="0">
              <a:latin typeface="Arial" pitchFamily="34" charset="0"/>
              <a:cs typeface="Arial" pitchFamily="34" charset="0"/>
            </a:endParaRPr>
          </a:p>
          <a:p>
            <a:pPr marL="0" indent="450000" algn="just">
              <a:spcBef>
                <a:spcPts val="0"/>
              </a:spcBef>
            </a:pPr>
            <a:r>
              <a:rPr lang="uk-UA" i="1" dirty="0" smtClean="0">
                <a:latin typeface="Arial" pitchFamily="34" charset="0"/>
                <a:cs typeface="Arial" pitchFamily="34" charset="0"/>
              </a:rPr>
              <a:t>Предметом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вивчення навчальної дисципліни є фінансові механізми, інструменти підтримки та регуляція, що забезпечують ефективне функціонування фінансової системи ЄС і підтримку стабільності в умовах сучасних викликів.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357290" y="1285860"/>
          <a:ext cx="6262710" cy="4473438"/>
        </p:xfrm>
        <a:graphic>
          <a:graphicData uri="http://schemas.openxmlformats.org/drawingml/2006/table">
            <a:tbl>
              <a:tblPr/>
              <a:tblGrid>
                <a:gridCol w="2087570"/>
                <a:gridCol w="2087570"/>
                <a:gridCol w="2087570"/>
              </a:tblGrid>
              <a:tr h="2535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kern="100" dirty="0">
                          <a:latin typeface="Arial" pitchFamily="34" charset="0"/>
                          <a:ea typeface="Droid Sans Fallback"/>
                          <a:cs typeface="Arial" pitchFamily="34" charset="0"/>
                        </a:rPr>
                        <a:t>Нормативні показники </a:t>
                      </a:r>
                      <a:endParaRPr lang="ru-RU" sz="1400" kern="100" dirty="0">
                        <a:latin typeface="Arial" pitchFamily="34" charset="0"/>
                        <a:ea typeface="Droid Sans Fallback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kern="100">
                          <a:latin typeface="Arial" pitchFamily="34" charset="0"/>
                          <a:ea typeface="Droid Sans Fallback"/>
                          <a:cs typeface="Arial" pitchFamily="34" charset="0"/>
                        </a:rPr>
                        <a:t>денна форма здобуття освіти</a:t>
                      </a:r>
                      <a:endParaRPr lang="ru-RU" sz="1400" kern="100">
                        <a:latin typeface="Arial" pitchFamily="34" charset="0"/>
                        <a:ea typeface="Droid Sans Fallback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kern="100">
                          <a:latin typeface="Arial" pitchFamily="34" charset="0"/>
                          <a:ea typeface="Droid Sans Fallback"/>
                          <a:cs typeface="Arial" pitchFamily="34" charset="0"/>
                        </a:rPr>
                        <a:t>заочна форма здобуття освіти</a:t>
                      </a:r>
                      <a:endParaRPr lang="ru-RU" sz="1400" kern="100">
                        <a:latin typeface="Arial" pitchFamily="34" charset="0"/>
                        <a:ea typeface="Droid Sans Fallback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5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kern="100">
                          <a:latin typeface="Arial" pitchFamily="34" charset="0"/>
                          <a:ea typeface="Droid Sans Fallback"/>
                          <a:cs typeface="Arial" pitchFamily="34" charset="0"/>
                        </a:rPr>
                        <a:t>Статус дисципліни</a:t>
                      </a:r>
                      <a:endParaRPr lang="ru-RU" sz="1400" kern="100">
                        <a:latin typeface="Arial" pitchFamily="34" charset="0"/>
                        <a:ea typeface="Droid Sans Fallback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kern="100">
                          <a:latin typeface="Arial" pitchFamily="34" charset="0"/>
                          <a:ea typeface="Droid Sans Fallback"/>
                          <a:cs typeface="Arial" pitchFamily="34" charset="0"/>
                        </a:rPr>
                        <a:t>Вибіркова</a:t>
                      </a:r>
                      <a:endParaRPr lang="ru-RU" sz="1400" kern="100">
                        <a:latin typeface="Arial" pitchFamily="34" charset="0"/>
                        <a:ea typeface="Droid Sans Fallback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35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kern="100">
                          <a:latin typeface="Arial" pitchFamily="34" charset="0"/>
                          <a:ea typeface="Droid Sans Fallback"/>
                          <a:cs typeface="Arial" pitchFamily="34" charset="0"/>
                        </a:rPr>
                        <a:t>Семестр </a:t>
                      </a:r>
                      <a:endParaRPr lang="ru-RU" sz="1400" kern="100">
                        <a:latin typeface="Arial" pitchFamily="34" charset="0"/>
                        <a:ea typeface="Droid Sans Fallback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>
                          <a:latin typeface="Arial" pitchFamily="34" charset="0"/>
                          <a:ea typeface="Droid Sans Fallback"/>
                          <a:cs typeface="Arial" pitchFamily="34" charset="0"/>
                        </a:rPr>
                        <a:t>3 </a:t>
                      </a:r>
                      <a:r>
                        <a:rPr lang="uk-UA" sz="1400" kern="100">
                          <a:latin typeface="Arial" pitchFamily="34" charset="0"/>
                          <a:ea typeface="Droid Sans Fallback"/>
                          <a:cs typeface="Arial" pitchFamily="34" charset="0"/>
                        </a:rPr>
                        <a:t>–й</a:t>
                      </a:r>
                      <a:endParaRPr lang="ru-RU" sz="1400" kern="100">
                        <a:latin typeface="Arial" pitchFamily="34" charset="0"/>
                        <a:ea typeface="Droid Sans Fallback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latin typeface="Arial" pitchFamily="34" charset="0"/>
                          <a:ea typeface="Droid Sans Fallback"/>
                          <a:cs typeface="Arial" pitchFamily="34" charset="0"/>
                        </a:rPr>
                        <a:t>-</a:t>
                      </a:r>
                      <a:endParaRPr lang="ru-RU" sz="1400" kern="100">
                        <a:latin typeface="Arial" pitchFamily="34" charset="0"/>
                        <a:ea typeface="Droid Sans Fallback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5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kern="100">
                          <a:latin typeface="Arial" pitchFamily="34" charset="0"/>
                          <a:ea typeface="Droid Sans Fallback"/>
                          <a:cs typeface="Arial" pitchFamily="34" charset="0"/>
                        </a:rPr>
                        <a:t>Кількість кредитів ECTS </a:t>
                      </a:r>
                      <a:endParaRPr lang="ru-RU" sz="1400" kern="100">
                        <a:latin typeface="Arial" pitchFamily="34" charset="0"/>
                        <a:ea typeface="Droid Sans Fallback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00">
                          <a:latin typeface="Arial" pitchFamily="34" charset="0"/>
                          <a:ea typeface="Droid Sans Fallback"/>
                          <a:cs typeface="Arial" pitchFamily="34" charset="0"/>
                        </a:rPr>
                        <a:t>3</a:t>
                      </a:r>
                      <a:endParaRPr lang="ru-RU" sz="1400" kern="100">
                        <a:latin typeface="Arial" pitchFamily="34" charset="0"/>
                        <a:ea typeface="Droid Sans Fallback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35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kern="100">
                          <a:latin typeface="Arial" pitchFamily="34" charset="0"/>
                          <a:ea typeface="Droid Sans Fallback"/>
                          <a:cs typeface="Arial" pitchFamily="34" charset="0"/>
                        </a:rPr>
                        <a:t>Кількість годин </a:t>
                      </a:r>
                      <a:endParaRPr lang="ru-RU" sz="1400" kern="100">
                        <a:latin typeface="Arial" pitchFamily="34" charset="0"/>
                        <a:ea typeface="Droid Sans Fallback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>
                          <a:latin typeface="Arial" pitchFamily="34" charset="0"/>
                          <a:ea typeface="Droid Sans Fallback"/>
                          <a:cs typeface="Arial" pitchFamily="34" charset="0"/>
                        </a:rPr>
                        <a:t>90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35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kern="100">
                          <a:latin typeface="Arial" pitchFamily="34" charset="0"/>
                          <a:ea typeface="Droid Sans Fallback"/>
                          <a:cs typeface="Arial" pitchFamily="34" charset="0"/>
                        </a:rPr>
                        <a:t>Лекційні заняття</a:t>
                      </a:r>
                      <a:endParaRPr lang="ru-RU" sz="1400" kern="100">
                        <a:latin typeface="Arial" pitchFamily="34" charset="0"/>
                        <a:ea typeface="Droid Sans Fallback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>
                          <a:latin typeface="Arial" pitchFamily="34" charset="0"/>
                          <a:ea typeface="Droid Sans Fallback"/>
                          <a:cs typeface="Arial" pitchFamily="34" charset="0"/>
                        </a:rPr>
                        <a:t>10 </a:t>
                      </a:r>
                      <a:r>
                        <a:rPr lang="uk-UA" sz="1400" kern="100">
                          <a:latin typeface="Arial" pitchFamily="34" charset="0"/>
                          <a:ea typeface="Droid Sans Fallback"/>
                          <a:cs typeface="Arial" pitchFamily="34" charset="0"/>
                        </a:rPr>
                        <a:t>год.</a:t>
                      </a:r>
                      <a:endParaRPr lang="ru-RU" sz="1400" kern="100">
                        <a:latin typeface="Arial" pitchFamily="34" charset="0"/>
                        <a:ea typeface="Droid Sans Fallback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latin typeface="Arial" pitchFamily="34" charset="0"/>
                          <a:ea typeface="Droid Sans Fallback"/>
                          <a:cs typeface="Arial" pitchFamily="34" charset="0"/>
                        </a:rPr>
                        <a:t>-</a:t>
                      </a:r>
                      <a:endParaRPr lang="ru-RU" sz="1400" kern="100">
                        <a:latin typeface="Arial" pitchFamily="34" charset="0"/>
                        <a:ea typeface="Droid Sans Fallback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5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kern="100" dirty="0">
                          <a:latin typeface="Arial" pitchFamily="34" charset="0"/>
                          <a:ea typeface="Droid Sans Fallback"/>
                          <a:cs typeface="Arial" pitchFamily="34" charset="0"/>
                        </a:rPr>
                        <a:t>Практичні заняття</a:t>
                      </a:r>
                      <a:endParaRPr lang="ru-RU" sz="1400" kern="100" dirty="0">
                        <a:latin typeface="Arial" pitchFamily="34" charset="0"/>
                        <a:ea typeface="Droid Sans Fallback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>
                          <a:latin typeface="Arial" pitchFamily="34" charset="0"/>
                          <a:ea typeface="Droid Sans Fallback"/>
                          <a:cs typeface="Arial" pitchFamily="34" charset="0"/>
                        </a:rPr>
                        <a:t>22 </a:t>
                      </a:r>
                      <a:r>
                        <a:rPr lang="uk-UA" sz="1400" kern="100">
                          <a:latin typeface="Arial" pitchFamily="34" charset="0"/>
                          <a:ea typeface="Droid Sans Fallback"/>
                          <a:cs typeface="Arial" pitchFamily="34" charset="0"/>
                        </a:rPr>
                        <a:t>год.</a:t>
                      </a:r>
                      <a:endParaRPr lang="ru-RU" sz="1400" kern="100">
                        <a:latin typeface="Arial" pitchFamily="34" charset="0"/>
                        <a:ea typeface="Droid Sans Fallback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latin typeface="Arial" pitchFamily="34" charset="0"/>
                          <a:ea typeface="Droid Sans Fallback"/>
                          <a:cs typeface="Arial" pitchFamily="34" charset="0"/>
                        </a:rPr>
                        <a:t>-</a:t>
                      </a:r>
                      <a:endParaRPr lang="ru-RU" sz="1400" kern="100">
                        <a:latin typeface="Arial" pitchFamily="34" charset="0"/>
                        <a:ea typeface="Droid Sans Fallback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5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kern="100">
                          <a:latin typeface="Arial" pitchFamily="34" charset="0"/>
                          <a:ea typeface="Droid Sans Fallback"/>
                          <a:cs typeface="Arial" pitchFamily="34" charset="0"/>
                        </a:rPr>
                        <a:t>Самостійна робота</a:t>
                      </a:r>
                      <a:endParaRPr lang="ru-RU" sz="1400" kern="100">
                        <a:latin typeface="Arial" pitchFamily="34" charset="0"/>
                        <a:ea typeface="Droid Sans Fallback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>
                          <a:latin typeface="Arial" pitchFamily="34" charset="0"/>
                          <a:ea typeface="Droid Sans Fallback"/>
                          <a:cs typeface="Arial" pitchFamily="34" charset="0"/>
                        </a:rPr>
                        <a:t>58 </a:t>
                      </a:r>
                      <a:r>
                        <a:rPr lang="uk-UA" sz="1400" kern="100">
                          <a:latin typeface="Arial" pitchFamily="34" charset="0"/>
                          <a:ea typeface="Droid Sans Fallback"/>
                          <a:cs typeface="Arial" pitchFamily="34" charset="0"/>
                        </a:rPr>
                        <a:t>год.</a:t>
                      </a:r>
                      <a:endParaRPr lang="ru-RU" sz="1400" kern="100">
                        <a:latin typeface="Arial" pitchFamily="34" charset="0"/>
                        <a:ea typeface="Droid Sans Fallback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kern="100">
                          <a:latin typeface="Arial" pitchFamily="34" charset="0"/>
                          <a:ea typeface="Droid Sans Fallback"/>
                          <a:cs typeface="Arial" pitchFamily="34" charset="0"/>
                        </a:rPr>
                        <a:t>-</a:t>
                      </a:r>
                      <a:endParaRPr lang="ru-RU" sz="1400" kern="100">
                        <a:latin typeface="Arial" pitchFamily="34" charset="0"/>
                        <a:ea typeface="Droid Sans Fallback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71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kern="100">
                          <a:latin typeface="Arial" pitchFamily="34" charset="0"/>
                          <a:ea typeface="Droid Sans Fallback"/>
                          <a:cs typeface="Arial" pitchFamily="34" charset="0"/>
                        </a:rPr>
                        <a:t>Консультації </a:t>
                      </a:r>
                      <a:endParaRPr lang="ru-RU" sz="1400" kern="100">
                        <a:latin typeface="Arial" pitchFamily="34" charset="0"/>
                        <a:ea typeface="Droid Sans Fallback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i="1" kern="100">
                          <a:latin typeface="Arial" pitchFamily="34" charset="0"/>
                          <a:ea typeface="Droid Sans Fallback"/>
                          <a:cs typeface="Arial" pitchFamily="34" charset="0"/>
                        </a:rPr>
                        <a:t>Вівторок, 9.35-11.00 Zoom </a:t>
                      </a:r>
                      <a:r>
                        <a:rPr lang="uk-UA" sz="1400" kern="100">
                          <a:latin typeface="Arial" pitchFamily="34" charset="0"/>
                          <a:ea typeface="Droid Sans Fallback"/>
                          <a:cs typeface="Arial" pitchFamily="34" charset="0"/>
                        </a:rPr>
                        <a:t>(Ідентифікатор: 8438436495, код доступу 200887)</a:t>
                      </a:r>
                      <a:r>
                        <a:rPr lang="uk-UA" sz="1400" i="1" kern="100">
                          <a:latin typeface="Arial" pitchFamily="34" charset="0"/>
                          <a:ea typeface="Droid Sans Fallback"/>
                          <a:cs typeface="Arial" pitchFamily="34" charset="0"/>
                        </a:rPr>
                        <a:t> </a:t>
                      </a:r>
                      <a:endParaRPr lang="ru-RU" sz="1400" kern="100">
                        <a:latin typeface="Arial" pitchFamily="34" charset="0"/>
                        <a:ea typeface="Droid Sans Fallback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071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kern="100">
                          <a:latin typeface="Arial" pitchFamily="34" charset="0"/>
                          <a:ea typeface="Droid Sans Fallback"/>
                          <a:cs typeface="Arial" pitchFamily="34" charset="0"/>
                        </a:rPr>
                        <a:t>Вид підсумкового семестрового контролю: </a:t>
                      </a:r>
                      <a:endParaRPr lang="ru-RU" sz="1400" kern="100">
                        <a:latin typeface="Arial" pitchFamily="34" charset="0"/>
                        <a:ea typeface="Droid Sans Fallback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kern="100">
                          <a:latin typeface="Arial" pitchFamily="34" charset="0"/>
                          <a:ea typeface="Droid Sans Fallback"/>
                          <a:cs typeface="Arial" pitchFamily="34" charset="0"/>
                        </a:rPr>
                        <a:t>залік</a:t>
                      </a:r>
                      <a:endParaRPr lang="ru-RU" sz="1400" kern="100">
                        <a:latin typeface="Arial" pitchFamily="34" charset="0"/>
                        <a:ea typeface="Droid Sans Fallback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607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kern="100" dirty="0">
                          <a:latin typeface="Arial" pitchFamily="34" charset="0"/>
                          <a:ea typeface="Droid Sans Fallback"/>
                          <a:cs typeface="Arial" pitchFamily="34" charset="0"/>
                        </a:rPr>
                        <a:t>Посилання на електронний курс у СЕЗН ЗНУ (платформа Moodle)</a:t>
                      </a:r>
                      <a:endParaRPr lang="ru-RU" sz="1400" kern="100" dirty="0">
                        <a:latin typeface="Arial" pitchFamily="34" charset="0"/>
                        <a:ea typeface="Droid Sans Fallback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i="1" kern="100" dirty="0">
                          <a:latin typeface="Arial" pitchFamily="34" charset="0"/>
                          <a:ea typeface="Droid Sans Fallback"/>
                          <a:cs typeface="Arial" pitchFamily="34" charset="0"/>
                        </a:rPr>
                        <a:t>https://moodle.znu.edu.ua/course/view.php?id=11290</a:t>
                      </a:r>
                      <a:endParaRPr lang="ru-RU" sz="1400" kern="100" dirty="0">
                        <a:latin typeface="Arial" pitchFamily="34" charset="0"/>
                        <a:ea typeface="Droid Sans Fallback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357554" y="500042"/>
            <a:ext cx="307205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Паспорт навчальної дисципліни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>
                <a:latin typeface="Arial" pitchFamily="34" charset="0"/>
                <a:cs typeface="Arial" pitchFamily="34" charset="0"/>
              </a:rPr>
              <a:t>Компетентності/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dirty="0" smtClean="0">
                <a:latin typeface="Arial" pitchFamily="34" charset="0"/>
                <a:cs typeface="Arial" pitchFamily="34" charset="0"/>
              </a:rPr>
            </a:br>
            <a:r>
              <a:rPr lang="uk-UA" dirty="0" smtClean="0">
                <a:latin typeface="Arial" pitchFamily="34" charset="0"/>
                <a:cs typeface="Arial" pitchFamily="34" charset="0"/>
              </a:rPr>
              <a:t>результати навчання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214282" y="1500174"/>
            <a:ext cx="8429684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Liberation Serif"/>
                <a:cs typeface="Arial" pitchFamily="34" charset="0"/>
              </a:rPr>
              <a:t>ЗК1. Здатність до абстрактного мислення, аналізу та синтезу.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Liberation Serif"/>
                <a:cs typeface="Arial" pitchFamily="34" charset="0"/>
              </a:rPr>
              <a:t>ЗК3. Здатність проведення досліджень на відповідному рівні.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Liberation Serif"/>
                <a:cs typeface="Arial" pitchFamily="34" charset="0"/>
              </a:rPr>
              <a:t>ЗК5. Здатність приймати обґрунтовані рішення.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Liberation Serif"/>
                <a:cs typeface="Arial" pitchFamily="34" charset="0"/>
              </a:rPr>
              <a:t>ЗК6. Навички міжособистісної взаємодії.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Liberation Serif"/>
                <a:cs typeface="Arial" pitchFamily="34" charset="0"/>
              </a:rPr>
              <a:t>СК1. Здатність використовувати фундаментальні закономірності розвитку фінансів, банківської справи та страхування у поєднанні з дослідницькими і управлінськими інструментами для здійснення професійної та наукової діяльності.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Liberation Serif"/>
                <a:cs typeface="Arial" pitchFamily="34" charset="0"/>
              </a:rPr>
              <a:t>СК3. Здатність застосовувати управлінські навички у сфері фінансів, банківської справи та страхування.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Liberation Serif"/>
                <a:cs typeface="Arial" pitchFamily="34" charset="0"/>
              </a:rPr>
              <a:t>СК4. Здатність оцінювати дієвість наукового, аналітичного і методичного інструментарію для обґрунтування управлінських рішень у сфері фінансів, банківської справи та страхування.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Liberation Serif"/>
                <a:cs typeface="Arial" pitchFamily="34" charset="0"/>
              </a:rPr>
              <a:t>СК6. Здатність застосовувати міждисциплінарні підходи при розв’язанні складних задач і проблем проблем у сфері фінансів, банківської справи та страхування.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Liberation Serif"/>
                <a:cs typeface="Arial" pitchFamily="34" charset="0"/>
              </a:rPr>
              <a:t>СК7. Здатність до пошуку, використання та інтерпретації інформації, необхідної для вирішення професійних і наукових завдань в сфері фінансів, банківської справи та страхування.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Liberation Serif"/>
                <a:cs typeface="Arial" pitchFamily="34" charset="0"/>
              </a:rPr>
              <a:t> ПР01. Використовувати фундаментальні закономірності розвитку фінансів, банківської справи та страхування у поєднанні з дослідницькими і управлінськими інструментами для здійснення професійної та наукової діяльності.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Liberation Serif"/>
                <a:cs typeface="Arial" pitchFamily="34" charset="0"/>
              </a:rPr>
              <a:t>ПР04. Відшуковувати, обробляти, систематизувати та аналізувати інформацію, необхідну для вирішення професійних та наукових завдань в сфері фінансів, банківської справи та страхування.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Liberation Serif"/>
                <a:cs typeface="Arial" pitchFamily="34" charset="0"/>
              </a:rPr>
              <a:t>ПР06. Доступно і аргументовано представляти результати досліджень усно і письмово, брати участь у фахових дискусіях</a:t>
            </a:r>
            <a:endParaRPr kumimoji="0" lang="uk-UA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Droid Sans Fallback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Droid Sans Fallback"/>
                <a:cs typeface="Arial" pitchFamily="34" charset="0"/>
              </a:rPr>
              <a:t>ПР11. Застосовувати поглиблені знання в сфері фінансового, банківського та страхового менеджменту для прийняття рішень.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428860" y="1071546"/>
            <a:ext cx="47083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 smtClean="0">
                <a:latin typeface="Arial Black" pitchFamily="34" charset="0"/>
              </a:rPr>
              <a:t>Структура навчальної дисципліни </a:t>
            </a:r>
            <a:endParaRPr lang="ru-RU" dirty="0">
              <a:latin typeface="Arial Black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590675" y="1785928"/>
          <a:ext cx="5962650" cy="3643335"/>
        </p:xfrm>
        <a:graphic>
          <a:graphicData uri="http://schemas.openxmlformats.org/drawingml/2006/table">
            <a:tbl>
              <a:tblPr/>
              <a:tblGrid>
                <a:gridCol w="5962650"/>
              </a:tblGrid>
              <a:tr h="7286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kern="100" dirty="0">
                          <a:latin typeface="Arial" pitchFamily="34" charset="0"/>
                          <a:ea typeface="Droid Sans Fallback"/>
                          <a:cs typeface="Arial" pitchFamily="34" charset="0"/>
                        </a:rPr>
                        <a:t>Тема 1. Історія та розвиток фінансової інтеграції в ЄС</a:t>
                      </a:r>
                      <a:endParaRPr lang="ru-RU" sz="1400" kern="100" dirty="0">
                        <a:latin typeface="Arial" pitchFamily="34" charset="0"/>
                        <a:ea typeface="Droid Sans Fallback"/>
                        <a:cs typeface="Arial" pitchFamily="34" charset="0"/>
                      </a:endParaRPr>
                    </a:p>
                  </a:txBody>
                  <a:tcPr marL="17780" marR="17780" marT="17780" marB="177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286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kern="100">
                          <a:latin typeface="Arial" pitchFamily="34" charset="0"/>
                          <a:ea typeface="Droid Sans Fallback"/>
                          <a:cs typeface="Arial" pitchFamily="34" charset="0"/>
                        </a:rPr>
                        <a:t>Тема 2. </a:t>
                      </a:r>
                      <a:r>
                        <a:rPr lang="ru-RU" sz="1400" kern="100">
                          <a:latin typeface="Arial" pitchFamily="34" charset="0"/>
                          <a:ea typeface="Droid Sans Fallback"/>
                          <a:cs typeface="Arial" pitchFamily="34" charset="0"/>
                        </a:rPr>
                        <a:t>Європейський бюджет і фінансове планування</a:t>
                      </a:r>
                    </a:p>
                  </a:txBody>
                  <a:tcPr marL="17780" marR="17780" marT="17780" marB="177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286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2900" algn="l"/>
                        </a:tabLst>
                      </a:pPr>
                      <a:r>
                        <a:rPr lang="uk-UA" sz="1400" kern="100">
                          <a:latin typeface="Arial" pitchFamily="34" charset="0"/>
                          <a:ea typeface="Droid Sans Fallback"/>
                          <a:cs typeface="Arial" pitchFamily="34" charset="0"/>
                        </a:rPr>
                        <a:t>Тема 3. </a:t>
                      </a:r>
                      <a:r>
                        <a:rPr lang="uk-UA" sz="1400" kern="1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Фінансові ринки та регуляція в ЄС</a:t>
                      </a:r>
                      <a:endParaRPr lang="ru-RU" sz="1400" kern="100">
                        <a:latin typeface="Arial" pitchFamily="34" charset="0"/>
                        <a:ea typeface="Droid Sans Fallback"/>
                        <a:cs typeface="Arial" pitchFamily="34" charset="0"/>
                      </a:endParaRPr>
                    </a:p>
                  </a:txBody>
                  <a:tcPr marL="17780" marR="17780" marT="17780" marB="177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286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1450" algn="l"/>
                        </a:tabLst>
                      </a:pPr>
                      <a:r>
                        <a:rPr lang="uk-UA" sz="1400" kern="100">
                          <a:latin typeface="Arial" pitchFamily="34" charset="0"/>
                          <a:ea typeface="Droid Sans Fallback"/>
                          <a:cs typeface="Arial" pitchFamily="34" charset="0"/>
                        </a:rPr>
                        <a:t>Тема 4. </a:t>
                      </a:r>
                      <a:r>
                        <a:rPr lang="uk-UA" sz="1400" kern="1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Євро та монетарна політика</a:t>
                      </a:r>
                      <a:endParaRPr lang="ru-RU" sz="1400" kern="100">
                        <a:latin typeface="Arial" pitchFamily="34" charset="0"/>
                        <a:ea typeface="Droid Sans Fallback"/>
                        <a:cs typeface="Arial" pitchFamily="34" charset="0"/>
                      </a:endParaRPr>
                    </a:p>
                  </a:txBody>
                  <a:tcPr marL="17780" marR="17780" marT="17780" marB="177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286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71450" algn="l"/>
                        </a:tabLst>
                      </a:pPr>
                      <a:r>
                        <a:rPr lang="uk-UA" sz="1400" kern="100" dirty="0">
                          <a:latin typeface="Arial" pitchFamily="34" charset="0"/>
                          <a:ea typeface="Droid Sans Fallback"/>
                          <a:cs typeface="Arial" pitchFamily="34" charset="0"/>
                        </a:rPr>
                        <a:t>Тема 5. </a:t>
                      </a:r>
                      <a:r>
                        <a:rPr lang="uk-UA" sz="1400" kern="1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Фінансова стабільність та механізми підтримки в ЄС</a:t>
                      </a:r>
                      <a:endParaRPr lang="ru-RU" sz="1400" kern="100" dirty="0">
                        <a:latin typeface="Arial" pitchFamily="34" charset="0"/>
                        <a:ea typeface="Droid Sans Fallback"/>
                        <a:cs typeface="Arial" pitchFamily="34" charset="0"/>
                      </a:endParaRPr>
                    </a:p>
                  </a:txBody>
                  <a:tcPr marL="17780" marR="17780" marT="17780" marB="1778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</TotalTime>
  <Words>540</Words>
  <PresentationFormat>Экран (4:3)</PresentationFormat>
  <Paragraphs>56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Открытая</vt:lpstr>
      <vt:lpstr>ФІНАНСИ ЄВРОПЕЙСЬКОГО СОЮЗУ</vt:lpstr>
      <vt:lpstr>Слайд 2</vt:lpstr>
      <vt:lpstr>Слайд 3</vt:lpstr>
      <vt:lpstr>Компетентності/ результати навчання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ЄВРОПЕЙСЬКОГО СОЮЗУ</dc:title>
  <dc:creator>Admin</dc:creator>
  <cp:lastModifiedBy>Admin</cp:lastModifiedBy>
  <cp:revision>3</cp:revision>
  <dcterms:created xsi:type="dcterms:W3CDTF">2025-04-09T11:12:12Z</dcterms:created>
  <dcterms:modified xsi:type="dcterms:W3CDTF">2025-04-09T11:38:13Z</dcterms:modified>
</cp:coreProperties>
</file>