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59F99-A8D7-4CFA-87AF-1617803F3ED6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21B88-B3B7-4ECD-ACEC-8A23B8A9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29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21B88-B3B7-4ECD-ACEC-8A23B8A967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94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28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5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57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0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8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9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73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35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9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95C58FC-C39D-4480-B4E6-6B64AD88C77E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539722F-DDAD-46E9-8381-093FB9C3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2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тРопіка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-762000" y="7074408"/>
            <a:ext cx="9042400" cy="160223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895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Визначення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r>
              <a:rPr lang="ru-RU" dirty="0"/>
              <a:t> "троп" (гр. </a:t>
            </a:r>
            <a:r>
              <a:rPr lang="en-US" dirty="0" err="1"/>
              <a:t>tropos</a:t>
            </a:r>
            <a:r>
              <a:rPr lang="en-US" dirty="0"/>
              <a:t> — </a:t>
            </a:r>
            <a:r>
              <a:rPr lang="ru-RU" dirty="0" err="1"/>
              <a:t>зворот</a:t>
            </a:r>
            <a:r>
              <a:rPr lang="ru-RU" dirty="0"/>
              <a:t>) і "</a:t>
            </a:r>
            <a:r>
              <a:rPr lang="ru-RU" dirty="0" err="1"/>
              <a:t>фігура</a:t>
            </a:r>
            <a:r>
              <a:rPr lang="ru-RU" dirty="0"/>
              <a:t>" (лат. </a:t>
            </a:r>
            <a:r>
              <a:rPr lang="en-US" dirty="0" err="1"/>
              <a:t>figura</a:t>
            </a:r>
            <a:r>
              <a:rPr lang="en-US" dirty="0"/>
              <a:t> — </a:t>
            </a:r>
            <a:r>
              <a:rPr lang="ru-RU" dirty="0"/>
              <a:t>образ, вид) </a:t>
            </a:r>
            <a:r>
              <a:rPr lang="ru-RU" dirty="0" err="1"/>
              <a:t>позначають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мовні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спільне</a:t>
            </a:r>
            <a:r>
              <a:rPr lang="ru-RU" dirty="0"/>
              <a:t> і </a:t>
            </a:r>
            <a:r>
              <a:rPr lang="ru-RU" dirty="0" err="1"/>
              <a:t>відмінне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Спільним</a:t>
            </a:r>
            <a:r>
              <a:rPr lang="ru-RU" dirty="0"/>
              <a:t> є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є </a:t>
            </a:r>
            <a:r>
              <a:rPr lang="ru-RU" dirty="0" err="1"/>
              <a:t>відхиленням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висловлень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нульовим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, і є </a:t>
            </a:r>
            <a:r>
              <a:rPr lang="ru-RU" dirty="0" err="1"/>
              <a:t>властиво</a:t>
            </a:r>
            <a:r>
              <a:rPr lang="ru-RU" dirty="0"/>
              <a:t> </a:t>
            </a:r>
            <a:r>
              <a:rPr lang="ru-RU" dirty="0" err="1"/>
              <a:t>фігуральністю</a:t>
            </a:r>
            <a:r>
              <a:rPr lang="ru-RU" dirty="0"/>
              <a:t>.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нульового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нейтральним</a:t>
            </a:r>
            <a:r>
              <a:rPr lang="ru-RU" dirty="0"/>
              <a:t>, і </a:t>
            </a:r>
            <a:r>
              <a:rPr lang="ru-RU" dirty="0" err="1"/>
              <a:t>фігури</a:t>
            </a:r>
            <a:r>
              <a:rPr lang="ru-RU" dirty="0"/>
              <a:t>, і тропи не є </a:t>
            </a:r>
            <a:r>
              <a:rPr lang="ru-RU" dirty="0" err="1"/>
              <a:t>нейтральними</a:t>
            </a:r>
            <a:r>
              <a:rPr lang="ru-RU" dirty="0"/>
              <a:t>. Вони є </a:t>
            </a:r>
            <a:r>
              <a:rPr lang="ru-RU" dirty="0" err="1"/>
              <a:t>суб'єктивно-емоційними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виражають</a:t>
            </a:r>
            <a:r>
              <a:rPr lang="ru-RU" dirty="0"/>
              <a:t> у </a:t>
            </a:r>
            <a:r>
              <a:rPr lang="ru-RU" dirty="0" err="1"/>
              <a:t>змісті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конкретного автора-</a:t>
            </a:r>
            <a:r>
              <a:rPr lang="ru-RU" dirty="0" err="1"/>
              <a:t>мовця</a:t>
            </a:r>
            <a:r>
              <a:rPr lang="ru-RU" dirty="0"/>
              <a:t> і </a:t>
            </a:r>
            <a:r>
              <a:rPr lang="ru-RU" dirty="0" err="1"/>
              <a:t>одночасно</a:t>
            </a:r>
            <a:r>
              <a:rPr lang="ru-RU" dirty="0"/>
              <a:t> є </a:t>
            </a:r>
            <a:r>
              <a:rPr lang="ru-RU" dirty="0" err="1"/>
              <a:t>аксіологічними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оцінність</a:t>
            </a:r>
            <a:r>
              <a:rPr lang="ru-RU" dirty="0"/>
              <a:t>,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вони, </a:t>
            </a:r>
            <a:r>
              <a:rPr lang="ru-RU" dirty="0" err="1"/>
              <a:t>власне</a:t>
            </a:r>
            <a:r>
              <a:rPr lang="ru-RU" dirty="0"/>
              <a:t>, і </a:t>
            </a:r>
            <a:r>
              <a:rPr lang="ru-RU" dirty="0" err="1"/>
              <a:t>утворюються</a:t>
            </a:r>
            <a:r>
              <a:rPr lang="ru-RU" dirty="0"/>
              <a:t>. </a:t>
            </a:r>
            <a:r>
              <a:rPr lang="ru-RU" dirty="0" err="1"/>
              <a:t>Зрештою</a:t>
            </a:r>
            <a:r>
              <a:rPr lang="ru-RU" dirty="0"/>
              <a:t>, і тропи, і </a:t>
            </a:r>
            <a:r>
              <a:rPr lang="ru-RU" dirty="0" err="1"/>
              <a:t>фігури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певне</a:t>
            </a:r>
            <a:r>
              <a:rPr lang="ru-RU" dirty="0"/>
              <a:t> </a:t>
            </a:r>
            <a:r>
              <a:rPr lang="ru-RU" dirty="0" err="1"/>
              <a:t>переосмислення</a:t>
            </a:r>
            <a:r>
              <a:rPr lang="ru-RU" dirty="0"/>
              <a:t> з </a:t>
            </a:r>
            <a:r>
              <a:rPr lang="ru-RU" dirty="0" err="1"/>
              <a:t>різною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семантики. Тому </a:t>
            </a:r>
            <a:r>
              <a:rPr lang="ru-RU" dirty="0" err="1"/>
              <a:t>тривалий</a:t>
            </a:r>
            <a:r>
              <a:rPr lang="ru-RU" dirty="0"/>
              <a:t> час </a:t>
            </a:r>
            <a:r>
              <a:rPr lang="ru-RU" dirty="0" err="1"/>
              <a:t>терміном</a:t>
            </a:r>
            <a:r>
              <a:rPr lang="ru-RU" dirty="0"/>
              <a:t> "</a:t>
            </a:r>
            <a:r>
              <a:rPr lang="ru-RU" dirty="0" err="1"/>
              <a:t>фігури</a:t>
            </a:r>
            <a:r>
              <a:rPr lang="ru-RU" dirty="0"/>
              <a:t>" </a:t>
            </a:r>
            <a:r>
              <a:rPr lang="ru-RU" dirty="0" err="1"/>
              <a:t>називали</a:t>
            </a:r>
            <a:r>
              <a:rPr lang="ru-RU" dirty="0"/>
              <a:t> і </a:t>
            </a:r>
            <a:r>
              <a:rPr lang="ru-RU" dirty="0" err="1"/>
              <a:t>фігури</a:t>
            </a:r>
            <a:r>
              <a:rPr lang="ru-RU" dirty="0"/>
              <a:t>, і тропи в тому </a:t>
            </a:r>
            <a:r>
              <a:rPr lang="ru-RU" dirty="0" err="1"/>
              <a:t>розумінні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і першим, і другим </a:t>
            </a:r>
            <a:r>
              <a:rPr lang="ru-RU" dirty="0" err="1"/>
              <a:t>властива</a:t>
            </a:r>
            <a:r>
              <a:rPr lang="ru-RU" dirty="0"/>
              <a:t> </a:t>
            </a:r>
            <a:r>
              <a:rPr lang="ru-RU" dirty="0" err="1"/>
              <a:t>фігуральність</a:t>
            </a:r>
            <a:r>
              <a:rPr lang="ru-RU" dirty="0"/>
              <a:t> (</a:t>
            </a:r>
            <a:r>
              <a:rPr lang="ru-RU" dirty="0" err="1"/>
              <a:t>образність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208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5157" y="318378"/>
            <a:ext cx="10058400" cy="1609344"/>
          </a:xfrm>
        </p:spPr>
        <p:txBody>
          <a:bodyPr>
            <a:normAutofit/>
          </a:bodyPr>
          <a:lstStyle/>
          <a:p>
            <a:r>
              <a:rPr lang="ru-RU" dirty="0" err="1"/>
              <a:t>Розрізняють</a:t>
            </a:r>
            <a:r>
              <a:rPr lang="ru-RU" dirty="0"/>
              <a:t> тропи і </a:t>
            </a:r>
            <a:r>
              <a:rPr lang="ru-RU" dirty="0" err="1"/>
              <a:t>фігури</a:t>
            </a:r>
            <a:r>
              <a:rPr lang="ru-RU" dirty="0"/>
              <a:t> </a:t>
            </a:r>
            <a:r>
              <a:rPr lang="ru-RU" sz="2200" dirty="0">
                <a:solidFill>
                  <a:schemeClr val="tx1"/>
                </a:solidFill>
              </a:rPr>
              <a:t>за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дивергентними</a:t>
            </a:r>
            <a:r>
              <a:rPr lang="ru-RU" sz="2200" dirty="0">
                <a:solidFill>
                  <a:schemeClr val="tx1"/>
                </a:solidFill>
              </a:rPr>
              <a:t> (лат. </a:t>
            </a:r>
            <a:r>
              <a:rPr lang="ru-RU" sz="2200" dirty="0" err="1">
                <a:solidFill>
                  <a:schemeClr val="tx1"/>
                </a:solidFill>
              </a:rPr>
              <a:t>diverqentia</a:t>
            </a:r>
            <a:r>
              <a:rPr lang="ru-RU" sz="2200" dirty="0">
                <a:solidFill>
                  <a:schemeClr val="tx1"/>
                </a:solidFill>
              </a:rPr>
              <a:t> — </a:t>
            </a:r>
            <a:r>
              <a:rPr lang="ru-RU" sz="2200" dirty="0" err="1">
                <a:solidFill>
                  <a:schemeClr val="tx1"/>
                </a:solidFill>
              </a:rPr>
              <a:t>розходження</a:t>
            </a:r>
            <a:r>
              <a:rPr lang="ru-RU" sz="2200" dirty="0">
                <a:solidFill>
                  <a:schemeClr val="tx1"/>
                </a:solidFill>
              </a:rPr>
              <a:t>) </a:t>
            </a:r>
            <a:r>
              <a:rPr lang="ru-RU" sz="2200" dirty="0" err="1">
                <a:solidFill>
                  <a:schemeClr val="tx1"/>
                </a:solidFill>
              </a:rPr>
              <a:t>ознаками</a:t>
            </a:r>
            <a:r>
              <a:rPr lang="ru-RU" sz="2200" dirty="0">
                <a:solidFill>
                  <a:schemeClr val="tx1"/>
                </a:solidFill>
              </a:rPr>
              <a:t>: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тропи—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операція</a:t>
            </a:r>
            <a:r>
              <a:rPr lang="ru-RU" dirty="0"/>
              <a:t> </a:t>
            </a:r>
            <a:r>
              <a:rPr lang="ru-RU" dirty="0" err="1"/>
              <a:t>фігуральності</a:t>
            </a:r>
            <a:r>
              <a:rPr lang="ru-RU" dirty="0"/>
              <a:t> (</a:t>
            </a:r>
            <a:r>
              <a:rPr lang="ru-RU" dirty="0" err="1"/>
              <a:t>відхилення</a:t>
            </a:r>
            <a:r>
              <a:rPr lang="ru-RU" dirty="0"/>
              <a:t>) одного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(</a:t>
            </a:r>
            <a:r>
              <a:rPr lang="ru-RU" dirty="0" err="1"/>
              <a:t>щоправда</a:t>
            </a:r>
            <a:r>
              <a:rPr lang="ru-RU" dirty="0"/>
              <a:t>, на </a:t>
            </a:r>
            <a:r>
              <a:rPr lang="ru-RU" dirty="0" err="1"/>
              <a:t>фоні</a:t>
            </a:r>
            <a:r>
              <a:rPr lang="ru-RU" dirty="0"/>
              <a:t> контексту); тропи — </a:t>
            </a:r>
            <a:r>
              <a:rPr lang="ru-RU" dirty="0" err="1"/>
              <a:t>малі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тропи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(</a:t>
            </a:r>
            <a:r>
              <a:rPr lang="ru-RU" dirty="0" err="1"/>
              <a:t>перетворення</a:t>
            </a:r>
            <a:r>
              <a:rPr lang="ru-RU" dirty="0"/>
              <a:t>) основного </a:t>
            </a:r>
            <a:r>
              <a:rPr lang="ru-RU" dirty="0" err="1"/>
              <a:t>значення</a:t>
            </a:r>
            <a:r>
              <a:rPr lang="ru-RU" dirty="0"/>
              <a:t> одного слова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словосполучення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тропи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слова за законами </a:t>
            </a:r>
            <a:r>
              <a:rPr lang="ru-RU" dirty="0" err="1"/>
              <a:t>логіки</a:t>
            </a:r>
            <a:r>
              <a:rPr lang="ru-RU" dirty="0"/>
              <a:t>, шляхом </a:t>
            </a:r>
            <a:r>
              <a:rPr lang="ru-RU" dirty="0" err="1"/>
              <a:t>аналогії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тропи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варіації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фігури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операція</a:t>
            </a:r>
            <a:r>
              <a:rPr lang="ru-RU" dirty="0"/>
              <a:t> </a:t>
            </a:r>
            <a:r>
              <a:rPr lang="ru-RU" dirty="0" err="1"/>
              <a:t>фігуральності</a:t>
            </a:r>
            <a:r>
              <a:rPr lang="ru-RU" dirty="0"/>
              <a:t> </a:t>
            </a:r>
            <a:r>
              <a:rPr lang="ru-RU" dirty="0" err="1"/>
              <a:t>цілих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; </a:t>
            </a:r>
            <a:r>
              <a:rPr lang="ru-RU" dirty="0" err="1"/>
              <a:t>фігури</a:t>
            </a:r>
            <a:r>
              <a:rPr lang="ru-RU" dirty="0"/>
              <a:t> — </a:t>
            </a:r>
            <a:r>
              <a:rPr lang="ru-RU" dirty="0" err="1"/>
              <a:t>великі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фігури</a:t>
            </a:r>
            <a:r>
              <a:rPr lang="ru-RU" dirty="0"/>
              <a:t>—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спеціальна</a:t>
            </a:r>
            <a:r>
              <a:rPr lang="ru-RU" dirty="0"/>
              <a:t>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цілих</a:t>
            </a:r>
            <a:r>
              <a:rPr lang="ru-RU" dirty="0"/>
              <a:t> структур;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фігури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 в межах </a:t>
            </a:r>
            <a:r>
              <a:rPr lang="ru-RU" dirty="0" err="1"/>
              <a:t>законів</a:t>
            </a:r>
            <a:r>
              <a:rPr lang="ru-RU" dirty="0"/>
              <a:t> синтаксису і самих </a:t>
            </a:r>
            <a:r>
              <a:rPr lang="ru-RU" dirty="0" err="1"/>
              <a:t>законів</a:t>
            </a:r>
            <a:r>
              <a:rPr lang="ru-RU" dirty="0"/>
              <a:t> синтаксису;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фігури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варіації</a:t>
            </a:r>
            <a:r>
              <a:rPr lang="ru-RU" dirty="0"/>
              <a:t> структур.</a:t>
            </a:r>
          </a:p>
          <a:p>
            <a:pPr marL="0" indent="0">
              <a:buNone/>
            </a:pPr>
            <a:r>
              <a:rPr lang="ru-RU" dirty="0"/>
              <a:t>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семіотики</a:t>
            </a:r>
            <a:r>
              <a:rPr lang="ru-RU" dirty="0"/>
              <a:t> тропи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як </a:t>
            </a:r>
            <a:r>
              <a:rPr lang="ru-RU" dirty="0" err="1"/>
              <a:t>транспозицію</a:t>
            </a:r>
            <a:r>
              <a:rPr lang="ru-RU" dirty="0"/>
              <a:t> </a:t>
            </a:r>
            <a:r>
              <a:rPr lang="ru-RU" dirty="0" err="1"/>
              <a:t>знаків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операцію</a:t>
            </a:r>
            <a:r>
              <a:rPr lang="ru-RU" dirty="0"/>
              <a:t> </a:t>
            </a:r>
            <a:r>
              <a:rPr lang="ru-RU" dirty="0" err="1"/>
              <a:t>аналогічного</a:t>
            </a:r>
            <a:r>
              <a:rPr lang="ru-RU" dirty="0"/>
              <a:t> типу (за </a:t>
            </a:r>
            <a:r>
              <a:rPr lang="ru-RU" dirty="0" err="1"/>
              <a:t>аналогією</a:t>
            </a:r>
            <a:r>
              <a:rPr lang="ru-RU" dirty="0"/>
              <a:t>), при </a:t>
            </a:r>
            <a:r>
              <a:rPr lang="ru-RU" dirty="0" err="1"/>
              <a:t>якій</a:t>
            </a:r>
            <a:r>
              <a:rPr lang="ru-RU" dirty="0"/>
              <a:t> одна </a:t>
            </a:r>
            <a:r>
              <a:rPr lang="ru-RU" dirty="0" err="1"/>
              <a:t>мовна</a:t>
            </a:r>
            <a:r>
              <a:rPr lang="ru-RU" dirty="0"/>
              <a:t> </a:t>
            </a:r>
            <a:r>
              <a:rPr lang="ru-RU" dirty="0" err="1"/>
              <a:t>одиниця</a:t>
            </a:r>
            <a:r>
              <a:rPr lang="ru-RU" dirty="0"/>
              <a:t>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, яка </a:t>
            </a:r>
            <a:r>
              <a:rPr lang="ru-RU" dirty="0" err="1"/>
              <a:t>матеріально</a:t>
            </a:r>
            <a:r>
              <a:rPr lang="ru-RU" dirty="0"/>
              <a:t> </a:t>
            </a:r>
            <a:r>
              <a:rPr lang="ru-RU" dirty="0" err="1"/>
              <a:t>відсутня</a:t>
            </a:r>
            <a:r>
              <a:rPr lang="ru-RU" dirty="0"/>
              <a:t>, а </a:t>
            </a:r>
            <a:r>
              <a:rPr lang="ru-RU" dirty="0" err="1"/>
              <a:t>виявляється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ідеально</a:t>
            </a:r>
            <a:r>
              <a:rPr lang="ru-RU" dirty="0"/>
              <a:t> — через </a:t>
            </a:r>
            <a:r>
              <a:rPr lang="ru-RU" dirty="0" err="1"/>
              <a:t>значення</a:t>
            </a:r>
            <a:r>
              <a:rPr lang="ru-RU" dirty="0"/>
              <a:t> (Ну </a:t>
            </a:r>
            <a:r>
              <a:rPr lang="ru-RU" dirty="0" err="1"/>
              <a:t>ти</a:t>
            </a:r>
            <a:r>
              <a:rPr lang="ru-RU" dirty="0"/>
              <a:t> й герой!—сказав я </a:t>
            </a:r>
            <a:r>
              <a:rPr lang="ru-RU" dirty="0" err="1"/>
              <a:t>малюку</a:t>
            </a:r>
            <a:r>
              <a:rPr lang="ru-RU" dirty="0"/>
              <a:t>; </a:t>
            </a:r>
            <a:r>
              <a:rPr lang="ru-RU" dirty="0" err="1"/>
              <a:t>нахабність</a:t>
            </a:r>
            <a:r>
              <a:rPr lang="ru-RU" dirty="0"/>
              <a:t> — друге </a:t>
            </a:r>
            <a:r>
              <a:rPr lang="ru-RU" dirty="0" err="1"/>
              <a:t>щастя</a:t>
            </a:r>
            <a:r>
              <a:rPr lang="ru-RU" dirty="0"/>
              <a:t> [</a:t>
            </a:r>
            <a:r>
              <a:rPr lang="ru-RU" dirty="0" err="1"/>
              <a:t>нахабні</a:t>
            </a:r>
            <a:r>
              <a:rPr lang="ru-RU" dirty="0"/>
              <a:t> люди </a:t>
            </a:r>
            <a:r>
              <a:rPr lang="ru-RU" dirty="0" err="1"/>
              <a:t>щасливі</a:t>
            </a:r>
            <a:r>
              <a:rPr lang="ru-RU" dirty="0" smtClean="0"/>
              <a:t>]). Про </a:t>
            </a:r>
            <a:r>
              <a:rPr lang="ru-RU" dirty="0"/>
              <a:t>тропи Є. </a:t>
            </a:r>
            <a:r>
              <a:rPr lang="ru-RU" dirty="0" err="1"/>
              <a:t>Клюєв</a:t>
            </a:r>
            <a:r>
              <a:rPr lang="ru-RU" dirty="0"/>
              <a:t> </a:t>
            </a:r>
            <a:r>
              <a:rPr lang="ru-RU" dirty="0" err="1"/>
              <a:t>фігурально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тропом) </a:t>
            </a:r>
            <a:r>
              <a:rPr lang="ru-RU" dirty="0" err="1"/>
              <a:t>висловився</a:t>
            </a:r>
            <a:r>
              <a:rPr lang="ru-RU" dirty="0"/>
              <a:t> так: "...</a:t>
            </a:r>
            <a:r>
              <a:rPr lang="ru-RU" dirty="0" err="1"/>
              <a:t>маючи</a:t>
            </a:r>
            <a:r>
              <a:rPr lang="ru-RU" dirty="0"/>
              <a:t> троп, ми </a:t>
            </a:r>
            <a:r>
              <a:rPr lang="ru-RU" dirty="0" err="1"/>
              <a:t>маємо</a:t>
            </a:r>
            <a:r>
              <a:rPr lang="ru-RU" dirty="0"/>
              <a:t> одну </a:t>
            </a:r>
            <a:r>
              <a:rPr lang="ru-RU" dirty="0" err="1"/>
              <a:t>мовну</a:t>
            </a:r>
            <a:r>
              <a:rPr lang="ru-RU" dirty="0"/>
              <a:t> </a:t>
            </a:r>
            <a:r>
              <a:rPr lang="ru-RU" dirty="0" err="1"/>
              <a:t>одиницю</a:t>
            </a:r>
            <a:r>
              <a:rPr lang="ru-RU" dirty="0"/>
              <a:t> (слово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словосполучення</a:t>
            </a:r>
            <a:r>
              <a:rPr lang="ru-RU" dirty="0"/>
              <a:t>) і </a:t>
            </a:r>
            <a:r>
              <a:rPr lang="ru-RU" dirty="0" err="1"/>
              <a:t>привид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мовної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", а для </a:t>
            </a:r>
            <a:r>
              <a:rPr lang="ru-RU" dirty="0" err="1"/>
              <a:t>фігур</a:t>
            </a:r>
            <a:r>
              <a:rPr lang="ru-RU" dirty="0"/>
              <a:t> </a:t>
            </a:r>
            <a:r>
              <a:rPr lang="ru-RU" dirty="0" err="1"/>
              <a:t>використав</a:t>
            </a:r>
            <a:r>
              <a:rPr lang="ru-RU" dirty="0"/>
              <a:t> троп "</a:t>
            </a:r>
            <a:r>
              <a:rPr lang="ru-RU" dirty="0" err="1"/>
              <a:t>привид</a:t>
            </a:r>
            <a:r>
              <a:rPr lang="ru-RU" dirty="0"/>
              <a:t> порядку" (там,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смислової</a:t>
            </a:r>
            <a:r>
              <a:rPr lang="ru-RU" dirty="0"/>
              <a:t> </a:t>
            </a:r>
            <a:r>
              <a:rPr lang="ru-RU" dirty="0" err="1"/>
              <a:t>впорядкованості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анафора) і "</a:t>
            </a:r>
            <a:r>
              <a:rPr lang="ru-RU" dirty="0" err="1"/>
              <a:t>привид</a:t>
            </a:r>
            <a:r>
              <a:rPr lang="ru-RU" dirty="0"/>
              <a:t> безпорядку"1 (там, де вона є,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інверсія</a:t>
            </a:r>
            <a:r>
              <a:rPr lang="ru-RU" dirty="0"/>
              <a:t> і т. </a:t>
            </a:r>
            <a:r>
              <a:rPr lang="ru-RU" dirty="0" err="1"/>
              <a:t>ін</a:t>
            </a:r>
            <a:r>
              <a:rPr lang="ru-RU" dirty="0"/>
              <a:t>.).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529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98643"/>
            <a:ext cx="12192001" cy="65792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Тропи й </a:t>
            </a:r>
            <a:r>
              <a:rPr lang="ru-RU" dirty="0" err="1"/>
              <a:t>фігури</a:t>
            </a:r>
            <a:r>
              <a:rPr lang="ru-RU" dirty="0"/>
              <a:t> </a:t>
            </a:r>
            <a:r>
              <a:rPr lang="ru-RU" dirty="0" err="1"/>
              <a:t>успадкувалися</a:t>
            </a:r>
            <a:r>
              <a:rPr lang="ru-RU" dirty="0"/>
              <a:t> з риторики й </a:t>
            </a:r>
            <a:r>
              <a:rPr lang="ru-RU" dirty="0" err="1"/>
              <a:t>поетики</a:t>
            </a:r>
            <a:r>
              <a:rPr lang="ru-RU" dirty="0"/>
              <a:t> у </a:t>
            </a:r>
            <a:r>
              <a:rPr lang="ru-RU" dirty="0" err="1"/>
              <a:t>стилістику</a:t>
            </a:r>
            <a:r>
              <a:rPr lang="ru-RU" dirty="0"/>
              <a:t> і тому </a:t>
            </a:r>
            <a:r>
              <a:rPr lang="ru-RU" dirty="0" err="1"/>
              <a:t>більшість</a:t>
            </a:r>
            <a:r>
              <a:rPr lang="ru-RU" dirty="0"/>
              <a:t> з них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, </a:t>
            </a:r>
            <a:r>
              <a:rPr lang="ru-RU" dirty="0" err="1"/>
              <a:t>функції</a:t>
            </a:r>
            <a:r>
              <a:rPr lang="ru-RU" dirty="0"/>
              <a:t> й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у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науках,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епітет</a:t>
            </a:r>
            <a:r>
              <a:rPr lang="ru-RU" dirty="0"/>
              <a:t>, метафора, </a:t>
            </a:r>
            <a:r>
              <a:rPr lang="ru-RU" dirty="0" err="1"/>
              <a:t>порівняння</a:t>
            </a:r>
            <a:r>
              <a:rPr lang="ru-RU" dirty="0"/>
              <a:t> та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є </a:t>
            </a:r>
            <a:r>
              <a:rPr lang="ru-RU" dirty="0" err="1"/>
              <a:t>фігури</a:t>
            </a:r>
            <a:r>
              <a:rPr lang="ru-RU" dirty="0"/>
              <a:t> й тропи,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породжені</a:t>
            </a:r>
            <a:r>
              <a:rPr lang="ru-RU" dirty="0"/>
              <a:t> </a:t>
            </a:r>
            <a:r>
              <a:rPr lang="ru-RU" dirty="0" err="1"/>
              <a:t>давньою</a:t>
            </a:r>
            <a:r>
              <a:rPr lang="ru-RU" dirty="0"/>
              <a:t> риторикою і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наступним</a:t>
            </a:r>
            <a:r>
              <a:rPr lang="ru-RU" dirty="0"/>
              <a:t> </a:t>
            </a:r>
            <a:r>
              <a:rPr lang="ru-RU" dirty="0" err="1"/>
              <a:t>пригасанням</a:t>
            </a:r>
            <a:r>
              <a:rPr lang="ru-RU" dirty="0"/>
              <a:t> </a:t>
            </a:r>
            <a:r>
              <a:rPr lang="ru-RU" dirty="0" err="1"/>
              <a:t>призабулися</a:t>
            </a:r>
            <a:r>
              <a:rPr lang="ru-RU" dirty="0"/>
              <a:t>, </a:t>
            </a:r>
            <a:r>
              <a:rPr lang="ru-RU" dirty="0" err="1"/>
              <a:t>влилися</a:t>
            </a:r>
            <a:r>
              <a:rPr lang="ru-RU" dirty="0"/>
              <a:t> в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фігури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і </a:t>
            </a:r>
            <a:r>
              <a:rPr lang="ru-RU" dirty="0" err="1"/>
              <a:t>вживаються</a:t>
            </a:r>
            <a:r>
              <a:rPr lang="ru-RU" dirty="0"/>
              <a:t> в </a:t>
            </a:r>
            <a:r>
              <a:rPr lang="ru-RU" dirty="0" err="1"/>
              <a:t>мовленні</a:t>
            </a:r>
            <a:r>
              <a:rPr lang="ru-RU" dirty="0"/>
              <a:t>, то не </a:t>
            </a:r>
            <a:r>
              <a:rPr lang="ru-RU" dirty="0" err="1"/>
              <a:t>визначаються</a:t>
            </a:r>
            <a:r>
              <a:rPr lang="ru-RU" dirty="0"/>
              <a:t> як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фігури</a:t>
            </a:r>
            <a:r>
              <a:rPr lang="ru-RU" dirty="0"/>
              <a:t>, а є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І. </a:t>
            </a:r>
            <a:r>
              <a:rPr lang="ru-RU" dirty="0" err="1"/>
              <a:t>Качуровський</a:t>
            </a:r>
            <a:r>
              <a:rPr lang="ru-RU" dirty="0"/>
              <a:t> в "Основах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мовних</a:t>
            </a:r>
            <a:r>
              <a:rPr lang="ru-RU" dirty="0"/>
              <a:t> форм" </a:t>
            </a:r>
            <a:r>
              <a:rPr lang="ru-RU" dirty="0" err="1"/>
              <a:t>описує</a:t>
            </a:r>
            <a:r>
              <a:rPr lang="ru-RU" dirty="0"/>
              <a:t> 155 </a:t>
            </a:r>
            <a:r>
              <a:rPr lang="ru-RU" dirty="0" err="1"/>
              <a:t>фігур</a:t>
            </a:r>
            <a:r>
              <a:rPr lang="ru-RU" dirty="0"/>
              <a:t> і </a:t>
            </a:r>
            <a:r>
              <a:rPr lang="ru-RU" dirty="0" err="1"/>
              <a:t>тропів</a:t>
            </a:r>
            <a:r>
              <a:rPr lang="ru-RU" dirty="0"/>
              <a:t>. </a:t>
            </a:r>
            <a:r>
              <a:rPr lang="ru-RU" dirty="0" err="1"/>
              <a:t>Щоправда</a:t>
            </a:r>
            <a:r>
              <a:rPr lang="ru-RU" dirty="0"/>
              <a:t>, </a:t>
            </a:r>
            <a:r>
              <a:rPr lang="ru-RU" dirty="0" err="1"/>
              <a:t>серед</a:t>
            </a:r>
            <a:r>
              <a:rPr lang="ru-RU" dirty="0"/>
              <a:t> них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у </a:t>
            </a:r>
            <a:r>
              <a:rPr lang="ru-RU" dirty="0" err="1"/>
              <a:t>лінгвістиці</a:t>
            </a:r>
            <a:r>
              <a:rPr lang="ru-RU" dirty="0"/>
              <a:t> </a:t>
            </a:r>
            <a:r>
              <a:rPr lang="ru-RU" dirty="0" err="1"/>
              <a:t>традицію</a:t>
            </a:r>
            <a:r>
              <a:rPr lang="ru-RU" dirty="0"/>
              <a:t> </a:t>
            </a:r>
            <a:r>
              <a:rPr lang="ru-RU" dirty="0" err="1"/>
              <a:t>опису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як системного </a:t>
            </a:r>
            <a:r>
              <a:rPr lang="ru-RU" dirty="0" err="1"/>
              <a:t>явища</a:t>
            </a:r>
            <a:r>
              <a:rPr lang="ru-RU" dirty="0"/>
              <a:t> (</a:t>
            </a:r>
            <a:r>
              <a:rPr lang="ru-RU" dirty="0" err="1"/>
              <a:t>відношення</a:t>
            </a:r>
            <a:r>
              <a:rPr lang="ru-RU" dirty="0"/>
              <a:t>) у </a:t>
            </a:r>
            <a:r>
              <a:rPr lang="ru-RU" dirty="0" err="1"/>
              <a:t>лексиці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антонімія</a:t>
            </a:r>
            <a:r>
              <a:rPr lang="ru-RU" dirty="0"/>
              <a:t>, символ)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описуються</a:t>
            </a:r>
            <a:r>
              <a:rPr lang="ru-RU" dirty="0"/>
              <a:t> як </a:t>
            </a:r>
            <a:r>
              <a:rPr lang="ru-RU" dirty="0" err="1"/>
              <a:t>стилістичні</a:t>
            </a:r>
            <a:r>
              <a:rPr lang="ru-RU" dirty="0"/>
              <a:t> </a:t>
            </a:r>
            <a:r>
              <a:rPr lang="ru-RU" dirty="0" err="1"/>
              <a:t>прийоми</a:t>
            </a:r>
            <a:r>
              <a:rPr lang="ru-RU" dirty="0"/>
              <a:t>: </a:t>
            </a:r>
            <a:r>
              <a:rPr lang="ru-RU" dirty="0" err="1"/>
              <a:t>стилізація</a:t>
            </a:r>
            <a:r>
              <a:rPr lang="ru-RU" dirty="0"/>
              <a:t>, </a:t>
            </a:r>
            <a:r>
              <a:rPr lang="ru-RU" dirty="0" err="1"/>
              <a:t>корекція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Давні</a:t>
            </a:r>
            <a:r>
              <a:rPr lang="ru-RU" dirty="0"/>
              <a:t> </a:t>
            </a:r>
            <a:r>
              <a:rPr lang="ru-RU" dirty="0" err="1"/>
              <a:t>ритори</a:t>
            </a:r>
            <a:r>
              <a:rPr lang="ru-RU" dirty="0"/>
              <a:t> </a:t>
            </a:r>
            <a:r>
              <a:rPr lang="ru-RU" dirty="0" err="1"/>
              <a:t>визнавали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фігуру</a:t>
            </a:r>
            <a:r>
              <a:rPr lang="ru-RU" dirty="0"/>
              <a:t>, як </a:t>
            </a:r>
            <a:r>
              <a:rPr lang="ru-RU" dirty="0" err="1"/>
              <a:t>апологізм</a:t>
            </a:r>
            <a:r>
              <a:rPr lang="ru-RU" dirty="0"/>
              <a:t> (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рації</a:t>
            </a:r>
            <a:r>
              <a:rPr lang="ru-RU" dirty="0"/>
              <a:t> супротивника в такому </a:t>
            </a:r>
            <a:r>
              <a:rPr lang="ru-RU" dirty="0" err="1"/>
              <a:t>пункті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істотного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). У </a:t>
            </a:r>
            <a:r>
              <a:rPr lang="ru-RU" dirty="0" err="1"/>
              <a:t>сучасних</a:t>
            </a:r>
            <a:r>
              <a:rPr lang="ru-RU" dirty="0"/>
              <a:t> риториках і </a:t>
            </a:r>
            <a:r>
              <a:rPr lang="ru-RU" dirty="0" err="1"/>
              <a:t>стилістиках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фігура</a:t>
            </a:r>
            <a:r>
              <a:rPr lang="ru-RU" dirty="0"/>
              <a:t> не </a:t>
            </a:r>
            <a:r>
              <a:rPr lang="ru-RU" dirty="0" err="1"/>
              <a:t>подається</a:t>
            </a:r>
            <a:r>
              <a:rPr lang="ru-RU" dirty="0"/>
              <a:t>, а слово </a:t>
            </a:r>
            <a:r>
              <a:rPr lang="ru-RU" dirty="0" err="1"/>
              <a:t>апологія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у "Риторичному словнику" З. </a:t>
            </a:r>
            <a:r>
              <a:rPr lang="ru-RU" dirty="0" err="1"/>
              <a:t>Куньч</a:t>
            </a:r>
            <a:r>
              <a:rPr lang="ru-RU" dirty="0"/>
              <a:t> як "</a:t>
            </a:r>
            <a:r>
              <a:rPr lang="ru-RU" dirty="0" err="1"/>
              <a:t>надмірне</a:t>
            </a:r>
            <a:r>
              <a:rPr lang="ru-RU" dirty="0"/>
              <a:t> </a:t>
            </a:r>
            <a:r>
              <a:rPr lang="ru-RU" dirty="0" err="1"/>
              <a:t>вихваляння</a:t>
            </a:r>
            <a:r>
              <a:rPr lang="ru-RU" dirty="0"/>
              <a:t> кого-</a:t>
            </a:r>
            <a:r>
              <a:rPr lang="ru-RU" dirty="0" err="1"/>
              <a:t>небудь</a:t>
            </a:r>
            <a:r>
              <a:rPr lang="ru-RU" dirty="0"/>
              <a:t>, </a:t>
            </a:r>
            <a:r>
              <a:rPr lang="ru-RU" dirty="0" err="1"/>
              <a:t>чого-небудь</a:t>
            </a:r>
            <a:r>
              <a:rPr lang="ru-RU" dirty="0"/>
              <a:t>; </a:t>
            </a:r>
            <a:r>
              <a:rPr lang="ru-RU" dirty="0" err="1"/>
              <a:t>упереджений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".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дослідники</a:t>
            </a:r>
            <a:r>
              <a:rPr lang="ru-RU" dirty="0"/>
              <a:t> </a:t>
            </a:r>
            <a:r>
              <a:rPr lang="ru-RU" dirty="0" err="1"/>
              <a:t>ідентично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і </a:t>
            </a:r>
            <a:r>
              <a:rPr lang="ru-RU" dirty="0" err="1"/>
              <a:t>тлумачать</a:t>
            </a:r>
            <a:r>
              <a:rPr lang="ru-RU" dirty="0"/>
              <a:t> </a:t>
            </a:r>
            <a:r>
              <a:rPr lang="ru-RU" dirty="0" err="1"/>
              <a:t>фігури</a:t>
            </a:r>
            <a:r>
              <a:rPr lang="ru-RU" dirty="0"/>
              <a:t> і тропи. </a:t>
            </a:r>
            <a:r>
              <a:rPr lang="ru-RU" dirty="0" err="1"/>
              <a:t>Наприклад</a:t>
            </a:r>
            <a:r>
              <a:rPr lang="ru-RU" dirty="0"/>
              <a:t>, І. </a:t>
            </a:r>
            <a:r>
              <a:rPr lang="ru-RU" dirty="0" err="1"/>
              <a:t>Качуровський</a:t>
            </a:r>
            <a:r>
              <a:rPr lang="ru-RU" dirty="0"/>
              <a:t> </a:t>
            </a:r>
            <a:r>
              <a:rPr lang="ru-RU" dirty="0" err="1"/>
              <a:t>епімону</a:t>
            </a:r>
            <a:r>
              <a:rPr lang="ru-RU" dirty="0"/>
              <a:t> </a:t>
            </a:r>
            <a:r>
              <a:rPr lang="ru-RU" dirty="0" err="1"/>
              <a:t>називає</a:t>
            </a:r>
            <a:r>
              <a:rPr lang="ru-RU" dirty="0"/>
              <a:t> </a:t>
            </a:r>
            <a:r>
              <a:rPr lang="ru-RU" dirty="0" err="1"/>
              <a:t>емфатичною</a:t>
            </a:r>
            <a:r>
              <a:rPr lang="ru-RU" dirty="0"/>
              <a:t> </a:t>
            </a:r>
            <a:r>
              <a:rPr lang="ru-RU" dirty="0" err="1"/>
              <a:t>фігурою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"</a:t>
            </a:r>
            <a:r>
              <a:rPr lang="ru-RU" dirty="0" err="1"/>
              <a:t>кількаразовому</a:t>
            </a:r>
            <a:r>
              <a:rPr lang="ru-RU" dirty="0"/>
              <a:t>, без </a:t>
            </a:r>
            <a:r>
              <a:rPr lang="ru-RU" dirty="0" err="1"/>
              <a:t>інтервалу</a:t>
            </a:r>
            <a:r>
              <a:rPr lang="ru-RU" dirty="0"/>
              <a:t>, </a:t>
            </a:r>
            <a:r>
              <a:rPr lang="ru-RU" dirty="0" err="1"/>
              <a:t>повторенні</a:t>
            </a:r>
            <a:r>
              <a:rPr lang="ru-RU" dirty="0"/>
              <a:t> того самого слова в </a:t>
            </a:r>
            <a:r>
              <a:rPr lang="ru-RU" dirty="0" err="1"/>
              <a:t>реченні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вірші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вірша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виразу</a:t>
            </a:r>
            <a:r>
              <a:rPr lang="ru-RU" dirty="0"/>
              <a:t> у </a:t>
            </a:r>
            <a:r>
              <a:rPr lang="ru-RU" dirty="0" err="1"/>
              <a:t>якійсь</a:t>
            </a:r>
            <a:r>
              <a:rPr lang="ru-RU" dirty="0"/>
              <a:t> </a:t>
            </a:r>
            <a:r>
              <a:rPr lang="ru-RU" dirty="0" err="1"/>
              <a:t>великій</a:t>
            </a:r>
            <a:r>
              <a:rPr lang="ru-RU" dirty="0"/>
              <a:t> </a:t>
            </a:r>
            <a:r>
              <a:rPr lang="ru-RU" dirty="0" err="1"/>
              <a:t>синтаксичній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ритмічній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" і наводить </a:t>
            </a:r>
            <a:r>
              <a:rPr lang="ru-RU" dirty="0" err="1"/>
              <a:t>приклади</a:t>
            </a:r>
            <a:r>
              <a:rPr lang="ru-RU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Марно</a:t>
            </a:r>
            <a:r>
              <a:rPr lang="ru-RU" dirty="0"/>
              <a:t> кидаю </a:t>
            </a:r>
            <a:r>
              <a:rPr lang="ru-RU" dirty="0" err="1"/>
              <a:t>виклик</a:t>
            </a:r>
            <a:r>
              <a:rPr lang="ru-RU" dirty="0"/>
              <a:t> полям</a:t>
            </a:r>
            <a:r>
              <a:rPr lang="ru-RU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—Де </a:t>
            </a:r>
            <a:r>
              <a:rPr lang="ru-RU" dirty="0" err="1"/>
              <a:t>ти</a:t>
            </a:r>
            <a:r>
              <a:rPr lang="ru-RU" dirty="0"/>
              <a:t>, </a:t>
            </a:r>
            <a:r>
              <a:rPr lang="ru-RU" dirty="0" err="1"/>
              <a:t>Жанно</a:t>
            </a:r>
            <a:r>
              <a:rPr lang="ru-RU" dirty="0"/>
              <a:t>, о </a:t>
            </a:r>
            <a:r>
              <a:rPr lang="ru-RU" dirty="0" err="1"/>
              <a:t>Жанно</a:t>
            </a:r>
            <a:r>
              <a:rPr lang="ru-RU" dirty="0"/>
              <a:t>, о </a:t>
            </a:r>
            <a:r>
              <a:rPr lang="ru-RU" dirty="0" err="1"/>
              <a:t>Жанно</a:t>
            </a:r>
            <a:r>
              <a:rPr lang="ru-RU" dirty="0" smtClean="0"/>
              <a:t>? (</a:t>
            </a:r>
            <a:r>
              <a:rPr lang="ru-RU" dirty="0"/>
              <a:t>Ю. Клен)</a:t>
            </a:r>
          </a:p>
          <a:p>
            <a:pPr marL="0" indent="0">
              <a:buNone/>
            </a:pPr>
            <a:r>
              <a:rPr lang="ru-RU" dirty="0"/>
              <a:t>Доле, де </a:t>
            </a:r>
            <a:r>
              <a:rPr lang="ru-RU" dirty="0" err="1"/>
              <a:t>ти</a:t>
            </a:r>
            <a:r>
              <a:rPr lang="ru-RU" dirty="0"/>
              <a:t>, доле, де </a:t>
            </a:r>
            <a:r>
              <a:rPr lang="ru-RU" dirty="0" err="1"/>
              <a:t>ти</a:t>
            </a:r>
            <a:r>
              <a:rPr lang="ru-RU" dirty="0"/>
              <a:t>? Нема </a:t>
            </a:r>
            <a:r>
              <a:rPr lang="ru-RU" dirty="0" err="1"/>
              <a:t>ніякої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Коли </a:t>
            </a:r>
            <a:r>
              <a:rPr lang="ru-RU" dirty="0" err="1"/>
              <a:t>доброї</a:t>
            </a:r>
            <a:r>
              <a:rPr lang="ru-RU" dirty="0"/>
              <a:t> жаль, Боже, То дай </a:t>
            </a:r>
            <a:r>
              <a:rPr lang="ru-RU" dirty="0" err="1"/>
              <a:t>злої</a:t>
            </a:r>
            <a:r>
              <a:rPr lang="ru-RU" dirty="0"/>
              <a:t>, </a:t>
            </a:r>
            <a:r>
              <a:rPr lang="ru-RU" dirty="0" err="1" smtClean="0"/>
              <a:t>злої</a:t>
            </a:r>
            <a:r>
              <a:rPr lang="ru-RU" dirty="0" smtClean="0"/>
              <a:t>… (</a:t>
            </a:r>
            <a:r>
              <a:rPr lang="ru-RU" dirty="0"/>
              <a:t>Т. Шевченко</a:t>
            </a:r>
            <a:r>
              <a:rPr lang="ru-RU" dirty="0" smtClean="0"/>
              <a:t>)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ж </a:t>
            </a:r>
            <a:r>
              <a:rPr lang="ru-RU" dirty="0" err="1"/>
              <a:t>назвою</a:t>
            </a:r>
            <a:r>
              <a:rPr lang="ru-RU" dirty="0"/>
              <a:t> "</a:t>
            </a:r>
            <a:r>
              <a:rPr lang="ru-RU" dirty="0" err="1"/>
              <a:t>епімона</a:t>
            </a:r>
            <a:r>
              <a:rPr lang="ru-RU" dirty="0"/>
              <a:t>" З. </a:t>
            </a:r>
            <a:r>
              <a:rPr lang="ru-RU" dirty="0" err="1"/>
              <a:t>Куньч</a:t>
            </a:r>
            <a:r>
              <a:rPr lang="ru-RU" dirty="0"/>
              <a:t> </a:t>
            </a:r>
            <a:r>
              <a:rPr lang="ru-RU" dirty="0" err="1"/>
              <a:t>подає</a:t>
            </a:r>
            <a:r>
              <a:rPr lang="ru-RU" dirty="0"/>
              <a:t>: "те </a:t>
            </a:r>
            <a:r>
              <a:rPr lang="ru-RU" dirty="0" err="1"/>
              <a:t>саме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й </a:t>
            </a:r>
            <a:r>
              <a:rPr lang="ru-RU" dirty="0" err="1"/>
              <a:t>ретардація</a:t>
            </a:r>
            <a:r>
              <a:rPr lang="ru-RU" dirty="0"/>
              <a:t>".І. </a:t>
            </a:r>
            <a:r>
              <a:rPr lang="ru-RU" dirty="0" err="1"/>
              <a:t>Качуровський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"</a:t>
            </a:r>
            <a:r>
              <a:rPr lang="ru-RU" dirty="0" err="1"/>
              <a:t>ретардацію</a:t>
            </a:r>
            <a:r>
              <a:rPr lang="ru-RU" dirty="0"/>
              <a:t>" як "</a:t>
            </a:r>
            <a:r>
              <a:rPr lang="ru-RU" dirty="0" err="1"/>
              <a:t>гальмування</a:t>
            </a:r>
            <a:r>
              <a:rPr lang="ru-RU" dirty="0"/>
              <a:t>, </a:t>
            </a:r>
            <a:r>
              <a:rPr lang="ru-RU" dirty="0" err="1"/>
              <a:t>затримування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в сюжетному, в тому </a:t>
            </a:r>
            <a:r>
              <a:rPr lang="ru-RU" dirty="0" err="1"/>
              <a:t>числі</a:t>
            </a:r>
            <a:r>
              <a:rPr lang="ru-RU" dirty="0"/>
              <a:t> й </a:t>
            </a:r>
            <a:r>
              <a:rPr lang="ru-RU" dirty="0" err="1"/>
              <a:t>ліро-епічному</a:t>
            </a:r>
            <a:r>
              <a:rPr lang="ru-RU" dirty="0"/>
              <a:t>, </a:t>
            </a:r>
            <a:r>
              <a:rPr lang="ru-RU" dirty="0" err="1"/>
              <a:t>творі</a:t>
            </a:r>
            <a:r>
              <a:rPr lang="ru-RU" dirty="0"/>
              <a:t>, яке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шляхом </a:t>
            </a:r>
            <a:r>
              <a:rPr lang="ru-RU" dirty="0" err="1"/>
              <a:t>дигресій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належать не до </a:t>
            </a:r>
            <a:r>
              <a:rPr lang="ru-RU" dirty="0" err="1"/>
              <a:t>стилістики</a:t>
            </a:r>
            <a:r>
              <a:rPr lang="ru-RU" dirty="0"/>
              <a:t>, а до </a:t>
            </a:r>
            <a:r>
              <a:rPr lang="ru-RU" dirty="0" err="1"/>
              <a:t>архітектоніки</a:t>
            </a:r>
            <a:r>
              <a:rPr lang="ru-RU" dirty="0"/>
              <a:t>", і </a:t>
            </a:r>
            <a:r>
              <a:rPr lang="ru-RU" dirty="0" err="1"/>
              <a:t>проілюстрував</a:t>
            </a:r>
            <a:r>
              <a:rPr lang="ru-RU" dirty="0"/>
              <a:t> рядками з </a:t>
            </a:r>
            <a:r>
              <a:rPr lang="ru-RU" dirty="0" err="1"/>
              <a:t>пісні</a:t>
            </a:r>
            <a:r>
              <a:rPr lang="ru-RU" dirty="0"/>
              <a:t>: "Роман косу </a:t>
            </a:r>
            <a:r>
              <a:rPr lang="ru-RU" dirty="0" err="1"/>
              <a:t>покидає</a:t>
            </a:r>
            <a:r>
              <a:rPr lang="ru-RU" dirty="0"/>
              <a:t> (</a:t>
            </a:r>
            <a:r>
              <a:rPr lang="ru-RU" dirty="0" err="1"/>
              <a:t>тричі</a:t>
            </a:r>
            <a:r>
              <a:rPr lang="ru-RU" dirty="0"/>
              <a:t>), Катерину </a:t>
            </a:r>
            <a:r>
              <a:rPr lang="ru-RU" dirty="0" err="1"/>
              <a:t>переймає</a:t>
            </a:r>
            <a:r>
              <a:rPr lang="ru-RU" dirty="0"/>
              <a:t> (</a:t>
            </a:r>
            <a:r>
              <a:rPr lang="ru-RU" dirty="0" err="1"/>
              <a:t>двічі</a:t>
            </a:r>
            <a:r>
              <a:rPr lang="ru-RU" dirty="0"/>
              <a:t>)".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і </a:t>
            </a:r>
            <a:r>
              <a:rPr lang="ru-RU" dirty="0" err="1"/>
              <a:t>епімону</a:t>
            </a:r>
            <a:r>
              <a:rPr lang="ru-RU" dirty="0"/>
              <a:t>, і </a:t>
            </a:r>
            <a:r>
              <a:rPr lang="ru-RU" dirty="0" err="1"/>
              <a:t>ретардацію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в </a:t>
            </a:r>
            <a:r>
              <a:rPr lang="ru-RU" dirty="0" err="1"/>
              <a:t>навчальному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як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повторів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сподіватися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загалу</a:t>
            </a:r>
            <a:r>
              <a:rPr lang="ru-RU" dirty="0"/>
              <a:t> </a:t>
            </a:r>
            <a:r>
              <a:rPr lang="ru-RU" dirty="0" err="1"/>
              <a:t>мовних</a:t>
            </a:r>
            <a:r>
              <a:rPr lang="ru-RU" dirty="0"/>
              <a:t> </a:t>
            </a:r>
            <a:r>
              <a:rPr lang="ru-RU" dirty="0" err="1"/>
              <a:t>тропів</a:t>
            </a:r>
            <a:r>
              <a:rPr lang="ru-RU" dirty="0"/>
              <a:t> і </a:t>
            </a:r>
            <a:r>
              <a:rPr lang="ru-RU" dirty="0" err="1"/>
              <a:t>фігур</a:t>
            </a:r>
            <a:r>
              <a:rPr lang="ru-RU" dirty="0"/>
              <a:t> на широкому </a:t>
            </a:r>
            <a:r>
              <a:rPr lang="ru-RU" dirty="0" err="1"/>
              <a:t>стильовому</a:t>
            </a:r>
            <a:r>
              <a:rPr lang="ru-RU" dirty="0"/>
              <a:t> </a:t>
            </a:r>
            <a:r>
              <a:rPr lang="ru-RU" dirty="0" err="1"/>
              <a:t>тлі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приведуть</a:t>
            </a:r>
            <a:r>
              <a:rPr lang="ru-RU" dirty="0"/>
              <a:t> до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обгрунтованої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і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опису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тропів</a:t>
            </a:r>
            <a:r>
              <a:rPr lang="ru-RU" dirty="0"/>
              <a:t> і </a:t>
            </a:r>
            <a:r>
              <a:rPr lang="ru-RU" dirty="0" err="1"/>
              <a:t>фігур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1727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1"/>
            <a:ext cx="2258292" cy="68580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Власне</a:t>
            </a:r>
            <a:r>
              <a:rPr lang="ru-RU" b="1" dirty="0"/>
              <a:t> </a:t>
            </a:r>
            <a:r>
              <a:rPr lang="ru-RU" b="1" dirty="0" smtClean="0"/>
              <a:t>тропи: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1. Метафора</a:t>
            </a:r>
          </a:p>
          <a:p>
            <a:pPr marL="0" indent="0">
              <a:buNone/>
            </a:pPr>
            <a:r>
              <a:rPr lang="ru-RU" dirty="0"/>
              <a:t>2. Катахреза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Синестезія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Алегорія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5. Прозопопея</a:t>
            </a:r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err="1" smtClean="0"/>
              <a:t>Метонімія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Літота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8. Перифраз</a:t>
            </a:r>
          </a:p>
          <a:p>
            <a:pPr marL="0" indent="0">
              <a:buNone/>
            </a:pPr>
            <a:r>
              <a:rPr lang="ru-RU" dirty="0"/>
              <a:t>9. </a:t>
            </a:r>
            <a:r>
              <a:rPr lang="ru-RU" dirty="0" err="1"/>
              <a:t>Алюзія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10. </a:t>
            </a:r>
            <a:r>
              <a:rPr lang="ru-RU" dirty="0" err="1"/>
              <a:t>Евфемізм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11. </a:t>
            </a:r>
            <a:r>
              <a:rPr lang="ru-RU" dirty="0" err="1"/>
              <a:t>Антифраза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12. </a:t>
            </a:r>
            <a:r>
              <a:rPr lang="ru-RU" dirty="0" err="1"/>
              <a:t>Риторичне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13. </a:t>
            </a:r>
            <a:r>
              <a:rPr lang="ru-RU" dirty="0" err="1"/>
              <a:t>Риторичний</a:t>
            </a:r>
            <a:r>
              <a:rPr lang="ru-RU" dirty="0"/>
              <a:t> оклик</a:t>
            </a:r>
          </a:p>
          <a:p>
            <a:pPr marL="0" indent="0">
              <a:buNone/>
            </a:pPr>
            <a:r>
              <a:rPr lang="ru-RU" dirty="0"/>
              <a:t>14. </a:t>
            </a:r>
            <a:r>
              <a:rPr lang="ru-RU" dirty="0" err="1"/>
              <a:t>Риторичне</a:t>
            </a:r>
            <a:r>
              <a:rPr lang="ru-RU" dirty="0"/>
              <a:t> </a:t>
            </a:r>
            <a:r>
              <a:rPr lang="ru-RU" dirty="0" err="1"/>
              <a:t>звертання</a:t>
            </a: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-79653"/>
            <a:ext cx="5555673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Невласне</a:t>
            </a:r>
            <a:r>
              <a:rPr lang="ru-RU" b="1" dirty="0" smtClean="0"/>
              <a:t> тропи</a:t>
            </a:r>
          </a:p>
          <a:p>
            <a:endParaRPr lang="ru-RU" dirty="0" smtClean="0"/>
          </a:p>
          <a:p>
            <a:r>
              <a:rPr lang="ru-RU" dirty="0" smtClean="0"/>
              <a:t>1. </a:t>
            </a:r>
            <a:r>
              <a:rPr lang="ru-RU" dirty="0" err="1" smtClean="0"/>
              <a:t>Апосіонеза</a:t>
            </a:r>
            <a:endParaRPr lang="ru-RU" dirty="0" smtClean="0"/>
          </a:p>
          <a:p>
            <a:r>
              <a:rPr lang="ru-RU" dirty="0" smtClean="0"/>
              <a:t>2. </a:t>
            </a:r>
            <a:r>
              <a:rPr lang="ru-RU" dirty="0" err="1" smtClean="0"/>
              <a:t>Астеїзм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err="1" smtClean="0"/>
              <a:t>Паралепсис</a:t>
            </a:r>
            <a:endParaRPr lang="ru-RU" dirty="0" smtClean="0"/>
          </a:p>
          <a:p>
            <a:r>
              <a:rPr lang="ru-RU" dirty="0" smtClean="0"/>
              <a:t>4.Преокупація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Епанортоза</a:t>
            </a:r>
            <a:endParaRPr lang="ru-RU" dirty="0" smtClean="0"/>
          </a:p>
          <a:p>
            <a:r>
              <a:rPr lang="ru-RU" dirty="0" smtClean="0"/>
              <a:t>6. </a:t>
            </a:r>
            <a:r>
              <a:rPr lang="ru-RU" dirty="0" err="1" smtClean="0"/>
              <a:t>Гіпербола</a:t>
            </a:r>
            <a:endParaRPr lang="ru-RU" dirty="0" smtClean="0"/>
          </a:p>
          <a:p>
            <a:r>
              <a:rPr lang="ru-RU" dirty="0" smtClean="0"/>
              <a:t>7. Синекдоха</a:t>
            </a:r>
          </a:p>
          <a:p>
            <a:r>
              <a:rPr lang="ru-RU" dirty="0" smtClean="0"/>
              <a:t>8. </a:t>
            </a:r>
            <a:r>
              <a:rPr lang="ru-RU" dirty="0" err="1" smtClean="0"/>
              <a:t>Антономазія</a:t>
            </a:r>
            <a:endParaRPr lang="ru-RU" dirty="0" smtClean="0"/>
          </a:p>
          <a:p>
            <a:r>
              <a:rPr lang="ru-RU" dirty="0" smtClean="0"/>
              <a:t>9. </a:t>
            </a:r>
            <a:r>
              <a:rPr lang="ru-RU" dirty="0" err="1" smtClean="0"/>
              <a:t>Гіполаг</a:t>
            </a:r>
            <a:endParaRPr lang="ru-RU" dirty="0" smtClean="0"/>
          </a:p>
          <a:p>
            <a:r>
              <a:rPr lang="ru-RU" dirty="0" smtClean="0"/>
              <a:t>10. </a:t>
            </a:r>
            <a:r>
              <a:rPr lang="ru-RU" dirty="0" err="1" smtClean="0"/>
              <a:t>Еналага</a:t>
            </a:r>
            <a:endParaRPr lang="ru-RU" dirty="0" smtClean="0"/>
          </a:p>
          <a:p>
            <a:r>
              <a:rPr lang="ru-RU" dirty="0" smtClean="0"/>
              <a:t>11. </a:t>
            </a:r>
            <a:r>
              <a:rPr lang="ru-RU" dirty="0" err="1" smtClean="0"/>
              <a:t>Епітет</a:t>
            </a:r>
            <a:endParaRPr lang="ru-RU" dirty="0" smtClean="0"/>
          </a:p>
          <a:p>
            <a:r>
              <a:rPr lang="ru-RU" dirty="0" smtClean="0"/>
              <a:t>12. Оксюморон</a:t>
            </a:r>
          </a:p>
          <a:p>
            <a:r>
              <a:rPr lang="ru-RU" dirty="0" smtClean="0"/>
              <a:t>13. Антитеза</a:t>
            </a:r>
          </a:p>
          <a:p>
            <a:r>
              <a:rPr lang="ru-RU" dirty="0" smtClean="0"/>
              <a:t>14. </a:t>
            </a:r>
            <a:r>
              <a:rPr lang="ru-RU" dirty="0" err="1" smtClean="0"/>
              <a:t>Антиметабола</a:t>
            </a:r>
            <a:endParaRPr lang="ru-RU" dirty="0" smtClean="0"/>
          </a:p>
          <a:p>
            <a:r>
              <a:rPr lang="ru-RU" dirty="0" smtClean="0"/>
              <a:t>15. </a:t>
            </a:r>
            <a:r>
              <a:rPr lang="ru-RU" dirty="0" err="1" smtClean="0"/>
              <a:t>Емфаза</a:t>
            </a:r>
            <a:endParaRPr lang="ru-RU" dirty="0" smtClean="0"/>
          </a:p>
          <a:p>
            <a:r>
              <a:rPr lang="ru-RU" dirty="0" smtClean="0"/>
              <a:t>16. </a:t>
            </a:r>
            <a:r>
              <a:rPr lang="ru-RU" dirty="0" err="1" smtClean="0"/>
              <a:t>Клімакс</a:t>
            </a:r>
            <a:endParaRPr lang="ru-RU" dirty="0" smtClean="0"/>
          </a:p>
          <a:p>
            <a:r>
              <a:rPr lang="ru-RU" dirty="0" smtClean="0"/>
              <a:t>17. </a:t>
            </a:r>
            <a:r>
              <a:rPr lang="ru-RU" dirty="0" err="1" smtClean="0"/>
              <a:t>Антиклімакс</a:t>
            </a:r>
            <a:endParaRPr lang="ru-RU" dirty="0" smtClean="0"/>
          </a:p>
          <a:p>
            <a:r>
              <a:rPr lang="ru-RU" dirty="0" smtClean="0"/>
              <a:t>18. </a:t>
            </a:r>
            <a:r>
              <a:rPr lang="ru-RU" dirty="0" err="1" smtClean="0"/>
              <a:t>Антанакласіс</a:t>
            </a:r>
            <a:endParaRPr lang="ru-RU" dirty="0" smtClean="0"/>
          </a:p>
          <a:p>
            <a:r>
              <a:rPr lang="ru-RU" dirty="0" smtClean="0"/>
              <a:t>19. </a:t>
            </a:r>
            <a:r>
              <a:rPr lang="ru-RU" dirty="0" err="1" smtClean="0"/>
              <a:t>Амфіболія</a:t>
            </a:r>
            <a:endParaRPr lang="ru-RU" dirty="0" smtClean="0"/>
          </a:p>
          <a:p>
            <a:r>
              <a:rPr lang="ru-RU" dirty="0" smtClean="0"/>
              <a:t>20. Зевгма</a:t>
            </a:r>
          </a:p>
          <a:p>
            <a:r>
              <a:rPr lang="ru-RU" dirty="0" smtClean="0"/>
              <a:t>21. Каламбур</a:t>
            </a:r>
          </a:p>
          <a:p>
            <a:r>
              <a:rPr lang="ru-RU" dirty="0" smtClean="0"/>
              <a:t>22. </a:t>
            </a:r>
            <a:r>
              <a:rPr lang="ru-RU" dirty="0" err="1" smtClean="0"/>
              <a:t>Тавтологія</a:t>
            </a:r>
            <a:endParaRPr lang="ru-RU" dirty="0" smtClean="0"/>
          </a:p>
          <a:p>
            <a:r>
              <a:rPr lang="ru-RU" dirty="0" smtClean="0"/>
              <a:t>23. Плеоназм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825836" y="0"/>
            <a:ext cx="63661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Фігури</a:t>
            </a:r>
            <a:r>
              <a:rPr lang="ru-RU" b="1" dirty="0" smtClean="0"/>
              <a:t>:</a:t>
            </a:r>
          </a:p>
          <a:p>
            <a:r>
              <a:rPr lang="ru-RU" dirty="0" err="1" smtClean="0"/>
              <a:t>Мікрофігури</a:t>
            </a:r>
            <a:r>
              <a:rPr lang="ru-RU" dirty="0" smtClean="0"/>
              <a:t> </a:t>
            </a:r>
            <a:r>
              <a:rPr lang="ru-RU" dirty="0" err="1" smtClean="0"/>
              <a:t>Макрофігури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1. Метатеза	   </a:t>
            </a:r>
            <a:r>
              <a:rPr lang="ru-RU" dirty="0" err="1" smtClean="0"/>
              <a:t>Конструктивні</a:t>
            </a:r>
            <a:r>
              <a:rPr lang="ru-RU" dirty="0" smtClean="0"/>
              <a:t>	          </a:t>
            </a:r>
            <a:r>
              <a:rPr lang="ru-RU" dirty="0" err="1" smtClean="0"/>
              <a:t>Деструктивні</a:t>
            </a:r>
            <a:endParaRPr lang="ru-RU" dirty="0" smtClean="0"/>
          </a:p>
          <a:p>
            <a:r>
              <a:rPr lang="ru-RU" dirty="0" smtClean="0"/>
              <a:t>2. </a:t>
            </a:r>
            <a:r>
              <a:rPr lang="ru-RU" dirty="0" err="1" smtClean="0"/>
              <a:t>Анаграма</a:t>
            </a:r>
            <a:r>
              <a:rPr lang="ru-RU" dirty="0" smtClean="0"/>
              <a:t>	   1. </a:t>
            </a:r>
            <a:r>
              <a:rPr lang="ru-RU" dirty="0" err="1" smtClean="0"/>
              <a:t>Паралелізм</a:t>
            </a:r>
            <a:r>
              <a:rPr lang="ru-RU" dirty="0" smtClean="0"/>
              <a:t>	          1. </a:t>
            </a:r>
            <a:r>
              <a:rPr lang="ru-RU" dirty="0" err="1" smtClean="0"/>
              <a:t>Інверсія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err="1" smtClean="0"/>
              <a:t>Анномінація</a:t>
            </a:r>
            <a:r>
              <a:rPr lang="ru-RU" dirty="0" smtClean="0"/>
              <a:t>	   2. </a:t>
            </a:r>
            <a:r>
              <a:rPr lang="ru-RU" dirty="0" err="1" smtClean="0"/>
              <a:t>Ізоколон</a:t>
            </a:r>
            <a:r>
              <a:rPr lang="ru-RU" dirty="0" smtClean="0"/>
              <a:t>	          2. </a:t>
            </a:r>
            <a:r>
              <a:rPr lang="ru-RU" dirty="0" err="1" smtClean="0"/>
              <a:t>Анастрофа</a:t>
            </a:r>
            <a:endParaRPr lang="ru-RU" dirty="0" smtClean="0"/>
          </a:p>
          <a:p>
            <a:r>
              <a:rPr lang="ru-RU" dirty="0" smtClean="0"/>
              <a:t>4. </a:t>
            </a:r>
            <a:r>
              <a:rPr lang="ru-RU" dirty="0" err="1" smtClean="0"/>
              <a:t>Гендіадіс</a:t>
            </a:r>
            <a:r>
              <a:rPr lang="ru-RU" dirty="0" smtClean="0"/>
              <a:t>	   3. </a:t>
            </a:r>
            <a:r>
              <a:rPr lang="ru-RU" dirty="0" err="1" smtClean="0"/>
              <a:t>Епаналепсис</a:t>
            </a:r>
            <a:r>
              <a:rPr lang="ru-RU" dirty="0" smtClean="0"/>
              <a:t>	          3. </a:t>
            </a:r>
            <a:r>
              <a:rPr lang="ru-RU" dirty="0" err="1" smtClean="0"/>
              <a:t>Еліпс</a:t>
            </a:r>
            <a:endParaRPr lang="ru-RU" dirty="0" smtClean="0"/>
          </a:p>
          <a:p>
            <a:r>
              <a:rPr lang="ru-RU" dirty="0" smtClean="0"/>
              <a:t>5. </a:t>
            </a:r>
            <a:r>
              <a:rPr lang="ru-RU" dirty="0" err="1" smtClean="0"/>
              <a:t>Аєреза</a:t>
            </a:r>
            <a:r>
              <a:rPr lang="ru-RU" dirty="0" smtClean="0"/>
              <a:t>	   4. Анафора	          4. </a:t>
            </a:r>
            <a:r>
              <a:rPr lang="ru-RU" dirty="0" err="1" smtClean="0"/>
              <a:t>Парцеляція</a:t>
            </a:r>
            <a:endParaRPr lang="ru-RU" dirty="0" smtClean="0"/>
          </a:p>
          <a:p>
            <a:r>
              <a:rPr lang="ru-RU" dirty="0" smtClean="0"/>
              <a:t>6. Апокопа	   5. </a:t>
            </a:r>
            <a:r>
              <a:rPr lang="ru-RU" dirty="0" err="1" smtClean="0"/>
              <a:t>Епіфора</a:t>
            </a:r>
            <a:r>
              <a:rPr lang="ru-RU" dirty="0" smtClean="0"/>
              <a:t>	          5. </a:t>
            </a:r>
            <a:r>
              <a:rPr lang="ru-RU" dirty="0" err="1" smtClean="0"/>
              <a:t>Гіпербатон</a:t>
            </a:r>
            <a:endParaRPr lang="ru-RU" dirty="0" smtClean="0"/>
          </a:p>
          <a:p>
            <a:r>
              <a:rPr lang="ru-RU" dirty="0" smtClean="0"/>
              <a:t>7. Синкопа	   6. </a:t>
            </a:r>
            <a:r>
              <a:rPr lang="ru-RU" dirty="0" err="1" smtClean="0"/>
              <a:t>Анадиплозис</a:t>
            </a:r>
            <a:r>
              <a:rPr lang="ru-RU" dirty="0" smtClean="0"/>
              <a:t>	          6. </a:t>
            </a:r>
            <a:r>
              <a:rPr lang="ru-RU" dirty="0" err="1" smtClean="0"/>
              <a:t>Гимеза</a:t>
            </a:r>
            <a:endParaRPr lang="ru-RU" dirty="0" smtClean="0"/>
          </a:p>
          <a:p>
            <a:r>
              <a:rPr lang="ru-RU" dirty="0" smtClean="0"/>
              <a:t>8. </a:t>
            </a:r>
            <a:r>
              <a:rPr lang="ru-RU" dirty="0" err="1" smtClean="0"/>
              <a:t>Синереза</a:t>
            </a:r>
            <a:r>
              <a:rPr lang="ru-RU" dirty="0" smtClean="0"/>
              <a:t>	   7. </a:t>
            </a:r>
            <a:r>
              <a:rPr lang="ru-RU" dirty="0" err="1" smtClean="0"/>
              <a:t>Симплока</a:t>
            </a:r>
            <a:r>
              <a:rPr lang="ru-RU" dirty="0" smtClean="0"/>
              <a:t>	          7. Анаколуф</a:t>
            </a:r>
          </a:p>
          <a:p>
            <a:r>
              <a:rPr lang="ru-RU" dirty="0" smtClean="0"/>
              <a:t>9. Протеза	   8. </a:t>
            </a:r>
            <a:r>
              <a:rPr lang="ru-RU" dirty="0" err="1" smtClean="0"/>
              <a:t>Діафора</a:t>
            </a:r>
            <a:r>
              <a:rPr lang="ru-RU" dirty="0" smtClean="0"/>
              <a:t>	          8. </a:t>
            </a:r>
            <a:r>
              <a:rPr lang="ru-RU" dirty="0" err="1" smtClean="0"/>
              <a:t>Силепсис</a:t>
            </a:r>
            <a:endParaRPr lang="ru-RU" dirty="0" smtClean="0"/>
          </a:p>
          <a:p>
            <a:r>
              <a:rPr lang="ru-RU" dirty="0" smtClean="0"/>
              <a:t>10. </a:t>
            </a:r>
            <a:r>
              <a:rPr lang="ru-RU" dirty="0" err="1" smtClean="0"/>
              <a:t>Парагога</a:t>
            </a:r>
            <a:r>
              <a:rPr lang="ru-RU" dirty="0" smtClean="0"/>
              <a:t>	   9. </a:t>
            </a:r>
            <a:r>
              <a:rPr lang="ru-RU" dirty="0" err="1" smtClean="0"/>
              <a:t>Хіазм</a:t>
            </a:r>
            <a:r>
              <a:rPr lang="ru-RU" dirty="0" smtClean="0"/>
              <a:t>	          9. </a:t>
            </a:r>
            <a:r>
              <a:rPr lang="ru-RU" dirty="0" err="1" smtClean="0"/>
              <a:t>Акумуляція</a:t>
            </a:r>
            <a:endParaRPr lang="ru-RU" dirty="0" smtClean="0"/>
          </a:p>
          <a:p>
            <a:r>
              <a:rPr lang="ru-RU" dirty="0" smtClean="0"/>
              <a:t>11. </a:t>
            </a:r>
            <a:r>
              <a:rPr lang="ru-RU" dirty="0" err="1" smtClean="0"/>
              <a:t>Епентеза</a:t>
            </a:r>
            <a:r>
              <a:rPr lang="ru-RU" dirty="0" smtClean="0"/>
              <a:t>	  10. </a:t>
            </a:r>
            <a:r>
              <a:rPr lang="ru-RU" dirty="0" err="1" smtClean="0"/>
              <a:t>Епанодос</a:t>
            </a:r>
            <a:r>
              <a:rPr lang="ru-RU" dirty="0" smtClean="0"/>
              <a:t>	         10. </a:t>
            </a:r>
            <a:r>
              <a:rPr lang="ru-RU" dirty="0" err="1" smtClean="0"/>
              <a:t>Ампліфікація</a:t>
            </a:r>
            <a:endParaRPr lang="ru-RU" dirty="0" smtClean="0"/>
          </a:p>
          <a:p>
            <a:r>
              <a:rPr lang="ru-RU" dirty="0" smtClean="0"/>
              <a:t>12. </a:t>
            </a:r>
            <a:r>
              <a:rPr lang="ru-RU" dirty="0" err="1" smtClean="0"/>
              <a:t>Дієреза</a:t>
            </a:r>
            <a:r>
              <a:rPr lang="ru-RU" dirty="0" smtClean="0"/>
              <a:t>	  11. </a:t>
            </a:r>
            <a:r>
              <a:rPr lang="ru-RU" dirty="0" err="1" smtClean="0"/>
              <a:t>Асиндентон</a:t>
            </a:r>
            <a:r>
              <a:rPr lang="ru-RU" dirty="0" smtClean="0"/>
              <a:t>	         11. </a:t>
            </a:r>
            <a:r>
              <a:rPr lang="ru-RU" dirty="0" err="1" smtClean="0"/>
              <a:t>Експлеція</a:t>
            </a:r>
            <a:endParaRPr lang="ru-RU" dirty="0" smtClean="0"/>
          </a:p>
          <a:p>
            <a:r>
              <a:rPr lang="ru-RU" dirty="0" smtClean="0"/>
              <a:t>13. </a:t>
            </a:r>
            <a:r>
              <a:rPr lang="ru-RU" dirty="0" err="1" smtClean="0"/>
              <a:t>Поліптотон</a:t>
            </a:r>
            <a:r>
              <a:rPr lang="ru-RU" dirty="0" smtClean="0"/>
              <a:t>	  12. </a:t>
            </a:r>
            <a:r>
              <a:rPr lang="ru-RU" dirty="0" err="1" smtClean="0"/>
              <a:t>Полісиндетон</a:t>
            </a:r>
            <a:r>
              <a:rPr lang="ru-RU" dirty="0" smtClean="0"/>
              <a:t>       12. </a:t>
            </a:r>
            <a:r>
              <a:rPr lang="ru-RU" dirty="0" err="1" smtClean="0"/>
              <a:t>Конкатенація</a:t>
            </a:r>
            <a:endParaRPr lang="ru-RU" dirty="0" smtClean="0"/>
          </a:p>
          <a:p>
            <a:r>
              <a:rPr lang="ru-RU" dirty="0" smtClean="0"/>
              <a:t>14. </a:t>
            </a:r>
            <a:r>
              <a:rPr lang="ru-RU" dirty="0" err="1" smtClean="0"/>
              <a:t>Етимологічна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фігура</a:t>
            </a:r>
            <a:r>
              <a:rPr lang="ru-RU" dirty="0" smtClean="0"/>
              <a:t>	                    13. </a:t>
            </a:r>
            <a:r>
              <a:rPr lang="ru-RU" dirty="0" err="1" smtClean="0"/>
              <a:t>Апокойнез</a:t>
            </a:r>
            <a:r>
              <a:rPr lang="ru-RU" dirty="0" smtClean="0"/>
              <a:t>	</a:t>
            </a:r>
          </a:p>
          <a:p>
            <a:r>
              <a:rPr lang="ru-RU" dirty="0" smtClean="0"/>
              <a:t>15. </a:t>
            </a:r>
            <a:r>
              <a:rPr lang="ru-RU" dirty="0" err="1" smtClean="0"/>
              <a:t>Алітерація</a:t>
            </a:r>
            <a:r>
              <a:rPr lang="ru-RU" dirty="0" smtClean="0"/>
              <a:t>	  14. </a:t>
            </a:r>
            <a:r>
              <a:rPr lang="ru-RU" dirty="0" err="1" smtClean="0"/>
              <a:t>Кіклос</a:t>
            </a:r>
            <a:r>
              <a:rPr lang="ru-RU" dirty="0" smtClean="0"/>
              <a:t>	</a:t>
            </a:r>
          </a:p>
          <a:p>
            <a:r>
              <a:rPr lang="ru-RU" dirty="0" smtClean="0"/>
              <a:t>16. </a:t>
            </a:r>
            <a:r>
              <a:rPr lang="ru-RU" dirty="0" err="1" smtClean="0"/>
              <a:t>Асонанс</a:t>
            </a:r>
            <a:r>
              <a:rPr lang="ru-RU" dirty="0" smtClean="0"/>
              <a:t>	  15. </a:t>
            </a:r>
            <a:r>
              <a:rPr lang="ru-RU" dirty="0" err="1" smtClean="0"/>
              <a:t>Гомеотелевтон</a:t>
            </a:r>
            <a:r>
              <a:rPr lang="ru-RU" dirty="0" smtClean="0"/>
              <a:t>	</a:t>
            </a:r>
          </a:p>
          <a:p>
            <a:r>
              <a:rPr lang="ru-RU" dirty="0" smtClean="0"/>
              <a:t>17. </a:t>
            </a:r>
            <a:r>
              <a:rPr lang="ru-RU" dirty="0" err="1" smtClean="0"/>
              <a:t>Паліндром</a:t>
            </a:r>
            <a:r>
              <a:rPr lang="ru-RU" dirty="0" smtClean="0"/>
              <a:t>		</a:t>
            </a:r>
            <a:endParaRPr lang="en-US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417127" y="0"/>
            <a:ext cx="83128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486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13</TotalTime>
  <Words>963</Words>
  <Application>Microsoft Office PowerPoint</Application>
  <PresentationFormat>Произвольный</PresentationFormat>
  <Paragraphs>84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Дерево</vt:lpstr>
      <vt:lpstr>тРопіка</vt:lpstr>
      <vt:lpstr>Визначення</vt:lpstr>
      <vt:lpstr>Розрізняють тропи і фігури за дивергентними (лат. diverqentia — розходження) ознаками: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тРопіка</dc:title>
  <dc:creator>белик алина</dc:creator>
  <cp:lastModifiedBy>Валя</cp:lastModifiedBy>
  <cp:revision>3</cp:revision>
  <dcterms:created xsi:type="dcterms:W3CDTF">2019-12-15T09:17:09Z</dcterms:created>
  <dcterms:modified xsi:type="dcterms:W3CDTF">2020-01-19T18:02:03Z</dcterms:modified>
</cp:coreProperties>
</file>