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8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667" autoAdjust="0"/>
  </p:normalViewPr>
  <p:slideViewPr>
    <p:cSldViewPr snapToGrid="0" showGuides="1">
      <p:cViewPr>
        <p:scale>
          <a:sx n="77" d="100"/>
          <a:sy n="77" d="100"/>
        </p:scale>
        <p:origin x="-816" y="216"/>
      </p:cViewPr>
      <p:guideLst>
        <p:guide orient="horz" pos="346"/>
        <p:guide orient="horz" pos="2047"/>
        <p:guide orient="horz" pos="1706"/>
        <p:guide pos="642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ПИТАННЯ ТЕОРІЇ І ПРАКТИКИ УКРАЇНСЬКОЇ ЕТИМОЛОГІЇ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Дисципліна  вільного вибору студента освітньої програми «</a:t>
            </a:r>
            <a:r>
              <a:rPr lang="uk-UA" sz="2400" dirty="0"/>
              <a:t>У</a:t>
            </a:r>
            <a:r>
              <a:rPr lang="uk-UA" sz="2400" dirty="0" smtClean="0"/>
              <a:t>країнська мова та література»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Л. П. Бойко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року навчання освітнього рівня магістр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6" y="704602"/>
            <a:ext cx="7141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000" dirty="0"/>
              <a:t>– </a:t>
            </a:r>
            <a:r>
              <a:rPr lang="uk-UA" dirty="0" smtClean="0"/>
              <a:t>подати відомості </a:t>
            </a:r>
            <a:r>
              <a:rPr lang="uk-UA" dirty="0"/>
              <a:t>про принципи та методи етимологічного дослідження, </a:t>
            </a:r>
            <a:r>
              <a:rPr lang="uk-UA" dirty="0" smtClean="0"/>
              <a:t>ознайомити </a:t>
            </a:r>
            <a:r>
              <a:rPr lang="uk-UA" dirty="0"/>
              <a:t>з етимологією основних груп лексики української мови. </a:t>
            </a:r>
            <a:endParaRPr lang="ru-RU" dirty="0"/>
          </a:p>
          <a:p>
            <a:pPr>
              <a:lnSpc>
                <a:spcPct val="80000"/>
              </a:lnSpc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961773" y="1623456"/>
            <a:ext cx="729051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uk-UA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 smtClean="0"/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dirty="0" smtClean="0"/>
              <a:t>застосовувати </a:t>
            </a:r>
            <a:r>
              <a:rPr lang="uk-UA" dirty="0"/>
              <a:t>на практиці основні принципи етимологічного </a:t>
            </a:r>
            <a:r>
              <a:rPr lang="uk-UA" dirty="0" smtClean="0"/>
              <a:t>  дослідження</a:t>
            </a:r>
            <a:r>
              <a:rPr lang="uk-UA" dirty="0"/>
              <a:t>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визначати </a:t>
            </a:r>
            <a:r>
              <a:rPr lang="uk-UA" dirty="0"/>
              <a:t>шляхи запозичення слова;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характеризувати </a:t>
            </a:r>
            <a:r>
              <a:rPr lang="uk-UA" dirty="0"/>
              <a:t>стилістичні можливості </a:t>
            </a:r>
            <a:r>
              <a:rPr lang="uk-UA" dirty="0" smtClean="0"/>
              <a:t>етимології;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виконувати </a:t>
            </a:r>
            <a:r>
              <a:rPr lang="uk-UA" dirty="0"/>
              <a:t>етимологічний аналіз, чітко відрізняти його від морфемного та словотвірного..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ПИТАННЯ ТЕОРІЇ І ПРАКТИКИ УКРАЇНСЬКОЇ ЕТИМОЛОГІЇ</a:t>
            </a:r>
            <a:endParaRPr lang="uk-UA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4769708"/>
            <a:ext cx="855133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 smtClean="0"/>
              <a:t>Обсяг курсу</a:t>
            </a:r>
            <a:r>
              <a:rPr lang="uk-UA" sz="2100" dirty="0" smtClean="0"/>
              <a:t> – 120 год., із них: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лекції – 22 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практичні заняття – 12 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самостійна робота – 56 год.</a:t>
            </a:r>
            <a:r>
              <a:rPr lang="uk-UA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9194" y="303956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348717"/>
            <a:ext cx="4247207" cy="1626782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угольник 50"/>
          <p:cNvSpPr/>
          <p:nvPr/>
        </p:nvSpPr>
        <p:spPr>
          <a:xfrm>
            <a:off x="4924426" y="4657724"/>
            <a:ext cx="6972300" cy="1349671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62525" y="3079345"/>
            <a:ext cx="7080753" cy="1472702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151585"/>
            <a:ext cx="6924033" cy="1708341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cs typeface="Arial" panose="020B0604020202020204" pitchFamily="34" charset="0"/>
              </a:rPr>
              <a:t>Тема 1. </a:t>
            </a:r>
            <a:r>
              <a:rPr lang="uk-UA" sz="2000" b="1" dirty="0" err="1"/>
              <a:t>Теоретико-лінгвістичні</a:t>
            </a:r>
            <a:r>
              <a:rPr lang="uk-UA" sz="2000" b="1" dirty="0"/>
              <a:t> засади етимології </a:t>
            </a:r>
            <a:endParaRPr lang="uk-UA" sz="2000" b="1" dirty="0" smtClean="0"/>
          </a:p>
          <a:p>
            <a:r>
              <a:rPr lang="uk-UA" sz="2000" b="1" dirty="0" smtClean="0">
                <a:cs typeface="Arial" panose="020B0604020202020204" pitchFamily="34" charset="0"/>
              </a:rPr>
              <a:t>Тема 2. Основні принципи етимологічного дослідження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  <a:endParaRPr lang="uk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питання етимології</a:t>
            </a: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Історія становлення етимології як науки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83106" y="3087939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 історії етимології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51585"/>
            <a:ext cx="190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uk-UA" b="1" dirty="0" smtClean="0">
                <a:solidFill>
                  <a:schemeClr val="bg1"/>
                </a:solidFill>
              </a:rPr>
              <a:t> І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4679206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4. Види етимології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746" y="4657060"/>
            <a:ext cx="4263656" cy="130539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4912" y="4678326"/>
            <a:ext cx="4167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Змістовий модуль 3</a:t>
            </a:r>
          </a:p>
          <a:p>
            <a:endParaRPr lang="uk-U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Етимологія та її види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66793" y="5109700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5. Стилістичні можливості етимології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3041" y="247538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76173" y="9334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угольник 51"/>
          <p:cNvSpPr/>
          <p:nvPr/>
        </p:nvSpPr>
        <p:spPr>
          <a:xfrm>
            <a:off x="648587" y="2690037"/>
            <a:ext cx="4284920" cy="1747430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/>
          <p:cNvSpPr/>
          <p:nvPr/>
        </p:nvSpPr>
        <p:spPr>
          <a:xfrm>
            <a:off x="4933507" y="2913320"/>
            <a:ext cx="6905315" cy="1526437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15542" y="1207645"/>
            <a:ext cx="6924033" cy="147637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4248" y="4529470"/>
            <a:ext cx="4333053" cy="1669311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</a:t>
            </a:r>
            <a:r>
              <a:rPr lang="uk-UA" b="1" dirty="0">
                <a:solidFill>
                  <a:schemeClr val="bg1"/>
                </a:solidFill>
              </a:rPr>
              <a:t> І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7. Принципи етимологічного аналізу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" y="1363434"/>
            <a:ext cx="4238366" cy="13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83364" y="1426017"/>
            <a:ext cx="4269636" cy="134964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502" y="1576184"/>
            <a:ext cx="418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4</a:t>
            </a:r>
          </a:p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Етимологічні словники</a:t>
            </a:r>
          </a:p>
        </p:txBody>
      </p:sp>
      <p:pic>
        <p:nvPicPr>
          <p:cNvPr id="40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3144610"/>
            <a:ext cx="4304054" cy="13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0497" y="3114256"/>
            <a:ext cx="4315045" cy="1415214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5</a:t>
            </a:r>
          </a:p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Етимологічний аналіз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147743" y="1426017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6. Етимологічні словники української мови та інших слов’янських мов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4921652"/>
            <a:ext cx="4318230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66649" y="4699294"/>
            <a:ext cx="4330652" cy="1543824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3647" y="5052881"/>
            <a:ext cx="42834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Змістовий модуль 6</a:t>
            </a:r>
          </a:p>
          <a:p>
            <a:r>
              <a:rPr lang="uk-UA" sz="2000" dirty="0">
                <a:solidFill>
                  <a:schemeClr val="bg1"/>
                </a:solidFill>
              </a:rPr>
              <a:t>Етимологія основних груп лексики та фразеології української мови</a:t>
            </a:r>
            <a:endParaRPr lang="ru-RU" sz="2000" dirty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17142" y="4699293"/>
            <a:ext cx="6905315" cy="1526437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66793" y="5012438"/>
            <a:ext cx="6356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8. </a:t>
            </a:r>
            <a:r>
              <a:rPr lang="uk-UA" b="1" dirty="0"/>
              <a:t>Походження назв Україна, Малоросія, Русь</a:t>
            </a:r>
            <a:endParaRPr lang="ru-RU" dirty="0"/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9. </a:t>
            </a:r>
            <a:r>
              <a:rPr lang="uk-UA" b="1" dirty="0"/>
              <a:t>Етимологія імен та </a:t>
            </a:r>
            <a:r>
              <a:rPr lang="uk-UA" b="1" dirty="0" smtClean="0"/>
              <a:t>прізвищ</a:t>
            </a:r>
          </a:p>
          <a:p>
            <a:pPr algn="just"/>
            <a:r>
              <a:rPr lang="uk-UA" b="1" dirty="0" smtClean="0"/>
              <a:t>Тема 10. Етимологія гідронімів</a:t>
            </a:r>
          </a:p>
          <a:p>
            <a:pPr algn="just"/>
            <a:r>
              <a:rPr lang="uk-UA" b="1" dirty="0" smtClean="0"/>
              <a:t>Тема 11. Етимологія фразеологізмів</a:t>
            </a:r>
            <a:endParaRPr lang="ru-RU" dirty="0"/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289</Words>
  <Application>Microsoft Office PowerPoint</Application>
  <PresentationFormat>Произвольный</PresentationFormat>
  <Paragraphs>59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Andrey</cp:lastModifiedBy>
  <cp:revision>111</cp:revision>
  <cp:lastPrinted>2017-10-19T16:56:15Z</cp:lastPrinted>
  <dcterms:created xsi:type="dcterms:W3CDTF">2017-10-19T11:54:45Z</dcterms:created>
  <dcterms:modified xsi:type="dcterms:W3CDTF">2023-12-01T16:23:21Z</dcterms:modified>
</cp:coreProperties>
</file>