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8" r:id="rId2"/>
    <p:sldId id="280" r:id="rId3"/>
    <p:sldId id="271" r:id="rId4"/>
    <p:sldId id="262" r:id="rId5"/>
    <p:sldId id="257" r:id="rId6"/>
    <p:sldId id="265" r:id="rId7"/>
    <p:sldId id="264" r:id="rId8"/>
    <p:sldId id="266" r:id="rId9"/>
    <p:sldId id="275" r:id="rId10"/>
    <p:sldId id="276" r:id="rId11"/>
    <p:sldId id="270" r:id="rId12"/>
  </p:sldIdLst>
  <p:sldSz cx="9144000" cy="5143500" type="screen16x9"/>
  <p:notesSz cx="6858000" cy="9144000"/>
  <p:embeddedFontLst>
    <p:embeddedFont>
      <p:font typeface="Economica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9400"/>
    <a:srgbClr val="FF0066"/>
    <a:srgbClr val="45757B"/>
    <a:srgbClr val="FFFFFF"/>
    <a:srgbClr val="FFCC66"/>
    <a:srgbClr val="9B2593"/>
    <a:srgbClr val="805C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420" y="-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9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64;g9ad68c6d85_0_53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7410" name="Google Shape;65;g9ad68c6d85_0_5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;p3"/>
          <p:cNvSpPr>
            <a:spLocks/>
          </p:cNvSpPr>
          <p:nvPr/>
        </p:nvSpPr>
        <p:spPr bwMode="auto">
          <a:xfrm flipH="1">
            <a:off x="7596188" y="460375"/>
            <a:ext cx="1081087" cy="1125538"/>
          </a:xfrm>
          <a:custGeom>
            <a:avLst/>
            <a:gdLst/>
            <a:ahLst/>
            <a:cxnLst>
              <a:cxn ang="0">
                <a:pos x="0" y="44998"/>
              </a:cxn>
              <a:cxn ang="0">
                <a:pos x="0" y="0"/>
              </a:cxn>
              <a:cxn ang="0">
                <a:pos x="43265" y="0"/>
              </a:cxn>
            </a:cxnLst>
            <a:rect l="0" t="0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Google Shape;17;p3"/>
          <p:cNvSpPr>
            <a:spLocks/>
          </p:cNvSpPr>
          <p:nvPr/>
        </p:nvSpPr>
        <p:spPr bwMode="auto">
          <a:xfrm rot="10800000" flipH="1">
            <a:off x="466725" y="3557588"/>
            <a:ext cx="1081088" cy="1125537"/>
          </a:xfrm>
          <a:custGeom>
            <a:avLst/>
            <a:gdLst/>
            <a:ahLst/>
            <a:cxnLst>
              <a:cxn ang="0">
                <a:pos x="0" y="44998"/>
              </a:cxn>
              <a:cxn ang="0">
                <a:pos x="0" y="0"/>
              </a:cxn>
              <a:cxn ang="0">
                <a:pos x="43265" y="0"/>
              </a:cxn>
            </a:cxnLst>
            <a:rect l="0" t="0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" name="Google Shape;19;p3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latin typeface="Economica" charset="0"/>
                <a:sym typeface="Economica" charset="0"/>
              </a:defRPr>
            </a:lvl1pPr>
          </a:lstStyle>
          <a:p>
            <a:pPr>
              <a:defRPr/>
            </a:pPr>
            <a:fld id="{51AE0C11-10E3-4AE2-88E9-9DD9A1EAEEDD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;p4"/>
          <p:cNvSpPr>
            <a:spLocks noChangeArrowheads="1"/>
          </p:cNvSpPr>
          <p:nvPr/>
        </p:nvSpPr>
        <p:spPr bwMode="auto">
          <a:xfrm>
            <a:off x="0" y="5045075"/>
            <a:ext cx="9144000" cy="984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24;p4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latin typeface="Economica" charset="0"/>
                <a:sym typeface="Economica" charset="0"/>
              </a:defRPr>
            </a:lvl1pPr>
          </a:lstStyle>
          <a:p>
            <a:pPr>
              <a:defRPr/>
            </a:pPr>
            <a:fld id="{4472ED7A-D0B1-4C07-83D8-42D4F54C975C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8;p8"/>
          <p:cNvSpPr>
            <a:spLocks noChangeArrowheads="1"/>
          </p:cNvSpPr>
          <p:nvPr/>
        </p:nvSpPr>
        <p:spPr bwMode="auto">
          <a:xfrm>
            <a:off x="0" y="5045075"/>
            <a:ext cx="9144000" cy="984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" name="Google Shape;40;p8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latin typeface="Economica" charset="0"/>
                <a:sym typeface="Economica" charset="0"/>
              </a:defRPr>
            </a:lvl1pPr>
          </a:lstStyle>
          <a:p>
            <a:pPr>
              <a:defRPr/>
            </a:pPr>
            <a:fld id="{1AF03E68-6702-4A0A-AA1E-E86DE6E46F76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2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cxnSp>
        <p:nvCxnSpPr>
          <p:cNvPr id="6" name="Google Shape;43;p9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47;p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Economica" charset="0"/>
                <a:sym typeface="Economica" charset="0"/>
              </a:defRPr>
            </a:lvl1pPr>
          </a:lstStyle>
          <a:p>
            <a:pPr>
              <a:defRPr/>
            </a:pPr>
            <a:fld id="{5505B82B-3529-48F3-BE71-65E29D7AF5BE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;p11"/>
          <p:cNvSpPr>
            <a:spLocks noChangeArrowheads="1"/>
          </p:cNvSpPr>
          <p:nvPr/>
        </p:nvSpPr>
        <p:spPr bwMode="auto">
          <a:xfrm>
            <a:off x="0" y="5045075"/>
            <a:ext cx="9144000" cy="984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5;p1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latin typeface="Economica" charset="0"/>
                <a:sym typeface="Economica" charset="0"/>
              </a:defRPr>
            </a:lvl1pPr>
          </a:lstStyle>
          <a:p>
            <a:pPr>
              <a:defRPr/>
            </a:pPr>
            <a:fld id="{0BAA06EC-8742-4080-A549-B67ECBCAF457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315913"/>
            <a:ext cx="8521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225550"/>
            <a:ext cx="85217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3E62C9FA-104B-4EB6-891B-9047E08E4C96}" type="slidenum">
              <a:rPr lang="en-US" sz="1000">
                <a:latin typeface="Economica" charset="0"/>
                <a:sym typeface="Economica" charset="0"/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ru-RU" sz="1000">
              <a:latin typeface="Economica" charset="0"/>
              <a:sym typeface="Economica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9" r:id="rId3"/>
    <p:sldLayoutId id="2147483668" r:id="rId4"/>
    <p:sldLayoutId id="2147483667" r:id="rId5"/>
    <p:sldLayoutId id="2147483672" r:id="rId6"/>
    <p:sldLayoutId id="2147483673" r:id="rId7"/>
    <p:sldLayoutId id="2147483666" r:id="rId8"/>
    <p:sldLayoutId id="2147483674" r:id="rId9"/>
    <p:sldLayoutId id="214748366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11150" y="315913"/>
            <a:ext cx="8521700" cy="103187"/>
          </a:xfrm>
        </p:spPr>
        <p:txBody>
          <a:bodyPr/>
          <a:lstStyle/>
          <a:p>
            <a:endParaRPr lang="ru-RU" sz="1200" smtClean="0">
              <a:latin typeface="Arial" charset="0"/>
              <a:cs typeface="Arial" charset="0"/>
            </a:endParaRPr>
          </a:p>
        </p:txBody>
      </p:sp>
      <p:pic>
        <p:nvPicPr>
          <p:cNvPr id="13314" name="Picture 4"/>
          <p:cNvPicPr>
            <a:picLocks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39938" y="427038"/>
            <a:ext cx="1514475" cy="1328737"/>
          </a:xfrm>
        </p:spPr>
      </p:pic>
      <p:pic>
        <p:nvPicPr>
          <p:cNvPr id="1331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7063" y="417513"/>
            <a:ext cx="16192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182688" y="2051050"/>
            <a:ext cx="7254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</a:rPr>
              <a:t>Музика в системі радіомовлення: історичний аспект</a:t>
            </a:r>
            <a:r>
              <a:rPr lang="uk-UA" sz="2000">
                <a:latin typeface="Times New Roman" pitchFamily="18" charset="0"/>
              </a:rPr>
              <a:t> </a:t>
            </a:r>
            <a:endParaRPr lang="uk-UA" sz="2000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uk-UA" sz="2000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uk-UA" sz="2000">
                <a:solidFill>
                  <a:schemeClr val="tx1"/>
                </a:solidFill>
              </a:rPr>
              <a:t>Любченко Юлія Валеріївна – к.н.соц.ком., </a:t>
            </a:r>
          </a:p>
          <a:p>
            <a:pPr algn="ctr"/>
            <a:r>
              <a:rPr lang="uk-UA" sz="2000">
                <a:solidFill>
                  <a:schemeClr val="tx1"/>
                </a:solidFill>
              </a:rPr>
              <a:t>доцентка кафедри журналістики ЗНУ</a:t>
            </a:r>
          </a:p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525463" y="627063"/>
            <a:ext cx="813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93800" y="322263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latin typeface="Times New Roman" pitchFamily="18" charset="0"/>
              </a:rPr>
              <a:t>Музичне радіомовлення в Україні</a:t>
            </a:r>
            <a:endParaRPr lang="ru-RU" sz="2000" b="1">
              <a:latin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38138" y="795338"/>
            <a:ext cx="4826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>
                <a:latin typeface="Times New Roman" pitchFamily="18" charset="0"/>
              </a:rPr>
              <a:t>У 20-30 роки 20 ст. визначились три найважливіші напрями взаємодії музики й радіо: просвітницький, пропагандистський, художньо-виражальний</a:t>
            </a:r>
            <a:r>
              <a:rPr lang="ru-RU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uk-UA">
                <a:latin typeface="Times New Roman" pitchFamily="18" charset="0"/>
              </a:rPr>
              <a:t>20-ті рр. – трансляція концертів і розвиток позастудійного мовлення, витоки зворотнього зв</a:t>
            </a:r>
            <a:r>
              <a:rPr lang="en-US">
                <a:latin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</a:rPr>
              <a:t>язку</a:t>
            </a:r>
          </a:p>
          <a:p>
            <a:pPr>
              <a:spcBef>
                <a:spcPct val="50000"/>
              </a:spcBef>
            </a:pPr>
            <a:r>
              <a:rPr lang="uk-UA">
                <a:latin typeface="Times New Roman" pitchFamily="18" charset="0"/>
              </a:rPr>
              <a:t>Кінець 20-х рр. – створення художніх колективів радіо</a:t>
            </a:r>
          </a:p>
          <a:p>
            <a:pPr>
              <a:spcBef>
                <a:spcPct val="50000"/>
              </a:spcBef>
            </a:pPr>
            <a:r>
              <a:rPr lang="uk-UA">
                <a:latin typeface="Times New Roman" pitchFamily="18" charset="0"/>
              </a:rPr>
              <a:t>У 30-ті роки спостерігалась певна спеціалізація музичного мовлення </a:t>
            </a:r>
          </a:p>
          <a:p>
            <a:pPr>
              <a:spcBef>
                <a:spcPct val="50000"/>
              </a:spcBef>
            </a:pPr>
            <a:r>
              <a:rPr lang="uk-UA">
                <a:latin typeface="Times New Roman" pitchFamily="18" charset="0"/>
              </a:rPr>
              <a:t>40-ві рр. - пропагандиський вплив музики</a:t>
            </a:r>
            <a:r>
              <a:rPr lang="ru-RU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uk-UA">
                <a:latin typeface="Times New Roman" pitchFamily="18" charset="0"/>
              </a:rPr>
              <a:t>Післявоєнний період – контроль музичного матеріалу, цензура</a:t>
            </a:r>
          </a:p>
          <a:p>
            <a:pPr>
              <a:spcBef>
                <a:spcPct val="50000"/>
              </a:spcBef>
            </a:pPr>
            <a:r>
              <a:rPr lang="uk-UA">
                <a:latin typeface="Times New Roman" pitchFamily="18" charset="0"/>
              </a:rPr>
              <a:t>Період перебудови – розвиток рокової музики і час музичного вінегрету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1219200"/>
            <a:ext cx="366395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8914" name="Text Box 3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/>
            <a:endParaRPr lang="uk-UA" sz="2400" smtClean="0">
              <a:latin typeface="Arial" charset="0"/>
              <a:cs typeface="Arial" charset="0"/>
            </a:endParaRPr>
          </a:p>
          <a:p>
            <a:pPr algn="ctr"/>
            <a:endParaRPr lang="uk-UA" sz="2400" smtClean="0">
              <a:latin typeface="Arial" charset="0"/>
              <a:cs typeface="Arial" charset="0"/>
            </a:endParaRPr>
          </a:p>
          <a:p>
            <a:pPr algn="ctr"/>
            <a:endParaRPr lang="uk-UA" sz="2400" smtClean="0">
              <a:latin typeface="Arial" charset="0"/>
              <a:cs typeface="Arial" charset="0"/>
            </a:endParaRPr>
          </a:p>
          <a:p>
            <a:pPr algn="ctr"/>
            <a:r>
              <a:rPr lang="uk-UA" sz="2400" b="1" smtClean="0">
                <a:latin typeface="Arial" charset="0"/>
                <a:cs typeface="Arial" charset="0"/>
              </a:rPr>
              <a:t>ДЯКУЮ ЗА УВАГУ!</a:t>
            </a:r>
            <a:endParaRPr lang="ru-RU" sz="24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Grp="1"/>
          </p:cNvSpPr>
          <p:nvPr>
            <p:ph type="title" idx="4294967295"/>
          </p:nvPr>
        </p:nvSpPr>
        <p:spPr>
          <a:xfrm>
            <a:off x="311150" y="315913"/>
            <a:ext cx="8521700" cy="611187"/>
          </a:xfrm>
        </p:spPr>
        <p:txBody>
          <a:bodyPr/>
          <a:lstStyle/>
          <a:p>
            <a:pPr algn="ctr"/>
            <a:r>
              <a:rPr lang="uk-UA" sz="2800" b="1" smtClean="0">
                <a:latin typeface="Times New Roman" pitchFamily="18" charset="0"/>
                <a:cs typeface="Arial" charset="0"/>
              </a:rPr>
              <a:t>Музичне радіомовлення</a:t>
            </a:r>
            <a:endParaRPr lang="ru-RU" sz="2800" b="1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5059" name="Text Box 3"/>
          <p:cNvSpPr txBox="1">
            <a:spLocks noGrp="1"/>
          </p:cNvSpPr>
          <p:nvPr>
            <p:ph type="body" idx="4294967295"/>
          </p:nvPr>
        </p:nvSpPr>
        <p:spPr>
          <a:xfrm>
            <a:off x="311150" y="1235075"/>
            <a:ext cx="4279900" cy="3344863"/>
          </a:xfrm>
        </p:spPr>
        <p:txBody>
          <a:bodyPr/>
          <a:lstStyle/>
          <a:p>
            <a:r>
              <a:rPr lang="uk-UA" sz="2000" smtClean="0">
                <a:latin typeface="Times New Roman" pitchFamily="18" charset="0"/>
                <a:cs typeface="Arial" charset="0"/>
              </a:rPr>
              <a:t>Музичне радіомовлення -технологічні засоби звукової передачі необмеженому числу слухачів музичних композицій та/або іншої музичної інформації в радіоефірі</a:t>
            </a:r>
            <a:endParaRPr lang="ru-RU" sz="200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3775" y="1285875"/>
            <a:ext cx="393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Grp="1"/>
          </p:cNvSpPr>
          <p:nvPr>
            <p:ph type="title" idx="4294967295"/>
          </p:nvPr>
        </p:nvSpPr>
        <p:spPr>
          <a:xfrm>
            <a:off x="311150" y="315913"/>
            <a:ext cx="8521700" cy="511175"/>
          </a:xfrm>
        </p:spPr>
        <p:txBody>
          <a:bodyPr/>
          <a:lstStyle/>
          <a:p>
            <a:pPr algn="ctr"/>
            <a:r>
              <a:rPr lang="uk-UA" sz="2400" b="1" smtClean="0">
                <a:latin typeface="Arial" charset="0"/>
                <a:cs typeface="Arial" charset="0"/>
              </a:rPr>
              <a:t>Історія музичного мовлення</a:t>
            </a:r>
            <a:endParaRPr lang="ru-RU" sz="2400" b="1" smtClean="0">
              <a:latin typeface="Arial" charset="0"/>
              <a:cs typeface="Arial" charset="0"/>
            </a:endParaRPr>
          </a:p>
        </p:txBody>
      </p:sp>
      <p:sp>
        <p:nvSpPr>
          <p:cNvPr id="14338" name="Text Box 3"/>
          <p:cNvSpPr txBox="1">
            <a:spLocks noGrp="1"/>
          </p:cNvSpPr>
          <p:nvPr>
            <p:ph type="body" idx="4294967295"/>
          </p:nvPr>
        </p:nvSpPr>
        <p:spPr>
          <a:xfrm>
            <a:off x="217488" y="792163"/>
            <a:ext cx="4905375" cy="3719512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  <a:cs typeface="Arial" charset="0"/>
              </a:rPr>
              <a:t>Першим усвідомив розважальний потенціал радіо як засобу масової інформації </a:t>
            </a:r>
            <a:r>
              <a:rPr lang="uk-UA" sz="2000" b="1" smtClean="0">
                <a:latin typeface="Times New Roman" pitchFamily="18" charset="0"/>
                <a:cs typeface="Arial" charset="0"/>
              </a:rPr>
              <a:t>Чарльз Херролд</a:t>
            </a:r>
            <a:r>
              <a:rPr lang="uk-UA" sz="2000" smtClean="0">
                <a:latin typeface="Times New Roman" pitchFamily="18" charset="0"/>
                <a:cs typeface="Arial" charset="0"/>
              </a:rPr>
              <a:t>, що жив в Сан-Хосе у 1909 році 	</a:t>
            </a:r>
          </a:p>
          <a:p>
            <a:pPr>
              <a:lnSpc>
                <a:spcPct val="80000"/>
              </a:lnSpc>
            </a:pPr>
            <a:endParaRPr lang="uk-UA" sz="2000" smtClean="0"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  <a:cs typeface="Arial" charset="0"/>
              </a:rPr>
              <a:t>				</a:t>
            </a:r>
          </a:p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  <a:cs typeface="Arial" charset="0"/>
              </a:rPr>
              <a:t>У 1911 р. доктор </a:t>
            </a:r>
            <a:r>
              <a:rPr lang="uk-UA" sz="2000" b="1" smtClean="0">
                <a:latin typeface="Times New Roman" pitchFamily="18" charset="0"/>
                <a:cs typeface="Arial" charset="0"/>
              </a:rPr>
              <a:t>Елман Мейерс</a:t>
            </a:r>
            <a:r>
              <a:rPr lang="uk-UA" sz="2000" smtClean="0">
                <a:latin typeface="Times New Roman" pitchFamily="18" charset="0"/>
                <a:cs typeface="Arial" charset="0"/>
              </a:rPr>
              <a:t> з Нью-Йорку почав транслювати щоденну 18-годинну програму, яка складалася майже повністю з музики.</a:t>
            </a:r>
            <a:r>
              <a:rPr lang="uk-UA" smtClean="0">
                <a:latin typeface="Arial" charset="0"/>
                <a:cs typeface="Arial" charset="0"/>
              </a:rPr>
              <a:t> 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4339" name="AutoShape 4" descr="16836336-reporter-interview"/>
          <p:cNvSpPr>
            <a:spLocks noChangeAspect="1" noChangeArrowheads="1"/>
          </p:cNvSpPr>
          <p:nvPr/>
        </p:nvSpPr>
        <p:spPr bwMode="auto">
          <a:xfrm>
            <a:off x="1412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0" name="AutoShape 6" descr="16836336-reporter-interview"/>
          <p:cNvSpPr>
            <a:spLocks noChangeAspect="1" noChangeArrowheads="1"/>
          </p:cNvSpPr>
          <p:nvPr/>
        </p:nvSpPr>
        <p:spPr bwMode="auto">
          <a:xfrm>
            <a:off x="1412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1" name="AutoShape 8" descr="16836336-reporter-interview"/>
          <p:cNvSpPr>
            <a:spLocks noChangeAspect="1" noChangeArrowheads="1"/>
          </p:cNvSpPr>
          <p:nvPr/>
        </p:nvSpPr>
        <p:spPr bwMode="auto">
          <a:xfrm>
            <a:off x="1412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2" name="AutoShape 10" descr="16836336-reporter-interview"/>
          <p:cNvSpPr>
            <a:spLocks noChangeAspect="1" noChangeArrowheads="1"/>
          </p:cNvSpPr>
          <p:nvPr/>
        </p:nvSpPr>
        <p:spPr bwMode="auto">
          <a:xfrm>
            <a:off x="1412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3" name="AutoShape 12" descr="16836336-reporter-interview"/>
          <p:cNvSpPr>
            <a:spLocks noChangeAspect="1" noChangeArrowheads="1"/>
          </p:cNvSpPr>
          <p:nvPr/>
        </p:nvSpPr>
        <p:spPr bwMode="auto">
          <a:xfrm>
            <a:off x="1412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163" y="1363663"/>
            <a:ext cx="36131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Grp="1"/>
          </p:cNvSpPr>
          <p:nvPr>
            <p:ph type="title" idx="4294967295"/>
          </p:nvPr>
        </p:nvSpPr>
        <p:spPr>
          <a:xfrm>
            <a:off x="311150" y="315913"/>
            <a:ext cx="8521700" cy="663575"/>
          </a:xfrm>
        </p:spPr>
        <p:txBody>
          <a:bodyPr/>
          <a:lstStyle/>
          <a:p>
            <a:pPr algn="ctr"/>
            <a:r>
              <a:rPr lang="uk-UA" sz="2800" b="1" smtClean="0">
                <a:latin typeface="Arial" charset="0"/>
                <a:cs typeface="Arial" charset="0"/>
              </a:rPr>
              <a:t>Історія музичного мовлення</a:t>
            </a:r>
            <a:endParaRPr lang="ru-RU" sz="2800" b="1" smtClean="0">
              <a:latin typeface="Arial" charset="0"/>
              <a:cs typeface="Arial" charset="0"/>
            </a:endParaRPr>
          </a:p>
        </p:txBody>
      </p:sp>
      <p:sp>
        <p:nvSpPr>
          <p:cNvPr id="15362" name="Text Box 3"/>
          <p:cNvSpPr txBox="1">
            <a:spLocks noGrp="1"/>
          </p:cNvSpPr>
          <p:nvPr>
            <p:ph type="body" idx="4294967295"/>
          </p:nvPr>
        </p:nvSpPr>
        <p:spPr>
          <a:xfrm>
            <a:off x="285750" y="1033463"/>
            <a:ext cx="4297363" cy="3452812"/>
          </a:xfrm>
        </p:spPr>
        <p:txBody>
          <a:bodyPr/>
          <a:lstStyle/>
          <a:p>
            <a:r>
              <a:rPr lang="uk-UA" sz="2000" smtClean="0">
                <a:latin typeface="Times New Roman" pitchFamily="18" charset="0"/>
                <a:cs typeface="Arial" charset="0"/>
              </a:rPr>
              <a:t>Програма </a:t>
            </a:r>
            <a:r>
              <a:rPr lang="uk-UA" sz="2000" b="1" smtClean="0">
                <a:latin typeface="Times New Roman" pitchFamily="18" charset="0"/>
                <a:cs typeface="Arial" charset="0"/>
              </a:rPr>
              <a:t>«The Little Ham Programme»</a:t>
            </a:r>
            <a:r>
              <a:rPr lang="uk-UA" sz="2000" smtClean="0">
                <a:latin typeface="Times New Roman" pitchFamily="18" charset="0"/>
                <a:cs typeface="Arial" charset="0"/>
              </a:rPr>
              <a:t> (1914) на американському радіо вплинула на рівень продажів платівок (ведуча Сібіла Тру).</a:t>
            </a:r>
          </a:p>
          <a:p>
            <a:endParaRPr lang="uk-UA" sz="2000" smtClean="0">
              <a:latin typeface="Times New Roman" pitchFamily="18" charset="0"/>
              <a:cs typeface="Arial" charset="0"/>
            </a:endParaRPr>
          </a:p>
          <a:p>
            <a:r>
              <a:rPr lang="uk-UA" sz="2000" smtClean="0">
                <a:latin typeface="Times New Roman" pitchFamily="18" charset="0"/>
                <a:cs typeface="Arial" charset="0"/>
              </a:rPr>
              <a:t>Це перше музичне шоу в історії радіомовлення</a:t>
            </a:r>
            <a:r>
              <a:rPr lang="ru-RU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3475" y="1416050"/>
            <a:ext cx="36163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1663" y="965200"/>
            <a:ext cx="441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1188" y="1277938"/>
            <a:ext cx="4300537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>
                <a:latin typeface="Times New Roman" pitchFamily="18" charset="0"/>
              </a:rPr>
              <a:t>1922 рік – на першій конференції по радіомовленню були представлені формальні пропозиції з використання американських радіочастот.</a:t>
            </a:r>
          </a:p>
          <a:p>
            <a:pPr>
              <a:spcBef>
                <a:spcPct val="50000"/>
              </a:spcBef>
            </a:pPr>
            <a:r>
              <a:rPr lang="uk-UA" sz="1800">
                <a:latin typeface="Times New Roman" pitchFamily="18" charset="0"/>
              </a:rPr>
              <a:t>У березні – 60 станцій, в листопаді – 564</a:t>
            </a:r>
          </a:p>
          <a:p>
            <a:pPr>
              <a:spcBef>
                <a:spcPct val="50000"/>
              </a:spcBef>
            </a:pPr>
            <a:r>
              <a:rPr lang="ru-RU" sz="1800">
                <a:latin typeface="Times New Roman" pitchFamily="18" charset="0"/>
              </a:rPr>
              <a:t> </a:t>
            </a:r>
            <a:r>
              <a:rPr lang="uk-UA" sz="1800">
                <a:latin typeface="Times New Roman" pitchFamily="18" charset="0"/>
              </a:rPr>
              <a:t>У США міністерство торгівлі видавало пільгові ліцензії станціям, що не використовували музичні записи</a:t>
            </a:r>
            <a:endParaRPr lang="ru-RU" sz="1800">
              <a:latin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89000" y="490538"/>
            <a:ext cx="772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latin typeface="Times New Roman" pitchFamily="18" charset="0"/>
              </a:rPr>
              <a:t>Історія музичного мовлення</a:t>
            </a:r>
            <a:endParaRPr lang="ru-RU" sz="2800" b="1">
              <a:latin typeface="Times New Roman" pitchFamily="18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638" y="1298575"/>
            <a:ext cx="398462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5"/>
          <p:cNvSpPr txBox="1">
            <a:spLocks noGrp="1"/>
          </p:cNvSpPr>
          <p:nvPr>
            <p:ph type="body" sz="half" idx="4294967295"/>
          </p:nvPr>
        </p:nvSpPr>
        <p:spPr>
          <a:xfrm>
            <a:off x="301625" y="1082675"/>
            <a:ext cx="4270375" cy="3540125"/>
          </a:xfrm>
        </p:spPr>
        <p:txBody>
          <a:bodyPr/>
          <a:lstStyle/>
          <a:p>
            <a:r>
              <a:rPr lang="uk-UA" sz="1800" smtClean="0">
                <a:latin typeface="Times New Roman" pitchFamily="18" charset="0"/>
                <a:cs typeface="Arial" charset="0"/>
              </a:rPr>
              <a:t>1930–1940-ті роки: трансляція симфонічних концертів, драматичних та оперних театральних вистав; створювалися радіоп’єси і комедійні серіали. </a:t>
            </a:r>
          </a:p>
          <a:p>
            <a:endParaRPr lang="uk-UA" sz="1800" smtClean="0">
              <a:latin typeface="Times New Roman" pitchFamily="18" charset="0"/>
              <a:cs typeface="Arial" charset="0"/>
            </a:endParaRPr>
          </a:p>
          <a:p>
            <a:r>
              <a:rPr lang="uk-UA" sz="1800" smtClean="0">
                <a:latin typeface="Times New Roman" pitchFamily="18" charset="0"/>
                <a:cs typeface="Arial" charset="0"/>
              </a:rPr>
              <a:t>З середини 1940-х рр. радіооркестри втрачали популярність і до початку 1950-х рр. практично зникли з радіоефіру. </a:t>
            </a:r>
          </a:p>
          <a:p>
            <a:endParaRPr lang="uk-UA" sz="1800" smtClean="0">
              <a:latin typeface="Times New Roman" pitchFamily="18" charset="0"/>
              <a:cs typeface="Arial" charset="0"/>
            </a:endParaRPr>
          </a:p>
          <a:p>
            <a:r>
              <a:rPr lang="uk-UA" sz="1800" smtClean="0">
                <a:latin typeface="Times New Roman" pitchFamily="18" charset="0"/>
                <a:cs typeface="Arial" charset="0"/>
              </a:rPr>
              <a:t>Зросла популярність класичних, кантрі, джазових та етнічних виконавців</a:t>
            </a:r>
            <a:r>
              <a:rPr lang="ru-RU" sz="1800" smtClean="0">
                <a:latin typeface="Times New Roman" pitchFamily="18" charset="0"/>
                <a:cs typeface="Arial" charset="0"/>
              </a:rPr>
              <a:t>.</a:t>
            </a:r>
          </a:p>
          <a:p>
            <a:endParaRPr lang="ru-RU" sz="160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25463" y="439738"/>
            <a:ext cx="7856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latin typeface="Times New Roman" pitchFamily="18" charset="0"/>
              </a:rPr>
              <a:t>Історія музичного мовлення</a:t>
            </a:r>
            <a:endParaRPr lang="ru-RU" sz="2800" b="1">
              <a:latin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725" y="1495425"/>
            <a:ext cx="36544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 txBox="1">
            <a:spLocks noGrp="1"/>
          </p:cNvSpPr>
          <p:nvPr>
            <p:ph type="body" idx="4294967295"/>
          </p:nvPr>
        </p:nvSpPr>
        <p:spPr>
          <a:xfrm>
            <a:off x="311150" y="962025"/>
            <a:ext cx="4356100" cy="3617913"/>
          </a:xfrm>
        </p:spPr>
        <p:txBody>
          <a:bodyPr/>
          <a:lstStyle/>
          <a:p>
            <a:r>
              <a:rPr lang="uk-UA" sz="1800" smtClean="0">
                <a:latin typeface="Times New Roman" pitchFamily="18" charset="0"/>
                <a:cs typeface="Arial" charset="0"/>
              </a:rPr>
              <a:t>У  1950-ті роки в США з’явилися спеціальні музичні радіостанції, завданнями яких стали реклама і просування на музичному ринку нових записів та виконавців. </a:t>
            </a:r>
          </a:p>
          <a:p>
            <a:endParaRPr lang="uk-UA" sz="1800" smtClean="0">
              <a:latin typeface="Times New Roman" pitchFamily="18" charset="0"/>
              <a:cs typeface="Arial" charset="0"/>
            </a:endParaRPr>
          </a:p>
          <a:p>
            <a:endParaRPr lang="ru-RU" sz="1800" smtClean="0">
              <a:latin typeface="Times New Roman" pitchFamily="18" charset="0"/>
              <a:cs typeface="Arial" charset="0"/>
            </a:endParaRPr>
          </a:p>
          <a:p>
            <a:r>
              <a:rPr lang="uk-UA" sz="1800" smtClean="0">
                <a:latin typeface="Times New Roman" pitchFamily="18" charset="0"/>
                <a:cs typeface="Arial" charset="0"/>
              </a:rPr>
              <a:t>У 1959 р. в США налічувалося вже 3879 радіомовних станцій різної потужності</a:t>
            </a:r>
            <a:r>
              <a:rPr lang="ru-RU" sz="1600" smtClean="0"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49263" y="423863"/>
            <a:ext cx="8245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latin typeface="Times New Roman" pitchFamily="18" charset="0"/>
              </a:rPr>
              <a:t>Історія музичного мовлення</a:t>
            </a:r>
            <a:endParaRPr lang="ru-RU" sz="2800" b="1">
              <a:latin typeface="Times New Roman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4138" y="1109663"/>
            <a:ext cx="3592512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"/>
          <p:cNvSpPr txBox="1">
            <a:spLocks noChangeArrowheads="1"/>
          </p:cNvSpPr>
          <p:nvPr/>
        </p:nvSpPr>
        <p:spPr bwMode="auto">
          <a:xfrm>
            <a:off x="601663" y="1141413"/>
            <a:ext cx="3952875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uk-UA" sz="1800">
                <a:latin typeface="Times New Roman" pitchFamily="18" charset="0"/>
              </a:rPr>
              <a:t>З 1960-х рр. радіо стало набирати популярність завдяки спеціалізаціям станцій за змістом та аудиторією – поява форматних радіостанцій. </a:t>
            </a:r>
          </a:p>
          <a:p>
            <a:pPr>
              <a:spcBef>
                <a:spcPct val="50000"/>
              </a:spcBef>
            </a:pPr>
            <a:endParaRPr lang="uk-UA" sz="18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uk-UA" sz="1800">
                <a:latin typeface="Times New Roman" pitchFamily="18" charset="0"/>
              </a:rPr>
              <a:t>Формат радіо «Top 40» став номером один в США</a:t>
            </a:r>
            <a:r>
              <a:rPr lang="ru-RU" sz="1800">
                <a:latin typeface="Times New Roman" pitchFamily="18" charset="0"/>
              </a:rPr>
              <a:t> </a:t>
            </a:r>
            <a:endParaRPr lang="uk-UA" sz="18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uk-UA" sz="18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28663" y="465138"/>
            <a:ext cx="7839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latin typeface="Times New Roman" pitchFamily="18" charset="0"/>
              </a:rPr>
              <a:t>Історія музичного мовлення</a:t>
            </a:r>
            <a:endParaRPr lang="ru-RU" sz="2800" b="1">
              <a:latin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3475" y="1749425"/>
            <a:ext cx="37195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"/>
          <p:cNvSpPr txBox="1">
            <a:spLocks noChangeArrowheads="1"/>
          </p:cNvSpPr>
          <p:nvPr/>
        </p:nvSpPr>
        <p:spPr bwMode="auto">
          <a:xfrm>
            <a:off x="585788" y="744538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406400" y="1546225"/>
            <a:ext cx="4167188" cy="2889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71415" rIns="0" bIns="71415" anchor="ctr">
            <a:spAutoFit/>
          </a:bodyPr>
          <a:lstStyle/>
          <a:p>
            <a:r>
              <a:rPr lang="uk-UA" sz="1800">
                <a:latin typeface="Times New Roman" pitchFamily="18" charset="0"/>
              </a:rPr>
              <a:t>Три напрямки форматів: так звані</a:t>
            </a:r>
            <a:r>
              <a:rPr lang="uk-UA" sz="1800" b="1">
                <a:latin typeface="Times New Roman" pitchFamily="18" charset="0"/>
              </a:rPr>
              <a:t> «кореневі»,</a:t>
            </a:r>
            <a:r>
              <a:rPr lang="uk-UA" sz="1800">
                <a:latin typeface="Times New Roman" pitchFamily="18" charset="0"/>
              </a:rPr>
              <a:t> засновані на оригінальній музиці (кантрі, фолк, блюз), </a:t>
            </a:r>
          </a:p>
          <a:p>
            <a:r>
              <a:rPr lang="uk-UA" sz="1800" b="1">
                <a:latin typeface="Times New Roman" pitchFamily="18" charset="0"/>
              </a:rPr>
              <a:t>мікси музичних композицій</a:t>
            </a:r>
            <a:r>
              <a:rPr lang="uk-UA" sz="1800">
                <a:latin typeface="Times New Roman" pitchFamily="18" charset="0"/>
              </a:rPr>
              <a:t> для тінейджерів і молоді, </a:t>
            </a:r>
          </a:p>
          <a:p>
            <a:r>
              <a:rPr lang="uk-UA" sz="1800" b="1">
                <a:latin typeface="Times New Roman" pitchFamily="18" charset="0"/>
              </a:rPr>
              <a:t>цільові формати,</a:t>
            </a:r>
            <a:r>
              <a:rPr lang="uk-UA" sz="1800">
                <a:latin typeface="Times New Roman" pitchFamily="18" charset="0"/>
              </a:rPr>
              <a:t> спрямовані на певну аудиторію.</a:t>
            </a:r>
            <a:r>
              <a:rPr lang="ru-RU" sz="1800">
                <a:latin typeface="Times New Roman" pitchFamily="18" charset="0"/>
              </a:rPr>
              <a:t> </a:t>
            </a:r>
          </a:p>
          <a:p>
            <a:r>
              <a:rPr lang="uk-UA" sz="1800" b="1">
                <a:latin typeface="Times New Roman" pitchFamily="18" charset="0"/>
              </a:rPr>
              <a:t>1960-ті рр.</a:t>
            </a:r>
            <a:r>
              <a:rPr lang="uk-UA" sz="1800">
                <a:latin typeface="Times New Roman" pitchFamily="18" charset="0"/>
              </a:rPr>
              <a:t> ознаменовані зростанням рок-музики, </a:t>
            </a:r>
            <a:r>
              <a:rPr lang="uk-UA" sz="1800" b="1">
                <a:latin typeface="Times New Roman" pitchFamily="18" charset="0"/>
              </a:rPr>
              <a:t>1970-ті рр.</a:t>
            </a:r>
            <a:r>
              <a:rPr lang="uk-UA" sz="1800">
                <a:latin typeface="Times New Roman" pitchFamily="18" charset="0"/>
              </a:rPr>
              <a:t> – прогресивним роком.</a:t>
            </a:r>
            <a:r>
              <a:rPr lang="ru-RU" sz="1800">
                <a:latin typeface="Times New Roman" pitchFamily="18" charset="0"/>
              </a:rPr>
              <a:t> 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52463" y="525463"/>
            <a:ext cx="7958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631950" y="458788"/>
            <a:ext cx="6584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Times New Roman" pitchFamily="18" charset="0"/>
              </a:rPr>
              <a:t>Історія музичного мовлення</a:t>
            </a:r>
            <a:endParaRPr lang="ru-RU" sz="2800" b="1">
              <a:latin typeface="Times New Roman" pitchFamily="18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8863" y="1766888"/>
            <a:ext cx="405606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355</Words>
  <PresentationFormat>Экран (16:9)</PresentationFormat>
  <Paragraphs>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Economica</vt:lpstr>
      <vt:lpstr>Times New Roman</vt:lpstr>
      <vt:lpstr>Luxe</vt:lpstr>
      <vt:lpstr>Luxe</vt:lpstr>
      <vt:lpstr>Luxe</vt:lpstr>
      <vt:lpstr>Luxe</vt:lpstr>
      <vt:lpstr>Luxe</vt:lpstr>
      <vt:lpstr>Luxe</vt:lpstr>
      <vt:lpstr>Слайд 1</vt:lpstr>
      <vt:lpstr>Музичне радіомовлення</vt:lpstr>
      <vt:lpstr>Історія музичного мовлення</vt:lpstr>
      <vt:lpstr>Історія музичного мовлення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розпізнати фейки в соцмережах</dc:title>
  <cp:lastModifiedBy>Юлия</cp:lastModifiedBy>
  <cp:revision>13</cp:revision>
  <dcterms:modified xsi:type="dcterms:W3CDTF">2022-02-22T18:49:43Z</dcterms:modified>
</cp:coreProperties>
</file>