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81" r:id="rId2"/>
    <p:sldId id="260" r:id="rId3"/>
    <p:sldId id="256" r:id="rId4"/>
    <p:sldId id="257" r:id="rId5"/>
    <p:sldId id="261" r:id="rId6"/>
    <p:sldId id="262" r:id="rId7"/>
    <p:sldId id="263" r:id="rId8"/>
    <p:sldId id="284" r:id="rId9"/>
    <p:sldId id="283" r:id="rId10"/>
    <p:sldId id="285" r:id="rId11"/>
    <p:sldId id="286" r:id="rId12"/>
    <p:sldId id="269" r:id="rId13"/>
    <p:sldId id="268" r:id="rId14"/>
    <p:sldId id="267" r:id="rId15"/>
    <p:sldId id="265" r:id="rId16"/>
    <p:sldId id="271" r:id="rId17"/>
    <p:sldId id="287" r:id="rId18"/>
    <p:sldId id="288" r:id="rId19"/>
    <p:sldId id="272" r:id="rId20"/>
    <p:sldId id="270" r:id="rId21"/>
    <p:sldId id="278" r:id="rId22"/>
    <p:sldId id="279" r:id="rId23"/>
    <p:sldId id="280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8" r:id="rId33"/>
    <p:sldId id="299" r:id="rId34"/>
    <p:sldId id="300" r:id="rId35"/>
    <p:sldId id="297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282" r:id="rId5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949" autoAdjust="0"/>
  </p:normalViewPr>
  <p:slideViewPr>
    <p:cSldViewPr>
      <p:cViewPr varScale="1">
        <p:scale>
          <a:sx n="56" d="100"/>
          <a:sy n="56" d="100"/>
        </p:scale>
        <p:origin x="15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A29E9-196F-4776-8DAE-EA6F7959AF7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A1E2B-8FD7-412D-A10A-F11A7C8647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86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A1E2B-8FD7-412D-A10A-F11A7C86476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975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A1E2B-8FD7-412D-A10A-F11A7C86476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4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в процессе приготовления коктейлей или сервировки напитков у бармена перекрещиваются руки (то есть он вынужден брать стоящий слева предмет правой рукой и/или наоборот), значит, при организации рабочего места допущены ошибки.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A1E2B-8FD7-412D-A10A-F11A7C86476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569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A1E2B-8FD7-412D-A10A-F11A7C86476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118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A1E2B-8FD7-412D-A10A-F11A7C86476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380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F1AE0-2323-4036-B592-A382202D3CB9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4AF2F-29D4-4F3B-B93D-3C60BE0EC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4600D-70FC-4F1B-9F25-334B09483C44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4767B-D222-426F-8068-9F0D3CD4A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DDEDB-9DDD-4040-8BE0-640DA39EDD82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590CC-0665-4EF5-A37C-E47CE37C94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DF7CC-50DC-46FC-905F-8982D0EE5D21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0BCEF-ED4B-4ADF-8B31-B925EAD91D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74B80-A888-422B-BC90-8D445DA6C27B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106D1-35C5-43BC-AAF7-3A479F25E3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5DC40-D330-456F-8223-104DAE6ACFC6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C9B44-C9E6-4143-9206-47A95CC9B5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6EC58-F503-4210-AD1B-E2258F9D4BE7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2D18B-E10E-44FD-858E-49822BE913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A5AB8-AA3E-4D76-A260-69F53BC6EB3F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3F36F-8241-4EF3-8991-EC13D8BB39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63FB1-5A91-4956-AADA-C5F7BAB42E17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9E71-8E40-4550-B9FE-98553428FE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0F38E-BA39-4F8D-841E-AF19E2E7BF57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C002F-B6B5-4E6A-B861-A75CD78A51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F16D2-5154-4AF4-969F-F7CE896141D3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7B4F2-B205-4B21-BC6F-6C3BCC6637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A9DDB0-3E87-4D97-B9B9-EC049473F2A6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5ECB6D-847A-44FF-9289-498F56886C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56992"/>
            <a:ext cx="4176464" cy="32429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48681"/>
            <a:ext cx="8496944" cy="1008112"/>
          </a:xfrm>
        </p:spPr>
        <p:txBody>
          <a:bodyPr/>
          <a:lstStyle/>
          <a:p>
            <a:r>
              <a:rPr lang="uk-UA" dirty="0" smtClean="0"/>
              <a:t>Тема. </a:t>
            </a:r>
            <a:r>
              <a:rPr lang="ru-RU" dirty="0" err="1">
                <a:solidFill>
                  <a:srgbClr val="000000"/>
                </a:solidFill>
              </a:rPr>
              <a:t>Основні</a:t>
            </a:r>
            <a:r>
              <a:rPr lang="ru-RU" dirty="0">
                <a:solidFill>
                  <a:srgbClr val="000000"/>
                </a:solidFill>
              </a:rPr>
              <a:t> правила </a:t>
            </a:r>
            <a:r>
              <a:rPr lang="ru-RU" dirty="0" err="1">
                <a:solidFill>
                  <a:srgbClr val="000000"/>
                </a:solidFill>
              </a:rPr>
              <a:t>приготування</a:t>
            </a:r>
            <a:r>
              <a:rPr lang="ru-RU" dirty="0">
                <a:solidFill>
                  <a:srgbClr val="000000"/>
                </a:solidFill>
              </a:rPr>
              <a:t> і </a:t>
            </a:r>
            <a:r>
              <a:rPr lang="ru-RU" dirty="0" err="1">
                <a:solidFill>
                  <a:srgbClr val="000000"/>
                </a:solidFill>
              </a:rPr>
              <a:t>подавання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 smtClean="0">
                <a:solidFill>
                  <a:srgbClr val="000000"/>
                </a:solidFill>
              </a:rPr>
              <a:t>напоїв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772816"/>
            <a:ext cx="4608512" cy="3816425"/>
          </a:xfrm>
        </p:spPr>
        <p:txBody>
          <a:bodyPr/>
          <a:lstStyle/>
          <a:p>
            <a:pPr marL="514350" indent="-514350">
              <a:spcBef>
                <a:spcPts val="0"/>
              </a:spcBef>
              <a:buAutoNum type="arabicPeriod"/>
            </a:pPr>
            <a:r>
              <a:rPr lang="uk-UA" dirty="0" smtClean="0"/>
              <a:t>Організація робочого місця бармена.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uk-UA" dirty="0" smtClean="0"/>
              <a:t>Техніка наливання напоїв.</a:t>
            </a:r>
          </a:p>
          <a:p>
            <a:pPr marL="514350" indent="-514350" algn="l">
              <a:spcBef>
                <a:spcPts val="0"/>
              </a:spcBef>
              <a:buAutoNum type="arabicPeriod"/>
            </a:pPr>
            <a:r>
              <a:rPr lang="uk-UA" dirty="0" smtClean="0"/>
              <a:t>Методи приготування коктейлів.</a:t>
            </a:r>
          </a:p>
          <a:p>
            <a:pPr marL="514350" indent="-514350" algn="l">
              <a:spcBef>
                <a:spcPts val="0"/>
              </a:spcBef>
              <a:buAutoNum type="arabicPeriod"/>
            </a:pPr>
            <a:r>
              <a:rPr lang="uk-UA" dirty="0" smtClean="0"/>
              <a:t>Класифікація коктейлів. </a:t>
            </a:r>
          </a:p>
          <a:p>
            <a:pPr marL="514350" indent="-514350" algn="l">
              <a:spcBef>
                <a:spcPts val="0"/>
              </a:spcBef>
              <a:buAutoNum type="arabicPeriod"/>
            </a:pPr>
            <a:r>
              <a:rPr lang="uk-UA" dirty="0" smtClean="0"/>
              <a:t>Гарнірування.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8822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41764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err="1">
                <a:solidFill>
                  <a:srgbClr val="333333"/>
                </a:solidFill>
                <a:latin typeface="Merriweather"/>
              </a:rPr>
              <a:t>Комбінований</a:t>
            </a:r>
            <a:r>
              <a:rPr lang="ru-RU" sz="2200" b="1" i="1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b="1" i="1" dirty="0" err="1">
                <a:solidFill>
                  <a:srgbClr val="333333"/>
                </a:solidFill>
                <a:latin typeface="Merriweather"/>
              </a:rPr>
              <a:t>спосіб</a:t>
            </a:r>
            <a:r>
              <a:rPr lang="ru-RU" sz="2200" b="1" i="1" dirty="0">
                <a:solidFill>
                  <a:srgbClr val="333333"/>
                </a:solidFill>
                <a:latin typeface="Merriweather"/>
              </a:rPr>
              <a:t> 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–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поставити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на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білдінг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–лоток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келих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,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взяти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в одну руку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пляшку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, а в другу –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джигер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.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Взяти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пляшку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і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нахилити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її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під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кутом 45-90</a:t>
            </a:r>
            <a:r>
              <a:rPr lang="en-US" sz="2200" dirty="0">
                <a:solidFill>
                  <a:srgbClr val="333333"/>
                </a:solidFill>
                <a:latin typeface="Merriweather"/>
              </a:rPr>
              <a:t>º,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зафіксувавши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на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загині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зап’ястя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.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Впевнитися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,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що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швидкий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прямий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струмок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спрямований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в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келих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. Наливши 20 мл (2\3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потрібного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об’єму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) в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джигер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, бармен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спрямовує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струмок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у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келих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і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наливає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останні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10 мл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порції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.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Спіймати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струмок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дигером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і перейти до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наступного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келиха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.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Остання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порція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наливається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повністю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.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Закінчити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200" dirty="0" err="1">
                <a:solidFill>
                  <a:srgbClr val="333333"/>
                </a:solidFill>
                <a:latin typeface="Merriweather"/>
              </a:rPr>
              <a:t>операцію</a:t>
            </a:r>
            <a:r>
              <a:rPr lang="ru-RU" sz="2200" dirty="0">
                <a:solidFill>
                  <a:srgbClr val="333333"/>
                </a:solidFill>
                <a:latin typeface="Merriweather"/>
              </a:rPr>
              <a:t>.</a:t>
            </a:r>
            <a:endParaRPr lang="ru-RU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151" y="1700808"/>
            <a:ext cx="4707048" cy="398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38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60648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rgbClr val="333333"/>
                </a:solidFill>
                <a:latin typeface="Merriweather"/>
              </a:rPr>
              <a:t>Наливання</a:t>
            </a:r>
            <a:r>
              <a:rPr lang="ru-RU" sz="2400" b="1" i="1" dirty="0">
                <a:solidFill>
                  <a:srgbClr val="333333"/>
                </a:solidFill>
                <a:latin typeface="Merriweather"/>
              </a:rPr>
              <a:t> за </a:t>
            </a:r>
            <a:r>
              <a:rPr lang="ru-RU" sz="2400" b="1" i="1" dirty="0" err="1" smtClean="0">
                <a:solidFill>
                  <a:srgbClr val="333333"/>
                </a:solidFill>
                <a:latin typeface="Merriweather"/>
              </a:rPr>
              <a:t>допомогою</a:t>
            </a:r>
            <a:r>
              <a:rPr lang="ru-RU" sz="2400" b="1" i="1" dirty="0" smtClean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Merriweather"/>
              </a:rPr>
              <a:t>дозаторів</a:t>
            </a:r>
            <a:r>
              <a:rPr lang="ru-RU" sz="2400" b="1" i="1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400" b="1" i="1" dirty="0" smtClean="0">
                <a:solidFill>
                  <a:srgbClr val="333333"/>
                </a:solidFill>
                <a:latin typeface="Merriweather"/>
              </a:rPr>
              <a:t>(гейзер</a:t>
            </a:r>
            <a:r>
              <a:rPr lang="uk-UA" sz="2400" b="1" i="1" dirty="0" smtClean="0">
                <a:solidFill>
                  <a:srgbClr val="333333"/>
                </a:solidFill>
                <a:latin typeface="Merriweather"/>
              </a:rPr>
              <a:t>і</a:t>
            </a:r>
            <a:r>
              <a:rPr lang="ru-RU" sz="2400" b="1" i="1" dirty="0" smtClean="0">
                <a:solidFill>
                  <a:srgbClr val="333333"/>
                </a:solidFill>
                <a:latin typeface="Merriweather"/>
              </a:rPr>
              <a:t>в)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043" y="703111"/>
            <a:ext cx="4807421" cy="36552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780928"/>
            <a:ext cx="4968552" cy="36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91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 txBox="1">
            <a:spLocks/>
          </p:cNvSpPr>
          <p:nvPr/>
        </p:nvSpPr>
        <p:spPr>
          <a:xfrm>
            <a:off x="0" y="0"/>
            <a:ext cx="857224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vert270" rtlCol="0">
            <a:noAutofit/>
          </a:bodyPr>
          <a:lstStyle/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МЕТОДИ ПРИГОТУВАННЯ КОКТЕЙЛІВ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142976" y="928670"/>
            <a:ext cx="7643866" cy="1588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619672" y="1151042"/>
            <a:ext cx="6840760" cy="4825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Існують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ru-RU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основних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методів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приготування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коктейлів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Білд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Build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Стир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Stir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Шейк (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Shake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Бленд (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Blend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Фроулінг</a:t>
            </a:r>
            <a:r>
              <a:rPr lang="uk-UA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Throwling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440" y="2087846"/>
            <a:ext cx="469040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01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071538" y="92333"/>
            <a:ext cx="80724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2800" b="1" dirty="0" err="1" smtClean="0"/>
              <a:t>Білд</a:t>
            </a:r>
            <a:r>
              <a:rPr lang="ru-RU" sz="2800" b="1" dirty="0" smtClean="0"/>
              <a:t> </a:t>
            </a:r>
            <a:r>
              <a:rPr lang="ru-RU" sz="2800" b="1" dirty="0"/>
              <a:t>(</a:t>
            </a:r>
            <a:r>
              <a:rPr lang="ru-RU" sz="2800" b="1" dirty="0" err="1"/>
              <a:t>Build</a:t>
            </a:r>
            <a:r>
              <a:rPr lang="ru-RU" sz="2800" b="1" dirty="0"/>
              <a:t>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0" y="0"/>
            <a:ext cx="857224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vert270" rtlCol="0">
            <a:noAutofit/>
          </a:bodyPr>
          <a:lstStyle/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МЕТОДИ </a:t>
            </a:r>
            <a:r>
              <a:rPr lang="ru-RU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ПРИГОТУВАННЯ КОКТЕЙЛІВ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142976" y="928670"/>
            <a:ext cx="7643866" cy="1588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027249" y="1037975"/>
            <a:ext cx="787532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Білд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 англ. «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будувати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») -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приготування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коктейлю, коли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інгредієнти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комбінуються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безпосередньо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посуді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подачі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Цей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спосіб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найбільш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поширеним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приготуванні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коктейлів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Long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Drinks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шотів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936952"/>
            <a:ext cx="5472608" cy="369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45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071538" y="0"/>
            <a:ext cx="80724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4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PTSerif-Bold"/>
              </a:rPr>
              <a:t>Основні</a:t>
            </a: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PTSerif-Bold"/>
              </a:rPr>
              <a:t> </a:t>
            </a:r>
            <a:r>
              <a:rPr lang="ru-RU" sz="4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PTSerif-Bold"/>
              </a:rPr>
              <a:t>техніки</a:t>
            </a: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PTSerif-Bold"/>
              </a:rPr>
              <a:t> </a:t>
            </a:r>
            <a:r>
              <a:rPr lang="ru-RU" sz="4000" b="1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PTSerif-Bold"/>
              </a:rPr>
              <a:t>цього</a:t>
            </a: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PTSerif-Bold"/>
              </a:rPr>
              <a:t> способу: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0" y="0"/>
            <a:ext cx="857224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vert270" rtlCol="0"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5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endParaRPr kumimoji="0" lang="ru-RU" sz="35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142976" y="928670"/>
            <a:ext cx="7643866" cy="1588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467544" y="1024967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1. </a:t>
            </a:r>
            <a:r>
              <a:rPr lang="ru-RU" sz="2000" b="1" dirty="0" err="1"/>
              <a:t>Білдінг</a:t>
            </a:r>
            <a:r>
              <a:rPr lang="ru-RU" sz="2000" b="1" dirty="0"/>
              <a:t> (</a:t>
            </a:r>
            <a:r>
              <a:rPr lang="en-US" sz="2000" b="1" dirty="0"/>
              <a:t>Building) </a:t>
            </a:r>
            <a:r>
              <a:rPr lang="en-US" sz="2000" dirty="0"/>
              <a:t>- </a:t>
            </a:r>
            <a:r>
              <a:rPr lang="ru-RU" sz="2000" dirty="0" err="1"/>
              <a:t>побудова</a:t>
            </a:r>
            <a:r>
              <a:rPr lang="ru-RU" sz="2000" dirty="0"/>
              <a:t>. </a:t>
            </a:r>
            <a:r>
              <a:rPr lang="ru-RU" sz="2000" dirty="0" err="1" smtClean="0"/>
              <a:t>Техніка</a:t>
            </a:r>
            <a:r>
              <a:rPr lang="ru-RU" sz="2000" dirty="0" smtClean="0"/>
              <a:t> </a:t>
            </a:r>
            <a:r>
              <a:rPr lang="ru-RU" sz="2000" dirty="0" err="1"/>
              <a:t>дуже</a:t>
            </a:r>
            <a:r>
              <a:rPr lang="ru-RU" sz="2000" dirty="0"/>
              <a:t> </a:t>
            </a:r>
            <a:r>
              <a:rPr lang="ru-RU" sz="2000" dirty="0" smtClean="0"/>
              <a:t>проста: </a:t>
            </a:r>
            <a:r>
              <a:rPr lang="ru-RU" sz="2000" dirty="0"/>
              <a:t>в стакан </a:t>
            </a:r>
            <a:r>
              <a:rPr lang="ru-RU" sz="2000" dirty="0" err="1"/>
              <a:t>зі</a:t>
            </a:r>
            <a:r>
              <a:rPr lang="ru-RU" sz="2000" dirty="0"/>
              <a:t> льдом </a:t>
            </a:r>
            <a:r>
              <a:rPr lang="ru-RU" sz="2000" dirty="0" err="1"/>
              <a:t>вливаються</a:t>
            </a:r>
            <a:r>
              <a:rPr lang="ru-RU" sz="2000" dirty="0"/>
              <a:t> по </a:t>
            </a:r>
            <a:r>
              <a:rPr lang="ru-RU" sz="2000" dirty="0" err="1"/>
              <a:t>черзі</a:t>
            </a:r>
            <a:r>
              <a:rPr lang="ru-RU" sz="2000" dirty="0"/>
              <a:t> </a:t>
            </a:r>
            <a:r>
              <a:rPr lang="ru-RU" sz="2000" dirty="0" err="1"/>
              <a:t>всі</a:t>
            </a:r>
            <a:r>
              <a:rPr lang="ru-RU" sz="2000" dirty="0"/>
              <a:t> </a:t>
            </a:r>
            <a:r>
              <a:rPr lang="ru-RU" sz="2000" dirty="0" err="1"/>
              <a:t>інгредієнти</a:t>
            </a:r>
            <a:r>
              <a:rPr lang="ru-RU" sz="2000" dirty="0"/>
              <a:t> коктейлю, при </a:t>
            </a:r>
            <a:r>
              <a:rPr lang="ru-RU" sz="2000" dirty="0" err="1"/>
              <a:t>цьому</a:t>
            </a:r>
            <a:r>
              <a:rPr lang="ru-RU" sz="2000" dirty="0"/>
              <a:t> </a:t>
            </a:r>
            <a:r>
              <a:rPr lang="ru-RU" sz="2000" dirty="0" err="1"/>
              <a:t>дотримується</a:t>
            </a:r>
            <a:r>
              <a:rPr lang="ru-RU" sz="2000" dirty="0"/>
              <a:t> </a:t>
            </a:r>
            <a:r>
              <a:rPr lang="ru-RU" sz="2000" dirty="0" err="1"/>
              <a:t>послідовність</a:t>
            </a:r>
            <a:r>
              <a:rPr lang="ru-RU" sz="2000" dirty="0"/>
              <a:t> (</a:t>
            </a:r>
            <a:r>
              <a:rPr lang="ru-RU" sz="2000" dirty="0" err="1"/>
              <a:t>найчастіше</a:t>
            </a:r>
            <a:r>
              <a:rPr lang="ru-RU" sz="2000" dirty="0"/>
              <a:t> першими </a:t>
            </a:r>
            <a:r>
              <a:rPr lang="ru-RU" sz="2000" dirty="0" err="1"/>
              <a:t>вливаються</a:t>
            </a:r>
            <a:r>
              <a:rPr lang="ru-RU" sz="2000" dirty="0"/>
              <a:t> </a:t>
            </a:r>
            <a:r>
              <a:rPr lang="ru-RU" sz="2000" dirty="0" err="1"/>
              <a:t>міцні</a:t>
            </a:r>
            <a:r>
              <a:rPr lang="ru-RU" sz="2000" dirty="0"/>
              <a:t> </a:t>
            </a:r>
            <a:r>
              <a:rPr lang="ru-RU" sz="2000" dirty="0" err="1"/>
              <a:t>спиртні</a:t>
            </a:r>
            <a:r>
              <a:rPr lang="ru-RU" sz="2000" dirty="0"/>
              <a:t> </a:t>
            </a:r>
            <a:r>
              <a:rPr lang="ru-RU" sz="2000" dirty="0" err="1"/>
              <a:t>напої</a:t>
            </a:r>
            <a:r>
              <a:rPr lang="ru-RU" sz="2000" dirty="0"/>
              <a:t>, </a:t>
            </a:r>
            <a:r>
              <a:rPr lang="ru-RU" sz="2000" dirty="0" err="1"/>
              <a:t>потім</a:t>
            </a:r>
            <a:r>
              <a:rPr lang="ru-RU" sz="2000" dirty="0"/>
              <a:t> </a:t>
            </a:r>
            <a:r>
              <a:rPr lang="ru-RU" sz="2000" dirty="0" err="1"/>
              <a:t>наповнювачі</a:t>
            </a:r>
            <a:r>
              <a:rPr lang="ru-RU" sz="2000" dirty="0"/>
              <a:t>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5517232"/>
            <a:ext cx="75699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Мікс-дрінки</a:t>
            </a:r>
            <a:r>
              <a:rPr lang="ru-RU" dirty="0"/>
              <a:t> </a:t>
            </a:r>
            <a:r>
              <a:rPr lang="ru-RU" dirty="0" err="1"/>
              <a:t>подаються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 smtClean="0"/>
              <a:t>свізл-ст</a:t>
            </a:r>
            <a:r>
              <a:rPr lang="uk-UA" dirty="0" smtClean="0"/>
              <a:t>і</a:t>
            </a:r>
            <a:r>
              <a:rPr lang="ru-RU" dirty="0" smtClean="0"/>
              <a:t>ком </a:t>
            </a:r>
            <a:r>
              <a:rPr lang="ru-RU" dirty="0"/>
              <a:t>(</a:t>
            </a:r>
            <a:r>
              <a:rPr lang="ru-RU" dirty="0" err="1"/>
              <a:t>паличка</a:t>
            </a:r>
            <a:r>
              <a:rPr lang="ru-RU" dirty="0"/>
              <a:t> для </a:t>
            </a:r>
            <a:r>
              <a:rPr lang="ru-RU" dirty="0" err="1"/>
              <a:t>розмішування</a:t>
            </a:r>
            <a:r>
              <a:rPr lang="ru-RU" dirty="0"/>
              <a:t>), яку </a:t>
            </a:r>
            <a:r>
              <a:rPr lang="ru-RU" dirty="0" err="1"/>
              <a:t>гості</a:t>
            </a:r>
            <a:r>
              <a:rPr lang="ru-RU" dirty="0"/>
              <a:t> </a:t>
            </a:r>
            <a:r>
              <a:rPr lang="ru-RU" dirty="0" err="1"/>
              <a:t>закладів</a:t>
            </a:r>
            <a:r>
              <a:rPr lang="ru-RU" dirty="0"/>
              <a:t> </a:t>
            </a:r>
            <a:r>
              <a:rPr lang="ru-RU" dirty="0" err="1"/>
              <a:t>вважають</a:t>
            </a:r>
            <a:r>
              <a:rPr lang="ru-RU" dirty="0"/>
              <a:t> </a:t>
            </a:r>
            <a:r>
              <a:rPr lang="ru-RU" dirty="0" err="1"/>
              <a:t>звичайною</a:t>
            </a:r>
            <a:r>
              <a:rPr lang="ru-RU" dirty="0"/>
              <a:t> прикрасою, та й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барменів</a:t>
            </a:r>
            <a:r>
              <a:rPr lang="ru-RU" dirty="0"/>
              <a:t> не особливо </a:t>
            </a:r>
            <a:r>
              <a:rPr lang="ru-RU" dirty="0" err="1"/>
              <a:t>розуміють</a:t>
            </a:r>
            <a:r>
              <a:rPr lang="ru-RU" dirty="0"/>
              <a:t>, </a:t>
            </a:r>
            <a:r>
              <a:rPr lang="ru-RU" dirty="0" err="1"/>
              <a:t>навіщо</a:t>
            </a:r>
            <a:r>
              <a:rPr lang="ru-RU" dirty="0"/>
              <a:t> вони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туди</a:t>
            </a:r>
            <a:r>
              <a:rPr lang="ru-RU" dirty="0"/>
              <a:t> </a:t>
            </a:r>
            <a:r>
              <a:rPr lang="ru-RU" dirty="0" err="1" smtClean="0"/>
              <a:t>засовують</a:t>
            </a:r>
            <a:r>
              <a:rPr lang="ru-RU" dirty="0" smtClean="0"/>
              <a:t> </a:t>
            </a:r>
            <a:r>
              <a:rPr lang="ru-RU" dirty="0" smtClean="0">
                <a:sym typeface="Wingdings" panose="05000000000000000000" pitchFamily="2" charset="2"/>
              </a:rPr>
              <a:t>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44" y="2378237"/>
            <a:ext cx="8045152" cy="317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39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38531" y="26064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2. </a:t>
            </a:r>
            <a:r>
              <a:rPr lang="ru-RU" sz="2000" b="1" dirty="0" err="1"/>
              <a:t>Лейрінг</a:t>
            </a:r>
            <a:r>
              <a:rPr lang="ru-RU" sz="2000" b="1" dirty="0"/>
              <a:t> (</a:t>
            </a:r>
            <a:r>
              <a:rPr lang="en-US" sz="2000" b="1" dirty="0"/>
              <a:t>Layering) </a:t>
            </a:r>
            <a:r>
              <a:rPr lang="en-US" sz="2000" dirty="0"/>
              <a:t>- </a:t>
            </a:r>
            <a:r>
              <a:rPr lang="ru-RU" sz="2000" dirty="0" err="1"/>
              <a:t>нашарування</a:t>
            </a:r>
            <a:r>
              <a:rPr lang="ru-RU" sz="2000" dirty="0"/>
              <a:t>. Так </a:t>
            </a:r>
            <a:r>
              <a:rPr lang="ru-RU" sz="2000" dirty="0" err="1"/>
              <a:t>готуються</a:t>
            </a:r>
            <a:r>
              <a:rPr lang="ru-RU" sz="2000" dirty="0"/>
              <a:t> </a:t>
            </a:r>
            <a:r>
              <a:rPr lang="ru-RU" sz="2000" dirty="0" err="1"/>
              <a:t>шаруваті</a:t>
            </a:r>
            <a:r>
              <a:rPr lang="ru-RU" sz="2000" dirty="0"/>
              <a:t> </a:t>
            </a:r>
            <a:r>
              <a:rPr lang="ru-RU" sz="2000" dirty="0" err="1"/>
              <a:t>коктейлі</a:t>
            </a:r>
            <a:r>
              <a:rPr lang="ru-RU" sz="2000" dirty="0"/>
              <a:t> (</a:t>
            </a:r>
            <a:r>
              <a:rPr lang="ru-RU" sz="2000" dirty="0" err="1"/>
              <a:t>всіма</a:t>
            </a:r>
            <a:r>
              <a:rPr lang="ru-RU" sz="2000" dirty="0"/>
              <a:t> </a:t>
            </a:r>
            <a:r>
              <a:rPr lang="ru-RU" sz="2000" dirty="0" err="1"/>
              <a:t>улюблені</a:t>
            </a:r>
            <a:r>
              <a:rPr lang="ru-RU" sz="2000" dirty="0"/>
              <a:t> </a:t>
            </a:r>
            <a:r>
              <a:rPr lang="ru-RU" sz="2000" dirty="0" err="1"/>
              <a:t>шоти</a:t>
            </a:r>
            <a:r>
              <a:rPr lang="ru-RU" sz="2000" dirty="0"/>
              <a:t>). </a:t>
            </a:r>
            <a:r>
              <a:rPr lang="ru-RU" sz="2000" dirty="0" err="1"/>
              <a:t>Шаруваті</a:t>
            </a:r>
            <a:r>
              <a:rPr lang="ru-RU" sz="2000" dirty="0"/>
              <a:t> </a:t>
            </a:r>
            <a:r>
              <a:rPr lang="ru-RU" sz="2000" dirty="0" err="1"/>
              <a:t>коктейлі</a:t>
            </a:r>
            <a:r>
              <a:rPr lang="ru-RU" sz="2000" dirty="0"/>
              <a:t> </a:t>
            </a:r>
            <a:r>
              <a:rPr lang="ru-RU" sz="2000" dirty="0" err="1"/>
              <a:t>ще</a:t>
            </a:r>
            <a:r>
              <a:rPr lang="ru-RU" sz="2000" dirty="0"/>
              <a:t> </a:t>
            </a:r>
            <a:r>
              <a:rPr lang="ru-RU" sz="2000" dirty="0" err="1"/>
              <a:t>називають</a:t>
            </a:r>
            <a:r>
              <a:rPr lang="ru-RU" sz="2000" dirty="0"/>
              <a:t> </a:t>
            </a:r>
            <a:r>
              <a:rPr lang="ru-RU" sz="2000" dirty="0" err="1"/>
              <a:t>французьким</a:t>
            </a:r>
            <a:r>
              <a:rPr lang="ru-RU" sz="2000" dirty="0"/>
              <a:t> словом </a:t>
            </a:r>
            <a:r>
              <a:rPr lang="en-US" sz="2000" dirty="0"/>
              <a:t>Pousse-café (</a:t>
            </a:r>
            <a:r>
              <a:rPr lang="ru-RU" sz="2000" dirty="0" err="1"/>
              <a:t>Пусс</a:t>
            </a:r>
            <a:r>
              <a:rPr lang="ru-RU" sz="2000" dirty="0"/>
              <a:t>-кафе).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47" y="260648"/>
            <a:ext cx="3456384" cy="34563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386104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/>
              <a:t>Щоб</a:t>
            </a:r>
            <a:r>
              <a:rPr lang="ru-RU" sz="2000" dirty="0"/>
              <a:t> </a:t>
            </a:r>
            <a:r>
              <a:rPr lang="ru-RU" sz="2000" dirty="0" err="1"/>
              <a:t>готувати</a:t>
            </a:r>
            <a:r>
              <a:rPr lang="ru-RU" sz="2000" dirty="0"/>
              <a:t> </a:t>
            </a:r>
            <a:r>
              <a:rPr lang="ru-RU" sz="2000" dirty="0" err="1"/>
              <a:t>ці</a:t>
            </a:r>
            <a:r>
              <a:rPr lang="ru-RU" sz="2000" dirty="0"/>
              <a:t> </a:t>
            </a:r>
            <a:r>
              <a:rPr lang="ru-RU" sz="2000" dirty="0" err="1"/>
              <a:t>коктейлі</a:t>
            </a:r>
            <a:r>
              <a:rPr lang="ru-RU" sz="2000" dirty="0"/>
              <a:t>, </a:t>
            </a:r>
            <a:r>
              <a:rPr lang="ru-RU" sz="2000" dirty="0" err="1"/>
              <a:t>потрібно</a:t>
            </a:r>
            <a:r>
              <a:rPr lang="ru-RU" sz="2000" dirty="0"/>
              <a:t> </a:t>
            </a:r>
            <a:r>
              <a:rPr lang="ru-RU" sz="2000" dirty="0" err="1"/>
              <a:t>володіти</a:t>
            </a:r>
            <a:r>
              <a:rPr lang="ru-RU" sz="2000" dirty="0"/>
              <a:t> </a:t>
            </a:r>
            <a:r>
              <a:rPr lang="ru-RU" sz="2000" dirty="0" err="1"/>
              <a:t>деякими</a:t>
            </a:r>
            <a:r>
              <a:rPr lang="ru-RU" sz="2000" dirty="0"/>
              <a:t> </a:t>
            </a:r>
            <a:r>
              <a:rPr lang="ru-RU" sz="2000" dirty="0" err="1"/>
              <a:t>знаннями</a:t>
            </a:r>
            <a:r>
              <a:rPr lang="ru-RU" sz="2000" dirty="0"/>
              <a:t> про </a:t>
            </a:r>
            <a:r>
              <a:rPr lang="ru-RU" sz="2000" dirty="0" err="1"/>
              <a:t>щільність</a:t>
            </a:r>
            <a:r>
              <a:rPr lang="ru-RU" sz="2000" dirty="0"/>
              <a:t> </a:t>
            </a:r>
            <a:r>
              <a:rPr lang="ru-RU" sz="2000" dirty="0" err="1" smtClean="0"/>
              <a:t>напоїв</a:t>
            </a:r>
            <a:r>
              <a:rPr lang="ru-RU" sz="2000" dirty="0" smtClean="0"/>
              <a:t>, яка </a:t>
            </a:r>
            <a:r>
              <a:rPr lang="ru-RU" sz="2000" dirty="0" err="1"/>
              <a:t>виражається</a:t>
            </a:r>
            <a:r>
              <a:rPr lang="ru-RU" sz="2000" dirty="0"/>
              <a:t> </a:t>
            </a:r>
            <a:r>
              <a:rPr lang="ru-RU" sz="2000" dirty="0" err="1"/>
              <a:t>процентним</a:t>
            </a:r>
            <a:r>
              <a:rPr lang="ru-RU" sz="2000" dirty="0"/>
              <a:t> </a:t>
            </a:r>
            <a:r>
              <a:rPr lang="ru-RU" sz="2000" dirty="0" err="1"/>
              <a:t>співвідношенням</a:t>
            </a:r>
            <a:r>
              <a:rPr lang="ru-RU" sz="2000" dirty="0"/>
              <a:t> </a:t>
            </a:r>
            <a:r>
              <a:rPr lang="ru-RU" sz="2000" dirty="0" err="1"/>
              <a:t>цукру</a:t>
            </a:r>
            <a:r>
              <a:rPr lang="ru-RU" sz="2000" dirty="0"/>
              <a:t>. </a:t>
            </a:r>
            <a:r>
              <a:rPr lang="ru-RU" sz="2000" dirty="0" err="1"/>
              <a:t>Потрібно</a:t>
            </a:r>
            <a:r>
              <a:rPr lang="ru-RU" sz="2000" dirty="0"/>
              <a:t> знати,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Калуа</a:t>
            </a:r>
            <a:r>
              <a:rPr lang="ru-RU" sz="2000" dirty="0"/>
              <a:t> </a:t>
            </a:r>
            <a:r>
              <a:rPr lang="ru-RU" sz="2000" dirty="0" err="1"/>
              <a:t>важче</a:t>
            </a:r>
            <a:r>
              <a:rPr lang="ru-RU" sz="2000" dirty="0"/>
              <a:t> Самбуки, а </a:t>
            </a:r>
            <a:r>
              <a:rPr lang="ru-RU" sz="2000" dirty="0" err="1"/>
              <a:t>Гренадін</a:t>
            </a:r>
            <a:r>
              <a:rPr lang="ru-RU" sz="2000" dirty="0"/>
              <a:t> </a:t>
            </a:r>
            <a:r>
              <a:rPr lang="ru-RU" sz="2000" dirty="0" err="1"/>
              <a:t>важче</a:t>
            </a:r>
            <a:r>
              <a:rPr lang="ru-RU" sz="2000" dirty="0"/>
              <a:t> </a:t>
            </a:r>
            <a:r>
              <a:rPr lang="ru-RU" sz="2000" dirty="0" err="1"/>
              <a:t>Калуа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цілком</a:t>
            </a:r>
            <a:r>
              <a:rPr lang="ru-RU" sz="2000" dirty="0"/>
              <a:t> </a:t>
            </a:r>
            <a:r>
              <a:rPr lang="ru-RU" sz="2000" dirty="0" err="1"/>
              <a:t>логічно</a:t>
            </a:r>
            <a:r>
              <a:rPr lang="ru-RU" sz="2000" dirty="0"/>
              <a:t>, </a:t>
            </a:r>
            <a:r>
              <a:rPr lang="ru-RU" sz="2000" dirty="0" err="1"/>
              <a:t>адже</a:t>
            </a:r>
            <a:r>
              <a:rPr lang="ru-RU" sz="2000" dirty="0"/>
              <a:t> сироп </a:t>
            </a:r>
            <a:r>
              <a:rPr lang="ru-RU" sz="2000" dirty="0" err="1"/>
              <a:t>містить</a:t>
            </a:r>
            <a:r>
              <a:rPr lang="ru-RU" sz="2000" dirty="0"/>
              <a:t> в </a:t>
            </a:r>
            <a:r>
              <a:rPr lang="ru-RU" sz="2000" dirty="0" err="1"/>
              <a:t>собі</a:t>
            </a:r>
            <a:r>
              <a:rPr lang="ru-RU" sz="2000" dirty="0"/>
              <a:t> </a:t>
            </a:r>
            <a:r>
              <a:rPr lang="ru-RU" sz="2000" dirty="0" err="1"/>
              <a:t>дуже</a:t>
            </a:r>
            <a:r>
              <a:rPr lang="ru-RU" sz="2000" dirty="0"/>
              <a:t> </a:t>
            </a:r>
            <a:r>
              <a:rPr lang="ru-RU" sz="2000" dirty="0" err="1"/>
              <a:t>багато</a:t>
            </a:r>
            <a:r>
              <a:rPr lang="ru-RU" sz="2000" dirty="0"/>
              <a:t> </a:t>
            </a:r>
            <a:r>
              <a:rPr lang="ru-RU" sz="2000" dirty="0" err="1"/>
              <a:t>цукру</a:t>
            </a:r>
            <a:r>
              <a:rPr lang="ru-RU" sz="2000" dirty="0"/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996952"/>
            <a:ext cx="4284216" cy="33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53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438" y="116632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3. </a:t>
            </a:r>
            <a:r>
              <a:rPr lang="ru-RU" sz="2000" b="1" dirty="0" err="1"/>
              <a:t>Мадлінг</a:t>
            </a:r>
            <a:r>
              <a:rPr lang="ru-RU" sz="2000" b="1" dirty="0"/>
              <a:t> (</a:t>
            </a:r>
            <a:r>
              <a:rPr lang="en-US" sz="2000" b="1" dirty="0"/>
              <a:t>Muddling) </a:t>
            </a:r>
            <a:r>
              <a:rPr lang="uk-UA" sz="2000" dirty="0" smtClean="0"/>
              <a:t>(з </a:t>
            </a:r>
            <a:r>
              <a:rPr lang="uk-UA" sz="2000" dirty="0" err="1" smtClean="0"/>
              <a:t>англ</a:t>
            </a:r>
            <a:r>
              <a:rPr lang="uk-UA" sz="2000" dirty="0" smtClean="0"/>
              <a:t>.</a:t>
            </a:r>
            <a:r>
              <a:rPr lang="ru-RU" sz="2000" dirty="0"/>
              <a:t> </a:t>
            </a:r>
            <a:r>
              <a:rPr lang="ru-RU" sz="2000" dirty="0" smtClean="0"/>
              <a:t>«</a:t>
            </a:r>
            <a:r>
              <a:rPr lang="ru-RU" sz="2000" dirty="0" err="1" smtClean="0"/>
              <a:t>тиснути</a:t>
            </a:r>
            <a:r>
              <a:rPr lang="ru-RU" sz="2000" dirty="0" smtClean="0"/>
              <a:t>») - </a:t>
            </a:r>
            <a:r>
              <a:rPr lang="ru-RU" sz="2000" dirty="0"/>
              <a:t>для </a:t>
            </a:r>
            <a:r>
              <a:rPr lang="ru-RU" sz="2000" dirty="0" err="1"/>
              <a:t>приготування</a:t>
            </a:r>
            <a:r>
              <a:rPr lang="ru-RU" sz="2000" dirty="0"/>
              <a:t> напою </a:t>
            </a:r>
            <a:r>
              <a:rPr lang="ru-RU" sz="2000" dirty="0" smtClean="0"/>
              <a:t>такою </a:t>
            </a:r>
            <a:r>
              <a:rPr lang="ru-RU" sz="2000" dirty="0" err="1" smtClean="0"/>
              <a:t>технікою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використовують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мадлер</a:t>
            </a:r>
            <a:r>
              <a:rPr lang="ru-RU" sz="2000" dirty="0" smtClean="0"/>
              <a:t>, </a:t>
            </a:r>
            <a:r>
              <a:rPr lang="ru-RU" sz="2000" dirty="0" err="1" smtClean="0"/>
              <a:t>який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допомагає</a:t>
            </a:r>
            <a:r>
              <a:rPr lang="ru-RU" sz="2000" dirty="0" smtClean="0"/>
              <a:t> </a:t>
            </a:r>
            <a:r>
              <a:rPr lang="ru-RU" sz="2000" dirty="0" err="1" smtClean="0"/>
              <a:t>видавити</a:t>
            </a:r>
            <a:r>
              <a:rPr lang="ru-RU" sz="2000" dirty="0" smtClean="0"/>
              <a:t> </a:t>
            </a:r>
            <a:r>
              <a:rPr lang="ru-RU" sz="2000" dirty="0" err="1"/>
              <a:t>сік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ефірні</a:t>
            </a:r>
            <a:r>
              <a:rPr lang="ru-RU" sz="2000" dirty="0"/>
              <a:t> </a:t>
            </a:r>
            <a:r>
              <a:rPr lang="ru-RU" sz="2000" dirty="0" smtClean="0"/>
              <a:t>масла з м</a:t>
            </a:r>
            <a:r>
              <a:rPr lang="en-US" sz="2000" dirty="0" smtClean="0"/>
              <a:t>’</a:t>
            </a:r>
            <a:r>
              <a:rPr lang="ru-RU" sz="2000" dirty="0" smtClean="0"/>
              <a:t>яти, </a:t>
            </a:r>
            <a:r>
              <a:rPr lang="ru-RU" sz="2000" dirty="0" err="1" smtClean="0"/>
              <a:t>фруктів</a:t>
            </a:r>
            <a:r>
              <a:rPr lang="ru-RU" sz="2000" dirty="0" smtClean="0"/>
              <a:t> </a:t>
            </a:r>
            <a:r>
              <a:rPr lang="ru-RU" sz="2000" dirty="0" err="1" smtClean="0"/>
              <a:t>тощо</a:t>
            </a:r>
            <a:r>
              <a:rPr lang="ru-RU" sz="2000" dirty="0" smtClean="0"/>
              <a:t>, </a:t>
            </a:r>
            <a:r>
              <a:rPr lang="ru-RU" sz="2000" dirty="0" err="1" smtClean="0"/>
              <a:t>потім</a:t>
            </a:r>
            <a:r>
              <a:rPr lang="ru-RU" sz="2000" dirty="0" smtClean="0"/>
              <a:t> </a:t>
            </a:r>
            <a:r>
              <a:rPr lang="ru-RU" sz="2000" dirty="0" err="1"/>
              <a:t>насипається</a:t>
            </a:r>
            <a:r>
              <a:rPr lang="ru-RU" sz="2000" dirty="0"/>
              <a:t> </a:t>
            </a:r>
            <a:r>
              <a:rPr lang="ru-RU" sz="2000" dirty="0" err="1"/>
              <a:t>лід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краш</a:t>
            </a:r>
            <a:r>
              <a:rPr lang="ru-RU" sz="2000" dirty="0"/>
              <a:t> (</a:t>
            </a:r>
            <a:r>
              <a:rPr lang="ru-RU" sz="2000" dirty="0" err="1"/>
              <a:t>колотий</a:t>
            </a:r>
            <a:r>
              <a:rPr lang="ru-RU" sz="2000" dirty="0"/>
              <a:t> </a:t>
            </a:r>
            <a:r>
              <a:rPr lang="ru-RU" sz="2000" dirty="0" err="1"/>
              <a:t>лід</a:t>
            </a:r>
            <a:r>
              <a:rPr lang="ru-RU" sz="2000" dirty="0"/>
              <a:t>), </a:t>
            </a:r>
            <a:r>
              <a:rPr lang="ru-RU" sz="2000" dirty="0" err="1"/>
              <a:t>вливаються</a:t>
            </a:r>
            <a:r>
              <a:rPr lang="ru-RU" sz="2000" dirty="0"/>
              <a:t> </a:t>
            </a:r>
            <a:r>
              <a:rPr lang="ru-RU" sz="2000" dirty="0" err="1"/>
              <a:t>всі</a:t>
            </a:r>
            <a:r>
              <a:rPr lang="ru-RU" sz="2000" dirty="0"/>
              <a:t> </a:t>
            </a:r>
            <a:r>
              <a:rPr lang="ru-RU" sz="2000" dirty="0" err="1" smtClean="0"/>
              <a:t>інші</a:t>
            </a:r>
            <a:r>
              <a:rPr lang="ru-RU" sz="2000" dirty="0" smtClean="0"/>
              <a:t> </a:t>
            </a:r>
            <a:r>
              <a:rPr lang="ru-RU" sz="2000" dirty="0" err="1" smtClean="0"/>
              <a:t>компоненти</a:t>
            </a:r>
            <a:r>
              <a:rPr lang="ru-RU" sz="2000" dirty="0" smtClean="0"/>
              <a:t> </a:t>
            </a:r>
            <a:r>
              <a:rPr lang="ru-RU" sz="2000" dirty="0"/>
              <a:t>коктейлю і </a:t>
            </a:r>
            <a:r>
              <a:rPr lang="ru-RU" sz="2000" dirty="0" err="1"/>
              <a:t>перемішуються</a:t>
            </a:r>
            <a:r>
              <a:rPr lang="ru-RU" sz="2000" dirty="0"/>
              <a:t> барною ложкою.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498" y="3276711"/>
            <a:ext cx="3479970" cy="3240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775556"/>
            <a:ext cx="4032448" cy="2754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60648"/>
            <a:ext cx="3584412" cy="268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35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/>
          <a:lstStyle/>
          <a:p>
            <a:r>
              <a:rPr lang="uk-UA" dirty="0" smtClean="0"/>
              <a:t>4. </a:t>
            </a:r>
            <a:r>
              <a:rPr lang="uk-UA" b="1" dirty="0" err="1" smtClean="0"/>
              <a:t>Свізл</a:t>
            </a:r>
            <a:r>
              <a:rPr lang="uk-UA" b="1" dirty="0" smtClean="0"/>
              <a:t> (</a:t>
            </a:r>
            <a:r>
              <a:rPr lang="en-US" b="1" dirty="0" smtClean="0"/>
              <a:t>Swizzle</a:t>
            </a:r>
            <a:r>
              <a:rPr lang="uk-UA" b="1" dirty="0" smtClean="0"/>
              <a:t>) </a:t>
            </a:r>
            <a:r>
              <a:rPr lang="uk-UA" dirty="0" smtClean="0"/>
              <a:t>– техніка приготування напою з використанням </a:t>
            </a:r>
            <a:r>
              <a:rPr lang="uk-UA" dirty="0" err="1" smtClean="0"/>
              <a:t>свізл-стіку</a:t>
            </a:r>
            <a:r>
              <a:rPr lang="uk-UA" dirty="0" smtClean="0"/>
              <a:t> для його більш </a:t>
            </a:r>
            <a:r>
              <a:rPr lang="uk-UA" dirty="0" err="1" smtClean="0"/>
              <a:t>сильшого</a:t>
            </a:r>
            <a:r>
              <a:rPr lang="uk-UA" dirty="0" smtClean="0"/>
              <a:t> перемішування.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618" y="2859441"/>
            <a:ext cx="3238642" cy="38543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984986"/>
            <a:ext cx="3672408" cy="2675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814" y="1988840"/>
            <a:ext cx="324480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16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/>
          <a:lstStyle/>
          <a:p>
            <a:r>
              <a:rPr lang="uk-UA" dirty="0" smtClean="0"/>
              <a:t>5. </a:t>
            </a:r>
            <a:r>
              <a:rPr lang="ru-RU" b="1" dirty="0" err="1" smtClean="0">
                <a:solidFill>
                  <a:srgbClr val="333333"/>
                </a:solidFill>
                <a:latin typeface="Open Sans"/>
              </a:rPr>
              <a:t>Флемінг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 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 </a:t>
            </a:r>
            <a:r>
              <a:rPr lang="en-US" dirty="0" smtClean="0">
                <a:solidFill>
                  <a:srgbClr val="333333"/>
                </a:solidFill>
                <a:latin typeface="Open Sans"/>
              </a:rPr>
              <a:t>(</a:t>
            </a:r>
            <a:r>
              <a:rPr lang="en-US" b="1" dirty="0" smtClean="0">
                <a:solidFill>
                  <a:srgbClr val="333333"/>
                </a:solidFill>
                <a:latin typeface="Open Sans"/>
              </a:rPr>
              <a:t>Flaming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з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англ. «</a:t>
            </a:r>
            <a:r>
              <a:rPr lang="ru-RU" dirty="0" err="1" smtClean="0">
                <a:solidFill>
                  <a:srgbClr val="333333"/>
                </a:solidFill>
                <a:latin typeface="Open Sans"/>
              </a:rPr>
              <a:t>підпалювання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») – </a:t>
            </a:r>
            <a:r>
              <a:rPr lang="ru-RU" sz="2800" dirty="0" err="1" smtClean="0">
                <a:solidFill>
                  <a:srgbClr val="333333"/>
                </a:solidFill>
                <a:latin typeface="+mj-lt"/>
              </a:rPr>
              <a:t>допомогає</a:t>
            </a:r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 </a:t>
            </a:r>
            <a:r>
              <a:rPr lang="ru-RU" sz="2800" dirty="0" err="1">
                <a:latin typeface="+mj-lt"/>
              </a:rPr>
              <a:t>посилити</a:t>
            </a:r>
            <a:r>
              <a:rPr lang="ru-RU" sz="2800" dirty="0">
                <a:latin typeface="+mj-lt"/>
              </a:rPr>
              <a:t> смак </a:t>
            </a:r>
            <a:r>
              <a:rPr lang="ru-RU" sz="2800" dirty="0" err="1">
                <a:latin typeface="+mj-lt"/>
              </a:rPr>
              <a:t>або</a:t>
            </a:r>
            <a:r>
              <a:rPr lang="ru-RU" sz="2800" dirty="0">
                <a:latin typeface="+mj-lt"/>
              </a:rPr>
              <a:t> </a:t>
            </a:r>
            <a:r>
              <a:rPr lang="ru-RU" sz="2800" dirty="0" err="1">
                <a:latin typeface="+mj-lt"/>
              </a:rPr>
              <a:t>вивести</a:t>
            </a:r>
            <a:r>
              <a:rPr lang="ru-RU" sz="2800" dirty="0">
                <a:latin typeface="+mj-lt"/>
              </a:rPr>
              <a:t> на перший план </a:t>
            </a:r>
            <a:r>
              <a:rPr lang="ru-RU" sz="2800" dirty="0" err="1">
                <a:latin typeface="+mj-lt"/>
              </a:rPr>
              <a:t>фонові</a:t>
            </a:r>
            <a:r>
              <a:rPr lang="ru-RU" sz="2800" dirty="0">
                <a:latin typeface="+mj-lt"/>
              </a:rPr>
              <a:t> </a:t>
            </a:r>
            <a:r>
              <a:rPr lang="ru-RU" sz="2800" dirty="0" err="1">
                <a:latin typeface="+mj-lt"/>
              </a:rPr>
              <a:t>аромати</a:t>
            </a:r>
            <a:r>
              <a:rPr lang="ru-RU" sz="2800" dirty="0">
                <a:latin typeface="+mj-lt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16832"/>
            <a:ext cx="8496944" cy="45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1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9445" y="156160"/>
            <a:ext cx="8278688" cy="875025"/>
          </a:xfrm>
        </p:spPr>
        <p:txBody>
          <a:bodyPr/>
          <a:lstStyle/>
          <a:p>
            <a:r>
              <a:rPr lang="ru-RU" sz="3600" dirty="0" err="1" smtClean="0"/>
              <a:t>Стір</a:t>
            </a:r>
            <a:r>
              <a:rPr lang="ru-RU" sz="3600" dirty="0" smtClean="0"/>
              <a:t> </a:t>
            </a:r>
            <a:r>
              <a:rPr lang="ru-RU" sz="3600" dirty="0"/>
              <a:t>(</a:t>
            </a:r>
            <a:r>
              <a:rPr lang="ru-RU" sz="3600" dirty="0" err="1"/>
              <a:t>Stir</a:t>
            </a:r>
            <a:r>
              <a:rPr lang="ru-RU" sz="3600" dirty="0"/>
              <a:t>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11755" y="929819"/>
            <a:ext cx="50782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Коктейлі</a:t>
            </a:r>
            <a:r>
              <a:rPr lang="ru-RU" sz="2000" dirty="0"/>
              <a:t> </a:t>
            </a:r>
            <a:r>
              <a:rPr lang="ru-RU" sz="2000" dirty="0" err="1"/>
              <a:t>цим</a:t>
            </a:r>
            <a:r>
              <a:rPr lang="ru-RU" sz="2000" dirty="0"/>
              <a:t> способом </a:t>
            </a:r>
            <a:r>
              <a:rPr lang="ru-RU" sz="2000" dirty="0" err="1"/>
              <a:t>готуються</a:t>
            </a:r>
            <a:r>
              <a:rPr lang="ru-RU" sz="2000" dirty="0"/>
              <a:t> в </a:t>
            </a:r>
            <a:r>
              <a:rPr lang="ru-RU" sz="2000" dirty="0" err="1" smtClean="0"/>
              <a:t>одній</a:t>
            </a:r>
            <a:r>
              <a:rPr lang="ru-RU" sz="2000" dirty="0" smtClean="0"/>
              <a:t> </a:t>
            </a:r>
            <a:r>
              <a:rPr lang="ru-RU" sz="2000" dirty="0" err="1" smtClean="0"/>
              <a:t>частині</a:t>
            </a:r>
            <a:r>
              <a:rPr lang="ru-RU" sz="2000" dirty="0" smtClean="0"/>
              <a:t> шейкера </a:t>
            </a:r>
            <a:r>
              <a:rPr lang="ru-RU" sz="2000" dirty="0" err="1"/>
              <a:t>або</a:t>
            </a:r>
            <a:r>
              <a:rPr lang="ru-RU" sz="2000" dirty="0"/>
              <a:t> у </a:t>
            </a:r>
            <a:r>
              <a:rPr lang="ru-RU" sz="2000" dirty="0" err="1"/>
              <a:t>стакані</a:t>
            </a:r>
            <a:r>
              <a:rPr lang="ru-RU" sz="2000" dirty="0"/>
              <a:t> для </a:t>
            </a:r>
            <a:r>
              <a:rPr lang="ru-RU" sz="2000" dirty="0" err="1"/>
              <a:t>змішування</a:t>
            </a:r>
            <a:r>
              <a:rPr lang="ru-RU" sz="2000" dirty="0"/>
              <a:t>. </a:t>
            </a:r>
            <a:r>
              <a:rPr lang="ru-RU" sz="2000" dirty="0" err="1"/>
              <a:t>Цей</a:t>
            </a:r>
            <a:r>
              <a:rPr lang="ru-RU" sz="2000" dirty="0"/>
              <a:t> метод </a:t>
            </a:r>
            <a:r>
              <a:rPr lang="ru-RU" sz="2000" dirty="0" err="1"/>
              <a:t>найчастіше</a:t>
            </a:r>
            <a:r>
              <a:rPr lang="ru-RU" sz="2000" dirty="0"/>
              <a:t> </a:t>
            </a:r>
            <a:r>
              <a:rPr lang="ru-RU" sz="2000" dirty="0" err="1"/>
              <a:t>використовується</a:t>
            </a:r>
            <a:r>
              <a:rPr lang="ru-RU" sz="2000" dirty="0"/>
              <a:t> для </a:t>
            </a:r>
            <a:r>
              <a:rPr lang="ru-RU" sz="2000" dirty="0" err="1"/>
              <a:t>приготування</a:t>
            </a:r>
            <a:r>
              <a:rPr lang="ru-RU" sz="2000" dirty="0"/>
              <a:t> </a:t>
            </a:r>
            <a:r>
              <a:rPr lang="ru-RU" sz="2000" dirty="0" err="1"/>
              <a:t>коктейлів</a:t>
            </a:r>
            <a:r>
              <a:rPr lang="ru-RU" sz="2000" dirty="0"/>
              <a:t>, до складу </a:t>
            </a:r>
            <a:r>
              <a:rPr lang="ru-RU" sz="2000" dirty="0" err="1"/>
              <a:t>яких</a:t>
            </a:r>
            <a:r>
              <a:rPr lang="ru-RU" sz="2000" dirty="0"/>
              <a:t> входить </a:t>
            </a:r>
            <a:r>
              <a:rPr lang="ru-RU" sz="2000" dirty="0" err="1"/>
              <a:t>більше</a:t>
            </a:r>
            <a:r>
              <a:rPr lang="ru-RU" sz="2000" dirty="0"/>
              <a:t> 3 </a:t>
            </a:r>
            <a:r>
              <a:rPr lang="ru-RU" sz="2000" dirty="0" err="1"/>
              <a:t>компонентів</a:t>
            </a:r>
            <a:r>
              <a:rPr lang="ru-RU" sz="2000" dirty="0"/>
              <a:t>, але вони не </a:t>
            </a:r>
            <a:r>
              <a:rPr lang="ru-RU" sz="2000" dirty="0" err="1"/>
              <a:t>мають</a:t>
            </a:r>
            <a:r>
              <a:rPr lang="ru-RU" sz="2000" dirty="0"/>
              <a:t> потреби в сильному </a:t>
            </a:r>
            <a:r>
              <a:rPr lang="ru-RU" sz="2000" dirty="0" err="1"/>
              <a:t>змішуванні</a:t>
            </a:r>
            <a:r>
              <a:rPr lang="ru-RU" sz="2000" dirty="0"/>
              <a:t> (</a:t>
            </a:r>
            <a:r>
              <a:rPr lang="ru-RU" sz="2000" dirty="0" err="1"/>
              <a:t>всі</a:t>
            </a:r>
            <a:r>
              <a:rPr lang="ru-RU" sz="2000" dirty="0"/>
              <a:t> </a:t>
            </a:r>
            <a:r>
              <a:rPr lang="ru-RU" sz="2000" dirty="0" err="1"/>
              <a:t>міцні</a:t>
            </a:r>
            <a:r>
              <a:rPr lang="ru-RU" sz="2000" dirty="0"/>
              <a:t> </a:t>
            </a:r>
            <a:r>
              <a:rPr lang="ru-RU" sz="2000" dirty="0" err="1"/>
              <a:t>спиртні</a:t>
            </a:r>
            <a:r>
              <a:rPr lang="ru-RU" sz="2000" dirty="0"/>
              <a:t> </a:t>
            </a:r>
            <a:r>
              <a:rPr lang="ru-RU" sz="2000" dirty="0" err="1"/>
              <a:t>напої</a:t>
            </a:r>
            <a:r>
              <a:rPr lang="ru-RU" sz="2000" dirty="0"/>
              <a:t>, вина і </a:t>
            </a:r>
            <a:r>
              <a:rPr lang="ru-RU" sz="2000" dirty="0" err="1"/>
              <a:t>біттери</a:t>
            </a:r>
            <a:r>
              <a:rPr lang="ru-RU" sz="2000" dirty="0"/>
              <a:t>).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24" y="247102"/>
            <a:ext cx="2857143" cy="28666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123" y="3645024"/>
            <a:ext cx="4126230" cy="28700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410066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У </a:t>
            </a:r>
            <a:r>
              <a:rPr lang="ru-RU" sz="2000" dirty="0" err="1"/>
              <a:t>змішувальний</a:t>
            </a:r>
            <a:r>
              <a:rPr lang="ru-RU" sz="2000" dirty="0"/>
              <a:t> стакан </a:t>
            </a:r>
            <a:r>
              <a:rPr lang="ru-RU" sz="2000" dirty="0" err="1"/>
              <a:t>насипається</a:t>
            </a:r>
            <a:r>
              <a:rPr lang="ru-RU" sz="2000" dirty="0"/>
              <a:t> </a:t>
            </a:r>
            <a:r>
              <a:rPr lang="ru-RU" sz="2000" dirty="0" err="1"/>
              <a:t>лід</a:t>
            </a:r>
            <a:r>
              <a:rPr lang="ru-RU" sz="2000" dirty="0"/>
              <a:t>, </a:t>
            </a:r>
            <a:r>
              <a:rPr lang="ru-RU" sz="2000" dirty="0" err="1"/>
              <a:t>вливаються</a:t>
            </a:r>
            <a:r>
              <a:rPr lang="ru-RU" sz="2000" dirty="0"/>
              <a:t> </a:t>
            </a:r>
            <a:r>
              <a:rPr lang="ru-RU" sz="2000" dirty="0" err="1"/>
              <a:t>інгредієнти</a:t>
            </a:r>
            <a:r>
              <a:rPr lang="ru-RU" sz="2000" dirty="0"/>
              <a:t> коктейлю (</a:t>
            </a:r>
            <a:r>
              <a:rPr lang="ru-RU" sz="2000" dirty="0" err="1"/>
              <a:t>починаючи</a:t>
            </a:r>
            <a:r>
              <a:rPr lang="ru-RU" sz="2000" dirty="0"/>
              <a:t> з </a:t>
            </a:r>
            <a:r>
              <a:rPr lang="ru-RU" sz="2000" dirty="0" err="1"/>
              <a:t>менш</a:t>
            </a:r>
            <a:r>
              <a:rPr lang="ru-RU" sz="2000" dirty="0"/>
              <a:t> </a:t>
            </a:r>
            <a:r>
              <a:rPr lang="ru-RU" sz="2000" dirty="0" err="1"/>
              <a:t>міцного</a:t>
            </a:r>
            <a:r>
              <a:rPr lang="ru-RU" sz="2000" dirty="0"/>
              <a:t>). </a:t>
            </a:r>
            <a:r>
              <a:rPr lang="ru-RU" sz="2000" dirty="0" err="1"/>
              <a:t>Потім</a:t>
            </a:r>
            <a:r>
              <a:rPr lang="ru-RU" sz="2000" dirty="0"/>
              <a:t> </a:t>
            </a:r>
            <a:r>
              <a:rPr lang="ru-RU" sz="2000" dirty="0" err="1"/>
              <a:t>обертальним</a:t>
            </a:r>
            <a:r>
              <a:rPr lang="ru-RU" sz="2000" dirty="0"/>
              <a:t> </a:t>
            </a:r>
            <a:r>
              <a:rPr lang="ru-RU" sz="2000" dirty="0" err="1" smtClean="0"/>
              <a:t>рухом</a:t>
            </a:r>
            <a:r>
              <a:rPr lang="ru-RU" sz="2000" dirty="0" smtClean="0"/>
              <a:t> </a:t>
            </a:r>
            <a:r>
              <a:rPr lang="ru-RU" sz="2000" dirty="0" err="1" smtClean="0"/>
              <a:t>вміст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перемішується</a:t>
            </a:r>
            <a:r>
              <a:rPr lang="ru-RU" sz="2000" dirty="0" smtClean="0"/>
              <a:t> </a:t>
            </a:r>
            <a:r>
              <a:rPr lang="ru-RU" sz="2000" dirty="0"/>
              <a:t>барной ложкою </a:t>
            </a:r>
            <a:r>
              <a:rPr lang="ru-RU" sz="2000" dirty="0" smtClean="0"/>
              <a:t>та </a:t>
            </a:r>
            <a:r>
              <a:rPr lang="ru-RU" sz="2000" dirty="0" err="1" smtClean="0"/>
              <a:t>відціжується</a:t>
            </a:r>
            <a:r>
              <a:rPr lang="ru-RU" sz="2000" dirty="0" smtClean="0"/>
              <a:t> </a:t>
            </a:r>
            <a:r>
              <a:rPr lang="ru-RU" sz="2000" dirty="0"/>
              <a:t>за </a:t>
            </a:r>
            <a:r>
              <a:rPr lang="ru-RU" sz="2000" dirty="0" err="1"/>
              <a:t>допомогою</a:t>
            </a:r>
            <a:r>
              <a:rPr lang="ru-RU" sz="2000" dirty="0"/>
              <a:t> </a:t>
            </a:r>
            <a:r>
              <a:rPr lang="ru-RU" sz="2000" dirty="0" err="1" smtClean="0"/>
              <a:t>стрейнера</a:t>
            </a:r>
            <a:r>
              <a:rPr lang="ru-RU" sz="2000" dirty="0" smtClean="0"/>
              <a:t> </a:t>
            </a:r>
            <a:r>
              <a:rPr lang="ru-RU" sz="2000" dirty="0"/>
              <a:t>в посуд </a:t>
            </a:r>
            <a:r>
              <a:rPr lang="ru-RU" sz="2000" dirty="0" err="1"/>
              <a:t>подачі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3300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2"/>
          <p:cNvSpPr txBox="1">
            <a:spLocks/>
          </p:cNvSpPr>
          <p:nvPr/>
        </p:nvSpPr>
        <p:spPr>
          <a:xfrm>
            <a:off x="0" y="0"/>
            <a:ext cx="857224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vert270" rtlCol="0"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5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ru-RU" sz="35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ОРГАНІЗАЦІЯ РОБОЧОГО МІСЦЯ </a:t>
            </a:r>
            <a:endParaRPr kumimoji="0" lang="ru-RU" sz="35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142804" y="5425819"/>
            <a:ext cx="742972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2000" b="1" dirty="0">
                <a:latin typeface="+mn-lt"/>
                <a:ea typeface="PTSerif-Bold"/>
              </a:rPr>
              <a:t>Коли за стойкою бару все </a:t>
            </a:r>
            <a:r>
              <a:rPr lang="ru-RU" sz="2000" b="1" dirty="0" err="1">
                <a:latin typeface="+mn-lt"/>
                <a:ea typeface="PTSerif-Bold"/>
              </a:rPr>
              <a:t>розміщено</a:t>
            </a:r>
            <a:r>
              <a:rPr lang="ru-RU" sz="2000" b="1" dirty="0">
                <a:latin typeface="+mn-lt"/>
                <a:ea typeface="PTSerif-Bold"/>
              </a:rPr>
              <a:t> правильно, </a:t>
            </a:r>
            <a:r>
              <a:rPr lang="ru-RU" sz="2000" b="1" dirty="0" err="1">
                <a:latin typeface="+mn-lt"/>
                <a:ea typeface="PTSerif-Bold"/>
              </a:rPr>
              <a:t>барменові</a:t>
            </a:r>
            <a:r>
              <a:rPr lang="ru-RU" sz="2000" b="1" dirty="0">
                <a:latin typeface="+mn-lt"/>
                <a:ea typeface="PTSerif-Bold"/>
              </a:rPr>
              <a:t> </a:t>
            </a:r>
            <a:r>
              <a:rPr lang="ru-RU" sz="2000" b="1" dirty="0" err="1">
                <a:latin typeface="+mn-lt"/>
                <a:ea typeface="PTSerif-Bold"/>
              </a:rPr>
              <a:t>зручно</a:t>
            </a:r>
            <a:r>
              <a:rPr lang="ru-RU" sz="2000" b="1" dirty="0">
                <a:latin typeface="+mn-lt"/>
                <a:ea typeface="PTSerif-Bold"/>
              </a:rPr>
              <a:t> </a:t>
            </a:r>
            <a:r>
              <a:rPr lang="ru-RU" sz="2000" b="1" dirty="0" err="1">
                <a:latin typeface="+mn-lt"/>
                <a:ea typeface="PTSerif-Bold"/>
              </a:rPr>
              <a:t>працювати</a:t>
            </a:r>
            <a:r>
              <a:rPr lang="ru-RU" sz="2000" b="1" dirty="0">
                <a:latin typeface="+mn-lt"/>
                <a:ea typeface="PTSerif-Bold"/>
              </a:rPr>
              <a:t>, </a:t>
            </a:r>
            <a:r>
              <a:rPr lang="ru-RU" sz="2000" b="1" dirty="0" err="1">
                <a:latin typeface="+mn-lt"/>
                <a:ea typeface="PTSerif-Bold"/>
              </a:rPr>
              <a:t>він</a:t>
            </a:r>
            <a:r>
              <a:rPr lang="ru-RU" sz="2000" b="1" dirty="0">
                <a:latin typeface="+mn-lt"/>
                <a:ea typeface="PTSerif-Bold"/>
              </a:rPr>
              <a:t> </a:t>
            </a:r>
            <a:r>
              <a:rPr lang="ru-RU" sz="2000" b="1" dirty="0" err="1">
                <a:latin typeface="+mn-lt"/>
                <a:ea typeface="PTSerif-Bold"/>
              </a:rPr>
              <a:t>швидко</a:t>
            </a:r>
            <a:r>
              <a:rPr lang="ru-RU" sz="2000" b="1" dirty="0">
                <a:latin typeface="+mn-lt"/>
                <a:ea typeface="PTSerif-Bold"/>
              </a:rPr>
              <a:t> </a:t>
            </a:r>
            <a:r>
              <a:rPr lang="ru-RU" sz="2000" b="1" dirty="0" err="1">
                <a:latin typeface="+mn-lt"/>
                <a:ea typeface="PTSerif-Bold"/>
              </a:rPr>
              <a:t>виконує</a:t>
            </a:r>
            <a:r>
              <a:rPr lang="ru-RU" sz="2000" b="1" dirty="0">
                <a:latin typeface="+mn-lt"/>
                <a:ea typeface="PTSerif-Bold"/>
              </a:rPr>
              <a:t> </a:t>
            </a:r>
            <a:r>
              <a:rPr lang="ru-RU" sz="2000" b="1" dirty="0" err="1">
                <a:latin typeface="+mn-lt"/>
                <a:ea typeface="PTSerif-Bold"/>
              </a:rPr>
              <a:t>замовлення</a:t>
            </a:r>
            <a:r>
              <a:rPr lang="ru-RU" sz="2000" b="1" dirty="0">
                <a:latin typeface="+mn-lt"/>
                <a:ea typeface="PTSerif-Bold"/>
              </a:rPr>
              <a:t>, </a:t>
            </a:r>
            <a:r>
              <a:rPr lang="ru-RU" sz="2000" b="1" dirty="0" err="1">
                <a:latin typeface="+mn-lt"/>
                <a:ea typeface="PTSerif-Bold"/>
              </a:rPr>
              <a:t>продажі</a:t>
            </a:r>
            <a:r>
              <a:rPr lang="ru-RU" sz="2000" b="1" dirty="0">
                <a:latin typeface="+mn-lt"/>
                <a:ea typeface="PTSerif-Bold"/>
              </a:rPr>
              <a:t> </a:t>
            </a:r>
            <a:r>
              <a:rPr lang="ru-RU" sz="2000" b="1" dirty="0" err="1" smtClean="0">
                <a:latin typeface="+mn-lt"/>
                <a:ea typeface="PTSerif-Bold"/>
              </a:rPr>
              <a:t>ростуть</a:t>
            </a:r>
            <a:r>
              <a:rPr lang="ru-RU" sz="2000" b="1" dirty="0" smtClean="0">
                <a:latin typeface="+mn-lt"/>
                <a:ea typeface="PTSerif-Bold"/>
              </a:rPr>
              <a:t> </a:t>
            </a:r>
            <a:r>
              <a:rPr lang="ru-RU" sz="2000" b="1" dirty="0">
                <a:latin typeface="+mn-lt"/>
                <a:ea typeface="PTSerif-Bold"/>
              </a:rPr>
              <a:t>і </a:t>
            </a:r>
            <a:r>
              <a:rPr lang="ru-RU" sz="2000" b="1" dirty="0" err="1">
                <a:latin typeface="+mn-lt"/>
                <a:ea typeface="PTSerif-Bold"/>
              </a:rPr>
              <a:t>гості</a:t>
            </a:r>
            <a:r>
              <a:rPr lang="ru-RU" sz="2000" b="1" dirty="0">
                <a:latin typeface="+mn-lt"/>
                <a:ea typeface="PTSerif-Bold"/>
              </a:rPr>
              <a:t> бару </a:t>
            </a:r>
            <a:r>
              <a:rPr lang="ru-RU" sz="2000" b="1" dirty="0" err="1">
                <a:latin typeface="+mn-lt"/>
                <a:ea typeface="PTSerif-Bold"/>
              </a:rPr>
              <a:t>залишаються</a:t>
            </a:r>
            <a:r>
              <a:rPr lang="ru-RU" sz="2000" b="1" dirty="0">
                <a:latin typeface="+mn-lt"/>
                <a:ea typeface="PTSerif-Bold"/>
              </a:rPr>
              <a:t> </a:t>
            </a:r>
            <a:r>
              <a:rPr lang="ru-RU" sz="2000" b="1" dirty="0" err="1">
                <a:latin typeface="+mn-lt"/>
                <a:ea typeface="PTSerif-Bold"/>
              </a:rPr>
              <a:t>задоволені</a:t>
            </a:r>
            <a:r>
              <a:rPr lang="ru-RU" sz="2000" b="1" dirty="0">
                <a:latin typeface="+mn-lt"/>
                <a:ea typeface="PTSerif-Bold"/>
              </a:rPr>
              <a:t> </a:t>
            </a:r>
            <a:r>
              <a:rPr lang="ru-RU" sz="2000" b="1" dirty="0" err="1">
                <a:latin typeface="+mn-lt"/>
                <a:ea typeface="PTSerif-Bold"/>
              </a:rPr>
              <a:t>обслуговуванням</a:t>
            </a:r>
            <a:r>
              <a:rPr lang="ru-RU" sz="2000" b="1" dirty="0">
                <a:latin typeface="+mn-lt"/>
                <a:ea typeface="PTSerif-Bold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6146" name="Picture 2" descr="C:\Documents and Settings\Medved\Рабочий стол\Торощин презентации\2 организация рабочего места\2 организация рабочего места\1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805" y="500043"/>
            <a:ext cx="7429723" cy="494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214414" y="285728"/>
            <a:ext cx="7286676" cy="1588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9289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/>
              <a:t>Шейк </a:t>
            </a:r>
            <a:r>
              <a:rPr lang="ru-RU" sz="3000" b="1" dirty="0"/>
              <a:t>(</a:t>
            </a:r>
            <a:r>
              <a:rPr lang="ru-RU" sz="3000" b="1" dirty="0" err="1" smtClean="0"/>
              <a:t>Shake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від</a:t>
            </a:r>
            <a:r>
              <a:rPr lang="ru-RU" sz="3000" b="1" dirty="0" smtClean="0"/>
              <a:t> англ. «трясти»)</a:t>
            </a:r>
            <a:endParaRPr lang="ru-RU" sz="3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98072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/>
              <a:t>Цей</a:t>
            </a:r>
            <a:r>
              <a:rPr lang="ru-RU" sz="2000" dirty="0" smtClean="0"/>
              <a:t> </a:t>
            </a:r>
            <a:r>
              <a:rPr lang="ru-RU" sz="2000" dirty="0" err="1" smtClean="0"/>
              <a:t>спосіб</a:t>
            </a:r>
            <a:r>
              <a:rPr lang="ru-RU" sz="2000" dirty="0" smtClean="0"/>
              <a:t> </a:t>
            </a:r>
            <a:r>
              <a:rPr lang="ru-RU" sz="2000" dirty="0" err="1"/>
              <a:t>застосовується</a:t>
            </a:r>
            <a:r>
              <a:rPr lang="ru-RU" sz="2000" dirty="0"/>
              <a:t> </a:t>
            </a:r>
            <a:r>
              <a:rPr lang="ru-RU" sz="2000" dirty="0" smtClean="0"/>
              <a:t>для </a:t>
            </a:r>
            <a:r>
              <a:rPr lang="ru-RU" sz="2000" dirty="0" err="1" smtClean="0"/>
              <a:t>приготування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коктейлів</a:t>
            </a:r>
            <a:r>
              <a:rPr lang="ru-RU" sz="2000" dirty="0" smtClean="0"/>
              <a:t>, до складу </a:t>
            </a:r>
            <a:r>
              <a:rPr lang="ru-RU" sz="2000" dirty="0" err="1" smtClean="0"/>
              <a:t>яких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входять</a:t>
            </a:r>
            <a:r>
              <a:rPr lang="ru-RU" sz="2000" dirty="0" smtClean="0"/>
              <a:t> </a:t>
            </a:r>
            <a:r>
              <a:rPr lang="ru-RU" sz="2000" dirty="0" err="1" smtClean="0"/>
              <a:t>компоненти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складно </a:t>
            </a:r>
            <a:r>
              <a:rPr lang="ru-RU" sz="2000" dirty="0" err="1" smtClean="0"/>
              <a:t>змішуються</a:t>
            </a:r>
            <a:r>
              <a:rPr lang="ru-RU" sz="2000" dirty="0" smtClean="0"/>
              <a:t> (</a:t>
            </a:r>
            <a:r>
              <a:rPr lang="ru-RU" sz="2000" dirty="0" err="1" smtClean="0"/>
              <a:t>сиропи</a:t>
            </a:r>
            <a:r>
              <a:rPr lang="ru-RU" sz="2000" dirty="0" smtClean="0"/>
              <a:t>, </a:t>
            </a:r>
            <a:r>
              <a:rPr lang="ru-RU" sz="2000" dirty="0" err="1" smtClean="0"/>
              <a:t>лікери</a:t>
            </a:r>
            <a:r>
              <a:rPr lang="ru-RU" sz="2000" dirty="0" smtClean="0"/>
              <a:t>, </a:t>
            </a:r>
            <a:r>
              <a:rPr lang="ru-RU" sz="2000" dirty="0" err="1" smtClean="0"/>
              <a:t>яйця</a:t>
            </a:r>
            <a:r>
              <a:rPr lang="ru-RU" sz="2000" dirty="0" smtClean="0"/>
              <a:t>, пюре </a:t>
            </a:r>
            <a:r>
              <a:rPr lang="ru-RU" sz="2000" dirty="0" err="1" smtClean="0"/>
              <a:t>тощо</a:t>
            </a:r>
            <a:r>
              <a:rPr lang="ru-RU" sz="2000" dirty="0" smtClean="0"/>
              <a:t>). </a:t>
            </a:r>
            <a:r>
              <a:rPr lang="ru-RU" sz="2000" dirty="0"/>
              <a:t>Для </a:t>
            </a:r>
            <a:r>
              <a:rPr lang="ru-RU" sz="2000" dirty="0" err="1"/>
              <a:t>перемішування</a:t>
            </a:r>
            <a:r>
              <a:rPr lang="ru-RU" sz="2000" dirty="0"/>
              <a:t> </a:t>
            </a:r>
            <a:r>
              <a:rPr lang="ru-RU" sz="2000" dirty="0" err="1"/>
              <a:t>використовується</a:t>
            </a:r>
            <a:r>
              <a:rPr lang="ru-RU" sz="2000" dirty="0"/>
              <a:t> шейкер.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2736"/>
            <a:ext cx="3528392" cy="35401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3789040"/>
            <a:ext cx="4716016" cy="26409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5129470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err="1" smtClean="0"/>
              <a:t>Існує</a:t>
            </a:r>
            <a:r>
              <a:rPr lang="ru-RU" sz="2400" u="sng" dirty="0" smtClean="0"/>
              <a:t> </a:t>
            </a:r>
            <a:r>
              <a:rPr lang="ru-RU" sz="2400" u="sng" dirty="0" err="1"/>
              <a:t>дві</a:t>
            </a:r>
            <a:r>
              <a:rPr lang="ru-RU" sz="2400" u="sng" dirty="0"/>
              <a:t> </a:t>
            </a:r>
            <a:r>
              <a:rPr lang="ru-RU" sz="2400" u="sng" dirty="0" err="1" smtClean="0"/>
              <a:t>техніки</a:t>
            </a:r>
            <a:r>
              <a:rPr lang="ru-RU" sz="2400" u="sng" dirty="0" smtClean="0"/>
              <a:t> </a:t>
            </a:r>
            <a:r>
              <a:rPr lang="ru-RU" sz="2400" u="sng" dirty="0" err="1" smtClean="0"/>
              <a:t>цього</a:t>
            </a:r>
            <a:r>
              <a:rPr lang="ru-RU" sz="2400" u="sng" dirty="0" smtClean="0"/>
              <a:t> методу </a:t>
            </a:r>
            <a:r>
              <a:rPr lang="ru-RU" sz="2400" u="sng" dirty="0" err="1" smtClean="0"/>
              <a:t>приговування</a:t>
            </a:r>
            <a:r>
              <a:rPr lang="ru-RU" sz="2400" u="sng" dirty="0" smtClean="0"/>
              <a:t>:</a:t>
            </a:r>
            <a:endParaRPr lang="ru-RU" sz="2400" u="sng" dirty="0"/>
          </a:p>
        </p:txBody>
      </p:sp>
    </p:spTree>
    <p:extLst>
      <p:ext uri="{BB962C8B-B14F-4D97-AF65-F5344CB8AC3E}">
        <p14:creationId xmlns:p14="http://schemas.microsoft.com/office/powerpoint/2010/main" val="1950814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45" y="2100316"/>
            <a:ext cx="5054451" cy="3128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992" y="3501008"/>
            <a:ext cx="4762463" cy="31486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2230" y="156974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/>
              <a:t>1. </a:t>
            </a:r>
            <a:r>
              <a:rPr lang="en-US" sz="2400" b="1" dirty="0" smtClean="0"/>
              <a:t>Fine strain</a:t>
            </a:r>
            <a:r>
              <a:rPr lang="uk-UA" sz="2400" b="1" dirty="0" smtClean="0"/>
              <a:t> - </a:t>
            </a:r>
            <a:r>
              <a:rPr lang="ru-RU" sz="2400" dirty="0"/>
              <a:t>п</a:t>
            </a:r>
            <a:r>
              <a:rPr lang="ru-RU" sz="2400" dirty="0" smtClean="0"/>
              <a:t>ри </a:t>
            </a:r>
            <a:r>
              <a:rPr lang="ru-RU" sz="2400" dirty="0" err="1" smtClean="0"/>
              <a:t>використанні</a:t>
            </a:r>
            <a:r>
              <a:rPr lang="ru-RU" sz="2400" dirty="0" smtClean="0"/>
              <a:t> </a:t>
            </a:r>
            <a:r>
              <a:rPr lang="ru-RU" sz="2400" dirty="0" err="1" smtClean="0"/>
              <a:t>цієї</a:t>
            </a:r>
            <a:r>
              <a:rPr lang="ru-RU" sz="2400" dirty="0" smtClean="0"/>
              <a:t> </a:t>
            </a:r>
            <a:r>
              <a:rPr lang="ru-RU" sz="2400" dirty="0" err="1" smtClean="0"/>
              <a:t>техніки</a:t>
            </a:r>
            <a:r>
              <a:rPr lang="ru-RU" sz="2400" dirty="0" smtClean="0"/>
              <a:t> коктейль </a:t>
            </a:r>
            <a:r>
              <a:rPr lang="ru-RU" sz="2400" dirty="0" err="1"/>
              <a:t>готується</a:t>
            </a:r>
            <a:r>
              <a:rPr lang="ru-RU" sz="2400" dirty="0"/>
              <a:t> в </a:t>
            </a:r>
            <a:r>
              <a:rPr lang="ru-RU" sz="2400" dirty="0" err="1"/>
              <a:t>шейкері</a:t>
            </a:r>
            <a:r>
              <a:rPr lang="ru-RU" sz="2400" dirty="0"/>
              <a:t>, але при </a:t>
            </a:r>
            <a:r>
              <a:rPr lang="ru-RU" sz="2400" dirty="0" err="1" smtClean="0"/>
              <a:t>проціжуванні</a:t>
            </a:r>
            <a:r>
              <a:rPr lang="ru-RU" sz="2400" dirty="0"/>
              <a:t>, </a:t>
            </a:r>
            <a:r>
              <a:rPr lang="ru-RU" sz="2400" dirty="0" err="1"/>
              <a:t>додатково</a:t>
            </a:r>
            <a:r>
              <a:rPr lang="ru-RU" sz="2400" dirty="0"/>
              <a:t> до </a:t>
            </a:r>
            <a:r>
              <a:rPr lang="ru-RU" sz="2400" dirty="0" err="1" smtClean="0"/>
              <a:t>стрейнера</a:t>
            </a:r>
            <a:r>
              <a:rPr lang="ru-RU" sz="2400" dirty="0" smtClean="0"/>
              <a:t> </a:t>
            </a:r>
            <a:r>
              <a:rPr lang="ru-RU" sz="2400" dirty="0" err="1"/>
              <a:t>додається</a:t>
            </a:r>
            <a:r>
              <a:rPr lang="ru-RU" sz="2400" dirty="0"/>
              <a:t> </a:t>
            </a:r>
            <a:r>
              <a:rPr lang="ru-RU" sz="2400" dirty="0" err="1"/>
              <a:t>дрібне</a:t>
            </a:r>
            <a:r>
              <a:rPr lang="ru-RU" sz="2400" dirty="0"/>
              <a:t> сито, </a:t>
            </a:r>
            <a:r>
              <a:rPr lang="ru-RU" sz="2400" dirty="0" err="1"/>
              <a:t>щоб</a:t>
            </a:r>
            <a:r>
              <a:rPr lang="ru-RU" sz="2400" dirty="0"/>
              <a:t> </a:t>
            </a:r>
            <a:r>
              <a:rPr lang="ru-RU" sz="2400" dirty="0" err="1"/>
              <a:t>прибрати</a:t>
            </a:r>
            <a:r>
              <a:rPr lang="ru-RU" sz="2400" dirty="0"/>
              <a:t> </a:t>
            </a:r>
            <a:r>
              <a:rPr lang="ru-RU" sz="2400" dirty="0" err="1"/>
              <a:t>дрібні</a:t>
            </a:r>
            <a:r>
              <a:rPr lang="ru-RU" sz="2400" dirty="0"/>
              <a:t> осколки </a:t>
            </a:r>
            <a:r>
              <a:rPr lang="ru-RU" sz="2400" dirty="0" err="1"/>
              <a:t>льоду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потовчених</a:t>
            </a:r>
            <a:r>
              <a:rPr lang="ru-RU" sz="2400" dirty="0"/>
              <a:t> </a:t>
            </a:r>
            <a:r>
              <a:rPr lang="ru-RU" sz="2400" dirty="0" err="1" smtClean="0"/>
              <a:t>мадлером</a:t>
            </a:r>
            <a:r>
              <a:rPr lang="ru-RU" sz="2400" dirty="0" smtClean="0"/>
              <a:t> у </a:t>
            </a:r>
            <a:r>
              <a:rPr lang="ru-RU" sz="2400" dirty="0" err="1"/>
              <a:t>шейкері</a:t>
            </a:r>
            <a:r>
              <a:rPr lang="ru-RU" sz="2400" dirty="0"/>
              <a:t> </a:t>
            </a:r>
            <a:r>
              <a:rPr lang="ru-RU" sz="2400" dirty="0" err="1" smtClean="0"/>
              <a:t>яких-небудь</a:t>
            </a:r>
            <a:r>
              <a:rPr lang="ru-RU" sz="2400" dirty="0" smtClean="0"/>
              <a:t> </a:t>
            </a:r>
            <a:r>
              <a:rPr lang="ru-RU" sz="2400" dirty="0" err="1" smtClean="0"/>
              <a:t>компонентів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25249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476" y="260648"/>
            <a:ext cx="8561040" cy="2808312"/>
          </a:xfrm>
        </p:spPr>
        <p:txBody>
          <a:bodyPr/>
          <a:lstStyle/>
          <a:p>
            <a:pPr algn="just"/>
            <a:r>
              <a:rPr lang="uk-UA" sz="2400" b="1" dirty="0" smtClean="0">
                <a:solidFill>
                  <a:schemeClr val="tx1"/>
                </a:solidFill>
              </a:rPr>
              <a:t>2. </a:t>
            </a:r>
            <a:r>
              <a:rPr lang="en-US" sz="2400" b="1" dirty="0" smtClean="0">
                <a:solidFill>
                  <a:schemeClr val="tx1"/>
                </a:solidFill>
              </a:rPr>
              <a:t>Shaking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використовується</a:t>
            </a:r>
            <a:r>
              <a:rPr lang="ru-RU" sz="2400" dirty="0">
                <a:solidFill>
                  <a:schemeClr val="tx1"/>
                </a:solidFill>
              </a:rPr>
              <a:t> для правильного </a:t>
            </a:r>
            <a:r>
              <a:rPr lang="ru-RU" sz="2400" dirty="0" err="1">
                <a:solidFill>
                  <a:schemeClr val="tx1"/>
                </a:solidFill>
              </a:rPr>
              <a:t>розведення</a:t>
            </a:r>
            <a:r>
              <a:rPr lang="ru-RU" sz="2400" dirty="0">
                <a:solidFill>
                  <a:schemeClr val="tx1"/>
                </a:solidFill>
              </a:rPr>
              <a:t> коктейлю. </a:t>
            </a:r>
            <a:r>
              <a:rPr lang="ru-RU" sz="2400" dirty="0" err="1" smtClean="0">
                <a:solidFill>
                  <a:schemeClr val="tx1"/>
                </a:solidFill>
              </a:rPr>
              <a:t>Існує</a:t>
            </a:r>
            <a:r>
              <a:rPr lang="ru-RU" sz="2400" dirty="0" smtClean="0">
                <a:solidFill>
                  <a:schemeClr val="tx1"/>
                </a:solidFill>
              </a:rPr>
              <a:t> 3 </a:t>
            </a:r>
            <a:r>
              <a:rPr lang="ru-RU" sz="2400" dirty="0" err="1" smtClean="0">
                <a:solidFill>
                  <a:schemeClr val="tx1"/>
                </a:solidFill>
              </a:rPr>
              <a:t>різновиди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техніки</a:t>
            </a:r>
            <a:r>
              <a:rPr lang="ru-RU" sz="2400" dirty="0" smtClean="0">
                <a:solidFill>
                  <a:schemeClr val="tx1"/>
                </a:solidFill>
              </a:rPr>
              <a:t>:</a:t>
            </a:r>
            <a:endParaRPr lang="ru-RU" sz="24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Long shake (</a:t>
            </a:r>
            <a:r>
              <a:rPr lang="ru-RU" sz="2400" b="1" dirty="0" err="1">
                <a:solidFill>
                  <a:schemeClr val="tx1"/>
                </a:solidFill>
              </a:rPr>
              <a:t>лонг</a:t>
            </a:r>
            <a:r>
              <a:rPr lang="ru-RU" sz="2400" b="1" dirty="0">
                <a:solidFill>
                  <a:schemeClr val="tx1"/>
                </a:solidFill>
              </a:rPr>
              <a:t> шейк) </a:t>
            </a:r>
            <a:r>
              <a:rPr lang="ru-RU" sz="2400" dirty="0">
                <a:solidFill>
                  <a:schemeClr val="tx1"/>
                </a:solidFill>
              </a:rPr>
              <a:t>- </a:t>
            </a:r>
            <a:r>
              <a:rPr lang="ru-RU" sz="2400" dirty="0" err="1">
                <a:solidFill>
                  <a:schemeClr val="tx1"/>
                </a:solidFill>
              </a:rPr>
              <a:t>це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техніка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більш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тривалого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uk-UA" sz="2400" dirty="0" smtClean="0">
                <a:solidFill>
                  <a:schemeClr val="tx1"/>
                </a:solidFill>
              </a:rPr>
              <a:t>збовтування</a:t>
            </a:r>
            <a:r>
              <a:rPr lang="ru-RU" sz="2400" dirty="0" smtClean="0">
                <a:solidFill>
                  <a:schemeClr val="tx1"/>
                </a:solidFill>
              </a:rPr>
              <a:t> коктейлю; </a:t>
            </a:r>
            <a:r>
              <a:rPr lang="ru-RU" sz="2400" dirty="0" err="1" smtClean="0">
                <a:solidFill>
                  <a:schemeClr val="tx1"/>
                </a:solidFill>
              </a:rPr>
              <a:t>найчастіше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застосовують</a:t>
            </a:r>
            <a:r>
              <a:rPr lang="ru-RU" sz="2400" dirty="0">
                <a:solidFill>
                  <a:schemeClr val="tx1"/>
                </a:solidFill>
              </a:rPr>
              <a:t> у </a:t>
            </a:r>
            <a:r>
              <a:rPr lang="ru-RU" sz="2400" dirty="0" err="1">
                <a:solidFill>
                  <a:schemeClr val="tx1"/>
                </a:solidFill>
              </a:rPr>
              <a:t>випадках</a:t>
            </a:r>
            <a:r>
              <a:rPr lang="ru-RU" sz="2400" dirty="0">
                <a:solidFill>
                  <a:schemeClr val="tx1"/>
                </a:solidFill>
              </a:rPr>
              <a:t>, коли в </a:t>
            </a:r>
            <a:r>
              <a:rPr lang="ru-RU" sz="2400" dirty="0" err="1">
                <a:solidFill>
                  <a:schemeClr val="tx1"/>
                </a:solidFill>
              </a:rPr>
              <a:t>напої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присутні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цільні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ягоди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фрукти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або</a:t>
            </a:r>
            <a:r>
              <a:rPr lang="ru-RU" sz="2400" dirty="0">
                <a:solidFill>
                  <a:schemeClr val="tx1"/>
                </a:solidFill>
              </a:rPr>
              <a:t> трави. 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tx1"/>
                </a:solidFill>
              </a:rPr>
              <a:t>Dry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shake</a:t>
            </a:r>
            <a:r>
              <a:rPr lang="ru-RU" sz="2400" b="1" dirty="0">
                <a:solidFill>
                  <a:schemeClr val="tx1"/>
                </a:solidFill>
              </a:rPr>
              <a:t> (драй шейк)</a:t>
            </a:r>
            <a:r>
              <a:rPr lang="ru-RU" sz="2400" dirty="0">
                <a:solidFill>
                  <a:schemeClr val="tx1"/>
                </a:solidFill>
              </a:rPr>
              <a:t> - </a:t>
            </a:r>
            <a:r>
              <a:rPr lang="ru-RU" sz="2400" dirty="0" err="1">
                <a:solidFill>
                  <a:schemeClr val="tx1"/>
                </a:solidFill>
              </a:rPr>
              <a:t>це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«суха» </a:t>
            </a:r>
            <a:r>
              <a:rPr lang="ru-RU" sz="2400" dirty="0" err="1" smtClean="0">
                <a:solidFill>
                  <a:schemeClr val="tx1"/>
                </a:solidFill>
              </a:rPr>
              <a:t>техніка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взбивання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коктейлю без </a:t>
            </a:r>
            <a:r>
              <a:rPr lang="ru-RU" sz="2400" dirty="0" err="1" smtClean="0">
                <a:solidFill>
                  <a:schemeClr val="tx1"/>
                </a:solidFill>
              </a:rPr>
              <a:t>льоду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Hard shake (</a:t>
            </a:r>
            <a:r>
              <a:rPr lang="ru-RU" sz="2400" b="1" dirty="0" err="1">
                <a:solidFill>
                  <a:schemeClr val="tx1"/>
                </a:solidFill>
              </a:rPr>
              <a:t>хард</a:t>
            </a:r>
            <a:r>
              <a:rPr lang="ru-RU" sz="2400" b="1" dirty="0">
                <a:solidFill>
                  <a:schemeClr val="tx1"/>
                </a:solidFill>
              </a:rPr>
              <a:t> шейк) </a:t>
            </a:r>
            <a:r>
              <a:rPr lang="ru-RU" sz="2400" dirty="0">
                <a:solidFill>
                  <a:schemeClr val="tx1"/>
                </a:solidFill>
              </a:rPr>
              <a:t>- </a:t>
            </a:r>
            <a:r>
              <a:rPr lang="ru-RU" sz="2400" dirty="0" err="1" smtClean="0">
                <a:solidFill>
                  <a:schemeClr val="tx1"/>
                </a:solidFill>
              </a:rPr>
              <a:t>це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інтенсивний</a:t>
            </a:r>
            <a:r>
              <a:rPr lang="ru-RU" sz="2400" dirty="0">
                <a:solidFill>
                  <a:schemeClr val="tx1"/>
                </a:solidFill>
              </a:rPr>
              <a:t> в </a:t>
            </a:r>
            <a:r>
              <a:rPr lang="ru-RU" sz="2400" dirty="0" err="1">
                <a:solidFill>
                  <a:schemeClr val="tx1"/>
                </a:solidFill>
              </a:rPr>
              <a:t>порівнянні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звичайним</a:t>
            </a:r>
            <a:r>
              <a:rPr lang="ru-RU" sz="2400" dirty="0">
                <a:solidFill>
                  <a:schemeClr val="tx1"/>
                </a:solidFill>
              </a:rPr>
              <a:t> шейком метод </a:t>
            </a:r>
            <a:r>
              <a:rPr lang="ru-RU" sz="2400" dirty="0" err="1">
                <a:solidFill>
                  <a:schemeClr val="tx1"/>
                </a:solidFill>
              </a:rPr>
              <a:t>приготування</a:t>
            </a:r>
            <a:r>
              <a:rPr lang="ru-RU" sz="2400" dirty="0">
                <a:solidFill>
                  <a:schemeClr val="tx1"/>
                </a:solidFill>
              </a:rPr>
              <a:t>.  Час для </a:t>
            </a:r>
            <a:r>
              <a:rPr lang="ru-RU" sz="2400" dirty="0" err="1">
                <a:solidFill>
                  <a:schemeClr val="tx1"/>
                </a:solidFill>
              </a:rPr>
              <a:t>збивання</a:t>
            </a:r>
            <a:r>
              <a:rPr lang="ru-RU" sz="2400" dirty="0">
                <a:solidFill>
                  <a:schemeClr val="tx1"/>
                </a:solidFill>
              </a:rPr>
              <a:t> коктейлю </a:t>
            </a:r>
            <a:r>
              <a:rPr lang="ru-RU" sz="2400" dirty="0" err="1">
                <a:solidFill>
                  <a:schemeClr val="tx1"/>
                </a:solidFill>
              </a:rPr>
              <a:t>використовується</a:t>
            </a:r>
            <a:r>
              <a:rPr lang="ru-RU" sz="2400" dirty="0">
                <a:solidFill>
                  <a:schemeClr val="tx1"/>
                </a:solidFill>
              </a:rPr>
              <a:t> практично </a:t>
            </a:r>
            <a:r>
              <a:rPr lang="ru-RU" sz="2400" dirty="0" err="1" smtClean="0">
                <a:solidFill>
                  <a:schemeClr val="tx1"/>
                </a:solidFill>
              </a:rPr>
              <a:t>такий</a:t>
            </a:r>
            <a:r>
              <a:rPr lang="ru-RU" sz="2400" dirty="0" smtClean="0">
                <a:solidFill>
                  <a:schemeClr val="tx1"/>
                </a:solidFill>
              </a:rPr>
              <a:t> же, </a:t>
            </a:r>
            <a:r>
              <a:rPr lang="ru-RU" sz="2400" dirty="0">
                <a:solidFill>
                  <a:schemeClr val="tx1"/>
                </a:solidFill>
              </a:rPr>
              <a:t>але </a:t>
            </a:r>
            <a:r>
              <a:rPr lang="ru-RU" sz="2400" dirty="0" err="1" smtClean="0">
                <a:solidFill>
                  <a:schemeClr val="tx1"/>
                </a:solidFill>
              </a:rPr>
              <a:t>рухи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набагато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активніші</a:t>
            </a:r>
            <a:r>
              <a:rPr lang="ru-RU" sz="2400" dirty="0" smtClean="0">
                <a:solidFill>
                  <a:schemeClr val="tx1"/>
                </a:solidFill>
              </a:rPr>
              <a:t> та </a:t>
            </a:r>
            <a:r>
              <a:rPr lang="ru-RU" sz="2400" dirty="0" err="1">
                <a:solidFill>
                  <a:schemeClr val="tx1"/>
                </a:solidFill>
              </a:rPr>
              <a:t>різкі</a:t>
            </a:r>
            <a:r>
              <a:rPr lang="ru-RU" sz="2400" dirty="0">
                <a:solidFill>
                  <a:schemeClr val="tx1"/>
                </a:solidFill>
              </a:rPr>
              <a:t>. </a:t>
            </a:r>
            <a:r>
              <a:rPr lang="ru-RU" sz="2400" dirty="0" err="1" smtClean="0">
                <a:solidFill>
                  <a:schemeClr val="tx1"/>
                </a:solidFill>
              </a:rPr>
              <a:t>Взагалі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використовувати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подібний</a:t>
            </a:r>
            <a:r>
              <a:rPr lang="ru-RU" sz="2400" dirty="0">
                <a:solidFill>
                  <a:schemeClr val="tx1"/>
                </a:solidFill>
              </a:rPr>
              <a:t> метод </a:t>
            </a:r>
            <a:r>
              <a:rPr lang="ru-RU" sz="2400" dirty="0" err="1">
                <a:solidFill>
                  <a:schemeClr val="tx1"/>
                </a:solidFill>
              </a:rPr>
              <a:t>означає</a:t>
            </a:r>
            <a:r>
              <a:rPr lang="ru-RU" sz="2400" dirty="0">
                <a:solidFill>
                  <a:schemeClr val="tx1"/>
                </a:solidFill>
              </a:rPr>
              <a:t> «</a:t>
            </a:r>
            <a:r>
              <a:rPr lang="ru-RU" sz="2400" dirty="0" err="1">
                <a:solidFill>
                  <a:schemeClr val="tx1"/>
                </a:solidFill>
              </a:rPr>
              <a:t>зробити</a:t>
            </a:r>
            <a:r>
              <a:rPr lang="ru-RU" sz="2400" dirty="0">
                <a:solidFill>
                  <a:schemeClr val="tx1"/>
                </a:solidFill>
              </a:rPr>
              <a:t> коктейль </a:t>
            </a:r>
            <a:r>
              <a:rPr lang="ru-RU" sz="2400" dirty="0" err="1">
                <a:solidFill>
                  <a:schemeClr val="tx1"/>
                </a:solidFill>
              </a:rPr>
              <a:t>більш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насиченим</a:t>
            </a:r>
            <a:r>
              <a:rPr lang="ru-RU" sz="2400" dirty="0">
                <a:solidFill>
                  <a:schemeClr val="tx1"/>
                </a:solidFill>
              </a:rPr>
              <a:t> і </a:t>
            </a:r>
            <a:r>
              <a:rPr lang="ru-RU" sz="2400" dirty="0" err="1">
                <a:solidFill>
                  <a:schemeClr val="tx1"/>
                </a:solidFill>
              </a:rPr>
              <a:t>смачнішим</a:t>
            </a:r>
            <a:r>
              <a:rPr lang="ru-RU" sz="2400" dirty="0">
                <a:solidFill>
                  <a:schemeClr val="tx1"/>
                </a:solidFill>
              </a:rPr>
              <a:t>».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4941168"/>
            <a:ext cx="4819634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06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/>
          <a:lstStyle/>
          <a:p>
            <a:r>
              <a:rPr lang="ru-RU" sz="4000" b="1" dirty="0" smtClean="0"/>
              <a:t>Бленд </a:t>
            </a:r>
            <a:r>
              <a:rPr lang="ru-RU" sz="4000" b="1" dirty="0"/>
              <a:t>(</a:t>
            </a:r>
            <a:r>
              <a:rPr lang="ru-RU" sz="4000" b="1" dirty="0" err="1"/>
              <a:t>Blend</a:t>
            </a:r>
            <a:r>
              <a:rPr lang="ru-RU" sz="4000" b="1" dirty="0"/>
              <a:t>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869" y="3568144"/>
            <a:ext cx="4780653" cy="314377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1659544"/>
            <a:ext cx="47525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Коктейлі</a:t>
            </a:r>
            <a:r>
              <a:rPr lang="ru-RU" sz="2000" dirty="0"/>
              <a:t> </a:t>
            </a:r>
            <a:r>
              <a:rPr lang="ru-RU" sz="2000" dirty="0" err="1"/>
              <a:t>готуються</a:t>
            </a:r>
            <a:r>
              <a:rPr lang="ru-RU" sz="2000" dirty="0"/>
              <a:t> за </a:t>
            </a:r>
            <a:r>
              <a:rPr lang="ru-RU" sz="2000" dirty="0" err="1"/>
              <a:t>допомогою</a:t>
            </a:r>
            <a:r>
              <a:rPr lang="ru-RU" sz="2000" dirty="0"/>
              <a:t> блендера. </a:t>
            </a:r>
            <a:r>
              <a:rPr lang="ru-RU" sz="2000" dirty="0" err="1" smtClean="0"/>
              <a:t>Використовується</a:t>
            </a:r>
            <a:r>
              <a:rPr lang="ru-RU" sz="2000" dirty="0" smtClean="0"/>
              <a:t>, </a:t>
            </a:r>
            <a:r>
              <a:rPr lang="ru-RU" sz="2000" dirty="0" err="1"/>
              <a:t>якщо</a:t>
            </a:r>
            <a:r>
              <a:rPr lang="ru-RU" sz="2000" dirty="0"/>
              <a:t> до складу коктейлю </a:t>
            </a:r>
            <a:r>
              <a:rPr lang="ru-RU" sz="2000" dirty="0" err="1"/>
              <a:t>входять</a:t>
            </a:r>
            <a:r>
              <a:rPr lang="ru-RU" sz="2000" dirty="0"/>
              <a:t> </a:t>
            </a:r>
            <a:r>
              <a:rPr lang="ru-RU" sz="2000" dirty="0" err="1"/>
              <a:t>фрукти</a:t>
            </a:r>
            <a:r>
              <a:rPr lang="ru-RU" sz="2000" dirty="0"/>
              <a:t>, </a:t>
            </a:r>
            <a:r>
              <a:rPr lang="ru-RU" sz="2000" dirty="0" err="1"/>
              <a:t>ягоди</a:t>
            </a:r>
            <a:r>
              <a:rPr lang="ru-RU" sz="2000" dirty="0"/>
              <a:t>, </a:t>
            </a:r>
            <a:r>
              <a:rPr lang="ru-RU" sz="2000" dirty="0" err="1"/>
              <a:t>морозиво</a:t>
            </a:r>
            <a:r>
              <a:rPr lang="ru-RU" sz="2000" dirty="0"/>
              <a:t> та </a:t>
            </a:r>
            <a:r>
              <a:rPr lang="ru-RU" sz="2000" dirty="0" err="1"/>
              <a:t>інші</a:t>
            </a:r>
            <a:r>
              <a:rPr lang="ru-RU" sz="2000" dirty="0"/>
              <a:t> </a:t>
            </a:r>
            <a:r>
              <a:rPr lang="ru-RU" sz="2000" dirty="0" err="1"/>
              <a:t>в'язкі</a:t>
            </a:r>
            <a:r>
              <a:rPr lang="ru-RU" sz="2000" dirty="0"/>
              <a:t> </a:t>
            </a:r>
            <a:r>
              <a:rPr lang="ru-RU" sz="2000" dirty="0" err="1"/>
              <a:t>елементи</a:t>
            </a:r>
            <a:r>
              <a:rPr lang="ru-RU" sz="20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77" y="1575468"/>
            <a:ext cx="3399723" cy="356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77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706090"/>
          </a:xfrm>
        </p:spPr>
        <p:txBody>
          <a:bodyPr/>
          <a:lstStyle/>
          <a:p>
            <a:r>
              <a:rPr lang="ru-RU" b="1" dirty="0" err="1" smtClean="0"/>
              <a:t>Фроулінг</a:t>
            </a:r>
            <a:r>
              <a:rPr lang="ru-RU" b="1" dirty="0" smtClean="0"/>
              <a:t> </a:t>
            </a:r>
            <a:r>
              <a:rPr lang="ru-RU" b="1" dirty="0"/>
              <a:t>(</a:t>
            </a:r>
            <a:r>
              <a:rPr lang="en-US" b="1" dirty="0" err="1"/>
              <a:t>Throwling</a:t>
            </a:r>
            <a:r>
              <a:rPr lang="en-US" b="1" dirty="0" smtClean="0"/>
              <a:t>)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>(з </a:t>
            </a:r>
            <a:r>
              <a:rPr lang="ru-RU" sz="3200" dirty="0" err="1" smtClean="0">
                <a:solidFill>
                  <a:prstClr val="black"/>
                </a:solidFill>
                <a:ea typeface="+mn-ea"/>
                <a:cs typeface="+mn-cs"/>
              </a:rPr>
              <a:t>англ</a:t>
            </a: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>.«</a:t>
            </a:r>
            <a:r>
              <a:rPr lang="ru-RU" sz="3200" dirty="0" err="1">
                <a:solidFill>
                  <a:prstClr val="black"/>
                </a:solidFill>
                <a:ea typeface="+mn-ea"/>
                <a:cs typeface="+mn-cs"/>
              </a:rPr>
              <a:t>кидати</a:t>
            </a: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>»)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7557"/>
            <a:ext cx="8229600" cy="4525963"/>
          </a:xfrm>
        </p:spPr>
        <p:txBody>
          <a:bodyPr/>
          <a:lstStyle/>
          <a:p>
            <a:r>
              <a:rPr lang="ru-RU" sz="2400" dirty="0" err="1" smtClean="0"/>
              <a:t>Це</a:t>
            </a:r>
            <a:r>
              <a:rPr lang="ru-RU" sz="2400" dirty="0" smtClean="0"/>
              <a:t> метод </a:t>
            </a:r>
            <a:r>
              <a:rPr lang="ru-RU" sz="2400" dirty="0" err="1"/>
              <a:t>змішування</a:t>
            </a:r>
            <a:r>
              <a:rPr lang="ru-RU" sz="2400" dirty="0"/>
              <a:t>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включає</a:t>
            </a:r>
            <a:r>
              <a:rPr lang="ru-RU" sz="2400" dirty="0"/>
              <a:t> в себе </a:t>
            </a:r>
            <a:r>
              <a:rPr lang="ru-RU" sz="2400" dirty="0" err="1"/>
              <a:t>переливання</a:t>
            </a:r>
            <a:r>
              <a:rPr lang="ru-RU" sz="2400" dirty="0"/>
              <a:t> напою з </a:t>
            </a:r>
            <a:r>
              <a:rPr lang="ru-RU" sz="2400" dirty="0" err="1"/>
              <a:t>однієї</a:t>
            </a:r>
            <a:r>
              <a:rPr lang="ru-RU" sz="2400" dirty="0"/>
              <a:t> </a:t>
            </a:r>
            <a:r>
              <a:rPr lang="ru-RU" sz="2400" dirty="0" err="1"/>
              <a:t>ємності</a:t>
            </a:r>
            <a:r>
              <a:rPr lang="ru-RU" sz="2400" dirty="0"/>
              <a:t> з </a:t>
            </a:r>
            <a:r>
              <a:rPr lang="ru-RU" sz="2400" dirty="0" err="1"/>
              <a:t>льодом</a:t>
            </a:r>
            <a:r>
              <a:rPr lang="ru-RU" sz="2400" dirty="0"/>
              <a:t> в </a:t>
            </a:r>
            <a:r>
              <a:rPr lang="ru-RU" sz="2400" dirty="0" err="1"/>
              <a:t>іншу</a:t>
            </a:r>
            <a:r>
              <a:rPr lang="ru-RU" sz="2400" dirty="0"/>
              <a:t> без </a:t>
            </a:r>
            <a:r>
              <a:rPr lang="ru-RU" sz="2400" dirty="0" err="1"/>
              <a:t>льоду</a:t>
            </a:r>
            <a:r>
              <a:rPr lang="ru-RU" sz="2400" dirty="0"/>
              <a:t>.  Суть методу </a:t>
            </a:r>
            <a:r>
              <a:rPr lang="ru-RU" sz="2400" dirty="0" err="1"/>
              <a:t>полягає</a:t>
            </a:r>
            <a:r>
              <a:rPr lang="ru-RU" sz="2400" dirty="0"/>
              <a:t> в </a:t>
            </a:r>
            <a:r>
              <a:rPr lang="ru-RU" sz="2400" dirty="0" err="1"/>
              <a:t>неодноразовому</a:t>
            </a:r>
            <a:r>
              <a:rPr lang="ru-RU" sz="2400" dirty="0"/>
              <a:t> </a:t>
            </a:r>
            <a:r>
              <a:rPr lang="ru-RU" sz="2400" dirty="0" err="1"/>
              <a:t>переливанні</a:t>
            </a:r>
            <a:r>
              <a:rPr lang="ru-RU" sz="2400" dirty="0"/>
              <a:t> на </a:t>
            </a:r>
            <a:r>
              <a:rPr lang="ru-RU" sz="2400" dirty="0" err="1"/>
              <a:t>відстані</a:t>
            </a:r>
            <a:r>
              <a:rPr lang="ru-RU" sz="2400" dirty="0"/>
              <a:t> </a:t>
            </a:r>
            <a:r>
              <a:rPr lang="ru-RU" sz="2400" dirty="0" err="1"/>
              <a:t>витягнутих</a:t>
            </a:r>
            <a:r>
              <a:rPr lang="ru-RU" sz="2400" dirty="0"/>
              <a:t> рук, </a:t>
            </a:r>
            <a:r>
              <a:rPr lang="ru-RU" sz="2400" dirty="0" err="1"/>
              <a:t>насичуючи</a:t>
            </a:r>
            <a:r>
              <a:rPr lang="ru-RU" sz="2400" dirty="0"/>
              <a:t> киснем коктейль (</a:t>
            </a:r>
            <a:r>
              <a:rPr lang="ru-RU" sz="2400" dirty="0" err="1"/>
              <a:t>аерація</a:t>
            </a:r>
            <a:r>
              <a:rPr lang="ru-RU" sz="2400" dirty="0" smtClean="0"/>
              <a:t>).  </a:t>
            </a:r>
            <a:r>
              <a:rPr lang="ru-RU" sz="2400" dirty="0"/>
              <a:t>Таким чином </a:t>
            </a:r>
            <a:r>
              <a:rPr lang="ru-RU" sz="2400" dirty="0" err="1"/>
              <a:t>напій</a:t>
            </a:r>
            <a:r>
              <a:rPr lang="ru-RU" sz="2400" dirty="0"/>
              <a:t> </a:t>
            </a:r>
            <a:r>
              <a:rPr lang="ru-RU" sz="2400" dirty="0" err="1"/>
              <a:t>набуває</a:t>
            </a:r>
            <a:r>
              <a:rPr lang="ru-RU" sz="2400" dirty="0"/>
              <a:t> </a:t>
            </a:r>
            <a:r>
              <a:rPr lang="ru-RU" sz="2400" dirty="0" err="1"/>
              <a:t>більш</a:t>
            </a:r>
            <a:r>
              <a:rPr lang="ru-RU" sz="2400" dirty="0"/>
              <a:t> </a:t>
            </a:r>
            <a:r>
              <a:rPr lang="ru-RU" sz="2400" dirty="0" err="1"/>
              <a:t>багатий</a:t>
            </a:r>
            <a:r>
              <a:rPr lang="ru-RU" sz="2400" dirty="0"/>
              <a:t> і </a:t>
            </a:r>
            <a:r>
              <a:rPr lang="ru-RU" sz="2400" dirty="0" err="1"/>
              <a:t>насичений</a:t>
            </a:r>
            <a:r>
              <a:rPr lang="ru-RU" sz="2400" dirty="0"/>
              <a:t> смак.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84984"/>
            <a:ext cx="4849369" cy="34194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996952"/>
            <a:ext cx="3888432" cy="368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67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147248" cy="6036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892151"/>
            <a:ext cx="3321240" cy="174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27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288032"/>
          </a:xfrm>
        </p:spPr>
        <p:txBody>
          <a:bodyPr/>
          <a:lstStyle/>
          <a:p>
            <a:r>
              <a:rPr lang="ru-RU" b="1" dirty="0" err="1" smtClean="0">
                <a:solidFill>
                  <a:srgbClr val="282828"/>
                </a:solidFill>
                <a:latin typeface="Josefin Sans"/>
              </a:rPr>
              <a:t>Роллінг</a:t>
            </a:r>
            <a:r>
              <a:rPr lang="en-US" b="1" dirty="0" smtClean="0">
                <a:solidFill>
                  <a:srgbClr val="282828"/>
                </a:solidFill>
                <a:latin typeface="Josefin Sans"/>
              </a:rPr>
              <a:t> (</a:t>
            </a:r>
            <a:r>
              <a:rPr lang="en-US" b="1" dirty="0">
                <a:solidFill>
                  <a:srgbClr val="282828"/>
                </a:solidFill>
                <a:latin typeface="Josefin Sans"/>
              </a:rPr>
              <a:t>Rolling</a:t>
            </a:r>
            <a:r>
              <a:rPr lang="ru-RU" b="1" dirty="0" smtClean="0">
                <a:solidFill>
                  <a:srgbClr val="282828"/>
                </a:solidFill>
                <a:latin typeface="Josefin Sans"/>
              </a:rPr>
              <a:t>) </a:t>
            </a:r>
            <a:r>
              <a:rPr lang="ru-RU" b="1" dirty="0">
                <a:solidFill>
                  <a:srgbClr val="282828"/>
                </a:solidFill>
                <a:latin typeface="Josefin Sans"/>
              </a:rPr>
              <a:t/>
            </a:r>
            <a:br>
              <a:rPr lang="ru-RU" b="1" dirty="0">
                <a:solidFill>
                  <a:srgbClr val="282828"/>
                </a:solidFill>
                <a:latin typeface="Josefin San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712968" cy="4525963"/>
          </a:xfrm>
        </p:spPr>
        <p:txBody>
          <a:bodyPr/>
          <a:lstStyle/>
          <a:p>
            <a:r>
              <a:rPr lang="ru-RU" dirty="0" err="1" smtClean="0"/>
              <a:t>Різновид</a:t>
            </a:r>
            <a:r>
              <a:rPr lang="ru-RU" dirty="0" smtClean="0"/>
              <a:t> </a:t>
            </a:r>
            <a:r>
              <a:rPr lang="ru-RU" dirty="0" err="1" smtClean="0"/>
              <a:t>фроулінга</a:t>
            </a:r>
            <a:r>
              <a:rPr lang="ru-RU" dirty="0" smtClean="0"/>
              <a:t>, але </a:t>
            </a:r>
            <a:r>
              <a:rPr lang="ru-RU" dirty="0" err="1" smtClean="0"/>
              <a:t>виконується</a:t>
            </a:r>
            <a:r>
              <a:rPr lang="ru-RU" dirty="0" smtClean="0"/>
              <a:t> з </a:t>
            </a:r>
            <a:r>
              <a:rPr lang="ru-RU" dirty="0" err="1" smtClean="0"/>
              <a:t>відсутністю</a:t>
            </a:r>
            <a:r>
              <a:rPr lang="ru-RU" dirty="0" smtClean="0"/>
              <a:t> </a:t>
            </a:r>
            <a:r>
              <a:rPr lang="ru-RU" dirty="0" err="1"/>
              <a:t>льоду</a:t>
            </a:r>
            <a:r>
              <a:rPr lang="ru-RU" dirty="0"/>
              <a:t> в </a:t>
            </a:r>
            <a:r>
              <a:rPr lang="ru-RU" dirty="0" err="1"/>
              <a:t>ємностях</a:t>
            </a:r>
            <a:r>
              <a:rPr lang="ru-RU" dirty="0"/>
              <a:t> для </a:t>
            </a:r>
            <a:r>
              <a:rPr lang="ru-RU" dirty="0" err="1" smtClean="0"/>
              <a:t>змішування</a:t>
            </a:r>
            <a:r>
              <a:rPr lang="ru-RU" dirty="0" smtClean="0"/>
              <a:t> і з </a:t>
            </a:r>
            <a:r>
              <a:rPr lang="ru-RU" dirty="0" err="1" smtClean="0"/>
              <a:t>меншою</a:t>
            </a:r>
            <a:r>
              <a:rPr lang="ru-RU" dirty="0" smtClean="0"/>
              <a:t> </a:t>
            </a:r>
            <a:r>
              <a:rPr lang="ru-RU" dirty="0" err="1" smtClean="0"/>
              <a:t>відстаню</a:t>
            </a:r>
            <a:r>
              <a:rPr lang="ru-RU" dirty="0" smtClean="0"/>
              <a:t> </a:t>
            </a:r>
            <a:r>
              <a:rPr lang="ru-RU" dirty="0" err="1"/>
              <a:t>переливання</a:t>
            </a:r>
            <a:r>
              <a:rPr lang="ru-RU" dirty="0"/>
              <a:t> </a:t>
            </a:r>
            <a:r>
              <a:rPr lang="ru-RU" dirty="0" err="1"/>
              <a:t>рідини</a:t>
            </a:r>
            <a:r>
              <a:rPr lang="ru-RU" dirty="0"/>
              <a:t>.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492896"/>
            <a:ext cx="6163444" cy="411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4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775" y="332656"/>
            <a:ext cx="8605211" cy="5184576"/>
          </a:xfrm>
        </p:spPr>
      </p:pic>
    </p:spTree>
    <p:extLst>
      <p:ext uri="{BB962C8B-B14F-4D97-AF65-F5344CB8AC3E}">
        <p14:creationId xmlns:p14="http://schemas.microsoft.com/office/powerpoint/2010/main" val="172991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Класифікація коктейлів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i="1" dirty="0" smtClean="0"/>
              <a:t>Коктейль</a:t>
            </a:r>
            <a:r>
              <a:rPr lang="uk-UA" dirty="0" smtClean="0"/>
              <a:t> – це змішаний напій, до складу якого входять: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 smtClean="0"/>
              <a:t>База (кріпкий напій)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 smtClean="0"/>
              <a:t>Модифікатор (доповнює напій (лікер, </a:t>
            </a:r>
            <a:r>
              <a:rPr lang="uk-UA" dirty="0" err="1" smtClean="0"/>
              <a:t>біттер</a:t>
            </a:r>
            <a:r>
              <a:rPr lang="uk-UA" dirty="0" smtClean="0"/>
              <a:t> тощо))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 smtClean="0"/>
              <a:t>Наповнювач (розбавляє або </a:t>
            </a:r>
            <a:r>
              <a:rPr lang="uk-UA" dirty="0" err="1" smtClean="0"/>
              <a:t>пом</a:t>
            </a:r>
            <a:r>
              <a:rPr lang="en-US" dirty="0" smtClean="0"/>
              <a:t>’</a:t>
            </a:r>
            <a:r>
              <a:rPr lang="uk-UA" dirty="0" err="1" smtClean="0"/>
              <a:t>ягчує</a:t>
            </a:r>
            <a:r>
              <a:rPr lang="uk-UA" dirty="0" smtClean="0"/>
              <a:t> напій)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 err="1" smtClean="0"/>
              <a:t>Гарніш</a:t>
            </a:r>
            <a:r>
              <a:rPr lang="uk-UA" dirty="0" smtClean="0"/>
              <a:t> (прикраса напою)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3224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994122"/>
          </a:xfrm>
        </p:spPr>
        <p:txBody>
          <a:bodyPr/>
          <a:lstStyle/>
          <a:p>
            <a:r>
              <a:rPr lang="uk-UA" dirty="0" smtClean="0"/>
              <a:t>Класифікація коктейлів за об'ємом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332037"/>
            <a:ext cx="8229600" cy="4525963"/>
          </a:xfrm>
        </p:spPr>
        <p:txBody>
          <a:bodyPr/>
          <a:lstStyle/>
          <a:p>
            <a:r>
              <a:rPr lang="en-US" dirty="0" smtClean="0"/>
              <a:t>Shot (40-60 </a:t>
            </a:r>
            <a:r>
              <a:rPr lang="uk-UA" dirty="0" smtClean="0"/>
              <a:t>мл)</a:t>
            </a:r>
          </a:p>
          <a:p>
            <a:r>
              <a:rPr lang="en-US" dirty="0" smtClean="0"/>
              <a:t>Short (60-150 </a:t>
            </a:r>
            <a:r>
              <a:rPr lang="uk-UA" dirty="0" smtClean="0"/>
              <a:t>мл</a:t>
            </a:r>
            <a:r>
              <a:rPr lang="en-US" dirty="0" smtClean="0"/>
              <a:t>)</a:t>
            </a:r>
          </a:p>
          <a:p>
            <a:r>
              <a:rPr lang="en-US" dirty="0" smtClean="0"/>
              <a:t>Long</a:t>
            </a:r>
            <a:r>
              <a:rPr lang="uk-UA" dirty="0" smtClean="0"/>
              <a:t> (150-300 мл)</a:t>
            </a:r>
            <a:endParaRPr lang="en-US" dirty="0" smtClean="0"/>
          </a:p>
          <a:p>
            <a:r>
              <a:rPr lang="en-US" dirty="0" smtClean="0"/>
              <a:t>Party </a:t>
            </a:r>
            <a:r>
              <a:rPr lang="uk-UA" dirty="0" smtClean="0"/>
              <a:t>(від 1.5 л)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744" y="1742950"/>
            <a:ext cx="5310514" cy="41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3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857224" y="142852"/>
            <a:ext cx="8286776" cy="928688"/>
          </a:xfrm>
        </p:spPr>
        <p:txBody>
          <a:bodyPr/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ПРАВИЛО ПРАВОЇ </a:t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ТА ЛІВОЇ РУКИ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1142976" y="5295812"/>
            <a:ext cx="75723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ru-RU" sz="2000" b="1" dirty="0">
                <a:latin typeface="+mn-lt"/>
              </a:rPr>
              <a:t>Справа </a:t>
            </a:r>
            <a:r>
              <a:rPr lang="ru-RU" sz="2000" b="1" dirty="0" err="1">
                <a:latin typeface="+mn-lt"/>
              </a:rPr>
              <a:t>ставимо</a:t>
            </a:r>
            <a:r>
              <a:rPr lang="ru-RU" sz="2000" b="1" dirty="0">
                <a:latin typeface="+mn-lt"/>
              </a:rPr>
              <a:t> те, </a:t>
            </a:r>
            <a:r>
              <a:rPr lang="ru-RU" sz="2000" b="1" dirty="0" err="1">
                <a:latin typeface="+mn-lt"/>
              </a:rPr>
              <a:t>що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беремо</a:t>
            </a:r>
            <a:r>
              <a:rPr lang="ru-RU" sz="2000" b="1" dirty="0">
                <a:latin typeface="+mn-lt"/>
              </a:rPr>
              <a:t> правою рукою (</a:t>
            </a:r>
            <a:r>
              <a:rPr lang="ru-RU" sz="2000" b="1" dirty="0" err="1">
                <a:latin typeface="+mn-lt"/>
              </a:rPr>
              <a:t>пляшки</a:t>
            </a:r>
            <a:r>
              <a:rPr lang="ru-RU" sz="2000" b="1" dirty="0">
                <a:latin typeface="+mn-lt"/>
              </a:rPr>
              <a:t>, совок для </a:t>
            </a:r>
            <a:r>
              <a:rPr lang="ru-RU" sz="2000" b="1" dirty="0" err="1">
                <a:latin typeface="+mn-lt"/>
              </a:rPr>
              <a:t>льоду</a:t>
            </a:r>
            <a:r>
              <a:rPr lang="ru-RU" sz="2000" b="1" dirty="0">
                <a:latin typeface="+mn-lt"/>
              </a:rPr>
              <a:t>, </a:t>
            </a:r>
            <a:r>
              <a:rPr lang="ru-RU" sz="2000" b="1" dirty="0" err="1">
                <a:latin typeface="+mn-lt"/>
              </a:rPr>
              <a:t>інструмент</a:t>
            </a:r>
            <a:r>
              <a:rPr lang="ru-RU" sz="2000" b="1" dirty="0">
                <a:latin typeface="+mn-lt"/>
              </a:rPr>
              <a:t>), </a:t>
            </a:r>
            <a:r>
              <a:rPr lang="ru-RU" sz="2000" b="1" dirty="0" err="1">
                <a:latin typeface="+mn-lt"/>
              </a:rPr>
              <a:t>ліворуч</a:t>
            </a:r>
            <a:r>
              <a:rPr lang="ru-RU" sz="2000" b="1" dirty="0">
                <a:latin typeface="+mn-lt"/>
              </a:rPr>
              <a:t> - те, </a:t>
            </a:r>
            <a:r>
              <a:rPr lang="ru-RU" sz="2000" b="1" dirty="0" err="1">
                <a:latin typeface="+mn-lt"/>
              </a:rPr>
              <a:t>що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беремо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лівою</a:t>
            </a:r>
            <a:r>
              <a:rPr lang="ru-RU" sz="2000" b="1" dirty="0">
                <a:latin typeface="+mn-lt"/>
              </a:rPr>
              <a:t> рукою (</a:t>
            </a:r>
            <a:r>
              <a:rPr lang="ru-RU" sz="2000" b="1" dirty="0" err="1" smtClean="0">
                <a:latin typeface="+mn-lt"/>
              </a:rPr>
              <a:t>барне</a:t>
            </a:r>
            <a:r>
              <a:rPr lang="ru-RU" sz="2000" b="1" dirty="0" smtClean="0">
                <a:latin typeface="+mn-lt"/>
              </a:rPr>
              <a:t> </a:t>
            </a:r>
            <a:r>
              <a:rPr lang="ru-RU" sz="2000" b="1" dirty="0" err="1" smtClean="0">
                <a:latin typeface="+mn-lt"/>
              </a:rPr>
              <a:t>скло</a:t>
            </a:r>
            <a:r>
              <a:rPr lang="ru-RU" sz="2000" b="1" dirty="0">
                <a:latin typeface="+mn-lt"/>
              </a:rPr>
              <a:t>). Перед собою </a:t>
            </a:r>
            <a:r>
              <a:rPr lang="ru-RU" sz="2000" b="1" dirty="0" err="1">
                <a:latin typeface="+mn-lt"/>
              </a:rPr>
              <a:t>зручно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тримати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мірний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посуд, </a:t>
            </a:r>
            <a:r>
              <a:rPr lang="ru-RU" sz="2000" b="1" dirty="0" err="1">
                <a:latin typeface="+mn-lt"/>
              </a:rPr>
              <a:t>серветки</a:t>
            </a:r>
            <a:r>
              <a:rPr lang="ru-RU" sz="2000" b="1" dirty="0">
                <a:latin typeface="+mn-lt"/>
              </a:rPr>
              <a:t>, </a:t>
            </a:r>
            <a:r>
              <a:rPr lang="ru-RU" sz="2000" b="1" dirty="0" err="1">
                <a:latin typeface="+mn-lt"/>
              </a:rPr>
              <a:t>обробну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дошку</a:t>
            </a:r>
            <a:r>
              <a:rPr lang="ru-RU" sz="2000" b="1" dirty="0">
                <a:latin typeface="+mn-lt"/>
              </a:rPr>
              <a:t>, барный </a:t>
            </a:r>
            <a:r>
              <a:rPr lang="ru-RU" sz="2000" b="1" dirty="0" err="1">
                <a:latin typeface="+mn-lt"/>
              </a:rPr>
              <a:t>ніж</a:t>
            </a:r>
            <a:r>
              <a:rPr lang="ru-RU" sz="2000" b="1" dirty="0">
                <a:latin typeface="+mn-lt"/>
              </a:rPr>
              <a:t>, </a:t>
            </a:r>
            <a:r>
              <a:rPr lang="ru-RU" sz="2000" b="1" dirty="0" err="1">
                <a:latin typeface="+mn-lt"/>
              </a:rPr>
              <a:t>стрейнер</a:t>
            </a:r>
            <a:r>
              <a:rPr lang="ru-RU" sz="2000" b="1" dirty="0">
                <a:latin typeface="+mn-lt"/>
              </a:rPr>
              <a:t>, контейнер з фруктами</a:t>
            </a:r>
            <a:r>
              <a:rPr lang="ru-RU" sz="2000" b="1" dirty="0" smtClean="0">
                <a:latin typeface="+mn-lt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0" y="0"/>
            <a:ext cx="857224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vert270" rtlCol="0"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5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ru-RU" sz="35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ОРГАНІЗАЦІЯ РОБОЧОГО МІСЦЯ </a:t>
            </a:r>
            <a:endParaRPr kumimoji="0" lang="ru-RU" sz="35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097" name="Picture 1" descr="C:\Documents and Settings\Medved\Рабочий стол\Торощин презентации\2 организация рабочего места\2 организация рабочего места\2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714488"/>
            <a:ext cx="370048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Documents and Settings\Medved\Рабочий стол\Торощин презентации\2 организация рабочего места\2 организация рабочего места\2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857364"/>
            <a:ext cx="4275253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142976" y="1428736"/>
            <a:ext cx="7643866" cy="1588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3" y="4318330"/>
            <a:ext cx="4503713" cy="22589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/>
          <a:lstStyle/>
          <a:p>
            <a:r>
              <a:rPr lang="ru-RU" sz="4000" dirty="0" err="1"/>
              <a:t>Класифікація</a:t>
            </a:r>
            <a:r>
              <a:rPr lang="ru-RU" sz="4000" dirty="0"/>
              <a:t> </a:t>
            </a:r>
            <a:r>
              <a:rPr lang="ru-RU" sz="4000" dirty="0" err="1"/>
              <a:t>коктейлів</a:t>
            </a:r>
            <a:r>
              <a:rPr lang="ru-RU" sz="4000" dirty="0"/>
              <a:t> за </a:t>
            </a:r>
            <a:r>
              <a:rPr lang="ru-RU" sz="4000" dirty="0" smtClean="0"/>
              <a:t>час </a:t>
            </a:r>
            <a:r>
              <a:rPr lang="ru-RU" sz="4000" dirty="0" err="1" smtClean="0"/>
              <a:t>вживання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229600" cy="4525963"/>
          </a:xfrm>
        </p:spPr>
        <p:txBody>
          <a:bodyPr/>
          <a:lstStyle/>
          <a:p>
            <a:r>
              <a:rPr lang="uk-UA" sz="2400" b="1" dirty="0"/>
              <a:t>Аперитиви </a:t>
            </a:r>
            <a:r>
              <a:rPr lang="uk-UA" sz="2400" dirty="0" smtClean="0"/>
              <a:t>(від «</a:t>
            </a:r>
            <a:r>
              <a:rPr lang="en-US" sz="2400" dirty="0" err="1" smtClean="0"/>
              <a:t>aperate</a:t>
            </a:r>
            <a:r>
              <a:rPr lang="uk-UA" sz="2400" dirty="0" smtClean="0"/>
              <a:t>»</a:t>
            </a:r>
            <a:r>
              <a:rPr lang="en-US" sz="2400" dirty="0" smtClean="0"/>
              <a:t> </a:t>
            </a:r>
            <a:r>
              <a:rPr lang="en-US" sz="2400" dirty="0"/>
              <a:t>- </a:t>
            </a:r>
            <a:r>
              <a:rPr lang="uk-UA" sz="2400" dirty="0"/>
              <a:t>відкривати) </a:t>
            </a:r>
            <a:r>
              <a:rPr lang="uk-UA" sz="2400" dirty="0" smtClean="0"/>
              <a:t>-полягає </a:t>
            </a:r>
            <a:r>
              <a:rPr lang="uk-UA" sz="2400" dirty="0"/>
              <a:t>в тому, </a:t>
            </a:r>
            <a:r>
              <a:rPr lang="uk-UA" sz="2400" dirty="0" smtClean="0"/>
              <a:t>щоб порушити апетит. У </a:t>
            </a:r>
            <a:r>
              <a:rPr lang="uk-UA" sz="2400" dirty="0"/>
              <a:t>складі цих напоїв </a:t>
            </a:r>
            <a:r>
              <a:rPr lang="uk-UA" sz="2400" dirty="0" smtClean="0"/>
              <a:t>досить багато </a:t>
            </a:r>
            <a:r>
              <a:rPr lang="uk-UA" sz="2400" dirty="0"/>
              <a:t>спирту; вони завжди менш солодкі, ніж </a:t>
            </a:r>
            <a:r>
              <a:rPr lang="uk-UA" sz="2400" dirty="0" err="1"/>
              <a:t>діджестиви</a:t>
            </a:r>
            <a:r>
              <a:rPr lang="uk-UA" sz="2400" dirty="0"/>
              <a:t>, тому що в </a:t>
            </a:r>
            <a:r>
              <a:rPr lang="uk-UA" sz="2400" dirty="0" smtClean="0"/>
              <a:t>їх рецептури </a:t>
            </a:r>
            <a:r>
              <a:rPr lang="uk-UA" sz="2400" dirty="0"/>
              <a:t>або зовсім не входять компоненти, що містять цукор, або </a:t>
            </a:r>
            <a:r>
              <a:rPr lang="uk-UA" sz="2400" dirty="0" smtClean="0"/>
              <a:t>входять, але </a:t>
            </a:r>
            <a:r>
              <a:rPr lang="uk-UA" sz="2400" dirty="0"/>
              <a:t>в дуже малих обмежених кількостях</a:t>
            </a:r>
            <a:r>
              <a:rPr lang="uk-UA" sz="2400" dirty="0" smtClean="0"/>
              <a:t>.</a:t>
            </a:r>
          </a:p>
          <a:p>
            <a:r>
              <a:rPr lang="uk-UA" sz="2400" b="1" dirty="0" err="1" smtClean="0"/>
              <a:t>Диджестиви</a:t>
            </a:r>
            <a:r>
              <a:rPr lang="uk-UA" sz="2400" dirty="0" smtClean="0"/>
              <a:t> </a:t>
            </a:r>
            <a:r>
              <a:rPr lang="uk-UA" sz="2400" dirty="0"/>
              <a:t>- це коктейлі після вечері. Палітра смакових </a:t>
            </a:r>
            <a:r>
              <a:rPr lang="uk-UA" sz="2400" dirty="0" smtClean="0"/>
              <a:t>відтінків коктейлів </a:t>
            </a:r>
            <a:r>
              <a:rPr lang="uk-UA" sz="2400" dirty="0"/>
              <a:t>цієї групи незвично різноманітна завдяки використанню різних </a:t>
            </a:r>
            <a:r>
              <a:rPr lang="uk-UA" sz="2400" dirty="0" smtClean="0"/>
              <a:t>міцно алкогольних напоїв.</a:t>
            </a:r>
          </a:p>
          <a:p>
            <a:r>
              <a:rPr lang="en-US" sz="2400" b="1" dirty="0" smtClean="0"/>
              <a:t>Any time </a:t>
            </a:r>
            <a:r>
              <a:rPr lang="en-US" sz="2400" dirty="0" smtClean="0"/>
              <a:t>– </a:t>
            </a:r>
            <a:r>
              <a:rPr lang="uk-UA" sz="2400" dirty="0" smtClean="0"/>
              <a:t>напої для будь якого часу.</a:t>
            </a:r>
            <a:endParaRPr lang="uk-UA" sz="2400" dirty="0"/>
          </a:p>
          <a:p>
            <a:endParaRPr lang="uk-UA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527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850106"/>
          </a:xfrm>
        </p:spPr>
        <p:txBody>
          <a:bodyPr/>
          <a:lstStyle/>
          <a:p>
            <a:r>
              <a:rPr lang="uk-UA" dirty="0" smtClean="0"/>
              <a:t>Класифікація коктейлів за складом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8712968" cy="4525963"/>
          </a:xfrm>
        </p:spPr>
        <p:txBody>
          <a:bodyPr/>
          <a:lstStyle/>
          <a:p>
            <a:r>
              <a:rPr lang="uk-UA" sz="2800" b="1" dirty="0" smtClean="0"/>
              <a:t>1. </a:t>
            </a:r>
            <a:r>
              <a:rPr lang="uk-UA" sz="2800" b="1" dirty="0" err="1" smtClean="0"/>
              <a:t>Фізи</a:t>
            </a:r>
            <a:r>
              <a:rPr lang="uk-UA" sz="2800" b="1" dirty="0" smtClean="0"/>
              <a:t> </a:t>
            </a:r>
            <a:r>
              <a:rPr lang="uk-UA" sz="2800" b="1" dirty="0"/>
              <a:t>(</a:t>
            </a:r>
            <a:r>
              <a:rPr lang="en-US" sz="2800" b="1" dirty="0"/>
              <a:t>fizz) </a:t>
            </a:r>
            <a:r>
              <a:rPr lang="en-US" sz="2800" dirty="0"/>
              <a:t>- </a:t>
            </a:r>
            <a:r>
              <a:rPr lang="uk-UA" sz="2800" dirty="0" smtClean="0"/>
              <a:t>дуже </a:t>
            </a:r>
            <a:r>
              <a:rPr lang="uk-UA" sz="2800" dirty="0"/>
              <a:t>популярна підгрупа тонізуючих і </a:t>
            </a:r>
            <a:r>
              <a:rPr lang="uk-UA" sz="2800" dirty="0" smtClean="0"/>
              <a:t>прохолодних напоїв, з </a:t>
            </a:r>
            <a:r>
              <a:rPr lang="uk-UA" sz="2800" dirty="0" err="1" smtClean="0"/>
              <a:t>англ</a:t>
            </a:r>
            <a:r>
              <a:rPr lang="uk-UA" sz="2800" dirty="0" smtClean="0"/>
              <a:t>. «</a:t>
            </a:r>
            <a:r>
              <a:rPr lang="en-US" sz="2800" dirty="0" smtClean="0"/>
              <a:t>to fizz</a:t>
            </a:r>
            <a:r>
              <a:rPr lang="uk-UA" sz="2800" dirty="0" smtClean="0"/>
              <a:t>»</a:t>
            </a:r>
            <a:r>
              <a:rPr lang="en-US" sz="2800" dirty="0" smtClean="0"/>
              <a:t> </a:t>
            </a:r>
            <a:r>
              <a:rPr lang="uk-UA" sz="2800" dirty="0" smtClean="0"/>
              <a:t>шипіти</a:t>
            </a:r>
            <a:r>
              <a:rPr lang="uk-UA" sz="2800" dirty="0"/>
              <a:t>, </a:t>
            </a:r>
            <a:r>
              <a:rPr lang="uk-UA" sz="2800" dirty="0" smtClean="0"/>
              <a:t>грати, пінитися. </a:t>
            </a:r>
            <a:r>
              <a:rPr lang="uk-UA" sz="2800" dirty="0"/>
              <a:t>Напій </a:t>
            </a:r>
            <a:r>
              <a:rPr lang="uk-UA" sz="2800" dirty="0" smtClean="0"/>
              <a:t>складається </a:t>
            </a:r>
            <a:r>
              <a:rPr lang="uk-UA" sz="2800" dirty="0"/>
              <a:t>з міцно алкогольного напою, </a:t>
            </a:r>
            <a:r>
              <a:rPr lang="uk-UA" sz="2800" dirty="0" smtClean="0"/>
              <a:t>лимонного соку</a:t>
            </a:r>
            <a:r>
              <a:rPr lang="uk-UA" sz="2800" dirty="0"/>
              <a:t>, сиропу або лікеру, </a:t>
            </a:r>
            <a:r>
              <a:rPr lang="uk-UA" sz="2800" dirty="0" smtClean="0"/>
              <a:t>содової, мінеральної води або шампанського. </a:t>
            </a:r>
            <a:r>
              <a:rPr lang="uk-UA" sz="2800" dirty="0"/>
              <a:t>Іноді в якості одного </a:t>
            </a:r>
            <a:r>
              <a:rPr lang="uk-UA" sz="2800" dirty="0" smtClean="0"/>
              <a:t>з компонентів </a:t>
            </a:r>
            <a:r>
              <a:rPr lang="uk-UA" sz="2800" dirty="0"/>
              <a:t>використовують яйце, яєчний білок </a:t>
            </a:r>
            <a:r>
              <a:rPr lang="uk-UA" sz="2800" dirty="0" smtClean="0"/>
              <a:t>або жовток</a:t>
            </a:r>
            <a:r>
              <a:rPr lang="uk-UA" sz="2800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3861048"/>
            <a:ext cx="1938044" cy="26278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34472" y="479301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/>
              <a:t>Літній </a:t>
            </a:r>
            <a:r>
              <a:rPr lang="uk-UA" b="1" dirty="0" err="1" smtClean="0"/>
              <a:t>фіз</a:t>
            </a: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3696553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116632"/>
            <a:ext cx="2500706" cy="343470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7"/>
            <a:ext cx="5915000" cy="5688632"/>
          </a:xfrm>
        </p:spPr>
        <p:txBody>
          <a:bodyPr/>
          <a:lstStyle/>
          <a:p>
            <a:r>
              <a:rPr lang="uk-UA" dirty="0" smtClean="0"/>
              <a:t>2. </a:t>
            </a:r>
            <a:r>
              <a:rPr lang="uk-UA" b="1" dirty="0" err="1" smtClean="0"/>
              <a:t>Колінзи</a:t>
            </a:r>
            <a:r>
              <a:rPr lang="uk-UA" b="1" dirty="0" smtClean="0"/>
              <a:t> (</a:t>
            </a:r>
            <a:r>
              <a:rPr lang="uk-UA" b="1" dirty="0" err="1" smtClean="0"/>
              <a:t>collins</a:t>
            </a:r>
            <a:r>
              <a:rPr lang="uk-UA" b="1" dirty="0"/>
              <a:t>) </a:t>
            </a:r>
            <a:r>
              <a:rPr lang="uk-UA" dirty="0" smtClean="0"/>
              <a:t>– основою напою є міцний алкоголь, який не містить цукру, лимонний сік, цукровий сироп або</a:t>
            </a:r>
            <a:r>
              <a:rPr lang="ru-RU" dirty="0"/>
              <a:t> </a:t>
            </a:r>
            <a:r>
              <a:rPr lang="ru-RU" dirty="0" smtClean="0"/>
              <a:t>п</a:t>
            </a:r>
            <a:r>
              <a:rPr lang="uk-UA" dirty="0" err="1" smtClean="0"/>
              <a:t>удра</a:t>
            </a:r>
            <a:r>
              <a:rPr lang="uk-UA" dirty="0" smtClean="0"/>
              <a:t> та газована вода. </a:t>
            </a:r>
          </a:p>
          <a:p>
            <a:r>
              <a:rPr lang="uk-UA" dirty="0" smtClean="0"/>
              <a:t>3. </a:t>
            </a:r>
            <a:r>
              <a:rPr lang="uk-UA" b="1" dirty="0" err="1" smtClean="0"/>
              <a:t>Коблери</a:t>
            </a:r>
            <a:r>
              <a:rPr lang="uk-UA" b="1" dirty="0" smtClean="0"/>
              <a:t> </a:t>
            </a:r>
            <a:r>
              <a:rPr lang="uk-UA" b="1" dirty="0"/>
              <a:t>(</a:t>
            </a:r>
            <a:r>
              <a:rPr lang="uk-UA" b="1" dirty="0" err="1"/>
              <a:t>cobbler</a:t>
            </a:r>
            <a:r>
              <a:rPr lang="uk-UA" b="1" dirty="0"/>
              <a:t>) </a:t>
            </a:r>
            <a:r>
              <a:rPr lang="uk-UA" dirty="0"/>
              <a:t>- це суміш міцно алкогольних напоїв або </a:t>
            </a:r>
            <a:r>
              <a:rPr lang="uk-UA" dirty="0" smtClean="0"/>
              <a:t>лікерів,</a:t>
            </a:r>
            <a:r>
              <a:rPr lang="ru-RU" dirty="0"/>
              <a:t> </a:t>
            </a:r>
            <a:r>
              <a:rPr lang="uk-UA" dirty="0" smtClean="0"/>
              <a:t>сиропів</a:t>
            </a:r>
            <a:r>
              <a:rPr lang="uk-UA" dirty="0"/>
              <a:t>, вин і соків з додаванням фруктів і ягід. </a:t>
            </a:r>
            <a:r>
              <a:rPr lang="uk-UA" dirty="0" err="1"/>
              <a:t>Коблери</a:t>
            </a:r>
            <a:r>
              <a:rPr lang="uk-UA" dirty="0"/>
              <a:t> </a:t>
            </a:r>
            <a:r>
              <a:rPr lang="uk-UA" dirty="0" smtClean="0"/>
              <a:t>називають</a:t>
            </a:r>
            <a:r>
              <a:rPr lang="ru-RU" dirty="0"/>
              <a:t> </a:t>
            </a:r>
            <a:r>
              <a:rPr lang="ru-RU" dirty="0" smtClean="0"/>
              <a:t>«</a:t>
            </a:r>
            <a:r>
              <a:rPr lang="uk-UA" dirty="0" smtClean="0"/>
              <a:t>фруктовими </a:t>
            </a:r>
            <a:r>
              <a:rPr lang="uk-UA" dirty="0"/>
              <a:t>салатами у винному </a:t>
            </a:r>
            <a:r>
              <a:rPr lang="uk-UA" dirty="0" smtClean="0"/>
              <a:t>соусі».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72200" y="2276872"/>
            <a:ext cx="2502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"</a:t>
            </a:r>
            <a:r>
              <a:rPr lang="en-US" b="1" dirty="0" smtClean="0"/>
              <a:t>John</a:t>
            </a:r>
            <a:r>
              <a:rPr lang="uk-UA" b="1" dirty="0" smtClean="0"/>
              <a:t> </a:t>
            </a:r>
            <a:r>
              <a:rPr lang="en-US" b="1" dirty="0" smtClean="0"/>
              <a:t>Collins</a:t>
            </a:r>
            <a:r>
              <a:rPr lang="en-US" b="1" dirty="0"/>
              <a:t>" 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559" y="4011782"/>
            <a:ext cx="2821680" cy="25135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72200" y="5879042"/>
            <a:ext cx="224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«Шампань </a:t>
            </a:r>
            <a:r>
              <a:rPr lang="ru-RU" dirty="0" err="1" smtClean="0">
                <a:solidFill>
                  <a:schemeClr val="bg1"/>
                </a:solidFill>
              </a:rPr>
              <a:t>коблер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39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494" y="1613882"/>
            <a:ext cx="1943100" cy="235267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800" dirty="0" smtClean="0"/>
              <a:t>4. </a:t>
            </a:r>
            <a:r>
              <a:rPr lang="ru-RU" sz="2800" b="1" dirty="0" err="1" smtClean="0"/>
              <a:t>Фікси</a:t>
            </a:r>
            <a:r>
              <a:rPr lang="ru-RU" sz="2800" b="1" dirty="0" smtClean="0"/>
              <a:t> </a:t>
            </a:r>
            <a:r>
              <a:rPr lang="en-US" sz="2800" b="1" dirty="0" smtClean="0"/>
              <a:t>(fixes) </a:t>
            </a:r>
            <a:r>
              <a:rPr lang="en-US" sz="2800" dirty="0" smtClean="0"/>
              <a:t>– </a:t>
            </a:r>
            <a:r>
              <a:rPr lang="uk-UA" sz="2800" dirty="0" smtClean="0"/>
              <a:t>коктейлі на основі кріпкого алкоголю, вина, </a:t>
            </a:r>
            <a:r>
              <a:rPr lang="uk-UA" sz="2800" dirty="0" err="1" smtClean="0"/>
              <a:t>сиропа</a:t>
            </a:r>
            <a:r>
              <a:rPr lang="uk-UA" sz="2800" dirty="0" smtClean="0"/>
              <a:t> або </a:t>
            </a:r>
            <a:r>
              <a:rPr lang="uk-UA" sz="2800" dirty="0" err="1" smtClean="0"/>
              <a:t>лікера</a:t>
            </a:r>
            <a:r>
              <a:rPr lang="uk-UA" sz="2800" dirty="0" smtClean="0"/>
              <a:t> та лимонного соку.</a:t>
            </a:r>
          </a:p>
          <a:p>
            <a:pPr>
              <a:spcBef>
                <a:spcPts val="0"/>
              </a:spcBef>
            </a:pPr>
            <a:r>
              <a:rPr lang="uk-UA" sz="2800" dirty="0" smtClean="0"/>
              <a:t>5</a:t>
            </a:r>
            <a:r>
              <a:rPr lang="uk-UA" sz="2800" b="1" dirty="0" smtClean="0"/>
              <a:t>. </a:t>
            </a:r>
            <a:r>
              <a:rPr lang="ru-RU" sz="2800" b="1" dirty="0" err="1"/>
              <a:t>Сауер</a:t>
            </a:r>
            <a:r>
              <a:rPr lang="ru-RU" sz="2800" b="1" dirty="0"/>
              <a:t> (</a:t>
            </a:r>
            <a:r>
              <a:rPr lang="ru-RU" sz="2800" b="1" dirty="0" err="1" smtClean="0"/>
              <a:t>від</a:t>
            </a:r>
            <a:r>
              <a:rPr lang="ru-RU" sz="2800" b="1" dirty="0" smtClean="0"/>
              <a:t> англ. «</a:t>
            </a:r>
            <a:r>
              <a:rPr lang="ru-RU" sz="2800" b="1" dirty="0" err="1" smtClean="0"/>
              <a:t>sour</a:t>
            </a:r>
            <a:r>
              <a:rPr lang="ru-RU" sz="2800" b="1" dirty="0" smtClean="0"/>
              <a:t>» </a:t>
            </a:r>
            <a:r>
              <a:rPr lang="ru-RU" sz="2800" b="1" dirty="0" err="1" smtClean="0"/>
              <a:t>кислий</a:t>
            </a:r>
            <a:r>
              <a:rPr lang="ru-RU" sz="2800" dirty="0" smtClean="0"/>
              <a:t>),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800" dirty="0" smtClean="0"/>
              <a:t>до складу якого входять міцний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800" dirty="0" smtClean="0"/>
              <a:t>алкоголь, лимонний (</a:t>
            </a:r>
            <a:r>
              <a:rPr lang="uk-UA" sz="2800" dirty="0" err="1" smtClean="0"/>
              <a:t>лайм</a:t>
            </a:r>
            <a:r>
              <a:rPr lang="uk-UA" sz="2800" dirty="0" smtClean="0"/>
              <a:t>, </a:t>
            </a:r>
            <a:r>
              <a:rPr lang="uk-UA" sz="2800" dirty="0" err="1" smtClean="0"/>
              <a:t>грейфрукт</a:t>
            </a:r>
            <a:r>
              <a:rPr lang="uk-UA" sz="2800" dirty="0" smtClean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800" dirty="0" smtClean="0"/>
              <a:t> сік, цукор або </a:t>
            </a:r>
            <a:r>
              <a:rPr lang="uk-UA" sz="2800" dirty="0" err="1" smtClean="0"/>
              <a:t>цукр.сироп</a:t>
            </a:r>
            <a:r>
              <a:rPr lang="uk-UA" sz="2800" dirty="0" smtClean="0"/>
              <a:t>, білок яйця.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800" dirty="0" smtClean="0"/>
              <a:t>6. </a:t>
            </a:r>
            <a:r>
              <a:rPr lang="ru-RU" sz="2800" b="1" dirty="0" err="1"/>
              <a:t>Хайбол</a:t>
            </a:r>
            <a:r>
              <a:rPr lang="ru-RU" sz="2800" b="1" dirty="0"/>
              <a:t> (</a:t>
            </a:r>
            <a:r>
              <a:rPr lang="ru-RU" sz="2800" b="1" dirty="0" err="1"/>
              <a:t>highball</a:t>
            </a:r>
            <a:r>
              <a:rPr lang="ru-RU" sz="2800" b="1" dirty="0"/>
              <a:t>)</a:t>
            </a:r>
            <a:r>
              <a:rPr lang="ru-RU" sz="2800" dirty="0"/>
              <a:t> - </a:t>
            </a:r>
            <a:r>
              <a:rPr lang="ru-RU" sz="2800" dirty="0" err="1"/>
              <a:t>напої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, </a:t>
            </a:r>
            <a:r>
              <a:rPr lang="ru-RU" sz="2800" dirty="0" err="1"/>
              <a:t>відносяться</a:t>
            </a:r>
            <a:r>
              <a:rPr lang="ru-RU" sz="2800" dirty="0"/>
              <a:t> до </a:t>
            </a:r>
            <a:r>
              <a:rPr lang="ru-RU" sz="2800" dirty="0" err="1"/>
              <a:t>найпростіших</a:t>
            </a:r>
            <a:r>
              <a:rPr lang="ru-RU" sz="2800" dirty="0"/>
              <a:t> </a:t>
            </a:r>
            <a:r>
              <a:rPr lang="ru-RU" sz="2800" dirty="0" err="1" smtClean="0"/>
              <a:t>виробів</a:t>
            </a:r>
            <a:r>
              <a:rPr lang="ru-RU" sz="2800" dirty="0" smtClean="0"/>
              <a:t>, </a:t>
            </a:r>
            <a:r>
              <a:rPr lang="ru-RU" sz="2800" dirty="0" err="1" smtClean="0"/>
              <a:t>складаються</a:t>
            </a:r>
            <a:r>
              <a:rPr lang="ru-RU" sz="2800" dirty="0" smtClean="0"/>
              <a:t> </a:t>
            </a:r>
            <a:r>
              <a:rPr lang="ru-RU" sz="2800" dirty="0"/>
              <a:t>з будь-</a:t>
            </a:r>
            <a:r>
              <a:rPr lang="ru-RU" sz="2800" dirty="0" err="1"/>
              <a:t>якого</a:t>
            </a:r>
            <a:r>
              <a:rPr lang="ru-RU" sz="2800" dirty="0"/>
              <a:t> </a:t>
            </a:r>
            <a:r>
              <a:rPr lang="ru-RU" sz="2800" dirty="0" err="1"/>
              <a:t>міцно</a:t>
            </a:r>
            <a:r>
              <a:rPr lang="ru-RU" sz="2800" dirty="0"/>
              <a:t> алкогольного напою </a:t>
            </a:r>
            <a:r>
              <a:rPr lang="ru-RU" sz="2800" dirty="0" err="1"/>
              <a:t>або</a:t>
            </a:r>
            <a:r>
              <a:rPr lang="ru-RU" sz="2800" dirty="0"/>
              <a:t> вина </a:t>
            </a:r>
            <a:endParaRPr lang="ru-RU" sz="2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 smtClean="0"/>
              <a:t>та </a:t>
            </a:r>
            <a:r>
              <a:rPr lang="ru-RU" sz="2800" dirty="0" err="1" smtClean="0"/>
              <a:t>мінеральної</a:t>
            </a:r>
            <a:r>
              <a:rPr lang="ru-RU" sz="2800" dirty="0" smtClean="0"/>
              <a:t> води.</a:t>
            </a:r>
            <a:endParaRPr lang="uk-UA" sz="2800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19012" y="1613882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Brandy Fix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4744277"/>
            <a:ext cx="2533650" cy="18097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85570" y="6405768"/>
            <a:ext cx="1766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Цитрус </a:t>
            </a:r>
            <a:r>
              <a:rPr lang="ru-RU" dirty="0" err="1" smtClean="0"/>
              <a:t>хайбол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602" y="4290808"/>
            <a:ext cx="1560354" cy="21836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5522" y="5953263"/>
            <a:ext cx="147536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95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700808"/>
            <a:ext cx="2533860" cy="30243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507288" cy="6009531"/>
          </a:xfrm>
        </p:spPr>
        <p:txBody>
          <a:bodyPr/>
          <a:lstStyle/>
          <a:p>
            <a:r>
              <a:rPr lang="uk-UA" dirty="0" smtClean="0"/>
              <a:t>7</a:t>
            </a:r>
            <a:r>
              <a:rPr lang="uk-UA" dirty="0"/>
              <a:t>. </a:t>
            </a:r>
            <a:r>
              <a:rPr lang="uk-UA" b="1" dirty="0" err="1"/>
              <a:t>Кулери</a:t>
            </a:r>
            <a:r>
              <a:rPr lang="uk-UA" b="1" dirty="0"/>
              <a:t> </a:t>
            </a:r>
            <a:r>
              <a:rPr lang="uk-UA" dirty="0"/>
              <a:t>(</a:t>
            </a:r>
            <a:r>
              <a:rPr lang="en-US" dirty="0" smtClean="0"/>
              <a:t>cooler</a:t>
            </a:r>
            <a:r>
              <a:rPr lang="uk-UA" dirty="0" smtClean="0"/>
              <a:t> з </a:t>
            </a:r>
            <a:r>
              <a:rPr lang="uk-UA" dirty="0" err="1" smtClean="0"/>
              <a:t>англ</a:t>
            </a:r>
            <a:r>
              <a:rPr lang="uk-UA" dirty="0" smtClean="0"/>
              <a:t>. «охолодження»</a:t>
            </a:r>
            <a:r>
              <a:rPr lang="en-US" dirty="0" smtClean="0"/>
              <a:t>) </a:t>
            </a:r>
            <a:r>
              <a:rPr lang="uk-UA" dirty="0" smtClean="0"/>
              <a:t>складаються </a:t>
            </a:r>
            <a:r>
              <a:rPr lang="uk-UA" dirty="0"/>
              <a:t>з </a:t>
            </a:r>
            <a:r>
              <a:rPr lang="uk-UA" dirty="0" smtClean="0"/>
              <a:t>міцного </a:t>
            </a:r>
            <a:r>
              <a:rPr lang="uk-UA" dirty="0"/>
              <a:t>алкогольного напою </a:t>
            </a:r>
            <a:r>
              <a:rPr lang="uk-UA" dirty="0" smtClean="0"/>
              <a:t>або вина</a:t>
            </a:r>
            <a:r>
              <a:rPr lang="uk-UA" dirty="0"/>
              <a:t>, змішаного з яких-небудь кислим соком, сиропом або лікером</a:t>
            </a:r>
            <a:r>
              <a:rPr lang="uk-UA" dirty="0" smtClean="0"/>
              <a:t>.</a:t>
            </a:r>
          </a:p>
          <a:p>
            <a:r>
              <a:rPr lang="uk-UA" b="1" dirty="0" smtClean="0"/>
              <a:t>8. </a:t>
            </a:r>
            <a:r>
              <a:rPr lang="uk-UA" b="1" dirty="0" err="1" smtClean="0"/>
              <a:t>Джулеп</a:t>
            </a:r>
            <a:r>
              <a:rPr lang="uk-UA" b="1" dirty="0" smtClean="0"/>
              <a:t> (</a:t>
            </a:r>
            <a:r>
              <a:rPr lang="en-US" b="1" dirty="0" smtClean="0"/>
              <a:t>Julep)</a:t>
            </a:r>
            <a:r>
              <a:rPr lang="uk-UA" b="1" dirty="0" smtClean="0"/>
              <a:t> </a:t>
            </a:r>
            <a:r>
              <a:rPr lang="uk-UA" dirty="0" smtClean="0"/>
              <a:t>– напої, що</a:t>
            </a:r>
          </a:p>
          <a:p>
            <a:pPr marL="0" indent="0">
              <a:buNone/>
            </a:pPr>
            <a:r>
              <a:rPr lang="uk-UA" dirty="0" smtClean="0"/>
              <a:t> складається з кріпкого </a:t>
            </a:r>
            <a:r>
              <a:rPr lang="uk-UA" dirty="0" err="1" smtClean="0"/>
              <a:t>алоголю</a:t>
            </a:r>
            <a:r>
              <a:rPr lang="uk-UA" dirty="0" smtClean="0"/>
              <a:t>, </a:t>
            </a:r>
          </a:p>
          <a:p>
            <a:pPr marL="0" indent="0">
              <a:buNone/>
            </a:pPr>
            <a:r>
              <a:rPr lang="uk-UA" dirty="0" smtClean="0"/>
              <a:t>цукрового сиропу, м'ятного сиропу</a:t>
            </a:r>
          </a:p>
          <a:p>
            <a:pPr marL="0" indent="0">
              <a:buNone/>
            </a:pPr>
            <a:r>
              <a:rPr lang="uk-UA" dirty="0" smtClean="0"/>
              <a:t>та м'яти.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16824" y="490417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Бурбоновий</a:t>
            </a:r>
            <a:r>
              <a:rPr lang="ru-RU" dirty="0" smtClean="0"/>
              <a:t> кулер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458" y="3933056"/>
            <a:ext cx="3870684" cy="24324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57029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М’ятный</a:t>
            </a:r>
            <a:r>
              <a:rPr lang="en-US" dirty="0" smtClean="0"/>
              <a:t> </a:t>
            </a:r>
            <a:r>
              <a:rPr lang="en-US" dirty="0" err="1"/>
              <a:t>джулеп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985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3284984"/>
            <a:ext cx="4644008" cy="33734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sz="31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Добавки і спеції, які використовують для приготування коктейлів: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652" y="1268760"/>
            <a:ext cx="8579296" cy="4569371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uk-UA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Сиропи – цукровий, фруктовий, м</a:t>
            </a:r>
            <a:r>
              <a:rPr lang="en-US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uk-UA" alt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ятний</a:t>
            </a:r>
            <a:r>
              <a:rPr lang="uk-UA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;</a:t>
            </a:r>
          </a:p>
          <a:p>
            <a:pPr lvl="0" eaLnBrk="1" hangingPunct="1">
              <a:lnSpc>
                <a:spcPct val="90000"/>
              </a:lnSpc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uk-UA" alt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Ангостура</a:t>
            </a:r>
            <a:r>
              <a:rPr lang="uk-UA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– </a:t>
            </a:r>
            <a:r>
              <a:rPr lang="ru-RU" altLang="ru-RU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концентрований</a:t>
            </a:r>
            <a:r>
              <a:rPr lang="ru-RU" alt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ru-RU" altLang="ru-RU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ароматичний</a:t>
            </a:r>
            <a:r>
              <a:rPr lang="ru-RU" alt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ru-RU" altLang="ru-RU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бітер</a:t>
            </a:r>
            <a:r>
              <a:rPr lang="ru-RU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uk-UA" alt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з </a:t>
            </a:r>
            <a:r>
              <a:rPr lang="uk-UA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острова Тринідад;</a:t>
            </a:r>
          </a:p>
          <a:p>
            <a:pPr lvl="0" eaLnBrk="1" hangingPunct="1">
              <a:lnSpc>
                <a:spcPct val="90000"/>
              </a:lnSpc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uk-UA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Апельсинова гіркота – із кісточок севільських апельсин;</a:t>
            </a:r>
          </a:p>
          <a:p>
            <a:pPr lvl="0" eaLnBrk="1" hangingPunct="1">
              <a:lnSpc>
                <a:spcPct val="90000"/>
              </a:lnSpc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uk-UA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uk-UA" alt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Табаско</a:t>
            </a:r>
            <a:r>
              <a:rPr lang="uk-UA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 – гострий мексиканський соус</a:t>
            </a:r>
            <a:r>
              <a:rPr lang="ru-RU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;</a:t>
            </a:r>
          </a:p>
          <a:p>
            <a:pPr lvl="0" eaLnBrk="1" hangingPunct="1">
              <a:lnSpc>
                <a:spcPct val="90000"/>
              </a:lnSpc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uk-UA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Worchester</a:t>
            </a:r>
            <a:r>
              <a:rPr lang="uk-UA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–</a:t>
            </a:r>
            <a:r>
              <a:rPr lang="uk-UA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соєвий соус;</a:t>
            </a:r>
          </a:p>
          <a:p>
            <a:pPr lvl="0" eaLnBrk="1" hangingPunct="1">
              <a:lnSpc>
                <a:spcPct val="90000"/>
              </a:lnSpc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uk-UA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Сіль, перець чорний молотий;</a:t>
            </a:r>
          </a:p>
          <a:p>
            <a:pPr lvl="0" eaLnBrk="1" hangingPunct="1">
              <a:lnSpc>
                <a:spcPct val="90000"/>
              </a:lnSpc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uk-UA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Мускатний горіх;</a:t>
            </a:r>
          </a:p>
          <a:p>
            <a:pPr lvl="0" eaLnBrk="1" hangingPunct="1">
              <a:lnSpc>
                <a:spcPct val="90000"/>
              </a:lnSpc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uk-UA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Гвоздика, кориця;</a:t>
            </a:r>
          </a:p>
          <a:p>
            <a:pPr lvl="0" eaLnBrk="1" hangingPunct="1">
              <a:lnSpc>
                <a:spcPct val="90000"/>
              </a:lnSpc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uk-UA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Цукрова пудра, тертий шоколад;</a:t>
            </a:r>
          </a:p>
          <a:p>
            <a:pPr lvl="0" eaLnBrk="1" hangingPunct="1">
              <a:lnSpc>
                <a:spcPct val="90000"/>
              </a:lnSpc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uk-UA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Молоко, вершки;</a:t>
            </a:r>
          </a:p>
          <a:p>
            <a:pPr lvl="0" eaLnBrk="1" hangingPunct="1">
              <a:lnSpc>
                <a:spcPct val="90000"/>
              </a:lnSpc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uk-UA" alt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Яйця, мед.</a:t>
            </a:r>
            <a:endParaRPr lang="ru-RU" altLang="ru-RU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28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b="1" dirty="0" err="1" smtClean="0"/>
              <a:t>Гарн</a:t>
            </a:r>
            <a:r>
              <a:rPr lang="uk-UA" b="1" dirty="0" err="1" smtClean="0"/>
              <a:t>ірування</a:t>
            </a:r>
            <a:r>
              <a:rPr lang="uk-UA" b="1" dirty="0" smtClean="0"/>
              <a:t> напоїв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37320"/>
            <a:ext cx="8229600" cy="4525963"/>
          </a:xfrm>
        </p:spPr>
        <p:txBody>
          <a:bodyPr/>
          <a:lstStyle/>
          <a:p>
            <a:r>
              <a:rPr lang="ru-RU" dirty="0" err="1"/>
              <a:t>Гарнір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важлива</a:t>
            </a:r>
            <a:r>
              <a:rPr lang="ru-RU" dirty="0"/>
              <a:t> </a:t>
            </a:r>
            <a:r>
              <a:rPr lang="ru-RU" dirty="0" err="1"/>
              <a:t>складова</a:t>
            </a:r>
            <a:r>
              <a:rPr lang="ru-RU" dirty="0"/>
              <a:t> коктейлю, яка є </a:t>
            </a:r>
            <a:r>
              <a:rPr lang="ru-RU" dirty="0" err="1"/>
              <a:t>завершальним</a:t>
            </a:r>
            <a:r>
              <a:rPr lang="ru-RU" dirty="0"/>
              <a:t> </a:t>
            </a:r>
            <a:r>
              <a:rPr lang="ru-RU" dirty="0" err="1"/>
              <a:t>акордом</a:t>
            </a:r>
            <a:r>
              <a:rPr lang="ru-RU" dirty="0"/>
              <a:t> у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процедурі</a:t>
            </a:r>
            <a:r>
              <a:rPr lang="ru-RU" dirty="0"/>
              <a:t> </a:t>
            </a:r>
            <a:r>
              <a:rPr lang="ru-RU" dirty="0" err="1"/>
              <a:t>приготування</a:t>
            </a:r>
            <a:r>
              <a:rPr lang="ru-RU" dirty="0"/>
              <a:t> </a:t>
            </a:r>
            <a:r>
              <a:rPr lang="ru-RU" dirty="0" smtClean="0"/>
              <a:t>коктейлю.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60" y="2636912"/>
            <a:ext cx="7937680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85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2" y="548680"/>
            <a:ext cx="8236410" cy="53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31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Позитивні сторони гарнірування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1. Зовнішній вид та </a:t>
            </a:r>
          </a:p>
          <a:p>
            <a:pPr marL="0" indent="0">
              <a:buNone/>
            </a:pPr>
            <a:r>
              <a:rPr lang="uk-UA" dirty="0" smtClean="0"/>
              <a:t>імідж напою.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320998"/>
            <a:ext cx="4388218" cy="5084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924944"/>
            <a:ext cx="3168352" cy="37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34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 </a:t>
            </a:r>
            <a:r>
              <a:rPr lang="ru-RU" dirty="0" err="1" smtClean="0"/>
              <a:t>Запам'ятовуваність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63852"/>
            <a:ext cx="3888432" cy="4525963"/>
          </a:xfrm>
        </p:spPr>
        <p:txBody>
          <a:bodyPr/>
          <a:lstStyle/>
          <a:p>
            <a:r>
              <a:rPr lang="ru-RU" dirty="0" err="1"/>
              <a:t>Гарнір</a:t>
            </a:r>
            <a:r>
              <a:rPr lang="ru-RU" dirty="0"/>
              <a:t> в </a:t>
            </a:r>
            <a:r>
              <a:rPr lang="ru-RU" dirty="0" err="1"/>
              <a:t>напої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однією</a:t>
            </a:r>
            <a:r>
              <a:rPr lang="ru-RU" dirty="0"/>
              <a:t> з </a:t>
            </a:r>
            <a:r>
              <a:rPr lang="ru-RU" dirty="0" err="1" smtClean="0"/>
              <a:t>найяскравіших</a:t>
            </a:r>
            <a:r>
              <a:rPr lang="ru-RU" dirty="0" smtClean="0"/>
              <a:t> </a:t>
            </a:r>
            <a:r>
              <a:rPr lang="ru-RU" dirty="0" err="1"/>
              <a:t>візуальних</a:t>
            </a:r>
            <a:r>
              <a:rPr lang="ru-RU" dirty="0"/>
              <a:t> </a:t>
            </a:r>
            <a:r>
              <a:rPr lang="ru-RU" dirty="0" err="1" smtClean="0"/>
              <a:t>сторін</a:t>
            </a:r>
            <a:r>
              <a:rPr lang="ru-RU" dirty="0" smtClean="0"/>
              <a:t> напою.  </a:t>
            </a:r>
            <a:r>
              <a:rPr lang="ru-RU" dirty="0"/>
              <a:t>Правильно </a:t>
            </a:r>
            <a:r>
              <a:rPr lang="ru-RU" dirty="0" err="1"/>
              <a:t>підібраний</a:t>
            </a:r>
            <a:r>
              <a:rPr lang="ru-RU" dirty="0"/>
              <a:t> </a:t>
            </a:r>
            <a:r>
              <a:rPr lang="ru-RU" dirty="0" err="1"/>
              <a:t>гарнір</a:t>
            </a:r>
            <a:r>
              <a:rPr lang="ru-RU" dirty="0"/>
              <a:t> </a:t>
            </a:r>
            <a:r>
              <a:rPr lang="ru-RU" dirty="0" err="1"/>
              <a:t>гість</a:t>
            </a:r>
            <a:r>
              <a:rPr lang="ru-RU" dirty="0"/>
              <a:t> </a:t>
            </a:r>
            <a:r>
              <a:rPr lang="ru-RU" dirty="0" err="1"/>
              <a:t>запам'ятає</a:t>
            </a:r>
            <a:r>
              <a:rPr lang="ru-RU" dirty="0"/>
              <a:t> і </a:t>
            </a:r>
            <a:r>
              <a:rPr lang="ru-RU" dirty="0" err="1"/>
              <a:t>потім</a:t>
            </a:r>
            <a:r>
              <a:rPr lang="ru-RU" dirty="0"/>
              <a:t> буде </a:t>
            </a:r>
            <a:r>
              <a:rPr lang="ru-RU" dirty="0" err="1"/>
              <a:t>описувати</a:t>
            </a:r>
            <a:r>
              <a:rPr lang="ru-RU" dirty="0"/>
              <a:t> </a:t>
            </a:r>
            <a:r>
              <a:rPr lang="ru-RU" dirty="0" err="1"/>
              <a:t>напій</a:t>
            </a:r>
            <a:r>
              <a:rPr lang="ru-RU" dirty="0"/>
              <a:t> </a:t>
            </a:r>
            <a:r>
              <a:rPr lang="ru-RU" dirty="0" err="1"/>
              <a:t>називаючи</a:t>
            </a:r>
            <a:r>
              <a:rPr lang="ru-RU" dirty="0"/>
              <a:t> </a:t>
            </a:r>
            <a:r>
              <a:rPr lang="ru-RU" dirty="0" err="1" smtClean="0"/>
              <a:t>гарнір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в </a:t>
            </a:r>
            <a:r>
              <a:rPr lang="ru-RU" dirty="0" err="1" smtClean="0"/>
              <a:t>ньому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597" y="1196752"/>
            <a:ext cx="4546203" cy="518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47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857224" y="214290"/>
            <a:ext cx="8286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ПРАВИЛО </a:t>
            </a: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ТРЬОХ КРОКІВ</a:t>
            </a:r>
            <a:endParaRPr lang="ru-RU" sz="40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86" name="Picture 14" descr="C:\Documents and Settings\Medved\Мои документы\Торощин переделка\картинки получение акоголя часть 1\картинки получение акоголя часть 1\3_2 алхимики гонят дистил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988" y="-13858996"/>
            <a:ext cx="11430000" cy="8486776"/>
          </a:xfrm>
          <a:prstGeom prst="rect">
            <a:avLst/>
          </a:prstGeom>
          <a:noFill/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1142976" y="1000108"/>
            <a:ext cx="7643866" cy="1588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14414" y="5072074"/>
            <a:ext cx="74057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+mn-lt"/>
              </a:rPr>
              <a:t>Робоче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місце</a:t>
            </a:r>
            <a:r>
              <a:rPr lang="ru-RU" sz="2000" b="1" dirty="0">
                <a:latin typeface="+mn-lt"/>
              </a:rPr>
              <a:t> бармена </a:t>
            </a:r>
            <a:r>
              <a:rPr lang="ru-RU" sz="2000" b="1" dirty="0" err="1">
                <a:latin typeface="+mn-lt"/>
              </a:rPr>
              <a:t>організовується</a:t>
            </a:r>
            <a:r>
              <a:rPr lang="ru-RU" sz="2000" b="1" dirty="0">
                <a:latin typeface="+mn-lt"/>
              </a:rPr>
              <a:t> так, </a:t>
            </a:r>
            <a:r>
              <a:rPr lang="ru-RU" sz="2000" b="1" dirty="0" err="1">
                <a:latin typeface="+mn-lt"/>
              </a:rPr>
              <a:t>щоб</a:t>
            </a:r>
            <a:r>
              <a:rPr lang="ru-RU" sz="2000" b="1" dirty="0">
                <a:latin typeface="+mn-lt"/>
              </a:rPr>
              <a:t>, </a:t>
            </a:r>
            <a:r>
              <a:rPr lang="ru-RU" sz="2000" b="1" dirty="0" err="1">
                <a:latin typeface="+mn-lt"/>
              </a:rPr>
              <a:t>виконуючи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замовлення</a:t>
            </a:r>
            <a:r>
              <a:rPr lang="ru-RU" sz="2000" b="1" dirty="0">
                <a:latin typeface="+mn-lt"/>
              </a:rPr>
              <a:t>, </a:t>
            </a:r>
            <a:r>
              <a:rPr lang="ru-RU" sz="2000" b="1" dirty="0" err="1">
                <a:latin typeface="+mn-lt"/>
              </a:rPr>
              <a:t>він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здійснював</a:t>
            </a:r>
            <a:r>
              <a:rPr lang="ru-RU" sz="2000" b="1" dirty="0">
                <a:latin typeface="+mn-lt"/>
              </a:rPr>
              <a:t> за </a:t>
            </a:r>
            <a:r>
              <a:rPr lang="ru-RU" sz="2000" b="1" dirty="0" err="1" smtClean="0">
                <a:latin typeface="+mn-lt"/>
              </a:rPr>
              <a:t>стійкою</a:t>
            </a:r>
            <a:r>
              <a:rPr lang="ru-RU" sz="2000" b="1" dirty="0" smtClean="0">
                <a:latin typeface="+mn-lt"/>
              </a:rPr>
              <a:t> </a:t>
            </a:r>
            <a:r>
              <a:rPr lang="ru-RU" sz="2000" b="1" dirty="0">
                <a:latin typeface="+mn-lt"/>
              </a:rPr>
              <a:t>не </a:t>
            </a:r>
            <a:r>
              <a:rPr lang="ru-RU" sz="2000" b="1" dirty="0" err="1">
                <a:latin typeface="+mn-lt"/>
              </a:rPr>
              <a:t>більше</a:t>
            </a:r>
            <a:r>
              <a:rPr lang="ru-RU" sz="2000" b="1" dirty="0">
                <a:latin typeface="+mn-lt"/>
              </a:rPr>
              <a:t> за один </a:t>
            </a:r>
            <a:r>
              <a:rPr lang="ru-RU" sz="2000" b="1" dirty="0" err="1">
                <a:latin typeface="+mn-lt"/>
              </a:rPr>
              <a:t>крок</a:t>
            </a:r>
            <a:r>
              <a:rPr lang="ru-RU" sz="2000" b="1" dirty="0">
                <a:latin typeface="+mn-lt"/>
              </a:rPr>
              <a:t> у будь-яку </a:t>
            </a:r>
            <a:r>
              <a:rPr lang="ru-RU" sz="2000" b="1" dirty="0" err="1">
                <a:latin typeface="+mn-lt"/>
              </a:rPr>
              <a:t>із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сторін</a:t>
            </a:r>
            <a:r>
              <a:rPr lang="ru-RU" sz="2000" b="1" dirty="0">
                <a:latin typeface="+mn-lt"/>
              </a:rPr>
              <a:t> - </a:t>
            </a:r>
            <a:r>
              <a:rPr lang="ru-RU" sz="2000" b="1" dirty="0" err="1">
                <a:latin typeface="+mn-lt"/>
              </a:rPr>
              <a:t>вліво</a:t>
            </a:r>
            <a:r>
              <a:rPr lang="ru-RU" sz="2000" b="1" dirty="0">
                <a:latin typeface="+mn-lt"/>
              </a:rPr>
              <a:t>, </a:t>
            </a:r>
            <a:r>
              <a:rPr lang="ru-RU" sz="2000" b="1" dirty="0" smtClean="0">
                <a:latin typeface="+mn-lt"/>
              </a:rPr>
              <a:t>вправо </a:t>
            </a:r>
            <a:r>
              <a:rPr lang="ru-RU" sz="2000" b="1" dirty="0">
                <a:latin typeface="+mn-lt"/>
              </a:rPr>
              <a:t>і назад. </a:t>
            </a:r>
            <a:r>
              <a:rPr lang="ru-RU" sz="2000" b="1" dirty="0" err="1">
                <a:latin typeface="+mn-lt"/>
              </a:rPr>
              <a:t>Тобто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 smtClean="0">
                <a:latin typeface="+mn-lt"/>
              </a:rPr>
              <a:t>всі</a:t>
            </a:r>
            <a:r>
              <a:rPr lang="ru-RU" sz="2000" b="1" dirty="0" smtClean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предмети</a:t>
            </a:r>
            <a:r>
              <a:rPr lang="ru-RU" sz="2000" b="1" dirty="0">
                <a:latin typeface="+mn-lt"/>
              </a:rPr>
              <a:t>, </a:t>
            </a:r>
            <a:r>
              <a:rPr lang="ru-RU" sz="2000" b="1" dirty="0" err="1">
                <a:latin typeface="+mn-lt"/>
              </a:rPr>
              <a:t>інвентар</a:t>
            </a:r>
            <a:r>
              <a:rPr lang="ru-RU" sz="2000" b="1" dirty="0">
                <a:latin typeface="+mn-lt"/>
              </a:rPr>
              <a:t>, </a:t>
            </a:r>
            <a:r>
              <a:rPr lang="ru-RU" sz="2000" b="1" dirty="0" err="1">
                <a:latin typeface="+mn-lt"/>
              </a:rPr>
              <a:t>устаткування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повинні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знаходитися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від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нього</a:t>
            </a:r>
            <a:r>
              <a:rPr lang="ru-RU" sz="2000" b="1" dirty="0">
                <a:latin typeface="+mn-lt"/>
              </a:rPr>
              <a:t> в </a:t>
            </a:r>
            <a:r>
              <a:rPr lang="ru-RU" sz="2000" b="1" dirty="0" err="1">
                <a:latin typeface="+mn-lt"/>
              </a:rPr>
              <a:t>кроковій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доступності</a:t>
            </a:r>
            <a:r>
              <a:rPr lang="ru-RU" sz="2000" b="1" dirty="0">
                <a:latin typeface="+mn-lt"/>
              </a:rPr>
              <a:t>.</a:t>
            </a:r>
            <a:endParaRPr lang="ru-RU" sz="2000" dirty="0">
              <a:latin typeface="+mn-lt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0" y="0"/>
            <a:ext cx="857224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vert270" rtlCol="0"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5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ru-RU" sz="35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ОРГАНІЗАЦІЯ РОБОЧОГО МІСЦЯ </a:t>
            </a:r>
            <a:endParaRPr kumimoji="0" lang="ru-RU" sz="35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050" name="Picture 2" descr="C:\Documents and Settings\Medved\Рабочий стол\Торощин презентации\2 организация рабочего места\2 организация рабочего места\3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1285860"/>
            <a:ext cx="5715040" cy="3816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dirty="0" smtClean="0"/>
              <a:t>3. Продажі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81336"/>
            <a:ext cx="8496944" cy="4525963"/>
          </a:xfrm>
        </p:spPr>
        <p:txBody>
          <a:bodyPr/>
          <a:lstStyle/>
          <a:p>
            <a:r>
              <a:rPr lang="ru-RU" dirty="0"/>
              <a:t>Круто </a:t>
            </a:r>
            <a:r>
              <a:rPr lang="ru-RU" dirty="0" err="1"/>
              <a:t>підібраний</a:t>
            </a:r>
            <a:r>
              <a:rPr lang="ru-RU" dirty="0"/>
              <a:t> </a:t>
            </a:r>
            <a:r>
              <a:rPr lang="ru-RU" dirty="0" err="1"/>
              <a:t>гарнір</a:t>
            </a:r>
            <a:r>
              <a:rPr lang="ru-RU" dirty="0"/>
              <a:t> </a:t>
            </a:r>
            <a:r>
              <a:rPr lang="ru-RU" dirty="0" err="1"/>
              <a:t>ймовірно</a:t>
            </a:r>
            <a:r>
              <a:rPr lang="ru-RU" dirty="0"/>
              <a:t> </a:t>
            </a:r>
            <a:r>
              <a:rPr lang="ru-RU" dirty="0" err="1"/>
              <a:t>підвищить</a:t>
            </a:r>
            <a:r>
              <a:rPr lang="ru-RU" dirty="0"/>
              <a:t> </a:t>
            </a:r>
            <a:r>
              <a:rPr lang="ru-RU" dirty="0" err="1"/>
              <a:t>продажі</a:t>
            </a:r>
            <a:r>
              <a:rPr lang="ru-RU" dirty="0"/>
              <a:t> напою,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смак не є </a:t>
            </a:r>
            <a:r>
              <a:rPr lang="ru-RU" dirty="0" err="1"/>
              <a:t>нічим</a:t>
            </a:r>
            <a:r>
              <a:rPr lang="ru-RU" dirty="0"/>
              <a:t> </a:t>
            </a:r>
            <a:r>
              <a:rPr lang="ru-RU" dirty="0" err="1"/>
              <a:t>особливим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767" y="2642727"/>
            <a:ext cx="4038898" cy="4086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42727"/>
            <a:ext cx="4179379" cy="414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486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4. Смак і аромат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778" y="1268760"/>
            <a:ext cx="8229600" cy="4525963"/>
          </a:xfrm>
        </p:spPr>
        <p:txBody>
          <a:bodyPr/>
          <a:lstStyle/>
          <a:p>
            <a:r>
              <a:rPr lang="uk-UA" dirty="0" smtClean="0"/>
              <a:t>Гарнір може підкреслювати смакові якості напою.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1806690"/>
            <a:ext cx="5015309" cy="501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153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276872"/>
            <a:ext cx="6858000" cy="39671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Що ж використовують для гарнірів?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1. Цитрусові та їх цедра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53948"/>
            <a:ext cx="3155876" cy="420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40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2. </a:t>
            </a:r>
            <a:r>
              <a:rPr lang="uk-UA" dirty="0" err="1" smtClean="0"/>
              <a:t>Дегідрація</a:t>
            </a:r>
            <a:r>
              <a:rPr lang="uk-UA" dirty="0" smtClean="0"/>
              <a:t> (засушені фрукти)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1600200"/>
            <a:ext cx="4990482" cy="49858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" y="1417638"/>
            <a:ext cx="4100336" cy="508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235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3. </a:t>
            </a:r>
            <a:r>
              <a:rPr lang="uk-UA" dirty="0" err="1" smtClean="0"/>
              <a:t>Кокт.вишні</a:t>
            </a:r>
            <a:r>
              <a:rPr lang="uk-UA" dirty="0" smtClean="0"/>
              <a:t>, цукрова пудра, квіти, листя м'яти, базиліку тощо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7984" y="1844824"/>
            <a:ext cx="4492683" cy="45259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00200"/>
            <a:ext cx="4955536" cy="411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116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6" y="1728271"/>
            <a:ext cx="6336704" cy="51125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046" y="116633"/>
            <a:ext cx="434091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118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5854047" cy="5805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333" y="404664"/>
            <a:ext cx="4467113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585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201" y="868218"/>
            <a:ext cx="3971799" cy="40009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916" y="116632"/>
            <a:ext cx="8229600" cy="706090"/>
          </a:xfrm>
        </p:spPr>
        <p:txBody>
          <a:bodyPr/>
          <a:lstStyle/>
          <a:p>
            <a:r>
              <a:rPr lang="uk-UA" dirty="0" smtClean="0"/>
              <a:t>4. «Іній»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916" y="1819458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720"/>
            <a:ext cx="3419872" cy="4149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2420888"/>
            <a:ext cx="3358836" cy="418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86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31722"/>
            <a:ext cx="8928992" cy="658620"/>
          </a:xfrm>
        </p:spPr>
        <p:txBody>
          <a:bodyPr/>
          <a:lstStyle/>
          <a:p>
            <a:r>
              <a:rPr lang="uk-UA" sz="4000" dirty="0"/>
              <a:t>5. Їстівні «некласичні» </a:t>
            </a:r>
            <a:r>
              <a:rPr lang="uk-UA" sz="4000" dirty="0" smtClean="0"/>
              <a:t>та неїстівні гарніри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3891502" cy="6028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022" y="1734833"/>
            <a:ext cx="486916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047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uk-UA" b="1" u="sng" dirty="0" smtClean="0"/>
              <a:t>Слід запам'ятати: 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2296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 smtClean="0"/>
              <a:t>1</a:t>
            </a:r>
            <a:r>
              <a:rPr lang="ru-RU" dirty="0"/>
              <a:t>. </a:t>
            </a:r>
            <a:r>
              <a:rPr lang="ru-RU" dirty="0" err="1" smtClean="0"/>
              <a:t>Єдине</a:t>
            </a:r>
            <a:r>
              <a:rPr lang="ru-RU" dirty="0"/>
              <a:t>, з </a:t>
            </a:r>
            <a:r>
              <a:rPr lang="ru-RU" dirty="0" err="1"/>
              <a:t>чим</a:t>
            </a:r>
            <a:r>
              <a:rPr lang="ru-RU" dirty="0"/>
              <a:t> не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переборщити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з </a:t>
            </a:r>
            <a:r>
              <a:rPr lang="ru-RU" dirty="0" err="1"/>
              <a:t>м'ятою</a:t>
            </a:r>
            <a:r>
              <a:rPr lang="ru-RU" dirty="0"/>
              <a:t> в </a:t>
            </a:r>
            <a:r>
              <a:rPr lang="ru-RU" dirty="0" err="1" smtClean="0"/>
              <a:t>Мохіто</a:t>
            </a:r>
            <a:r>
              <a:rPr lang="ru-RU" dirty="0" smtClean="0"/>
              <a:t>.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2.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/>
              <a:t>час на </a:t>
            </a:r>
            <a:r>
              <a:rPr lang="ru-RU" dirty="0" err="1"/>
              <a:t>гарнір</a:t>
            </a:r>
            <a:r>
              <a:rPr lang="ru-RU" dirty="0"/>
              <a:t> </a:t>
            </a:r>
            <a:r>
              <a:rPr lang="ru-RU" dirty="0" err="1"/>
              <a:t>йде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на </a:t>
            </a:r>
            <a:r>
              <a:rPr lang="ru-RU" dirty="0" err="1"/>
              <a:t>напій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поганий</a:t>
            </a:r>
            <a:r>
              <a:rPr lang="ru-RU" dirty="0"/>
              <a:t> </a:t>
            </a:r>
            <a:r>
              <a:rPr lang="ru-RU" dirty="0" err="1"/>
              <a:t>гарнір</a:t>
            </a:r>
            <a:r>
              <a:rPr lang="ru-RU" dirty="0" smtClean="0"/>
              <a:t>.</a:t>
            </a:r>
          </a:p>
          <a:p>
            <a:pPr>
              <a:spcBef>
                <a:spcPts val="0"/>
              </a:spcBef>
            </a:pPr>
            <a:r>
              <a:rPr lang="ru-RU" dirty="0"/>
              <a:t>3.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гарнір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dirty="0" err="1" smtClean="0"/>
              <a:t>заважає</a:t>
            </a:r>
            <a:r>
              <a:rPr lang="ru-RU" dirty="0" smtClean="0"/>
              <a:t> </a:t>
            </a:r>
            <a:r>
              <a:rPr lang="ru-RU" dirty="0" err="1"/>
              <a:t>пити</a:t>
            </a:r>
            <a:r>
              <a:rPr lang="ru-RU" dirty="0"/>
              <a:t> </a:t>
            </a:r>
            <a:r>
              <a:rPr lang="ru-RU" dirty="0" err="1"/>
              <a:t>напій</a:t>
            </a:r>
            <a:r>
              <a:rPr lang="ru-RU" dirty="0"/>
              <a:t>, </a:t>
            </a: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dirty="0" err="1" smtClean="0"/>
              <a:t>бруднить</a:t>
            </a:r>
            <a:r>
              <a:rPr lang="ru-RU" dirty="0" smtClean="0"/>
              <a:t> руки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легко </a:t>
            </a:r>
            <a:r>
              <a:rPr lang="ru-RU" dirty="0" err="1"/>
              <a:t>падає</a:t>
            </a:r>
            <a:r>
              <a:rPr lang="ru-RU" dirty="0"/>
              <a:t> з </a:t>
            </a: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dirty="0" err="1" smtClean="0"/>
              <a:t>келиха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поганий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dirty="0" err="1" smtClean="0"/>
              <a:t>гарнір</a:t>
            </a:r>
            <a:r>
              <a:rPr lang="ru-RU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649" y="2780928"/>
            <a:ext cx="5378921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11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857224" y="1"/>
            <a:ext cx="8286776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PTSerif-Bold"/>
              </a:rPr>
              <a:t>ПРАВИЛО ВЕРХНЬОЇ ПОЛИЦІ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0" y="0"/>
            <a:ext cx="857224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vert270" rtlCol="0"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5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ru-RU" sz="35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ОРГАНІЗАЦІЯ РОБОЧОГО МІСЦЯ </a:t>
            </a:r>
            <a:endParaRPr kumimoji="0" lang="ru-RU" sz="35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857224" y="4934396"/>
            <a:ext cx="828677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err="1">
                <a:latin typeface="+mn-lt"/>
              </a:rPr>
              <a:t>Пляшки</a:t>
            </a:r>
            <a:r>
              <a:rPr lang="ru-RU" sz="2000" b="1" dirty="0">
                <a:latin typeface="+mn-lt"/>
              </a:rPr>
              <a:t> з </a:t>
            </a:r>
            <a:r>
              <a:rPr lang="ru-RU" sz="2000" b="1" dirty="0" err="1">
                <a:latin typeface="+mn-lt"/>
              </a:rPr>
              <a:t>найдорожчим</a:t>
            </a:r>
            <a:r>
              <a:rPr lang="ru-RU" sz="2000" b="1" dirty="0">
                <a:latin typeface="+mn-lt"/>
              </a:rPr>
              <a:t> алкоголем </a:t>
            </a:r>
            <a:r>
              <a:rPr lang="ru-RU" sz="2000" b="1" dirty="0" err="1" smtClean="0">
                <a:latin typeface="+mn-lt"/>
              </a:rPr>
              <a:t>ставлять</a:t>
            </a:r>
            <a:r>
              <a:rPr lang="ru-RU" sz="2000" b="1" dirty="0" smtClean="0">
                <a:latin typeface="+mn-lt"/>
              </a:rPr>
              <a:t> </a:t>
            </a:r>
            <a:r>
              <a:rPr lang="ru-RU" sz="2000" b="1" dirty="0">
                <a:latin typeface="+mn-lt"/>
              </a:rPr>
              <a:t>на </a:t>
            </a:r>
            <a:r>
              <a:rPr lang="ru-RU" sz="2000" b="1" dirty="0" err="1">
                <a:latin typeface="+mn-lt"/>
              </a:rPr>
              <a:t>верхню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полицю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 smtClean="0">
                <a:latin typeface="+mn-lt"/>
              </a:rPr>
              <a:t>заднього</a:t>
            </a:r>
            <a:r>
              <a:rPr lang="ru-RU" sz="2000" b="1" dirty="0" smtClean="0">
                <a:latin typeface="+mn-lt"/>
              </a:rPr>
              <a:t> бару, </a:t>
            </a:r>
            <a:r>
              <a:rPr lang="ru-RU" sz="2000" b="1" dirty="0">
                <a:latin typeface="+mn-lt"/>
              </a:rPr>
              <a:t>по центру. Там вони </a:t>
            </a:r>
            <a:r>
              <a:rPr lang="ru-RU" sz="2000" b="1" dirty="0" err="1">
                <a:latin typeface="+mn-lt"/>
              </a:rPr>
              <a:t>будуть</a:t>
            </a:r>
            <a:r>
              <a:rPr lang="ru-RU" sz="2000" b="1" dirty="0">
                <a:latin typeface="+mn-lt"/>
              </a:rPr>
              <a:t> у </a:t>
            </a:r>
            <a:r>
              <a:rPr lang="ru-RU" sz="2000" b="1" dirty="0" err="1">
                <a:latin typeface="+mn-lt"/>
              </a:rPr>
              <a:t>фокусі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уваги</a:t>
            </a:r>
            <a:r>
              <a:rPr lang="ru-RU" sz="2000" b="1" dirty="0">
                <a:latin typeface="+mn-lt"/>
              </a:rPr>
              <a:t> гостей і до того ж у </a:t>
            </a:r>
            <a:r>
              <a:rPr lang="ru-RU" sz="2000" b="1" dirty="0" err="1">
                <a:latin typeface="+mn-lt"/>
              </a:rPr>
              <a:t>безпеці</a:t>
            </a:r>
            <a:r>
              <a:rPr lang="ru-RU" sz="2000" b="1" dirty="0">
                <a:latin typeface="+mn-lt"/>
              </a:rPr>
              <a:t>: </a:t>
            </a:r>
            <a:r>
              <a:rPr lang="ru-RU" sz="2000" b="1" dirty="0" err="1">
                <a:latin typeface="+mn-lt"/>
              </a:rPr>
              <a:t>бармени</a:t>
            </a:r>
            <a:r>
              <a:rPr lang="ru-RU" sz="2000" b="1" dirty="0">
                <a:latin typeface="+mn-lt"/>
              </a:rPr>
              <a:t> не </a:t>
            </a:r>
            <a:r>
              <a:rPr lang="ru-RU" sz="2000" b="1" dirty="0" err="1">
                <a:latin typeface="+mn-lt"/>
              </a:rPr>
              <a:t>зачеплять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їх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випадково</a:t>
            </a:r>
            <a:r>
              <a:rPr lang="ru-RU" sz="2000" b="1" dirty="0">
                <a:latin typeface="+mn-lt"/>
              </a:rPr>
              <a:t>, коли </a:t>
            </a:r>
            <a:r>
              <a:rPr lang="ru-RU" sz="2000" b="1" dirty="0" err="1">
                <a:latin typeface="+mn-lt"/>
              </a:rPr>
              <a:t>братимуть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пляшки</a:t>
            </a:r>
            <a:r>
              <a:rPr lang="ru-RU" sz="2000" b="1" dirty="0">
                <a:latin typeface="+mn-lt"/>
              </a:rPr>
              <a:t> з </a:t>
            </a:r>
            <a:r>
              <a:rPr lang="ru-RU" sz="2000" b="1" dirty="0" err="1">
                <a:latin typeface="+mn-lt"/>
              </a:rPr>
              <a:t>інших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полиць</a:t>
            </a:r>
            <a:r>
              <a:rPr lang="ru-RU" sz="2000" b="1" dirty="0">
                <a:latin typeface="+mn-lt"/>
              </a:rPr>
              <a:t>. </a:t>
            </a:r>
            <a:r>
              <a:rPr lang="ru-RU" sz="2000" b="1" dirty="0" err="1">
                <a:latin typeface="+mn-lt"/>
              </a:rPr>
              <a:t>Напої</a:t>
            </a:r>
            <a:r>
              <a:rPr lang="ru-RU" sz="2000" b="1" dirty="0">
                <a:latin typeface="+mn-lt"/>
              </a:rPr>
              <a:t>, </a:t>
            </a:r>
            <a:r>
              <a:rPr lang="ru-RU" sz="2000" b="1" dirty="0" err="1">
                <a:latin typeface="+mn-lt"/>
              </a:rPr>
              <a:t>які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 smtClean="0">
                <a:latin typeface="+mn-lt"/>
              </a:rPr>
              <a:t>використовуються</a:t>
            </a:r>
            <a:r>
              <a:rPr lang="ru-RU" sz="2000" b="1" dirty="0" smtClean="0">
                <a:latin typeface="+mn-lt"/>
              </a:rPr>
              <a:t> </a:t>
            </a:r>
            <a:r>
              <a:rPr lang="ru-RU" sz="2000" b="1" dirty="0" err="1" smtClean="0">
                <a:latin typeface="+mn-lt"/>
              </a:rPr>
              <a:t>найчастіше</a:t>
            </a:r>
            <a:r>
              <a:rPr lang="ru-RU" sz="2000" b="1" dirty="0">
                <a:latin typeface="+mn-lt"/>
              </a:rPr>
              <a:t>, треба </a:t>
            </a:r>
            <a:r>
              <a:rPr lang="ru-RU" sz="2000" b="1" dirty="0" err="1">
                <a:latin typeface="+mn-lt"/>
              </a:rPr>
              <a:t>поставити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праворуч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від</a:t>
            </a:r>
            <a:r>
              <a:rPr lang="ru-RU" sz="2000" b="1" dirty="0">
                <a:latin typeface="+mn-lt"/>
              </a:rPr>
              <a:t> себе </a:t>
            </a:r>
            <a:r>
              <a:rPr lang="ru-RU" sz="2000" b="1" dirty="0" err="1">
                <a:latin typeface="+mn-lt"/>
              </a:rPr>
              <a:t>або</a:t>
            </a:r>
            <a:r>
              <a:rPr lang="ru-RU" sz="2000" b="1" dirty="0">
                <a:latin typeface="+mn-lt"/>
              </a:rPr>
              <a:t> на </a:t>
            </a:r>
            <a:r>
              <a:rPr lang="ru-RU" sz="2000" b="1" dirty="0" err="1">
                <a:latin typeface="+mn-lt"/>
              </a:rPr>
              <a:t>нижню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полицю</a:t>
            </a:r>
            <a:r>
              <a:rPr lang="ru-RU" sz="2000" b="1" dirty="0">
                <a:latin typeface="+mn-lt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483" name="Picture 3" descr="C:\Documents and Settings\Medved\Рабочий стол\Торощин презентации\2 организация рабочего места\2 организация рабочего места\4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395" y="1057278"/>
            <a:ext cx="3443291" cy="3443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C:\Documents and Settings\Medved\Рабочий стол\Торощин презентации\2 организация рабочего места\2 организация рабочего места\4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4844" y="1285860"/>
            <a:ext cx="4363410" cy="290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000100" y="714356"/>
            <a:ext cx="7858180" cy="1588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470025"/>
          </a:xfrm>
        </p:spPr>
        <p:txBody>
          <a:bodyPr/>
          <a:lstStyle/>
          <a:p>
            <a:r>
              <a:rPr lang="uk-UA" dirty="0" smtClean="0"/>
              <a:t>Домашнє завдання: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700808"/>
            <a:ext cx="8496944" cy="17526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uk-UA" dirty="0" smtClean="0"/>
              <a:t>Записати класифікацію коктейлів, які готуються на основі яйця (</a:t>
            </a:r>
            <a:r>
              <a:rPr lang="uk-UA" dirty="0" err="1" smtClean="0"/>
              <a:t>ег-ногі</a:t>
            </a:r>
            <a:r>
              <a:rPr lang="uk-UA" dirty="0" smtClean="0"/>
              <a:t>, </a:t>
            </a:r>
            <a:r>
              <a:rPr lang="uk-UA" dirty="0" err="1" smtClean="0"/>
              <a:t>фліпи</a:t>
            </a:r>
            <a:r>
              <a:rPr lang="uk-UA" dirty="0" smtClean="0"/>
              <a:t>, </a:t>
            </a:r>
            <a:r>
              <a:rPr lang="uk-UA" dirty="0" err="1" smtClean="0"/>
              <a:t>ойстери</a:t>
            </a:r>
            <a:r>
              <a:rPr lang="uk-UA" dirty="0" smtClean="0"/>
              <a:t>) та класифікацію </a:t>
            </a:r>
            <a:r>
              <a:rPr lang="uk-UA" dirty="0" err="1" smtClean="0"/>
              <a:t>горячих</a:t>
            </a:r>
            <a:r>
              <a:rPr lang="uk-UA" dirty="0" smtClean="0"/>
              <a:t> коктейлів. </a:t>
            </a:r>
          </a:p>
          <a:p>
            <a:pPr marL="514350" indent="-514350">
              <a:buAutoNum type="arabicPeriod"/>
            </a:pPr>
            <a:r>
              <a:rPr lang="uk-UA" dirty="0" smtClean="0"/>
              <a:t>Скласти перелік коктейлів аперитивів і </a:t>
            </a:r>
            <a:r>
              <a:rPr lang="uk-UA" dirty="0" err="1" smtClean="0"/>
              <a:t>диджестивів</a:t>
            </a:r>
            <a:r>
              <a:rPr lang="uk-UA" dirty="0" smtClean="0"/>
              <a:t> (не менше 5 напоїв). </a:t>
            </a:r>
            <a:endParaRPr lang="uk-UA" dirty="0" smtClean="0"/>
          </a:p>
          <a:p>
            <a:pPr marL="514350" indent="-514350">
              <a:buAutoNum type="arabicPeriod"/>
            </a:pPr>
            <a:r>
              <a:rPr lang="uk-UA" dirty="0" smtClean="0"/>
              <a:t>Обрати один-два </a:t>
            </a:r>
            <a:r>
              <a:rPr lang="uk-UA" dirty="0" smtClean="0"/>
              <a:t>коктейлі </a:t>
            </a:r>
            <a:r>
              <a:rPr lang="uk-UA" dirty="0"/>
              <a:t>для </a:t>
            </a:r>
            <a:r>
              <a:rPr lang="uk-UA" dirty="0" smtClean="0"/>
              <a:t>самостійного </a:t>
            </a:r>
            <a:r>
              <a:rPr lang="uk-UA" dirty="0" smtClean="0"/>
              <a:t>приготування, виконати його презентацію у формі відео звіту.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641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071538" y="0"/>
            <a:ext cx="80724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PTSerif-Bold"/>
              </a:rPr>
              <a:t>ПРАВИЛО ГРУПУВАННЯ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0" y="0"/>
            <a:ext cx="857224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vert270" rtlCol="0">
            <a:no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5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ru-RU" sz="35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ОРГАНІЗАЦІЯ РОБОЧОГО МІСЦЯ </a:t>
            </a:r>
            <a:endParaRPr kumimoji="0" lang="ru-RU" sz="35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1506" name="Picture 2" descr="C:\Documents and Settings\Medved\Рабочий стол\Торощин презентации\2 организация рабочего места\2 организация рабочего места\5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142984"/>
            <a:ext cx="7786742" cy="3890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71539" y="5143512"/>
            <a:ext cx="78581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+mn-lt"/>
              </a:rPr>
              <a:t>В</a:t>
            </a:r>
            <a:r>
              <a:rPr lang="ru-RU" sz="2000" b="1" dirty="0" err="1" smtClean="0">
                <a:latin typeface="+mn-lt"/>
              </a:rPr>
              <a:t>сі</a:t>
            </a:r>
            <a:r>
              <a:rPr lang="ru-RU" sz="2000" b="1" dirty="0" smtClean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алкогольні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напої</a:t>
            </a:r>
            <a:r>
              <a:rPr lang="ru-RU" sz="2000" b="1" dirty="0">
                <a:latin typeface="+mn-lt"/>
              </a:rPr>
              <a:t> треба </a:t>
            </a:r>
            <a:r>
              <a:rPr lang="ru-RU" sz="2000" b="1" dirty="0" err="1">
                <a:latin typeface="+mn-lt"/>
              </a:rPr>
              <a:t>ставити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групами</a:t>
            </a:r>
            <a:r>
              <a:rPr lang="ru-RU" sz="2000" b="1" dirty="0">
                <a:latin typeface="+mn-lt"/>
              </a:rPr>
              <a:t> (</a:t>
            </a:r>
            <a:r>
              <a:rPr lang="ru-RU" sz="2000" b="1" dirty="0" err="1">
                <a:latin typeface="+mn-lt"/>
              </a:rPr>
              <a:t>горілки</a:t>
            </a:r>
            <a:r>
              <a:rPr lang="ru-RU" sz="2000" b="1" dirty="0">
                <a:latin typeface="+mn-lt"/>
              </a:rPr>
              <a:t>, </a:t>
            </a:r>
            <a:r>
              <a:rPr lang="ru-RU" sz="2000" b="1" dirty="0" err="1">
                <a:latin typeface="+mn-lt"/>
              </a:rPr>
              <a:t>текілу</a:t>
            </a:r>
            <a:r>
              <a:rPr lang="ru-RU" sz="2000" b="1" dirty="0">
                <a:latin typeface="+mn-lt"/>
              </a:rPr>
              <a:t>, </a:t>
            </a:r>
            <a:r>
              <a:rPr lang="ru-RU" sz="2000" b="1" dirty="0" err="1">
                <a:latin typeface="+mn-lt"/>
              </a:rPr>
              <a:t>лікери</a:t>
            </a:r>
            <a:r>
              <a:rPr lang="ru-RU" sz="2000" b="1" dirty="0">
                <a:latin typeface="+mn-lt"/>
              </a:rPr>
              <a:t>, </a:t>
            </a:r>
            <a:r>
              <a:rPr lang="ru-RU" sz="2000" b="1" dirty="0" err="1">
                <a:latin typeface="+mn-lt"/>
              </a:rPr>
              <a:t>вермути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 smtClean="0">
                <a:latin typeface="+mn-lt"/>
              </a:rPr>
              <a:t>тощо</a:t>
            </a:r>
            <a:r>
              <a:rPr lang="ru-RU" sz="2000" b="1" dirty="0" smtClean="0">
                <a:latin typeface="+mn-lt"/>
              </a:rPr>
              <a:t>) </a:t>
            </a:r>
            <a:r>
              <a:rPr lang="ru-RU" sz="2000" b="1" dirty="0">
                <a:latin typeface="+mn-lt"/>
              </a:rPr>
              <a:t>і </a:t>
            </a:r>
            <a:r>
              <a:rPr lang="ru-RU" sz="2000" b="1" dirty="0" err="1">
                <a:latin typeface="+mn-lt"/>
              </a:rPr>
              <a:t>завжди</a:t>
            </a:r>
            <a:r>
              <a:rPr lang="ru-RU" sz="2000" b="1" dirty="0">
                <a:latin typeface="+mn-lt"/>
              </a:rPr>
              <a:t> на одно і те ж </a:t>
            </a:r>
            <a:r>
              <a:rPr lang="ru-RU" sz="2000" b="1" dirty="0" err="1">
                <a:latin typeface="+mn-lt"/>
              </a:rPr>
              <a:t>місце</a:t>
            </a:r>
            <a:r>
              <a:rPr lang="ru-RU" sz="2000" b="1" dirty="0">
                <a:latin typeface="+mn-lt"/>
              </a:rPr>
              <a:t>. Так гостю буде </a:t>
            </a:r>
            <a:r>
              <a:rPr lang="ru-RU" sz="2000" b="1" dirty="0" err="1" smtClean="0">
                <a:latin typeface="+mn-lt"/>
              </a:rPr>
              <a:t>простіше</a:t>
            </a:r>
            <a:r>
              <a:rPr lang="ru-RU" sz="2000" b="1" dirty="0" smtClean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зробити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вибір</a:t>
            </a:r>
            <a:r>
              <a:rPr lang="ru-RU" sz="2000" b="1" dirty="0">
                <a:latin typeface="+mn-lt"/>
              </a:rPr>
              <a:t> з </a:t>
            </a:r>
            <a:r>
              <a:rPr lang="ru-RU" sz="2000" b="1" dirty="0" err="1">
                <a:latin typeface="+mn-lt"/>
              </a:rPr>
              <a:t>наявних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напоїв</a:t>
            </a:r>
            <a:r>
              <a:rPr lang="ru-RU" sz="2000" b="1" dirty="0">
                <a:latin typeface="+mn-lt"/>
              </a:rPr>
              <a:t>, а </a:t>
            </a:r>
            <a:r>
              <a:rPr lang="ru-RU" sz="2000" b="1" dirty="0" err="1">
                <a:latin typeface="+mn-lt"/>
              </a:rPr>
              <a:t>барменові</a:t>
            </a:r>
            <a:r>
              <a:rPr lang="ru-RU" sz="2000" b="1" dirty="0">
                <a:latin typeface="+mn-lt"/>
              </a:rPr>
              <a:t> - </a:t>
            </a:r>
            <a:r>
              <a:rPr lang="ru-RU" sz="2000" b="1" dirty="0" err="1">
                <a:latin typeface="+mn-lt"/>
              </a:rPr>
              <a:t>орієнтуватися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у </a:t>
            </a:r>
            <a:r>
              <a:rPr lang="ru-RU" sz="2000" b="1" dirty="0" err="1">
                <a:latin typeface="+mn-lt"/>
              </a:rPr>
              <a:t>процесі</a:t>
            </a:r>
            <a:r>
              <a:rPr lang="ru-RU" sz="2000" b="1" dirty="0">
                <a:latin typeface="+mn-lt"/>
              </a:rPr>
              <a:t> обслуговування.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142976" y="928670"/>
            <a:ext cx="7643866" cy="1588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88640"/>
            <a:ext cx="74888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Підготовка</a:t>
            </a:r>
            <a:r>
              <a:rPr lang="ru-RU" sz="2000" b="1" dirty="0"/>
              <a:t> бару до </a:t>
            </a:r>
            <a:r>
              <a:rPr lang="ru-RU" sz="2000" b="1" dirty="0" err="1"/>
              <a:t>роботи</a:t>
            </a:r>
            <a:r>
              <a:rPr lang="ru-RU" sz="2000" b="1" dirty="0"/>
              <a:t> </a:t>
            </a:r>
            <a:r>
              <a:rPr lang="ru-RU" sz="2000" b="1" dirty="0" err="1"/>
              <a:t>починається</a:t>
            </a:r>
            <a:r>
              <a:rPr lang="ru-RU" sz="2000" b="1" dirty="0"/>
              <a:t> </a:t>
            </a:r>
            <a:r>
              <a:rPr lang="ru-RU" sz="2000" b="1" dirty="0" smtClean="0"/>
              <a:t>в </a:t>
            </a:r>
            <a:r>
              <a:rPr lang="ru-RU" sz="2000" b="1" dirty="0" err="1"/>
              <a:t>такій</a:t>
            </a:r>
            <a:r>
              <a:rPr lang="ru-RU" sz="2000" b="1" dirty="0"/>
              <a:t> </a:t>
            </a:r>
            <a:r>
              <a:rPr lang="ru-RU" sz="2000" b="1" dirty="0" err="1"/>
              <a:t>послідовності</a:t>
            </a:r>
            <a:r>
              <a:rPr lang="ru-RU" sz="2000" b="1" dirty="0"/>
              <a:t>: </a:t>
            </a:r>
            <a:endParaRPr lang="ru-RU" sz="2000" b="1" dirty="0" smtClean="0"/>
          </a:p>
          <a:p>
            <a:pPr algn="ctr"/>
            <a:endParaRPr lang="ru-R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/>
              <a:t>перевіряють</a:t>
            </a:r>
            <a:r>
              <a:rPr lang="ru-RU" sz="2000" dirty="0" smtClean="0"/>
              <a:t> </a:t>
            </a:r>
            <a:r>
              <a:rPr lang="ru-RU" sz="2000" dirty="0" err="1"/>
              <a:t>складські</a:t>
            </a:r>
            <a:r>
              <a:rPr lang="ru-RU" sz="2000" dirty="0"/>
              <a:t> запаси </a:t>
            </a:r>
            <a:r>
              <a:rPr lang="ru-RU" sz="2000" dirty="0" err="1"/>
              <a:t>напоїв</a:t>
            </a:r>
            <a:r>
              <a:rPr lang="ru-RU" sz="2000" dirty="0"/>
              <a:t>, </a:t>
            </a:r>
            <a:r>
              <a:rPr lang="ru-RU" sz="2000" dirty="0" err="1"/>
              <a:t>продуктів</a:t>
            </a:r>
            <a:r>
              <a:rPr lang="ru-RU" sz="2000" dirty="0"/>
              <a:t> </a:t>
            </a:r>
            <a:r>
              <a:rPr lang="ru-RU" sz="2000" dirty="0" smtClean="0"/>
              <a:t>і сроки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 smtClean="0"/>
              <a:t>зберігання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/>
              <a:t>промивають</a:t>
            </a:r>
            <a:r>
              <a:rPr lang="ru-RU" sz="2000" dirty="0"/>
              <a:t>, </a:t>
            </a:r>
            <a:r>
              <a:rPr lang="ru-RU" sz="2000" dirty="0" err="1"/>
              <a:t>протирають</a:t>
            </a:r>
            <a:r>
              <a:rPr lang="ru-RU" sz="2000" dirty="0"/>
              <a:t>, </a:t>
            </a:r>
            <a:r>
              <a:rPr lang="ru-RU" sz="2000" dirty="0" err="1"/>
              <a:t>наповнюють</a:t>
            </a:r>
            <a:r>
              <a:rPr lang="ru-RU" sz="2000" dirty="0"/>
              <a:t> </a:t>
            </a:r>
            <a:r>
              <a:rPr lang="ru-RU" sz="2000" dirty="0" err="1"/>
              <a:t>ємності</a:t>
            </a:r>
            <a:r>
              <a:rPr lang="ru-RU" sz="2000" dirty="0"/>
              <a:t> для </a:t>
            </a:r>
            <a:r>
              <a:rPr lang="ru-RU" sz="2000" dirty="0" err="1" smtClean="0"/>
              <a:t>соків</a:t>
            </a:r>
            <a:r>
              <a:rPr lang="ru-RU" sz="2000" dirty="0" smtClean="0"/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/>
              <a:t>пробують</a:t>
            </a:r>
            <a:r>
              <a:rPr lang="ru-RU" sz="2000" dirty="0" smtClean="0"/>
              <a:t> </a:t>
            </a:r>
            <a:r>
              <a:rPr lang="ru-RU" sz="2000" dirty="0"/>
              <a:t>на смак вершки, </a:t>
            </a:r>
            <a:r>
              <a:rPr lang="ru-RU" sz="2000" dirty="0" err="1"/>
              <a:t>миють</a:t>
            </a:r>
            <a:r>
              <a:rPr lang="ru-RU" sz="2000" dirty="0"/>
              <a:t> </a:t>
            </a:r>
            <a:r>
              <a:rPr lang="ru-RU" sz="2000" dirty="0" err="1"/>
              <a:t>ємності</a:t>
            </a:r>
            <a:r>
              <a:rPr lang="ru-RU" sz="2000" dirty="0"/>
              <a:t>, </a:t>
            </a:r>
            <a:r>
              <a:rPr lang="ru-RU" sz="2000" dirty="0" err="1"/>
              <a:t>протирають</a:t>
            </a:r>
            <a:r>
              <a:rPr lang="ru-RU" sz="2000" dirty="0"/>
              <a:t> і </a:t>
            </a:r>
            <a:r>
              <a:rPr lang="ru-RU" sz="2000" dirty="0" err="1"/>
              <a:t>знову</a:t>
            </a:r>
            <a:r>
              <a:rPr lang="ru-RU" sz="2000" dirty="0"/>
              <a:t> </a:t>
            </a:r>
            <a:r>
              <a:rPr lang="ru-RU" sz="2000" dirty="0" err="1"/>
              <a:t>переливають</a:t>
            </a:r>
            <a:r>
              <a:rPr lang="ru-RU" sz="2000" dirty="0"/>
              <a:t> вершки (</a:t>
            </a:r>
            <a:r>
              <a:rPr lang="ru-RU" sz="2000" dirty="0" err="1"/>
              <a:t>щоб</a:t>
            </a:r>
            <a:r>
              <a:rPr lang="ru-RU" sz="2000" dirty="0"/>
              <a:t> не </a:t>
            </a:r>
            <a:r>
              <a:rPr lang="ru-RU" sz="2000" dirty="0" err="1"/>
              <a:t>було</a:t>
            </a:r>
            <a:r>
              <a:rPr lang="ru-RU" sz="2000" dirty="0"/>
              <a:t> </a:t>
            </a:r>
            <a:r>
              <a:rPr lang="ru-RU" sz="2000" dirty="0" err="1"/>
              <a:t>обідка</a:t>
            </a:r>
            <a:r>
              <a:rPr lang="ru-RU" sz="2000" dirty="0"/>
              <a:t> і </a:t>
            </a:r>
            <a:r>
              <a:rPr lang="ru-RU" sz="2000" dirty="0" err="1"/>
              <a:t>застарілих</a:t>
            </a:r>
            <a:r>
              <a:rPr lang="ru-RU" sz="2000" dirty="0"/>
              <a:t> </a:t>
            </a:r>
            <a:r>
              <a:rPr lang="ru-RU" sz="2000" dirty="0" err="1"/>
              <a:t>вершків</a:t>
            </a:r>
            <a:r>
              <a:rPr lang="ru-RU" sz="2000" dirty="0"/>
              <a:t> на </a:t>
            </a:r>
            <a:r>
              <a:rPr lang="ru-RU" sz="2000" dirty="0" err="1"/>
              <a:t>стінках</a:t>
            </a:r>
            <a:r>
              <a:rPr lang="ru-RU" sz="2000" dirty="0"/>
              <a:t> </a:t>
            </a:r>
            <a:r>
              <a:rPr lang="ru-RU" sz="2000" dirty="0" err="1"/>
              <a:t>ємності</a:t>
            </a:r>
            <a:r>
              <a:rPr lang="ru-RU" sz="2000" dirty="0"/>
              <a:t>); </a:t>
            </a:r>
            <a:endParaRPr lang="ru-R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/>
              <a:t>готують</a:t>
            </a:r>
            <a:r>
              <a:rPr lang="ru-RU" sz="2000" dirty="0" smtClean="0"/>
              <a:t> </a:t>
            </a:r>
            <a:r>
              <a:rPr lang="ru-RU" sz="2000" dirty="0"/>
              <a:t>до </a:t>
            </a:r>
            <a:r>
              <a:rPr lang="ru-RU" sz="2000" dirty="0" err="1"/>
              <a:t>роботи</a:t>
            </a:r>
            <a:r>
              <a:rPr lang="ru-RU" sz="2000" dirty="0"/>
              <a:t> </a:t>
            </a:r>
            <a:r>
              <a:rPr lang="ru-RU" sz="2000" dirty="0" err="1"/>
              <a:t>касу</a:t>
            </a:r>
            <a:r>
              <a:rPr lang="ru-RU" sz="2000" dirty="0"/>
              <a:t>, </a:t>
            </a:r>
            <a:r>
              <a:rPr lang="ru-RU" sz="2000" dirty="0" err="1"/>
              <a:t>перевіряють</a:t>
            </a:r>
            <a:r>
              <a:rPr lang="ru-RU" sz="2000" dirty="0"/>
              <a:t> </a:t>
            </a:r>
            <a:r>
              <a:rPr lang="ru-RU" sz="2000" dirty="0" err="1"/>
              <a:t>наявність</a:t>
            </a:r>
            <a:r>
              <a:rPr lang="ru-RU" sz="2000" dirty="0"/>
              <a:t> </a:t>
            </a:r>
            <a:r>
              <a:rPr lang="ru-RU" sz="2000" dirty="0" err="1" smtClean="0"/>
              <a:t>розмінних</a:t>
            </a:r>
            <a:r>
              <a:rPr lang="ru-RU" sz="2000" dirty="0" smtClean="0"/>
              <a:t> грошей, </a:t>
            </a:r>
            <a:r>
              <a:rPr lang="ru-RU" sz="2000" dirty="0" err="1"/>
              <a:t>рахунків</a:t>
            </a:r>
            <a:r>
              <a:rPr lang="ru-RU" sz="2000" dirty="0"/>
              <a:t>, </a:t>
            </a:r>
            <a:r>
              <a:rPr lang="ru-RU" sz="2000" dirty="0" err="1"/>
              <a:t>бланків</a:t>
            </a:r>
            <a:r>
              <a:rPr lang="ru-RU" sz="2000" dirty="0"/>
              <a:t> для </a:t>
            </a:r>
            <a:r>
              <a:rPr lang="ru-RU" sz="2000" dirty="0" err="1"/>
              <a:t>реєстрації</a:t>
            </a:r>
            <a:r>
              <a:rPr lang="ru-RU" sz="2000" dirty="0"/>
              <a:t> </a:t>
            </a:r>
            <a:r>
              <a:rPr lang="ru-RU" sz="2000" dirty="0" err="1" smtClean="0"/>
              <a:t>товарів</a:t>
            </a:r>
            <a:r>
              <a:rPr lang="ru-RU" sz="2000" dirty="0" smtClean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/>
              <a:t>встановлюється</a:t>
            </a:r>
            <a:r>
              <a:rPr lang="ru-RU" sz="2000" dirty="0" smtClean="0"/>
              <a:t> на </a:t>
            </a:r>
            <a:r>
              <a:rPr lang="ru-RU" sz="2000" dirty="0" err="1" smtClean="0"/>
              <a:t>своє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місто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продукція</a:t>
            </a:r>
            <a:r>
              <a:rPr lang="ru-RU" sz="2000" dirty="0"/>
              <a:t>, запас </a:t>
            </a:r>
            <a:r>
              <a:rPr lang="ru-RU" sz="2000" dirty="0" err="1"/>
              <a:t>якої</a:t>
            </a:r>
            <a:r>
              <a:rPr lang="ru-RU" sz="2000" dirty="0"/>
              <a:t> </a:t>
            </a:r>
            <a:r>
              <a:rPr lang="ru-RU" sz="2000" dirty="0" err="1"/>
              <a:t>поповнюється</a:t>
            </a:r>
            <a:r>
              <a:rPr lang="ru-RU" sz="2000" dirty="0"/>
              <a:t> </a:t>
            </a:r>
            <a:r>
              <a:rPr lang="ru-RU" sz="2000" dirty="0" err="1"/>
              <a:t>зі</a:t>
            </a:r>
            <a:r>
              <a:rPr lang="ru-RU" sz="2000" dirty="0"/>
              <a:t> </a:t>
            </a:r>
            <a:r>
              <a:rPr lang="ru-RU" sz="2000" dirty="0" smtClean="0"/>
              <a:t>складу;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/>
              <a:t>розставляються</a:t>
            </a:r>
            <a:r>
              <a:rPr lang="ru-RU" sz="2000" dirty="0" smtClean="0"/>
              <a:t> </a:t>
            </a:r>
            <a:r>
              <a:rPr lang="ru-RU" sz="2000" dirty="0" err="1"/>
              <a:t>меблі</a:t>
            </a:r>
            <a:r>
              <a:rPr lang="ru-RU" sz="2000" dirty="0"/>
              <a:t>, </a:t>
            </a:r>
            <a:r>
              <a:rPr lang="ru-RU" sz="2000" dirty="0" err="1"/>
              <a:t>вмикаються</a:t>
            </a:r>
            <a:r>
              <a:rPr lang="ru-RU" sz="2000" dirty="0"/>
              <a:t> </a:t>
            </a:r>
            <a:r>
              <a:rPr lang="ru-RU" sz="2000" dirty="0" err="1"/>
              <a:t>освітлювальні</a:t>
            </a:r>
            <a:r>
              <a:rPr lang="ru-RU" sz="2000" dirty="0"/>
              <a:t> </a:t>
            </a:r>
            <a:r>
              <a:rPr lang="ru-RU" sz="2000" dirty="0" err="1" smtClean="0"/>
              <a:t>прибори</a:t>
            </a:r>
            <a:r>
              <a:rPr lang="ru-RU" sz="2000" dirty="0" smtClean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/>
              <a:t>викладається</a:t>
            </a:r>
            <a:r>
              <a:rPr lang="ru-RU" sz="2000" dirty="0" smtClean="0"/>
              <a:t> </a:t>
            </a:r>
            <a:r>
              <a:rPr lang="ru-RU" sz="2000" dirty="0" err="1"/>
              <a:t>барна</a:t>
            </a:r>
            <a:r>
              <a:rPr lang="ru-RU" sz="2000" dirty="0"/>
              <a:t> карта на столах і </a:t>
            </a:r>
            <a:r>
              <a:rPr lang="ru-RU" sz="2000" dirty="0" err="1"/>
              <a:t>барній</a:t>
            </a:r>
            <a:r>
              <a:rPr lang="ru-RU" sz="2000" dirty="0"/>
              <a:t> </a:t>
            </a:r>
            <a:r>
              <a:rPr lang="ru-RU" sz="2000" dirty="0" err="1" smtClean="0"/>
              <a:t>стійці</a:t>
            </a:r>
            <a:r>
              <a:rPr lang="ru-RU" sz="2000" dirty="0" smtClean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/>
              <a:t>розставляються</a:t>
            </a:r>
            <a:r>
              <a:rPr lang="ru-RU" sz="2000" dirty="0" smtClean="0"/>
              <a:t> </a:t>
            </a:r>
            <a:r>
              <a:rPr lang="ru-RU" sz="2000" dirty="0" err="1"/>
              <a:t>інвентар</a:t>
            </a:r>
            <a:r>
              <a:rPr lang="ru-RU" sz="2000" dirty="0"/>
              <a:t> та </a:t>
            </a:r>
            <a:r>
              <a:rPr lang="ru-RU" sz="2000" dirty="0" err="1" smtClean="0"/>
              <a:t>інструменти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приготування</a:t>
            </a:r>
            <a:r>
              <a:rPr lang="ru-RU" sz="2000" dirty="0" smtClean="0"/>
              <a:t> </a:t>
            </a:r>
            <a:r>
              <a:rPr lang="ru-RU" sz="2000" dirty="0" err="1"/>
              <a:t>коктейлів</a:t>
            </a:r>
            <a:r>
              <a:rPr lang="ru-RU" sz="2000" dirty="0"/>
              <a:t>, </a:t>
            </a:r>
            <a:r>
              <a:rPr lang="ru-RU" sz="2000" dirty="0" err="1"/>
              <a:t>миються</a:t>
            </a:r>
            <a:r>
              <a:rPr lang="ru-RU" sz="2000" dirty="0"/>
              <a:t> </a:t>
            </a:r>
            <a:r>
              <a:rPr lang="ru-RU" sz="2000" dirty="0" err="1" smtClean="0"/>
              <a:t>фрукти</a:t>
            </a:r>
            <a:r>
              <a:rPr lang="ru-RU" sz="2000" dirty="0" smtClean="0"/>
              <a:t>. 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63952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uk-UA" dirty="0" smtClean="0"/>
              <a:t>Техніка наливання напоїв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ru-RU" sz="2400" b="1" i="1" dirty="0" err="1">
                <a:solidFill>
                  <a:srgbClr val="333333"/>
                </a:solidFill>
                <a:latin typeface="Merriweather"/>
              </a:rPr>
              <a:t>Порційне</a:t>
            </a:r>
            <a:r>
              <a:rPr lang="ru-RU" sz="2400" b="1" i="1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400" b="1" i="1" dirty="0" err="1">
                <a:solidFill>
                  <a:srgbClr val="333333"/>
                </a:solidFill>
                <a:latin typeface="Merriweather"/>
              </a:rPr>
              <a:t>наливання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 –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поставити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бокал на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білдінг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-лоток </a:t>
            </a:r>
            <a:r>
              <a:rPr lang="ru-RU" sz="2400" dirty="0" err="1" smtClean="0">
                <a:solidFill>
                  <a:srgbClr val="333333"/>
                </a:solidFill>
                <a:latin typeface="Merriweather"/>
              </a:rPr>
              <a:t>келик</a:t>
            </a:r>
            <a:r>
              <a:rPr lang="ru-RU" sz="2400" dirty="0" smtClean="0">
                <a:solidFill>
                  <a:srgbClr val="333333"/>
                </a:solidFill>
                <a:latin typeface="Merriweather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взяти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в одну руку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пляшку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, а в другу –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джигер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тримаючи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їх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над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келихом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нахилити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пляшку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під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кутом 45-90º,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щоб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напій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лився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в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джигер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швидким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прямим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струмком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.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Повернути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пляшку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рухом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до себе,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щоб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останні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краплі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потрапили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в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джигер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.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Закінчити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Merriweather"/>
              </a:rPr>
              <a:t>операцію</a:t>
            </a:r>
            <a:r>
              <a:rPr lang="ru-RU" sz="2400" dirty="0">
                <a:solidFill>
                  <a:srgbClr val="333333"/>
                </a:solidFill>
                <a:latin typeface="Merriweather"/>
              </a:rPr>
              <a:t>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3300755"/>
            <a:ext cx="5688632" cy="322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25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352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srgbClr val="333333"/>
                </a:solidFill>
                <a:latin typeface="Merriweather"/>
              </a:rPr>
              <a:t>Вільне</a:t>
            </a:r>
            <a:r>
              <a:rPr lang="ru-RU" sz="2800" b="1" i="1" dirty="0" smtClean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800" b="1" i="1" dirty="0" err="1">
                <a:solidFill>
                  <a:srgbClr val="333333"/>
                </a:solidFill>
                <a:latin typeface="Merriweather"/>
              </a:rPr>
              <a:t>наливання</a:t>
            </a:r>
            <a:r>
              <a:rPr lang="ru-RU" sz="2800" b="1" i="1" dirty="0">
                <a:solidFill>
                  <a:srgbClr val="333333"/>
                </a:solidFill>
                <a:latin typeface="Merriweather"/>
              </a:rPr>
              <a:t>  </a:t>
            </a:r>
            <a:r>
              <a:rPr lang="ru-RU" sz="2800" b="1" i="1" dirty="0" smtClean="0">
                <a:solidFill>
                  <a:srgbClr val="333333"/>
                </a:solidFill>
                <a:latin typeface="Merriweather"/>
              </a:rPr>
              <a:t>(«на око») </a:t>
            </a:r>
            <a:r>
              <a:rPr lang="ru-RU" sz="2800" dirty="0" smtClean="0">
                <a:solidFill>
                  <a:srgbClr val="333333"/>
                </a:solidFill>
                <a:latin typeface="Merriweather"/>
              </a:rPr>
              <a:t>– </a:t>
            </a:r>
            <a:r>
              <a:rPr lang="ru-RU" sz="2800" dirty="0" err="1" smtClean="0">
                <a:solidFill>
                  <a:srgbClr val="333333"/>
                </a:solidFill>
                <a:latin typeface="Merriweather"/>
              </a:rPr>
              <a:t>виконуєтьься</a:t>
            </a:r>
            <a:r>
              <a:rPr lang="ru-RU" sz="2800" dirty="0" smtClean="0">
                <a:solidFill>
                  <a:srgbClr val="333333"/>
                </a:solidFill>
                <a:latin typeface="Merriweather"/>
              </a:rPr>
              <a:t> без </a:t>
            </a:r>
            <a:r>
              <a:rPr lang="ru-RU" sz="2800" dirty="0" err="1" smtClean="0">
                <a:solidFill>
                  <a:srgbClr val="333333"/>
                </a:solidFill>
                <a:latin typeface="Merriweather"/>
              </a:rPr>
              <a:t>використання</a:t>
            </a:r>
            <a:r>
              <a:rPr lang="ru-RU" sz="2800" dirty="0" smtClean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800" dirty="0" err="1" smtClean="0">
                <a:solidFill>
                  <a:srgbClr val="333333"/>
                </a:solidFill>
                <a:latin typeface="Merriweather"/>
              </a:rPr>
              <a:t>джигеру</a:t>
            </a:r>
            <a:r>
              <a:rPr lang="ru-RU" sz="2800" dirty="0" smtClean="0">
                <a:solidFill>
                  <a:srgbClr val="333333"/>
                </a:solidFill>
                <a:latin typeface="Merriweather"/>
              </a:rPr>
              <a:t>; </a:t>
            </a:r>
            <a:r>
              <a:rPr lang="ru-RU" sz="2800" dirty="0" err="1" smtClean="0">
                <a:solidFill>
                  <a:srgbClr val="333333"/>
                </a:solidFill>
                <a:latin typeface="Merriweather"/>
              </a:rPr>
              <a:t>поставити</a:t>
            </a:r>
            <a:r>
              <a:rPr lang="ru-RU" sz="2800" dirty="0" smtClean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на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білдінг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-лоток </a:t>
            </a:r>
            <a:r>
              <a:rPr lang="ru-RU" sz="2800" dirty="0" err="1" smtClean="0">
                <a:solidFill>
                  <a:srgbClr val="333333"/>
                </a:solidFill>
                <a:latin typeface="Merriweather"/>
              </a:rPr>
              <a:t>келих</a:t>
            </a:r>
            <a:r>
              <a:rPr lang="ru-RU" sz="2800" dirty="0" smtClean="0">
                <a:solidFill>
                  <a:srgbClr val="333333"/>
                </a:solidFill>
                <a:latin typeface="Merriweather"/>
              </a:rPr>
              <a:t>,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взяти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пляшку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і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нахилити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її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під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кутом 45-90</a:t>
            </a:r>
            <a:r>
              <a:rPr lang="en-US" sz="2800" dirty="0">
                <a:solidFill>
                  <a:srgbClr val="333333"/>
                </a:solidFill>
                <a:latin typeface="Merriweather"/>
              </a:rPr>
              <a:t>º,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зафіксувававши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на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згині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зап’ястя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.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Впевнитися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,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що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швидкий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прямий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струмок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спрямований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в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келих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.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Щоб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перервати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наливання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,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опустити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пляшку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та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рухом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до себе «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підібрати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»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останні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крапля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.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Закінчити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Merriweather"/>
              </a:rPr>
              <a:t>операцію</a:t>
            </a:r>
            <a:r>
              <a:rPr lang="ru-RU" sz="2800" dirty="0">
                <a:solidFill>
                  <a:srgbClr val="333333"/>
                </a:solidFill>
                <a:latin typeface="Merriweather"/>
              </a:rPr>
              <a:t>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115" y="3800078"/>
            <a:ext cx="5128420" cy="281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16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2584</TotalTime>
  <Words>1909</Words>
  <Application>Microsoft Office PowerPoint</Application>
  <PresentationFormat>Экран (4:3)</PresentationFormat>
  <Paragraphs>159</Paragraphs>
  <Slides>50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9" baseType="lpstr">
      <vt:lpstr>Arial</vt:lpstr>
      <vt:lpstr>Calibri</vt:lpstr>
      <vt:lpstr>Josefin Sans</vt:lpstr>
      <vt:lpstr>Merriweather</vt:lpstr>
      <vt:lpstr>Open Sans</vt:lpstr>
      <vt:lpstr>PTSerif-Bold</vt:lpstr>
      <vt:lpstr>Times New Roman</vt:lpstr>
      <vt:lpstr>Wingdings</vt:lpstr>
      <vt:lpstr>Тема Office</vt:lpstr>
      <vt:lpstr>Тема. Основні правила приготування і подавання напоїв.</vt:lpstr>
      <vt:lpstr>Презентация PowerPoint</vt:lpstr>
      <vt:lpstr> ПРАВИЛО ПРАВОЇ  ТА ЛІВОЇ РУКИ 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Техніка наливання напоїв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Стір (Stir)</vt:lpstr>
      <vt:lpstr>Презентация PowerPoint</vt:lpstr>
      <vt:lpstr>Презентация PowerPoint</vt:lpstr>
      <vt:lpstr>Презентация PowerPoint</vt:lpstr>
      <vt:lpstr>Бленд (Blend)</vt:lpstr>
      <vt:lpstr>Фроулінг (Throwling) (з англ.«кидати») </vt:lpstr>
      <vt:lpstr>Презентация PowerPoint</vt:lpstr>
      <vt:lpstr>Роллінг (Rolling)  </vt:lpstr>
      <vt:lpstr>Презентация PowerPoint</vt:lpstr>
      <vt:lpstr>Класифікація коктейлів</vt:lpstr>
      <vt:lpstr>Класифікація коктейлів за об'ємом </vt:lpstr>
      <vt:lpstr>Класифікація коктейлів за час вживання </vt:lpstr>
      <vt:lpstr>Класифікація коктейлів за складом</vt:lpstr>
      <vt:lpstr>Презентация PowerPoint</vt:lpstr>
      <vt:lpstr>Презентация PowerPoint</vt:lpstr>
      <vt:lpstr>Презентация PowerPoint</vt:lpstr>
      <vt:lpstr>Добавки і спеції, які використовують для приготування коктейлів:</vt:lpstr>
      <vt:lpstr>Гарнірування напоїв</vt:lpstr>
      <vt:lpstr>Презентация PowerPoint</vt:lpstr>
      <vt:lpstr>Позитивні сторони гарнірування</vt:lpstr>
      <vt:lpstr>2. Запам'ятовуваність </vt:lpstr>
      <vt:lpstr>3. Продажі</vt:lpstr>
      <vt:lpstr>4. Смак і аромат</vt:lpstr>
      <vt:lpstr>Що ж використовують для гарнірів?</vt:lpstr>
      <vt:lpstr>2. Дегідрація (засушені фрукти)</vt:lpstr>
      <vt:lpstr>3. Кокт.вишні, цукрова пудра, квіти, листя м'яти, базиліку тощо</vt:lpstr>
      <vt:lpstr>Презентация PowerPoint</vt:lpstr>
      <vt:lpstr>Презентация PowerPoint</vt:lpstr>
      <vt:lpstr>4. «Іній»</vt:lpstr>
      <vt:lpstr>5. Їстівні «некласичні» та неїстівні гарніри</vt:lpstr>
      <vt:lpstr>Слід запам'ятати: </vt:lpstr>
      <vt:lpstr>Домашнє завдання:</vt:lpstr>
    </vt:vector>
  </TitlesOfParts>
  <Company>Krokoz™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ГЕОГРАФИЯ</dc:title>
  <dc:creator>Medved</dc:creator>
  <cp:lastModifiedBy>user</cp:lastModifiedBy>
  <cp:revision>145</cp:revision>
  <dcterms:created xsi:type="dcterms:W3CDTF">2015-06-09T11:07:47Z</dcterms:created>
  <dcterms:modified xsi:type="dcterms:W3CDTF">2020-10-26T19:00:34Z</dcterms:modified>
</cp:coreProperties>
</file>