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2" r:id="rId4"/>
    <p:sldId id="263" r:id="rId5"/>
    <p:sldId id="264" r:id="rId6"/>
    <p:sldId id="265" r:id="rId7"/>
  </p:sldIdLst>
  <p:sldSz cx="9144000" cy="6858000" type="screen4x3"/>
  <p:notesSz cx="6858000" cy="9144000"/>
  <p:custDataLst>
    <p:tags r:id="rId1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74" autoAdjust="0"/>
    <p:restoredTop sz="84583" autoAdjust="0"/>
  </p:normalViewPr>
  <p:slideViewPr>
    <p:cSldViewPr>
      <p:cViewPr varScale="1">
        <p:scale>
          <a:sx n="61" d="100"/>
          <a:sy n="61" d="100"/>
        </p:scale>
        <p:origin x="-16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344553"/>
            <a:ext cx="6480720" cy="1080120"/>
          </a:xfrm>
        </p:spPr>
        <p:txBody>
          <a:bodyPr/>
          <a:lstStyle>
            <a:lvl1pPr>
              <a:defRPr b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> </a:t>
            </a: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5642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8804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3695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251520" y="191549"/>
            <a:ext cx="7344816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1" name="Текст 2"/>
          <p:cNvSpPr>
            <a:spLocks noGrp="1"/>
          </p:cNvSpPr>
          <p:nvPr>
            <p:ph idx="1"/>
          </p:nvPr>
        </p:nvSpPr>
        <p:spPr>
          <a:xfrm>
            <a:off x="251520" y="1556792"/>
            <a:ext cx="7344816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43014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6654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1339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9933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2457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5951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489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8605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91549"/>
            <a:ext cx="7344816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556792"/>
            <a:ext cx="7344816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2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412776"/>
            <a:ext cx="6480720" cy="1080120"/>
          </a:xfrm>
        </p:spPr>
        <p:txBody>
          <a:bodyPr>
            <a:noAutofit/>
          </a:bodyPr>
          <a:lstStyle/>
          <a:p>
            <a:r>
              <a:rPr lang="ru-RU" sz="4800" dirty="0" smtClean="0"/>
              <a:t>Тема 4.Узагальнення </a:t>
            </a:r>
            <a:r>
              <a:rPr lang="ru-RU" sz="4800" dirty="0" err="1" smtClean="0"/>
              <a:t>результатів</a:t>
            </a:r>
            <a:r>
              <a:rPr lang="ru-RU" sz="4800" dirty="0" smtClean="0"/>
              <a:t> </a:t>
            </a:r>
            <a:r>
              <a:rPr lang="ru-RU" sz="4800" dirty="0" err="1" smtClean="0"/>
              <a:t>ревізії</a:t>
            </a:r>
            <a:r>
              <a:rPr lang="ru-RU" sz="4800" dirty="0" smtClean="0"/>
              <a:t> </a:t>
            </a:r>
            <a:r>
              <a:rPr lang="ru-RU" sz="4800" dirty="0" err="1" smtClean="0"/>
              <a:t>бюджетної</a:t>
            </a:r>
            <a:r>
              <a:rPr lang="ru-RU" sz="4800" dirty="0" smtClean="0"/>
              <a:t> установи.</a:t>
            </a:r>
            <a:endParaRPr lang="ru-RU" sz="4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8194" name="Picture 2" descr="Бухучет: скачать картинки, стоковые фото Бухучет в хорошем качестве |  Depositphoto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3501008"/>
            <a:ext cx="4343475" cy="28956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857870635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0" y="188640"/>
            <a:ext cx="8244408" cy="4680520"/>
          </a:xfrm>
        </p:spPr>
        <p:txBody>
          <a:bodyPr>
            <a:noAutofit/>
          </a:bodyPr>
          <a:lstStyle/>
          <a:p>
            <a:pPr indent="342900" algn="just">
              <a:buNone/>
            </a:pPr>
            <a:r>
              <a:rPr lang="ru-RU" sz="2200" dirty="0" err="1" smtClean="0"/>
              <a:t>Проведення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фінансового</a:t>
            </a:r>
            <a:r>
              <a:rPr lang="ru-RU" sz="2200" dirty="0" smtClean="0"/>
              <a:t> аудиту </a:t>
            </a:r>
            <a:r>
              <a:rPr lang="ru-RU" sz="2200" dirty="0" err="1" smtClean="0"/>
              <a:t>діяльності</a:t>
            </a:r>
            <a:r>
              <a:rPr lang="ru-RU" sz="2200" dirty="0" smtClean="0"/>
              <a:t> </a:t>
            </a:r>
            <a:r>
              <a:rPr lang="ru-RU" sz="2200" dirty="0" err="1" smtClean="0"/>
              <a:t>регламентується</a:t>
            </a:r>
            <a:r>
              <a:rPr lang="ru-RU" sz="2200" dirty="0" smtClean="0"/>
              <a:t> Методикою </a:t>
            </a:r>
            <a:r>
              <a:rPr lang="ru-RU" sz="2200" dirty="0" err="1" smtClean="0"/>
              <a:t>проведення</a:t>
            </a:r>
            <a:r>
              <a:rPr lang="ru-RU" sz="2200" dirty="0" smtClean="0"/>
              <a:t> Державною </a:t>
            </a:r>
            <a:r>
              <a:rPr lang="ru-RU" sz="2200" dirty="0" err="1" smtClean="0"/>
              <a:t>фінансовою</a:t>
            </a:r>
            <a:r>
              <a:rPr lang="ru-RU" sz="2200" dirty="0" smtClean="0"/>
              <a:t> </a:t>
            </a:r>
            <a:r>
              <a:rPr lang="ru-RU" sz="2200" dirty="0" err="1" smtClean="0"/>
              <a:t>інспекцією</a:t>
            </a:r>
            <a:r>
              <a:rPr lang="ru-RU" sz="2200" dirty="0" smtClean="0"/>
              <a:t> </a:t>
            </a:r>
            <a:r>
              <a:rPr lang="ru-RU" sz="2200" dirty="0" err="1" smtClean="0"/>
              <a:t>України</a:t>
            </a:r>
            <a:r>
              <a:rPr lang="ru-RU" sz="2200" dirty="0" smtClean="0"/>
              <a:t>, </a:t>
            </a:r>
            <a:r>
              <a:rPr lang="ru-RU" sz="2200" dirty="0" err="1" smtClean="0"/>
              <a:t>її</a:t>
            </a:r>
            <a:r>
              <a:rPr lang="ru-RU" sz="2200" dirty="0" smtClean="0"/>
              <a:t> </a:t>
            </a:r>
            <a:r>
              <a:rPr lang="ru-RU" sz="2200" dirty="0" err="1" smtClean="0"/>
              <a:t>територіальними</a:t>
            </a:r>
            <a:r>
              <a:rPr lang="ru-RU" sz="2200" dirty="0" smtClean="0"/>
              <a:t> органами державного </a:t>
            </a:r>
            <a:r>
              <a:rPr lang="ru-RU" sz="2200" dirty="0" err="1" smtClean="0"/>
              <a:t>фінансового</a:t>
            </a:r>
            <a:r>
              <a:rPr lang="ru-RU" sz="2200" dirty="0" smtClean="0"/>
              <a:t> аудиту </a:t>
            </a:r>
            <a:r>
              <a:rPr lang="ru-RU" sz="2200" dirty="0" err="1" smtClean="0"/>
              <a:t>діяльності</a:t>
            </a:r>
            <a:r>
              <a:rPr lang="ru-RU" sz="2200" dirty="0" smtClean="0"/>
              <a:t> </a:t>
            </a:r>
            <a:r>
              <a:rPr lang="ru-RU" sz="2200" dirty="0" err="1" smtClean="0"/>
              <a:t>суб’єктів</a:t>
            </a:r>
            <a:r>
              <a:rPr lang="ru-RU" sz="2200" dirty="0" smtClean="0"/>
              <a:t> </a:t>
            </a:r>
            <a:r>
              <a:rPr lang="ru-RU" sz="2200" dirty="0" err="1" smtClean="0"/>
              <a:t>господарювання</a:t>
            </a:r>
            <a:r>
              <a:rPr lang="ru-RU" sz="2200" dirty="0" smtClean="0"/>
              <a:t>, </a:t>
            </a:r>
            <a:r>
              <a:rPr lang="ru-RU" sz="2200" dirty="0" err="1" smtClean="0"/>
              <a:t>затвердженою</a:t>
            </a:r>
            <a:r>
              <a:rPr lang="ru-RU" sz="2200" dirty="0" smtClean="0"/>
              <a:t> Наказом </a:t>
            </a:r>
            <a:r>
              <a:rPr lang="ru-RU" sz="2200" dirty="0" err="1" smtClean="0"/>
              <a:t>Міністерства</a:t>
            </a:r>
            <a:r>
              <a:rPr lang="ru-RU" sz="2200" dirty="0" smtClean="0"/>
              <a:t> </a:t>
            </a:r>
            <a:r>
              <a:rPr lang="ru-RU" sz="2200" dirty="0" err="1" smtClean="0"/>
              <a:t>фінансів</a:t>
            </a:r>
            <a:r>
              <a:rPr lang="ru-RU" sz="2200" dirty="0" smtClean="0"/>
              <a:t> </a:t>
            </a:r>
            <a:r>
              <a:rPr lang="ru-RU" sz="2200" dirty="0" err="1" smtClean="0"/>
              <a:t>України</a:t>
            </a:r>
            <a:r>
              <a:rPr lang="ru-RU" sz="2200" dirty="0" smtClean="0"/>
              <a:t> №728 </a:t>
            </a:r>
            <a:r>
              <a:rPr lang="ru-RU" sz="2200" dirty="0" err="1" smtClean="0"/>
              <a:t>від</a:t>
            </a:r>
            <a:r>
              <a:rPr lang="ru-RU" sz="2200" dirty="0" smtClean="0"/>
              <a:t> 26.06.2014 р. </a:t>
            </a:r>
            <a:r>
              <a:rPr lang="ru-RU" sz="2200" dirty="0" err="1" smtClean="0"/>
              <a:t>Відповідно</a:t>
            </a:r>
            <a:r>
              <a:rPr lang="ru-RU" sz="2200" dirty="0" smtClean="0"/>
              <a:t> до </a:t>
            </a:r>
            <a:r>
              <a:rPr lang="ru-RU" sz="2200" dirty="0" err="1" smtClean="0"/>
              <a:t>положень</a:t>
            </a:r>
            <a:r>
              <a:rPr lang="ru-RU" sz="2200" dirty="0" smtClean="0"/>
              <a:t> Методики </a:t>
            </a:r>
            <a:r>
              <a:rPr lang="ru-RU" sz="2200" dirty="0" err="1" smtClean="0"/>
              <a:t>державний</a:t>
            </a:r>
            <a:r>
              <a:rPr lang="ru-RU" sz="2200" dirty="0" smtClean="0"/>
              <a:t> </a:t>
            </a:r>
            <a:r>
              <a:rPr lang="ru-RU" sz="2200" dirty="0" err="1" smtClean="0"/>
              <a:t>фінансовий</a:t>
            </a:r>
            <a:r>
              <a:rPr lang="ru-RU" sz="2200" dirty="0" smtClean="0"/>
              <a:t> аудит </a:t>
            </a:r>
            <a:r>
              <a:rPr lang="ru-RU" sz="2200" dirty="0" err="1" smtClean="0"/>
              <a:t>діяльності</a:t>
            </a:r>
            <a:r>
              <a:rPr lang="ru-RU" sz="2200" dirty="0" smtClean="0"/>
              <a:t> </a:t>
            </a:r>
            <a:r>
              <a:rPr lang="ru-RU" sz="2200" dirty="0" err="1" smtClean="0"/>
              <a:t>суб’єктів</a:t>
            </a:r>
            <a:r>
              <a:rPr lang="ru-RU" sz="2200" dirty="0" smtClean="0"/>
              <a:t> </a:t>
            </a:r>
            <a:r>
              <a:rPr lang="ru-RU" sz="2200" dirty="0" err="1" smtClean="0"/>
              <a:t>господарювання</a:t>
            </a:r>
            <a:r>
              <a:rPr lang="ru-RU" sz="2200" dirty="0" smtClean="0"/>
              <a:t> (</a:t>
            </a:r>
            <a:r>
              <a:rPr lang="ru-RU" sz="2200" dirty="0" err="1" smtClean="0"/>
              <a:t>далі</a:t>
            </a:r>
            <a:r>
              <a:rPr lang="ru-RU" sz="2200" dirty="0" smtClean="0"/>
              <a:t> – </a:t>
            </a:r>
            <a:r>
              <a:rPr lang="ru-RU" sz="2200" dirty="0" err="1" smtClean="0"/>
              <a:t>аудит</a:t>
            </a:r>
            <a:r>
              <a:rPr lang="ru-RU" sz="2200" dirty="0" smtClean="0"/>
              <a:t> </a:t>
            </a:r>
            <a:r>
              <a:rPr lang="ru-RU" sz="2200" dirty="0" err="1" smtClean="0"/>
              <a:t>діяльності</a:t>
            </a:r>
            <a:r>
              <a:rPr lang="ru-RU" sz="2200" dirty="0" smtClean="0"/>
              <a:t>) – </a:t>
            </a:r>
            <a:r>
              <a:rPr lang="ru-RU" sz="2200" dirty="0" err="1" smtClean="0"/>
              <a:t>це</a:t>
            </a:r>
            <a:r>
              <a:rPr lang="ru-RU" sz="2200" dirty="0" smtClean="0"/>
              <a:t> </a:t>
            </a:r>
            <a:r>
              <a:rPr lang="ru-RU" sz="2200" dirty="0" err="1" smtClean="0"/>
              <a:t>різновид</a:t>
            </a:r>
            <a:r>
              <a:rPr lang="ru-RU" sz="2200" dirty="0" smtClean="0"/>
              <a:t> державного </a:t>
            </a:r>
            <a:r>
              <a:rPr lang="ru-RU" sz="2200" dirty="0" err="1" smtClean="0"/>
              <a:t>фінансового</a:t>
            </a:r>
            <a:r>
              <a:rPr lang="ru-RU" sz="2200" dirty="0" smtClean="0"/>
              <a:t> контролю, </a:t>
            </a:r>
            <a:r>
              <a:rPr lang="ru-RU" sz="2200" dirty="0" err="1" smtClean="0"/>
              <a:t>який</a:t>
            </a:r>
            <a:r>
              <a:rPr lang="ru-RU" sz="2200" dirty="0" smtClean="0"/>
              <a:t> </a:t>
            </a:r>
            <a:r>
              <a:rPr lang="ru-RU" sz="2200" dirty="0" err="1" smtClean="0"/>
              <a:t>полягає</a:t>
            </a:r>
            <a:r>
              <a:rPr lang="ru-RU" sz="2200" dirty="0" smtClean="0"/>
              <a:t> у </a:t>
            </a:r>
            <a:r>
              <a:rPr lang="ru-RU" sz="2200" dirty="0" err="1" smtClean="0"/>
              <a:t>перевірці</a:t>
            </a:r>
            <a:r>
              <a:rPr lang="ru-RU" sz="2200" dirty="0" smtClean="0"/>
              <a:t> та </a:t>
            </a:r>
            <a:r>
              <a:rPr lang="ru-RU" sz="2200" dirty="0" err="1" smtClean="0"/>
              <a:t>аналізі</a:t>
            </a:r>
            <a:r>
              <a:rPr lang="ru-RU" sz="2200" dirty="0" smtClean="0"/>
              <a:t> фактичного стану справ </a:t>
            </a:r>
            <a:r>
              <a:rPr lang="ru-RU" sz="2200" dirty="0" err="1" smtClean="0"/>
              <a:t>щодо</a:t>
            </a:r>
            <a:r>
              <a:rPr lang="ru-RU" sz="2200" dirty="0" smtClean="0"/>
              <a:t> законного та </a:t>
            </a:r>
            <a:r>
              <a:rPr lang="ru-RU" sz="2200" dirty="0" err="1" smtClean="0"/>
              <a:t>ефективного</a:t>
            </a:r>
            <a:r>
              <a:rPr lang="ru-RU" sz="2200" dirty="0" smtClean="0"/>
              <a:t> </a:t>
            </a:r>
            <a:r>
              <a:rPr lang="ru-RU" sz="2200" dirty="0" err="1" smtClean="0"/>
              <a:t>використання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державних</a:t>
            </a:r>
            <a:r>
              <a:rPr lang="ru-RU" sz="2200" dirty="0" smtClean="0"/>
              <a:t> </a:t>
            </a:r>
            <a:r>
              <a:rPr lang="ru-RU" sz="2200" dirty="0" err="1" smtClean="0"/>
              <a:t>чи</a:t>
            </a:r>
            <a:r>
              <a:rPr lang="ru-RU" sz="2200" dirty="0" smtClean="0"/>
              <a:t> </a:t>
            </a:r>
            <a:r>
              <a:rPr lang="ru-RU" sz="2200" dirty="0" err="1" smtClean="0"/>
              <a:t>комунальних</a:t>
            </a:r>
            <a:r>
              <a:rPr lang="ru-RU" sz="2200" dirty="0" smtClean="0"/>
              <a:t> </a:t>
            </a:r>
            <a:r>
              <a:rPr lang="ru-RU" sz="2200" dirty="0" err="1" smtClean="0"/>
              <a:t>коштів</a:t>
            </a:r>
            <a:r>
              <a:rPr lang="ru-RU" sz="2200" dirty="0" smtClean="0"/>
              <a:t> </a:t>
            </a:r>
            <a:r>
              <a:rPr lang="ru-RU" sz="2200" dirty="0" err="1" smtClean="0"/>
              <a:t>і</a:t>
            </a:r>
            <a:r>
              <a:rPr lang="ru-RU" sz="2200" dirty="0" smtClean="0"/>
              <a:t> майна, </a:t>
            </a:r>
            <a:r>
              <a:rPr lang="ru-RU" sz="2200" dirty="0" err="1" smtClean="0"/>
              <a:t>інших</a:t>
            </a:r>
            <a:r>
              <a:rPr lang="ru-RU" sz="2200" dirty="0" smtClean="0"/>
              <a:t> </a:t>
            </a:r>
            <a:r>
              <a:rPr lang="ru-RU" sz="2200" dirty="0" err="1" smtClean="0"/>
              <a:t>активів</a:t>
            </a:r>
            <a:r>
              <a:rPr lang="ru-RU" sz="2200" dirty="0" smtClean="0"/>
              <a:t> </a:t>
            </a:r>
            <a:r>
              <a:rPr lang="ru-RU" sz="2200" dirty="0" err="1" smtClean="0"/>
              <a:t>держави</a:t>
            </a:r>
            <a:r>
              <a:rPr lang="ru-RU" sz="2200" dirty="0" smtClean="0"/>
              <a:t>, </a:t>
            </a:r>
            <a:r>
              <a:rPr lang="ru-RU" sz="2200" dirty="0" err="1" smtClean="0"/>
              <a:t>правильності</a:t>
            </a:r>
            <a:r>
              <a:rPr lang="ru-RU" sz="2200" dirty="0" smtClean="0"/>
              <a:t> </a:t>
            </a:r>
            <a:r>
              <a:rPr lang="ru-RU" sz="2200" dirty="0" err="1" smtClean="0"/>
              <a:t>ведення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бухгалтерського</a:t>
            </a:r>
            <a:r>
              <a:rPr lang="ru-RU" sz="2200" dirty="0" smtClean="0"/>
              <a:t> </a:t>
            </a:r>
            <a:r>
              <a:rPr lang="ru-RU" sz="2200" dirty="0" err="1" smtClean="0"/>
              <a:t>обліку</a:t>
            </a:r>
            <a:r>
              <a:rPr lang="ru-RU" sz="2200" dirty="0" smtClean="0"/>
              <a:t> </a:t>
            </a:r>
            <a:r>
              <a:rPr lang="ru-RU" sz="2200" dirty="0" err="1" smtClean="0"/>
              <a:t>і</a:t>
            </a:r>
            <a:r>
              <a:rPr lang="ru-RU" sz="2200" dirty="0" smtClean="0"/>
              <a:t> </a:t>
            </a:r>
            <a:r>
              <a:rPr lang="ru-RU" sz="2200" dirty="0" err="1" smtClean="0"/>
              <a:t>достовірності</a:t>
            </a:r>
            <a:r>
              <a:rPr lang="ru-RU" sz="2200" dirty="0" smtClean="0"/>
              <a:t> </a:t>
            </a:r>
            <a:r>
              <a:rPr lang="ru-RU" sz="2200" dirty="0" err="1" smtClean="0"/>
              <a:t>фінансової</a:t>
            </a:r>
            <a:r>
              <a:rPr lang="ru-RU" sz="2200" dirty="0" smtClean="0"/>
              <a:t> </a:t>
            </a:r>
            <a:r>
              <a:rPr lang="ru-RU" sz="2200" dirty="0" err="1" smtClean="0"/>
              <a:t>звітності</a:t>
            </a:r>
            <a:r>
              <a:rPr lang="ru-RU" sz="2200" dirty="0" smtClean="0"/>
              <a:t>, </a:t>
            </a:r>
            <a:r>
              <a:rPr lang="ru-RU" sz="2200" dirty="0" err="1" smtClean="0"/>
              <a:t>функціонування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системи</a:t>
            </a:r>
            <a:r>
              <a:rPr lang="ru-RU" sz="2200" dirty="0" smtClean="0"/>
              <a:t> </a:t>
            </a:r>
            <a:r>
              <a:rPr lang="ru-RU" sz="2200" dirty="0" err="1" smtClean="0"/>
              <a:t>внутрішнього</a:t>
            </a:r>
            <a:r>
              <a:rPr lang="ru-RU" sz="2200" dirty="0" smtClean="0"/>
              <a:t> контролю.</a:t>
            </a:r>
            <a:endParaRPr lang="ru-RU" sz="2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Ревизия в продуктовом магазине без проблем: как провести, как оформить и  подвести итог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4869160"/>
            <a:ext cx="3851920" cy="19888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400859123"/>
      </p:ext>
    </p:extLst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8640960" cy="764704"/>
          </a:xfrm>
        </p:spPr>
        <p:txBody>
          <a:bodyPr>
            <a:normAutofit/>
          </a:bodyPr>
          <a:lstStyle/>
          <a:p>
            <a:r>
              <a:rPr lang="ru-RU" sz="3200" dirty="0" err="1" smtClean="0"/>
              <a:t>Основними</a:t>
            </a:r>
            <a:r>
              <a:rPr lang="ru-RU" sz="3200" dirty="0" smtClean="0"/>
              <a:t> </a:t>
            </a:r>
            <a:r>
              <a:rPr lang="ru-RU" sz="3200" dirty="0" err="1" smtClean="0"/>
              <a:t>завданнями</a:t>
            </a:r>
            <a:r>
              <a:rPr lang="ru-RU" sz="3200" dirty="0" smtClean="0"/>
              <a:t> аудиту </a:t>
            </a:r>
            <a:r>
              <a:rPr lang="ru-RU" sz="3200" dirty="0" err="1" smtClean="0"/>
              <a:t>діяльності</a:t>
            </a:r>
            <a:r>
              <a:rPr lang="ru-RU" sz="3200" dirty="0" smtClean="0"/>
              <a:t> є: </a:t>
            </a:r>
            <a:endParaRPr lang="ru-RU" sz="3200" dirty="0">
              <a:solidFill>
                <a:schemeClr val="accent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764704"/>
            <a:ext cx="7488832" cy="583264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2800" dirty="0" smtClean="0"/>
              <a:t>1) </a:t>
            </a:r>
            <a:r>
              <a:rPr lang="ru-RU" sz="2800" dirty="0" err="1" smtClean="0"/>
              <a:t>проведення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оцінювання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рівня</a:t>
            </a:r>
            <a:r>
              <a:rPr lang="ru-RU" sz="2800" dirty="0" smtClean="0"/>
              <a:t> </a:t>
            </a:r>
            <a:r>
              <a:rPr lang="ru-RU" sz="2800" dirty="0" err="1" smtClean="0"/>
              <a:t>управління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фінансовогосподарською</a:t>
            </a:r>
            <a:r>
              <a:rPr lang="ru-RU" sz="2800" dirty="0" smtClean="0"/>
              <a:t> </a:t>
            </a:r>
            <a:r>
              <a:rPr lang="ru-RU" sz="2800" dirty="0" err="1" smtClean="0"/>
              <a:t>діяльністю</a:t>
            </a:r>
            <a:r>
              <a:rPr lang="ru-RU" sz="2800" dirty="0" smtClean="0"/>
              <a:t> </a:t>
            </a:r>
            <a:r>
              <a:rPr lang="ru-RU" sz="2800" dirty="0" err="1" smtClean="0"/>
              <a:t>об’єкта</a:t>
            </a:r>
            <a:r>
              <a:rPr lang="ru-RU" sz="2800" dirty="0" smtClean="0"/>
              <a:t> аудиту, яка </a:t>
            </a:r>
            <a:r>
              <a:rPr lang="ru-RU" sz="2800" dirty="0" err="1" smtClean="0"/>
              <a:t>полягає</a:t>
            </a:r>
            <a:r>
              <a:rPr lang="ru-RU" sz="2800" dirty="0" smtClean="0"/>
              <a:t> у </a:t>
            </a:r>
            <a:r>
              <a:rPr lang="ru-RU" sz="2800" dirty="0" err="1" smtClean="0"/>
              <a:t>забезпеченні</a:t>
            </a:r>
            <a:r>
              <a:rPr lang="ru-RU" sz="2800" dirty="0" smtClean="0"/>
              <a:t>: 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 </a:t>
            </a:r>
            <a:r>
              <a:rPr lang="ru-RU" sz="2800" dirty="0" smtClean="0"/>
              <a:t>         - </a:t>
            </a:r>
            <a:r>
              <a:rPr lang="ru-RU" sz="2800" dirty="0" err="1" smtClean="0"/>
              <a:t>дотримання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вимог</a:t>
            </a:r>
            <a:r>
              <a:rPr lang="ru-RU" sz="2800" dirty="0" smtClean="0"/>
              <a:t> </a:t>
            </a:r>
            <a:r>
              <a:rPr lang="ru-RU" sz="2800" dirty="0" err="1" smtClean="0"/>
              <a:t>законодавства</a:t>
            </a:r>
            <a:r>
              <a:rPr lang="ru-RU" sz="2800" dirty="0" smtClean="0"/>
              <a:t>, </a:t>
            </a:r>
            <a:r>
              <a:rPr lang="ru-RU" sz="2800" dirty="0" err="1" smtClean="0"/>
              <a:t>актів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рішень</a:t>
            </a:r>
            <a:r>
              <a:rPr lang="ru-RU" sz="2800" dirty="0" smtClean="0"/>
              <a:t> </a:t>
            </a:r>
            <a:r>
              <a:rPr lang="ru-RU" sz="2800" dirty="0" err="1" smtClean="0"/>
              <a:t>органів</a:t>
            </a:r>
            <a:r>
              <a:rPr lang="ru-RU" sz="2800" dirty="0" smtClean="0"/>
              <a:t> </a:t>
            </a:r>
            <a:r>
              <a:rPr lang="ru-RU" sz="2800" dirty="0" err="1" smtClean="0"/>
              <a:t>управління</a:t>
            </a:r>
            <a:r>
              <a:rPr lang="ru-RU" sz="2800" dirty="0" smtClean="0"/>
              <a:t> та </a:t>
            </a:r>
            <a:r>
              <a:rPr lang="ru-RU" sz="2800" dirty="0" err="1" smtClean="0"/>
              <a:t>об’єкта</a:t>
            </a:r>
            <a:r>
              <a:rPr lang="ru-RU" sz="2800" dirty="0" smtClean="0"/>
              <a:t> аудиту</a:t>
            </a:r>
            <a:r>
              <a:rPr lang="ru-RU" sz="2800" dirty="0" smtClean="0"/>
              <a:t>;</a:t>
            </a:r>
          </a:p>
          <a:p>
            <a:pPr>
              <a:buNone/>
            </a:pPr>
            <a:r>
              <a:rPr lang="ru-RU" sz="2800" dirty="0" smtClean="0"/>
              <a:t> </a:t>
            </a:r>
            <a:r>
              <a:rPr lang="ru-RU" sz="2800" dirty="0" smtClean="0"/>
              <a:t>         -  </a:t>
            </a:r>
            <a:r>
              <a:rPr lang="ru-RU" sz="2800" dirty="0" err="1" smtClean="0"/>
              <a:t>досягнення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визначених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цілей</a:t>
            </a:r>
            <a:r>
              <a:rPr lang="ru-RU" sz="2800" dirty="0" smtClean="0"/>
              <a:t>, </a:t>
            </a:r>
            <a:r>
              <a:rPr lang="ru-RU" sz="2800" dirty="0" err="1" smtClean="0"/>
              <a:t>завдань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набуття</a:t>
            </a:r>
            <a:r>
              <a:rPr lang="ru-RU" sz="2800" dirty="0" smtClean="0"/>
              <a:t> </a:t>
            </a:r>
            <a:r>
              <a:rPr lang="ru-RU" sz="2800" dirty="0" err="1" smtClean="0"/>
              <a:t>кращого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досвіду</a:t>
            </a:r>
            <a:r>
              <a:rPr lang="ru-RU" sz="2800" dirty="0" smtClean="0"/>
              <a:t> </a:t>
            </a:r>
            <a:r>
              <a:rPr lang="ru-RU" sz="2800" dirty="0" err="1" smtClean="0"/>
              <a:t>діяльності</a:t>
            </a:r>
            <a:r>
              <a:rPr lang="ru-RU" sz="2800" dirty="0" smtClean="0"/>
              <a:t> </a:t>
            </a:r>
            <a:r>
              <a:rPr lang="ru-RU" sz="2800" dirty="0" err="1" smtClean="0"/>
              <a:t>інших</a:t>
            </a:r>
            <a:r>
              <a:rPr lang="ru-RU" sz="2800" dirty="0" smtClean="0"/>
              <a:t> </a:t>
            </a:r>
            <a:r>
              <a:rPr lang="ru-RU" sz="2800" dirty="0" err="1" smtClean="0"/>
              <a:t>суб’єктів</a:t>
            </a:r>
            <a:r>
              <a:rPr lang="ru-RU" sz="2800" dirty="0" smtClean="0"/>
              <a:t> </a:t>
            </a:r>
            <a:r>
              <a:rPr lang="ru-RU" sz="2800" dirty="0" err="1" smtClean="0"/>
              <a:t>господарювання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з</a:t>
            </a:r>
            <a:r>
              <a:rPr lang="ru-RU" sz="2800" dirty="0" smtClean="0"/>
              <a:t> </a:t>
            </a:r>
            <a:r>
              <a:rPr lang="ru-RU" sz="2800" dirty="0" err="1" smtClean="0"/>
              <a:t>виконання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показників</a:t>
            </a:r>
            <a:r>
              <a:rPr lang="ru-RU" sz="2800" dirty="0" smtClean="0"/>
              <a:t> </a:t>
            </a:r>
            <a:r>
              <a:rPr lang="ru-RU" sz="2800" dirty="0" err="1" smtClean="0"/>
              <a:t>економічності</a:t>
            </a:r>
            <a:r>
              <a:rPr lang="ru-RU" sz="2800" dirty="0" smtClean="0"/>
              <a:t>, </a:t>
            </a:r>
            <a:r>
              <a:rPr lang="ru-RU" sz="2800" dirty="0" err="1" smtClean="0"/>
              <a:t>продуктивності</a:t>
            </a:r>
            <a:r>
              <a:rPr lang="ru-RU" sz="2800" dirty="0" smtClean="0"/>
              <a:t> та </a:t>
            </a:r>
            <a:r>
              <a:rPr lang="ru-RU" sz="2800" dirty="0" err="1" smtClean="0"/>
              <a:t>результативності</a:t>
            </a:r>
            <a:r>
              <a:rPr lang="ru-RU" sz="2800" dirty="0" smtClean="0"/>
              <a:t>; 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 </a:t>
            </a:r>
            <a:r>
              <a:rPr lang="ru-RU" sz="2800" dirty="0" smtClean="0"/>
              <a:t>         - </a:t>
            </a:r>
            <a:r>
              <a:rPr lang="ru-RU" sz="2800" dirty="0" err="1" smtClean="0"/>
              <a:t>достовірності</a:t>
            </a:r>
            <a:r>
              <a:rPr lang="ru-RU" sz="2800" dirty="0" smtClean="0"/>
              <a:t> </a:t>
            </a:r>
            <a:r>
              <a:rPr lang="ru-RU" sz="2800" dirty="0" err="1" smtClean="0"/>
              <a:t>даних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бухгалтерського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обліку</a:t>
            </a:r>
            <a:r>
              <a:rPr lang="ru-RU" sz="2800" dirty="0" smtClean="0"/>
              <a:t> та </a:t>
            </a:r>
            <a:r>
              <a:rPr lang="ru-RU" sz="2800" dirty="0" err="1" smtClean="0"/>
              <a:t>фінансової</a:t>
            </a:r>
            <a:r>
              <a:rPr lang="ru-RU" sz="2800" dirty="0" smtClean="0"/>
              <a:t> </a:t>
            </a:r>
            <a:r>
              <a:rPr lang="ru-RU" sz="2800" dirty="0" err="1" smtClean="0"/>
              <a:t>звітності</a:t>
            </a:r>
            <a:r>
              <a:rPr lang="ru-RU" sz="2800" dirty="0" smtClean="0"/>
              <a:t>; 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 </a:t>
            </a:r>
            <a:r>
              <a:rPr lang="ru-RU" sz="2800" dirty="0" smtClean="0"/>
              <a:t>         -  </a:t>
            </a:r>
            <a:r>
              <a:rPr lang="ru-RU" sz="2800" dirty="0" err="1" smtClean="0"/>
              <a:t>збереження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активів</a:t>
            </a:r>
            <a:r>
              <a:rPr lang="ru-RU" sz="2800" dirty="0" smtClean="0"/>
              <a:t>; </a:t>
            </a:r>
            <a:endParaRPr lang="ru-RU" sz="2800" dirty="0" smtClean="0"/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2</a:t>
            </a:r>
            <a:r>
              <a:rPr lang="ru-RU" sz="2800" dirty="0" smtClean="0"/>
              <a:t>) </a:t>
            </a:r>
            <a:r>
              <a:rPr lang="ru-RU" sz="2800" dirty="0" err="1" smtClean="0"/>
              <a:t>виявлення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факторів</a:t>
            </a:r>
            <a:r>
              <a:rPr lang="ru-RU" sz="2800" dirty="0" smtClean="0"/>
              <a:t> </a:t>
            </a:r>
            <a:r>
              <a:rPr lang="ru-RU" sz="2800" dirty="0" err="1" smtClean="0"/>
              <a:t>ризику</a:t>
            </a:r>
            <a:r>
              <a:rPr lang="ru-RU" sz="2800" dirty="0" smtClean="0"/>
              <a:t> (</a:t>
            </a:r>
            <a:r>
              <a:rPr lang="ru-RU" sz="2800" dirty="0" err="1" smtClean="0"/>
              <a:t>ризикових</a:t>
            </a:r>
            <a:r>
              <a:rPr lang="ru-RU" sz="2800" dirty="0" smtClean="0"/>
              <a:t> </a:t>
            </a:r>
            <a:r>
              <a:rPr lang="ru-RU" sz="2800" dirty="0" err="1" smtClean="0"/>
              <a:t>операцій</a:t>
            </a:r>
            <a:r>
              <a:rPr lang="ru-RU" sz="2800" dirty="0" smtClean="0"/>
              <a:t>), а </a:t>
            </a:r>
            <a:r>
              <a:rPr lang="ru-RU" sz="2800" dirty="0" err="1" smtClean="0"/>
              <a:t>також</a:t>
            </a:r>
            <a:r>
              <a:rPr lang="ru-RU" sz="2800" dirty="0" smtClean="0"/>
              <a:t> </a:t>
            </a:r>
            <a:r>
              <a:rPr lang="ru-RU" sz="2800" dirty="0" err="1" smtClean="0"/>
              <a:t>внутрішніх</a:t>
            </a:r>
            <a:r>
              <a:rPr lang="ru-RU" sz="2800" dirty="0" smtClean="0"/>
              <a:t> </a:t>
            </a:r>
            <a:r>
              <a:rPr lang="ru-RU" sz="2800" dirty="0" err="1" smtClean="0"/>
              <a:t>резервів</a:t>
            </a:r>
            <a:r>
              <a:rPr lang="ru-RU" sz="2800" dirty="0" smtClean="0"/>
              <a:t> для </a:t>
            </a:r>
            <a:r>
              <a:rPr lang="ru-RU" sz="2800" dirty="0" err="1" smtClean="0"/>
              <a:t>підвищення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ефективності</a:t>
            </a:r>
            <a:r>
              <a:rPr lang="ru-RU" sz="2800" dirty="0" smtClean="0"/>
              <a:t> </a:t>
            </a:r>
            <a:r>
              <a:rPr lang="ru-RU" sz="2800" dirty="0" err="1" smtClean="0"/>
              <a:t>управління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фінансово-господарською</a:t>
            </a:r>
            <a:r>
              <a:rPr lang="ru-RU" sz="2800" dirty="0" smtClean="0"/>
              <a:t> </a:t>
            </a:r>
            <a:r>
              <a:rPr lang="ru-RU" sz="2800" dirty="0" err="1" smtClean="0"/>
              <a:t>діяльністю</a:t>
            </a:r>
            <a:r>
              <a:rPr lang="ru-RU" sz="2800" dirty="0" smtClean="0"/>
              <a:t> </a:t>
            </a:r>
            <a:r>
              <a:rPr lang="ru-RU" sz="2800" dirty="0" err="1" smtClean="0"/>
              <a:t>об’єкта</a:t>
            </a:r>
            <a:r>
              <a:rPr lang="ru-RU" sz="2800" dirty="0" smtClean="0"/>
              <a:t> аудиту</a:t>
            </a:r>
            <a:r>
              <a:rPr lang="ru-RU" sz="2800" dirty="0" smtClean="0"/>
              <a:t>;</a:t>
            </a:r>
          </a:p>
          <a:p>
            <a:pPr>
              <a:buNone/>
            </a:pPr>
            <a:r>
              <a:rPr lang="ru-RU" sz="2800" dirty="0" smtClean="0"/>
              <a:t> </a:t>
            </a:r>
          </a:p>
          <a:p>
            <a:pPr>
              <a:buNone/>
            </a:pPr>
            <a:r>
              <a:rPr lang="ru-RU" sz="2800" dirty="0" smtClean="0"/>
              <a:t>3</a:t>
            </a:r>
            <a:r>
              <a:rPr lang="ru-RU" sz="2800" dirty="0" smtClean="0"/>
              <a:t>) </a:t>
            </a:r>
            <a:r>
              <a:rPr lang="ru-RU" sz="2800" dirty="0" err="1" smtClean="0"/>
              <a:t>підготовка</a:t>
            </a:r>
            <a:r>
              <a:rPr lang="ru-RU" sz="2800" dirty="0" smtClean="0"/>
              <a:t> </a:t>
            </a:r>
            <a:r>
              <a:rPr lang="ru-RU" sz="2800" dirty="0" err="1" smtClean="0"/>
              <a:t>обґрунтованих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рекомендацій</a:t>
            </a:r>
            <a:r>
              <a:rPr lang="ru-RU" sz="2800" dirty="0" smtClean="0"/>
              <a:t> для </a:t>
            </a:r>
            <a:r>
              <a:rPr lang="ru-RU" sz="2800" dirty="0" err="1" smtClean="0"/>
              <a:t>підвищення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ефективності</a:t>
            </a:r>
            <a:r>
              <a:rPr lang="ru-RU" sz="2800" dirty="0" smtClean="0"/>
              <a:t> </a:t>
            </a:r>
            <a:r>
              <a:rPr lang="ru-RU" sz="2800" dirty="0" err="1" smtClean="0"/>
              <a:t>управління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фінансово-господарською</a:t>
            </a:r>
            <a:r>
              <a:rPr lang="ru-RU" sz="2800" dirty="0" smtClean="0"/>
              <a:t> </a:t>
            </a:r>
            <a:r>
              <a:rPr lang="ru-RU" sz="2800" dirty="0" err="1" smtClean="0"/>
              <a:t>діяльністю</a:t>
            </a:r>
            <a:r>
              <a:rPr lang="ru-RU" sz="2800" dirty="0" smtClean="0"/>
              <a:t> </a:t>
            </a:r>
            <a:r>
              <a:rPr lang="ru-RU" sz="2800" dirty="0" err="1" smtClean="0"/>
              <a:t>об’єкта</a:t>
            </a:r>
            <a:r>
              <a:rPr lang="ru-RU" sz="2800" dirty="0" smtClean="0"/>
              <a:t> аудиту, </a:t>
            </a:r>
            <a:r>
              <a:rPr lang="ru-RU" sz="2800" dirty="0" err="1" smtClean="0"/>
              <a:t>усунення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наявних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порушень</a:t>
            </a:r>
            <a:r>
              <a:rPr lang="ru-RU" sz="2800" dirty="0" smtClean="0"/>
              <a:t>, проблем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недоліків</a:t>
            </a:r>
            <a:r>
              <a:rPr lang="ru-RU" sz="2800" dirty="0" smtClean="0"/>
              <a:t> та </a:t>
            </a:r>
            <a:r>
              <a:rPr lang="ru-RU" sz="2800" dirty="0" err="1" smtClean="0"/>
              <a:t>запобігання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їм</a:t>
            </a:r>
            <a:r>
              <a:rPr lang="ru-RU" sz="2800" dirty="0" smtClean="0"/>
              <a:t> у </a:t>
            </a:r>
            <a:r>
              <a:rPr lang="ru-RU" sz="2800" dirty="0" err="1" smtClean="0"/>
              <a:t>подальшому</a:t>
            </a:r>
            <a:r>
              <a:rPr lang="ru-RU" sz="2800" dirty="0" smtClean="0"/>
              <a:t>. </a:t>
            </a:r>
            <a:endParaRPr lang="ru-RU" sz="3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7822378"/>
      </p:ext>
    </p:extLst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748464" cy="864096"/>
          </a:xfrm>
        </p:spPr>
        <p:txBody>
          <a:bodyPr>
            <a:normAutofit fontScale="90000"/>
          </a:bodyPr>
          <a:lstStyle/>
          <a:p>
            <a:r>
              <a:rPr lang="ru-RU" sz="3200" dirty="0" err="1" smtClean="0"/>
              <a:t>Тривалість</a:t>
            </a:r>
            <a:r>
              <a:rPr lang="ru-RU" sz="3200" dirty="0" smtClean="0"/>
              <a:t> аудиту </a:t>
            </a:r>
            <a:r>
              <a:rPr lang="ru-RU" sz="3200" dirty="0" err="1" smtClean="0"/>
              <a:t>діяльності</a:t>
            </a:r>
            <a:r>
              <a:rPr lang="ru-RU" sz="3200" dirty="0" smtClean="0"/>
              <a:t> не </a:t>
            </a:r>
            <a:r>
              <a:rPr lang="ru-RU" sz="3200" dirty="0" err="1" smtClean="0"/>
              <a:t>може</a:t>
            </a:r>
            <a:r>
              <a:rPr lang="ru-RU" sz="3200" dirty="0" smtClean="0"/>
              <a:t> </a:t>
            </a:r>
            <a:r>
              <a:rPr lang="ru-RU" sz="3200" dirty="0" err="1" smtClean="0"/>
              <a:t>перевищувати</a:t>
            </a:r>
            <a:r>
              <a:rPr lang="ru-RU" sz="3200" dirty="0" smtClean="0"/>
              <a:t> 90 </a:t>
            </a:r>
            <a:r>
              <a:rPr lang="ru-RU" sz="3200" dirty="0" err="1" smtClean="0"/>
              <a:t>календарних</a:t>
            </a:r>
            <a:r>
              <a:rPr lang="ru-RU" sz="3200" dirty="0" smtClean="0"/>
              <a:t> </a:t>
            </a:r>
            <a:r>
              <a:rPr lang="ru-RU" sz="3200" dirty="0" err="1" smtClean="0"/>
              <a:t>днів</a:t>
            </a:r>
            <a:r>
              <a:rPr lang="ru-RU" sz="3200" dirty="0" smtClean="0"/>
              <a:t>. </a:t>
            </a:r>
            <a:r>
              <a:rPr lang="ru-RU" sz="3200" dirty="0" err="1" smtClean="0"/>
              <a:t>Процес</a:t>
            </a:r>
            <a:r>
              <a:rPr lang="ru-RU" sz="3200" dirty="0" smtClean="0"/>
              <a:t> аудиту </a:t>
            </a:r>
            <a:r>
              <a:rPr lang="ru-RU" sz="3200" dirty="0" err="1" smtClean="0"/>
              <a:t>діяльності</a:t>
            </a:r>
            <a:r>
              <a:rPr lang="ru-RU" sz="3200" dirty="0" smtClean="0"/>
              <a:t> </a:t>
            </a:r>
            <a:r>
              <a:rPr lang="ru-RU" sz="3200" dirty="0" err="1" smtClean="0"/>
              <a:t>складається</a:t>
            </a:r>
            <a:r>
              <a:rPr lang="ru-RU" sz="3200" dirty="0" smtClean="0"/>
              <a:t> </a:t>
            </a:r>
            <a:r>
              <a:rPr lang="ru-RU" sz="3200" dirty="0" err="1" smtClean="0"/>
              <a:t>з</a:t>
            </a:r>
            <a:r>
              <a:rPr lang="ru-RU" sz="3200" dirty="0" smtClean="0"/>
              <a:t> </a:t>
            </a:r>
            <a:r>
              <a:rPr lang="ru-RU" sz="3200" dirty="0" err="1" smtClean="0"/>
              <a:t>чотирьох</a:t>
            </a:r>
            <a:r>
              <a:rPr lang="ru-RU" sz="3200" dirty="0" smtClean="0"/>
              <a:t> </a:t>
            </a:r>
            <a:r>
              <a:rPr lang="ru-RU" sz="3200" dirty="0" err="1" smtClean="0"/>
              <a:t>етапів</a:t>
            </a:r>
            <a:r>
              <a:rPr lang="ru-RU" sz="3200" dirty="0" smtClean="0"/>
              <a:t>: </a:t>
            </a:r>
            <a:endParaRPr lang="ru-RU" sz="3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6792"/>
            <a:ext cx="6336704" cy="3960440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ru-RU" dirty="0" smtClean="0"/>
              <a:t>перший </a:t>
            </a:r>
            <a:r>
              <a:rPr lang="ru-RU" dirty="0" err="1" smtClean="0"/>
              <a:t>етап</a:t>
            </a:r>
            <a:r>
              <a:rPr lang="ru-RU" dirty="0" smtClean="0"/>
              <a:t> – </a:t>
            </a:r>
            <a:r>
              <a:rPr lang="ru-RU" dirty="0" err="1" smtClean="0"/>
              <a:t>планування</a:t>
            </a:r>
            <a:r>
              <a:rPr lang="ru-RU" dirty="0" smtClean="0"/>
              <a:t> аудиту </a:t>
            </a:r>
            <a:r>
              <a:rPr lang="ru-RU" dirty="0" err="1" smtClean="0"/>
              <a:t>діяльності</a:t>
            </a:r>
            <a:r>
              <a:rPr lang="ru-RU" dirty="0" smtClean="0"/>
              <a:t>; </a:t>
            </a:r>
          </a:p>
          <a:p>
            <a:pPr marL="571500" indent="-571500">
              <a:buFont typeface="+mj-lt"/>
              <a:buAutoNum type="romanUcPeriod"/>
            </a:pPr>
            <a:r>
              <a:rPr lang="ru-RU" dirty="0" err="1" smtClean="0"/>
              <a:t>другий</a:t>
            </a:r>
            <a:r>
              <a:rPr lang="ru-RU" dirty="0" smtClean="0"/>
              <a:t> </a:t>
            </a:r>
            <a:r>
              <a:rPr lang="ru-RU" dirty="0" err="1" smtClean="0"/>
              <a:t>етап</a:t>
            </a:r>
            <a:r>
              <a:rPr lang="ru-RU" dirty="0" smtClean="0"/>
              <a:t> – </a:t>
            </a:r>
            <a:r>
              <a:rPr lang="ru-RU" dirty="0" err="1" smtClean="0"/>
              <a:t>підготовка</a:t>
            </a:r>
            <a:r>
              <a:rPr lang="ru-RU" dirty="0" smtClean="0"/>
              <a:t> </a:t>
            </a:r>
            <a:r>
              <a:rPr lang="ru-RU" dirty="0" err="1" smtClean="0"/>
              <a:t>програми</a:t>
            </a:r>
            <a:r>
              <a:rPr lang="ru-RU" dirty="0" smtClean="0"/>
              <a:t> аудиту </a:t>
            </a:r>
            <a:r>
              <a:rPr lang="ru-RU" dirty="0" err="1" smtClean="0"/>
              <a:t>діяльності</a:t>
            </a:r>
            <a:r>
              <a:rPr lang="ru-RU" dirty="0" smtClean="0"/>
              <a:t>; </a:t>
            </a:r>
          </a:p>
          <a:p>
            <a:pPr marL="571500" indent="-571500">
              <a:buFont typeface="+mj-lt"/>
              <a:buAutoNum type="romanUcPeriod"/>
            </a:pPr>
            <a:r>
              <a:rPr lang="ru-RU" dirty="0" err="1" smtClean="0"/>
              <a:t>третій</a:t>
            </a:r>
            <a:r>
              <a:rPr lang="ru-RU" dirty="0" smtClean="0"/>
              <a:t> </a:t>
            </a:r>
            <a:r>
              <a:rPr lang="ru-RU" dirty="0" err="1" smtClean="0"/>
              <a:t>етап</a:t>
            </a:r>
            <a:r>
              <a:rPr lang="ru-RU" dirty="0" smtClean="0"/>
              <a:t> – </a:t>
            </a:r>
            <a:r>
              <a:rPr lang="ru-RU" dirty="0" err="1" smtClean="0"/>
              <a:t>перевірка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 </a:t>
            </a:r>
            <a:r>
              <a:rPr lang="ru-RU" dirty="0" err="1" smtClean="0"/>
              <a:t>ризику</a:t>
            </a:r>
            <a:r>
              <a:rPr lang="ru-RU" dirty="0" smtClean="0"/>
              <a:t> (</a:t>
            </a:r>
            <a:r>
              <a:rPr lang="ru-RU" dirty="0" err="1" smtClean="0"/>
              <a:t>ризикових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);</a:t>
            </a:r>
          </a:p>
          <a:p>
            <a:pPr marL="571500" indent="-571500">
              <a:buFont typeface="+mj-lt"/>
              <a:buAutoNum type="romanUcPeriod"/>
            </a:pPr>
            <a:r>
              <a:rPr lang="ru-RU" dirty="0" err="1" smtClean="0"/>
              <a:t>четвертий</a:t>
            </a:r>
            <a:r>
              <a:rPr lang="ru-RU" dirty="0" smtClean="0"/>
              <a:t> </a:t>
            </a:r>
            <a:r>
              <a:rPr lang="ru-RU" dirty="0" err="1" smtClean="0"/>
              <a:t>етап</a:t>
            </a:r>
            <a:r>
              <a:rPr lang="ru-RU" dirty="0" smtClean="0"/>
              <a:t> – </a:t>
            </a:r>
            <a:r>
              <a:rPr lang="ru-RU" dirty="0" err="1" smtClean="0"/>
              <a:t>звітування</a:t>
            </a:r>
            <a:r>
              <a:rPr lang="ru-RU" dirty="0" smtClean="0"/>
              <a:t> про </a:t>
            </a:r>
            <a:r>
              <a:rPr lang="ru-RU" dirty="0" err="1" smtClean="0"/>
              <a:t>результати</a:t>
            </a:r>
            <a:r>
              <a:rPr lang="ru-RU" dirty="0" smtClean="0"/>
              <a:t> аудиту </a:t>
            </a:r>
            <a:r>
              <a:rPr lang="ru-RU" dirty="0" err="1" smtClean="0"/>
              <a:t>діяльності</a:t>
            </a:r>
            <a:r>
              <a:rPr lang="ru-RU" dirty="0" smtClean="0"/>
              <a:t>.</a:t>
            </a:r>
            <a:endParaRPr lang="uk-UA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Бухучёт ип на ус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4869160"/>
            <a:ext cx="2668011" cy="180980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zoom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60648"/>
            <a:ext cx="8820472" cy="6336704"/>
          </a:xfrm>
        </p:spPr>
        <p:txBody>
          <a:bodyPr>
            <a:noAutofit/>
          </a:bodyPr>
          <a:lstStyle/>
          <a:p>
            <a:r>
              <a:rPr lang="ru-RU" sz="2400" dirty="0" err="1" smtClean="0"/>
              <a:t>Планування</a:t>
            </a:r>
            <a:r>
              <a:rPr lang="ru-RU" sz="2400" dirty="0" smtClean="0"/>
              <a:t> аудиту </a:t>
            </a:r>
            <a:r>
              <a:rPr lang="ru-RU" sz="2400" dirty="0" err="1" smtClean="0"/>
              <a:t>діяльності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ґрунтується</a:t>
            </a:r>
            <a:r>
              <a:rPr lang="ru-RU" sz="2400" dirty="0" smtClean="0"/>
              <a:t> на </a:t>
            </a:r>
            <a:r>
              <a:rPr lang="ru-RU" sz="2400" dirty="0" err="1" smtClean="0"/>
              <a:t>попередньому</a:t>
            </a:r>
            <a:r>
              <a:rPr lang="ru-RU" sz="2400" dirty="0" smtClean="0"/>
              <a:t> </a:t>
            </a:r>
            <a:r>
              <a:rPr lang="ru-RU" sz="2400" dirty="0" err="1" smtClean="0"/>
              <a:t>вивченні</a:t>
            </a:r>
            <a:r>
              <a:rPr lang="ru-RU" sz="2400" dirty="0" smtClean="0"/>
              <a:t> </a:t>
            </a:r>
            <a:r>
              <a:rPr lang="ru-RU" sz="2400" dirty="0" err="1" smtClean="0"/>
              <a:t>особливостей</a:t>
            </a:r>
            <a:r>
              <a:rPr lang="ru-RU" sz="2400" dirty="0" smtClean="0"/>
              <a:t> </a:t>
            </a:r>
            <a:r>
              <a:rPr lang="ru-RU" sz="2400" dirty="0" err="1" smtClean="0"/>
              <a:t>діяльності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об’єкта</a:t>
            </a:r>
            <a:r>
              <a:rPr lang="ru-RU" sz="2400" dirty="0" smtClean="0"/>
              <a:t> аудиту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передбачає</a:t>
            </a:r>
            <a:r>
              <a:rPr lang="ru-RU" sz="2400" dirty="0" smtClean="0"/>
              <a:t> </a:t>
            </a:r>
            <a:r>
              <a:rPr lang="ru-RU" sz="2400" dirty="0" err="1" smtClean="0"/>
              <a:t>збір</a:t>
            </a:r>
            <a:r>
              <a:rPr lang="ru-RU" sz="2400" dirty="0" smtClean="0"/>
              <a:t> та </a:t>
            </a:r>
            <a:r>
              <a:rPr lang="ru-RU" sz="2400" dirty="0" err="1" smtClean="0"/>
              <a:t>аналіз</a:t>
            </a:r>
            <a:r>
              <a:rPr lang="ru-RU" sz="2400" dirty="0" smtClean="0"/>
              <a:t> </a:t>
            </a:r>
            <a:r>
              <a:rPr lang="ru-RU" sz="2400" dirty="0" err="1" smtClean="0"/>
              <a:t>інформації</a:t>
            </a:r>
            <a:r>
              <a:rPr lang="ru-RU" sz="2400" dirty="0" smtClean="0"/>
              <a:t> про </a:t>
            </a:r>
            <a:r>
              <a:rPr lang="ru-RU" sz="2400" dirty="0" err="1" smtClean="0"/>
              <a:t>правове</a:t>
            </a:r>
            <a:r>
              <a:rPr lang="ru-RU" sz="2400" dirty="0" smtClean="0"/>
              <a:t> </a:t>
            </a:r>
            <a:r>
              <a:rPr lang="ru-RU" sz="2400" dirty="0" err="1" smtClean="0"/>
              <a:t>забезпечення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фінансовогосподарської</a:t>
            </a:r>
            <a:r>
              <a:rPr lang="ru-RU" sz="2400" dirty="0" smtClean="0"/>
              <a:t> </a:t>
            </a:r>
            <a:r>
              <a:rPr lang="ru-RU" sz="2400" dirty="0" err="1" smtClean="0"/>
              <a:t>діяльності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об’єкта</a:t>
            </a:r>
            <a:r>
              <a:rPr lang="ru-RU" sz="2400" dirty="0" smtClean="0"/>
              <a:t> аудиту, систему </a:t>
            </a:r>
            <a:r>
              <a:rPr lang="ru-RU" sz="2400" dirty="0" err="1" smtClean="0"/>
              <a:t>управління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зокрема</a:t>
            </a:r>
            <a:r>
              <a:rPr lang="ru-RU" sz="2400" dirty="0" smtClean="0"/>
              <a:t> </a:t>
            </a:r>
            <a:r>
              <a:rPr lang="ru-RU" sz="2400" dirty="0" err="1" smtClean="0"/>
              <a:t>організацію</a:t>
            </a:r>
            <a:r>
              <a:rPr lang="ru-RU" sz="2400" dirty="0" smtClean="0"/>
              <a:t> </a:t>
            </a:r>
            <a:r>
              <a:rPr lang="ru-RU" sz="2400" dirty="0" err="1" smtClean="0"/>
              <a:t>внутрішнього</a:t>
            </a:r>
            <a:r>
              <a:rPr lang="ru-RU" sz="2400" dirty="0" smtClean="0"/>
              <a:t> контролю, та </a:t>
            </a:r>
            <a:r>
              <a:rPr lang="ru-RU" sz="2400" dirty="0" err="1" smtClean="0"/>
              <a:t>досягнення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об’єктом</a:t>
            </a:r>
            <a:r>
              <a:rPr lang="ru-RU" sz="2400" dirty="0" smtClean="0"/>
              <a:t> аудиту </a:t>
            </a:r>
            <a:r>
              <a:rPr lang="ru-RU" sz="2400" dirty="0" err="1" smtClean="0"/>
              <a:t>визначених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цілей</a:t>
            </a:r>
            <a:r>
              <a:rPr lang="ru-RU" sz="2400" dirty="0" smtClean="0"/>
              <a:t>, </a:t>
            </a:r>
            <a:r>
              <a:rPr lang="ru-RU" sz="2400" dirty="0" err="1" smtClean="0"/>
              <a:t>завдань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набуття</a:t>
            </a:r>
            <a:r>
              <a:rPr lang="ru-RU" sz="2400" dirty="0" smtClean="0"/>
              <a:t> </a:t>
            </a:r>
            <a:r>
              <a:rPr lang="ru-RU" sz="2400" dirty="0" err="1" smtClean="0"/>
              <a:t>кращого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досвіду</a:t>
            </a:r>
            <a:r>
              <a:rPr lang="ru-RU" sz="2400" dirty="0" smtClean="0"/>
              <a:t> </a:t>
            </a:r>
            <a:r>
              <a:rPr lang="ru-RU" sz="2400" dirty="0" err="1" smtClean="0"/>
              <a:t>діяльності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інших</a:t>
            </a:r>
            <a:r>
              <a:rPr lang="ru-RU" sz="2400" dirty="0" smtClean="0"/>
              <a:t> </a:t>
            </a:r>
            <a:r>
              <a:rPr lang="ru-RU" sz="2400" dirty="0" err="1" smtClean="0"/>
              <a:t>суб’єктів</a:t>
            </a:r>
            <a:r>
              <a:rPr lang="ru-RU" sz="2400" dirty="0" smtClean="0"/>
              <a:t> </a:t>
            </a:r>
            <a:r>
              <a:rPr lang="ru-RU" sz="2400" dirty="0" err="1" smtClean="0"/>
              <a:t>господарювання</a:t>
            </a:r>
            <a:r>
              <a:rPr lang="ru-RU" sz="2400" dirty="0" smtClean="0"/>
              <a:t>. </a:t>
            </a:r>
            <a:r>
              <a:rPr lang="ru-RU" sz="2400" dirty="0" err="1" smtClean="0"/>
              <a:t>Інформацію</a:t>
            </a:r>
            <a:r>
              <a:rPr lang="ru-RU" sz="2400" dirty="0" smtClean="0"/>
              <a:t> </a:t>
            </a:r>
            <a:r>
              <a:rPr lang="ru-RU" sz="2400" dirty="0" err="1" smtClean="0"/>
              <a:t>можна</a:t>
            </a:r>
            <a:r>
              <a:rPr lang="ru-RU" sz="2400" dirty="0" smtClean="0"/>
              <a:t> </a:t>
            </a:r>
            <a:r>
              <a:rPr lang="ru-RU" sz="2400" dirty="0" err="1" smtClean="0"/>
              <a:t>одержувати</a:t>
            </a:r>
            <a:r>
              <a:rPr lang="ru-RU" sz="2400" dirty="0" smtClean="0"/>
              <a:t> як на </a:t>
            </a:r>
            <a:r>
              <a:rPr lang="ru-RU" sz="2400" dirty="0" err="1" smtClean="0"/>
              <a:t>письмовий</a:t>
            </a:r>
            <a:r>
              <a:rPr lang="ru-RU" sz="2400" dirty="0" smtClean="0"/>
              <a:t> запит органу </a:t>
            </a:r>
            <a:r>
              <a:rPr lang="ru-RU" sz="2400" dirty="0" err="1" smtClean="0"/>
              <a:t>Держфінінспекції</a:t>
            </a:r>
            <a:r>
              <a:rPr lang="ru-RU" sz="2400" dirty="0" smtClean="0"/>
              <a:t>, так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</a:t>
            </a:r>
            <a:r>
              <a:rPr lang="ru-RU" sz="2400" dirty="0" err="1" smtClean="0"/>
              <a:t>об’єкта</a:t>
            </a:r>
            <a:r>
              <a:rPr lang="ru-RU" sz="2400" dirty="0" smtClean="0"/>
              <a:t> аудиту за </a:t>
            </a:r>
            <a:r>
              <a:rPr lang="ru-RU" sz="2400" dirty="0" err="1" smtClean="0"/>
              <a:t>його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місцезнаходженням</a:t>
            </a:r>
            <a:r>
              <a:rPr lang="ru-RU" sz="2400" dirty="0" smtClean="0"/>
              <a:t>, а </a:t>
            </a:r>
            <a:r>
              <a:rPr lang="ru-RU" sz="2400" dirty="0" err="1" smtClean="0"/>
              <a:t>також</a:t>
            </a:r>
            <a:r>
              <a:rPr lang="ru-RU" sz="2400" dirty="0" smtClean="0"/>
              <a:t>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</a:t>
            </a:r>
            <a:r>
              <a:rPr lang="ru-RU" sz="2400" dirty="0" err="1" smtClean="0"/>
              <a:t>його</a:t>
            </a:r>
            <a:r>
              <a:rPr lang="ru-RU" sz="2400" dirty="0" smtClean="0"/>
              <a:t> органу </a:t>
            </a:r>
            <a:r>
              <a:rPr lang="ru-RU" sz="2400" dirty="0" err="1" smtClean="0"/>
              <a:t>управління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органів</a:t>
            </a:r>
            <a:r>
              <a:rPr lang="ru-RU" sz="2400" dirty="0" smtClean="0"/>
              <a:t> </a:t>
            </a:r>
            <a:r>
              <a:rPr lang="ru-RU" sz="2400" dirty="0" err="1" smtClean="0"/>
              <a:t>державної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влади</a:t>
            </a:r>
            <a:r>
              <a:rPr lang="ru-RU" sz="2400" dirty="0" smtClean="0"/>
              <a:t> та </a:t>
            </a:r>
            <a:r>
              <a:rPr lang="ru-RU" sz="2400" dirty="0" err="1" smtClean="0"/>
              <a:t>місцевого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самоврядування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інших</a:t>
            </a:r>
            <a:r>
              <a:rPr lang="ru-RU" sz="2400" dirty="0" smtClean="0"/>
              <a:t> </a:t>
            </a:r>
            <a:r>
              <a:rPr lang="ru-RU" sz="2400" dirty="0" err="1" smtClean="0"/>
              <a:t>підприємств</a:t>
            </a:r>
            <a:r>
              <a:rPr lang="ru-RU" sz="2400" dirty="0" smtClean="0"/>
              <a:t>, </a:t>
            </a:r>
            <a:r>
              <a:rPr lang="ru-RU" sz="2400" dirty="0" err="1" smtClean="0"/>
              <a:t>установ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організацій</a:t>
            </a:r>
            <a:r>
              <a:rPr lang="ru-RU" sz="2400" dirty="0" smtClean="0"/>
              <a:t>, </a:t>
            </a:r>
            <a:r>
              <a:rPr lang="ru-RU" sz="2400" dirty="0" err="1" smtClean="0"/>
              <a:t>та</a:t>
            </a:r>
            <a:r>
              <a:rPr lang="ru-RU" sz="2400" dirty="0" smtClean="0"/>
              <a:t> за результатами </a:t>
            </a:r>
            <a:r>
              <a:rPr lang="ru-RU" sz="2400" dirty="0" err="1" smtClean="0"/>
              <a:t>попередніх</a:t>
            </a:r>
            <a:r>
              <a:rPr lang="ru-RU" sz="2400" dirty="0" smtClean="0"/>
              <a:t> </a:t>
            </a:r>
            <a:r>
              <a:rPr lang="ru-RU" sz="2400" dirty="0" err="1" smtClean="0"/>
              <a:t>аудитів</a:t>
            </a:r>
            <a:r>
              <a:rPr lang="ru-RU" sz="2400" dirty="0" smtClean="0"/>
              <a:t> </a:t>
            </a:r>
            <a:r>
              <a:rPr lang="ru-RU" sz="2400" dirty="0" err="1" smtClean="0"/>
              <a:t>діяльності</a:t>
            </a:r>
            <a:r>
              <a:rPr lang="ru-RU" sz="2400" dirty="0" smtClean="0"/>
              <a:t>, </a:t>
            </a:r>
            <a:r>
              <a:rPr lang="ru-RU" sz="2400" dirty="0" err="1" smtClean="0"/>
              <a:t>перевірок</a:t>
            </a:r>
            <a:r>
              <a:rPr lang="ru-RU" sz="2400" dirty="0" smtClean="0"/>
              <a:t> </a:t>
            </a:r>
            <a:r>
              <a:rPr lang="ru-RU" sz="2400" dirty="0" err="1" smtClean="0"/>
              <a:t>державних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закупівель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ревізій</a:t>
            </a:r>
            <a:r>
              <a:rPr lang="ru-RU" sz="2400" dirty="0" smtClean="0"/>
              <a:t>. </a:t>
            </a:r>
            <a:endParaRPr lang="ru-RU" sz="2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Проведение ревизии финансово-хозяйственной деятельности в Москв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5445224"/>
            <a:ext cx="4182294" cy="120180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ver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8244408" cy="43204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В </a:t>
            </a:r>
            <a:r>
              <a:rPr lang="ru-RU" sz="3200" dirty="0" err="1" smtClean="0"/>
              <a:t>процесі</a:t>
            </a:r>
            <a:r>
              <a:rPr lang="ru-RU" sz="3200" dirty="0" smtClean="0"/>
              <a:t> </a:t>
            </a:r>
            <a:r>
              <a:rPr lang="ru-RU" sz="3200" dirty="0" err="1" smtClean="0"/>
              <a:t>підготовки</a:t>
            </a:r>
            <a:r>
              <a:rPr lang="ru-RU" sz="3200" dirty="0" smtClean="0"/>
              <a:t> до </a:t>
            </a:r>
            <a:r>
              <a:rPr lang="ru-RU" sz="3200" dirty="0" err="1" smtClean="0"/>
              <a:t>складання</a:t>
            </a:r>
            <a:r>
              <a:rPr lang="ru-RU" sz="3200" dirty="0" smtClean="0"/>
              <a:t> </a:t>
            </a:r>
            <a:r>
              <a:rPr lang="ru-RU" sz="3200" dirty="0" err="1" smtClean="0"/>
              <a:t>програми</a:t>
            </a:r>
            <a:r>
              <a:rPr lang="ru-RU" sz="3200" dirty="0" smtClean="0"/>
              <a:t> </a:t>
            </a:r>
            <a:r>
              <a:rPr lang="ru-RU" sz="3200" dirty="0" err="1" smtClean="0"/>
              <a:t>виконуються</a:t>
            </a:r>
            <a:r>
              <a:rPr lang="ru-RU" sz="3200" dirty="0" smtClean="0"/>
              <a:t> </a:t>
            </a:r>
            <a:r>
              <a:rPr lang="ru-RU" sz="3200" dirty="0" err="1" smtClean="0"/>
              <a:t>такі</a:t>
            </a:r>
            <a:r>
              <a:rPr lang="ru-RU" sz="3200" dirty="0" smtClean="0"/>
              <a:t> </a:t>
            </a:r>
            <a:r>
              <a:rPr lang="ru-RU" sz="3200" dirty="0" err="1" smtClean="0"/>
              <a:t>роботи</a:t>
            </a:r>
            <a:r>
              <a:rPr lang="ru-RU" sz="3200" dirty="0" smtClean="0"/>
              <a:t>: </a:t>
            </a:r>
            <a:endParaRPr lang="ru-RU" sz="3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7920880" cy="525658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300" dirty="0" err="1" smtClean="0"/>
              <a:t>уточнення</a:t>
            </a:r>
            <a:r>
              <a:rPr lang="ru-RU" sz="2300" dirty="0" smtClean="0"/>
              <a:t> </a:t>
            </a:r>
            <a:r>
              <a:rPr lang="ru-RU" sz="2300" dirty="0" err="1" smtClean="0"/>
              <a:t>інформації</a:t>
            </a:r>
            <a:r>
              <a:rPr lang="ru-RU" sz="2300" dirty="0" smtClean="0"/>
              <a:t>, </a:t>
            </a:r>
            <a:r>
              <a:rPr lang="ru-RU" sz="2300" dirty="0" err="1" smtClean="0"/>
              <a:t>зібраної</a:t>
            </a:r>
            <a:r>
              <a:rPr lang="ru-RU" sz="2300" dirty="0" smtClean="0"/>
              <a:t> на </a:t>
            </a:r>
            <a:r>
              <a:rPr lang="ru-RU" sz="2300" dirty="0" err="1" smtClean="0"/>
              <a:t>етапі</a:t>
            </a:r>
            <a:r>
              <a:rPr lang="ru-RU" sz="2300" dirty="0" smtClean="0"/>
              <a:t> </a:t>
            </a:r>
            <a:r>
              <a:rPr lang="ru-RU" sz="2300" dirty="0" err="1" smtClean="0"/>
              <a:t>планування</a:t>
            </a:r>
            <a:r>
              <a:rPr lang="ru-RU" sz="2300" dirty="0" smtClean="0"/>
              <a:t>;</a:t>
            </a:r>
            <a:endParaRPr lang="ru-RU" sz="2300" dirty="0" smtClean="0"/>
          </a:p>
          <a:p>
            <a:pPr>
              <a:buFont typeface="Wingdings" pitchFamily="2" charset="2"/>
              <a:buChar char="Ø"/>
            </a:pPr>
            <a:r>
              <a:rPr lang="ru-RU" sz="2300" dirty="0" err="1" smtClean="0"/>
              <a:t>проведення</a:t>
            </a:r>
            <a:r>
              <a:rPr lang="ru-RU" sz="2300" dirty="0" smtClean="0"/>
              <a:t> </a:t>
            </a:r>
            <a:r>
              <a:rPr lang="ru-RU" sz="2300" dirty="0" err="1" smtClean="0"/>
              <a:t>аналізу</a:t>
            </a:r>
            <a:r>
              <a:rPr lang="ru-RU" sz="2300" dirty="0" smtClean="0"/>
              <a:t> </a:t>
            </a:r>
            <a:r>
              <a:rPr lang="ru-RU" sz="2300" dirty="0" err="1" smtClean="0"/>
              <a:t>фінансово-господарської</a:t>
            </a:r>
            <a:r>
              <a:rPr lang="ru-RU" sz="2300" dirty="0" smtClean="0"/>
              <a:t> </a:t>
            </a:r>
            <a:r>
              <a:rPr lang="ru-RU" sz="2300" dirty="0" err="1" smtClean="0"/>
              <a:t>діяльності</a:t>
            </a:r>
            <a:r>
              <a:rPr lang="ru-RU" sz="2300" dirty="0" smtClean="0"/>
              <a:t> </a:t>
            </a:r>
            <a:r>
              <a:rPr lang="ru-RU" sz="2300" dirty="0" err="1" smtClean="0"/>
              <a:t>об’єкта</a:t>
            </a:r>
            <a:r>
              <a:rPr lang="ru-RU" sz="2300" dirty="0" smtClean="0"/>
              <a:t> аудиту, в тому </a:t>
            </a:r>
            <a:r>
              <a:rPr lang="ru-RU" sz="2300" dirty="0" err="1" smtClean="0"/>
              <a:t>числі</a:t>
            </a:r>
            <a:r>
              <a:rPr lang="ru-RU" sz="2300" dirty="0" smtClean="0"/>
              <a:t> </a:t>
            </a:r>
            <a:r>
              <a:rPr lang="ru-RU" sz="2300" dirty="0" err="1" smtClean="0"/>
              <a:t>ефективності</a:t>
            </a:r>
            <a:r>
              <a:rPr lang="ru-RU" sz="2300" dirty="0" smtClean="0"/>
              <a:t> </a:t>
            </a:r>
            <a:r>
              <a:rPr lang="ru-RU" sz="2300" dirty="0" err="1" smtClean="0"/>
              <a:t>використання</a:t>
            </a:r>
            <a:r>
              <a:rPr lang="ru-RU" sz="2300" dirty="0" smtClean="0"/>
              <a:t> ним </a:t>
            </a:r>
            <a:r>
              <a:rPr lang="ru-RU" sz="2300" dirty="0" err="1" smtClean="0"/>
              <a:t>активів</a:t>
            </a:r>
            <a:r>
              <a:rPr lang="ru-RU" sz="2300" dirty="0" smtClean="0"/>
              <a:t>;</a:t>
            </a:r>
          </a:p>
          <a:p>
            <a:pPr>
              <a:buFont typeface="Wingdings" pitchFamily="2" charset="2"/>
              <a:buChar char="Ø"/>
            </a:pPr>
            <a:r>
              <a:rPr lang="ru-RU" sz="2300" dirty="0" err="1" smtClean="0"/>
              <a:t>попереднє</a:t>
            </a:r>
            <a:r>
              <a:rPr lang="ru-RU" sz="2300" dirty="0" smtClean="0"/>
              <a:t> </a:t>
            </a:r>
            <a:r>
              <a:rPr lang="ru-RU" sz="2300" dirty="0" err="1" smtClean="0"/>
              <a:t>оцінювання</a:t>
            </a:r>
            <a:r>
              <a:rPr lang="ru-RU" sz="2300" dirty="0" smtClean="0"/>
              <a:t> </a:t>
            </a:r>
            <a:r>
              <a:rPr lang="ru-RU" sz="2300" dirty="0" err="1" smtClean="0"/>
              <a:t>системи</a:t>
            </a:r>
            <a:r>
              <a:rPr lang="ru-RU" sz="2300" dirty="0" smtClean="0"/>
              <a:t> </a:t>
            </a:r>
            <a:r>
              <a:rPr lang="ru-RU" sz="2300" dirty="0" err="1" smtClean="0"/>
              <a:t>внутрішнього</a:t>
            </a:r>
            <a:r>
              <a:rPr lang="ru-RU" sz="2300" dirty="0" smtClean="0"/>
              <a:t> </a:t>
            </a:r>
            <a:r>
              <a:rPr lang="ru-RU" sz="2300" dirty="0" smtClean="0"/>
              <a:t>контролю;</a:t>
            </a:r>
          </a:p>
          <a:p>
            <a:pPr>
              <a:buFont typeface="Wingdings" pitchFamily="2" charset="2"/>
              <a:buChar char="Ø"/>
            </a:pPr>
            <a:r>
              <a:rPr lang="ru-RU" sz="2300" dirty="0" err="1" smtClean="0"/>
              <a:t>конкретизація</a:t>
            </a:r>
            <a:r>
              <a:rPr lang="ru-RU" sz="2300" dirty="0" smtClean="0"/>
              <a:t> </a:t>
            </a:r>
            <a:r>
              <a:rPr lang="ru-RU" sz="2300" dirty="0" err="1" smtClean="0"/>
              <a:t>факторів</a:t>
            </a:r>
            <a:r>
              <a:rPr lang="ru-RU" sz="2300" dirty="0" smtClean="0"/>
              <a:t> </a:t>
            </a:r>
            <a:r>
              <a:rPr lang="ru-RU" sz="2300" dirty="0" err="1" smtClean="0"/>
              <a:t>ризику</a:t>
            </a:r>
            <a:r>
              <a:rPr lang="ru-RU" sz="2300" dirty="0" smtClean="0"/>
              <a:t> (</a:t>
            </a:r>
            <a:r>
              <a:rPr lang="ru-RU" sz="2300" dirty="0" err="1" smtClean="0"/>
              <a:t>ризикових</a:t>
            </a:r>
            <a:r>
              <a:rPr lang="ru-RU" sz="2300" dirty="0" smtClean="0"/>
              <a:t> </a:t>
            </a:r>
            <a:r>
              <a:rPr lang="ru-RU" sz="2300" dirty="0" err="1" smtClean="0"/>
              <a:t>операцій</a:t>
            </a:r>
            <a:r>
              <a:rPr lang="ru-RU" sz="2300" dirty="0" smtClean="0"/>
              <a:t>);</a:t>
            </a:r>
          </a:p>
          <a:p>
            <a:pPr>
              <a:buFont typeface="Wingdings" pitchFamily="2" charset="2"/>
              <a:buChar char="Ø"/>
            </a:pPr>
            <a:r>
              <a:rPr lang="ru-RU" sz="2300" dirty="0" err="1" smtClean="0"/>
              <a:t>визначення</a:t>
            </a:r>
            <a:r>
              <a:rPr lang="ru-RU" sz="2300" dirty="0" smtClean="0"/>
              <a:t> остаточного </a:t>
            </a:r>
            <a:r>
              <a:rPr lang="ru-RU" sz="2300" dirty="0" err="1" smtClean="0"/>
              <a:t>переліку</a:t>
            </a:r>
            <a:r>
              <a:rPr lang="ru-RU" sz="2300" dirty="0" smtClean="0"/>
              <a:t> </a:t>
            </a:r>
            <a:r>
              <a:rPr lang="ru-RU" sz="2300" dirty="0" err="1" smtClean="0"/>
              <a:t>аудиторських</a:t>
            </a:r>
            <a:r>
              <a:rPr lang="ru-RU" sz="2300" dirty="0" smtClean="0"/>
              <a:t> процедур </a:t>
            </a:r>
            <a:r>
              <a:rPr lang="ru-RU" sz="2300" dirty="0" err="1" smtClean="0"/>
              <a:t>і</a:t>
            </a:r>
            <a:r>
              <a:rPr lang="ru-RU" sz="2300" dirty="0" smtClean="0"/>
              <a:t> </a:t>
            </a:r>
            <a:r>
              <a:rPr lang="ru-RU" sz="2300" dirty="0" err="1" smtClean="0"/>
              <a:t>обсягу</a:t>
            </a:r>
            <a:r>
              <a:rPr lang="ru-RU" sz="2300" dirty="0" smtClean="0"/>
              <a:t> </a:t>
            </a:r>
            <a:r>
              <a:rPr lang="ru-RU" sz="2300" dirty="0" err="1" smtClean="0"/>
              <a:t>вибірки</a:t>
            </a:r>
            <a:r>
              <a:rPr lang="ru-RU" sz="2300" dirty="0" smtClean="0"/>
              <a:t>, </a:t>
            </a:r>
            <a:r>
              <a:rPr lang="ru-RU" sz="2300" dirty="0" err="1" smtClean="0"/>
              <a:t>які</a:t>
            </a:r>
            <a:r>
              <a:rPr lang="ru-RU" sz="2300" dirty="0" smtClean="0"/>
              <a:t> </a:t>
            </a:r>
            <a:r>
              <a:rPr lang="ru-RU" sz="2300" dirty="0" err="1" smtClean="0"/>
              <a:t>необхідні</a:t>
            </a:r>
            <a:r>
              <a:rPr lang="ru-RU" sz="2300" dirty="0" smtClean="0"/>
              <a:t> для </a:t>
            </a:r>
            <a:r>
              <a:rPr lang="ru-RU" sz="2300" dirty="0" err="1" smtClean="0"/>
              <a:t>дослідження</a:t>
            </a:r>
            <a:r>
              <a:rPr lang="ru-RU" sz="2300" dirty="0" smtClean="0"/>
              <a:t> кожного </a:t>
            </a:r>
            <a:r>
              <a:rPr lang="ru-RU" sz="2300" dirty="0" smtClean="0"/>
              <a:t>фактора;</a:t>
            </a:r>
          </a:p>
          <a:p>
            <a:pPr>
              <a:buFont typeface="Wingdings" pitchFamily="2" charset="2"/>
              <a:buChar char="Ø"/>
            </a:pPr>
            <a:r>
              <a:rPr lang="ru-RU" sz="2300" dirty="0" err="1" smtClean="0"/>
              <a:t>визначення</a:t>
            </a:r>
            <a:r>
              <a:rPr lang="ru-RU" sz="2300" dirty="0" smtClean="0"/>
              <a:t> </a:t>
            </a:r>
            <a:r>
              <a:rPr lang="ru-RU" sz="2300" dirty="0" err="1" smtClean="0"/>
              <a:t>необхідності</a:t>
            </a:r>
            <a:r>
              <a:rPr lang="ru-RU" sz="2300" dirty="0" smtClean="0"/>
              <a:t> в </a:t>
            </a:r>
            <a:r>
              <a:rPr lang="ru-RU" sz="2300" dirty="0" err="1" smtClean="0"/>
              <a:t>залученні</a:t>
            </a:r>
            <a:r>
              <a:rPr lang="ru-RU" sz="2300" dirty="0" smtClean="0"/>
              <a:t> до </a:t>
            </a:r>
            <a:r>
              <a:rPr lang="ru-RU" sz="2300" dirty="0" err="1" smtClean="0"/>
              <a:t>проведення</a:t>
            </a:r>
            <a:r>
              <a:rPr lang="ru-RU" sz="2300" dirty="0" smtClean="0"/>
              <a:t> аудиту </a:t>
            </a:r>
            <a:r>
              <a:rPr lang="ru-RU" sz="2300" dirty="0" err="1" smtClean="0"/>
              <a:t>діяльності</a:t>
            </a:r>
            <a:r>
              <a:rPr lang="ru-RU" sz="2300" dirty="0" smtClean="0"/>
              <a:t> </a:t>
            </a:r>
            <a:r>
              <a:rPr lang="ru-RU" sz="2300" dirty="0" err="1" smtClean="0"/>
              <a:t>інших</a:t>
            </a:r>
            <a:r>
              <a:rPr lang="ru-RU" sz="2300" dirty="0" smtClean="0"/>
              <a:t> </a:t>
            </a:r>
            <a:r>
              <a:rPr lang="ru-RU" sz="2300" dirty="0" err="1" smtClean="0"/>
              <a:t>органів</a:t>
            </a:r>
            <a:r>
              <a:rPr lang="ru-RU" sz="2300" dirty="0" smtClean="0"/>
              <a:t> (в тому </a:t>
            </a:r>
            <a:r>
              <a:rPr lang="ru-RU" sz="2300" dirty="0" err="1" smtClean="0"/>
              <a:t>числі</a:t>
            </a:r>
            <a:r>
              <a:rPr lang="ru-RU" sz="2300" dirty="0" smtClean="0"/>
              <a:t> </a:t>
            </a:r>
            <a:r>
              <a:rPr lang="ru-RU" sz="2300" dirty="0" err="1" smtClean="0"/>
              <a:t>Держфінінспекції</a:t>
            </a:r>
            <a:r>
              <a:rPr lang="ru-RU" sz="2300" dirty="0" smtClean="0"/>
              <a:t>, </a:t>
            </a:r>
            <a:r>
              <a:rPr lang="ru-RU" sz="2300" dirty="0" err="1" smtClean="0"/>
              <a:t>інших</a:t>
            </a:r>
            <a:r>
              <a:rPr lang="ru-RU" sz="2300" dirty="0" smtClean="0"/>
              <a:t> </a:t>
            </a:r>
            <a:r>
              <a:rPr lang="ru-RU" sz="2300" dirty="0" err="1" smtClean="0"/>
              <a:t>контролюючих</a:t>
            </a:r>
            <a:r>
              <a:rPr lang="ru-RU" sz="2300" dirty="0" smtClean="0"/>
              <a:t> </a:t>
            </a:r>
            <a:r>
              <a:rPr lang="ru-RU" sz="2300" dirty="0" err="1" smtClean="0"/>
              <a:t>органів</a:t>
            </a:r>
            <a:r>
              <a:rPr lang="ru-RU" sz="2300" dirty="0" smtClean="0"/>
              <a:t>, а </a:t>
            </a:r>
            <a:r>
              <a:rPr lang="ru-RU" sz="2300" dirty="0" err="1" smtClean="0"/>
              <a:t>також</a:t>
            </a:r>
            <a:r>
              <a:rPr lang="ru-RU" sz="2300" dirty="0" smtClean="0"/>
              <a:t> </a:t>
            </a:r>
            <a:r>
              <a:rPr lang="ru-RU" sz="2300" dirty="0" err="1" smtClean="0"/>
              <a:t>органів</a:t>
            </a:r>
            <a:r>
              <a:rPr lang="ru-RU" sz="2300" dirty="0" smtClean="0"/>
              <a:t> </a:t>
            </a:r>
            <a:r>
              <a:rPr lang="ru-RU" sz="2300" dirty="0" err="1" smtClean="0"/>
              <a:t>влади</a:t>
            </a:r>
            <a:r>
              <a:rPr lang="ru-RU" sz="2300" dirty="0" smtClean="0"/>
              <a:t> </a:t>
            </a:r>
            <a:r>
              <a:rPr lang="ru-RU" sz="2300" dirty="0" err="1" smtClean="0"/>
              <a:t>чи</a:t>
            </a:r>
            <a:r>
              <a:rPr lang="ru-RU" sz="2300" dirty="0" smtClean="0"/>
              <a:t> </a:t>
            </a:r>
            <a:r>
              <a:rPr lang="ru-RU" sz="2300" dirty="0" err="1" smtClean="0"/>
              <a:t>інших</a:t>
            </a:r>
            <a:r>
              <a:rPr lang="ru-RU" sz="2300" dirty="0" smtClean="0"/>
              <a:t> </a:t>
            </a:r>
            <a:r>
              <a:rPr lang="ru-RU" sz="2300" dirty="0" err="1" smtClean="0"/>
              <a:t>організацій</a:t>
            </a:r>
            <a:r>
              <a:rPr lang="ru-RU" sz="2300" dirty="0" smtClean="0"/>
              <a:t>); </a:t>
            </a:r>
            <a:endParaRPr lang="ru-RU" sz="2300" dirty="0" smtClean="0"/>
          </a:p>
          <a:p>
            <a:pPr>
              <a:buFont typeface="Wingdings" pitchFamily="2" charset="2"/>
              <a:buChar char="Ø"/>
            </a:pPr>
            <a:r>
              <a:rPr lang="ru-RU" sz="2300" dirty="0" err="1" smtClean="0"/>
              <a:t>складання</a:t>
            </a:r>
            <a:r>
              <a:rPr lang="ru-RU" sz="2300" dirty="0" smtClean="0"/>
              <a:t> </a:t>
            </a:r>
            <a:r>
              <a:rPr lang="ru-RU" sz="2300" dirty="0" err="1" smtClean="0"/>
              <a:t>програми</a:t>
            </a:r>
            <a:r>
              <a:rPr lang="ru-RU" sz="2300" dirty="0" smtClean="0"/>
              <a:t> аудиту </a:t>
            </a:r>
            <a:r>
              <a:rPr lang="ru-RU" sz="2300" dirty="0" err="1" smtClean="0"/>
              <a:t>діяльності</a:t>
            </a:r>
            <a:r>
              <a:rPr lang="ru-RU" sz="2300" dirty="0" smtClean="0"/>
              <a:t> </a:t>
            </a:r>
            <a:r>
              <a:rPr lang="ru-RU" sz="2300" dirty="0" smtClean="0"/>
              <a:t>.</a:t>
            </a:r>
            <a:endParaRPr lang="ru-RU" sz="23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ipe dir="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e4ea36c3f5c5dd1d6e4ba5d2d9f902e72f5c4"/>
</p:tagLst>
</file>

<file path=ppt/theme/theme1.xml><?xml version="1.0" encoding="utf-8"?>
<a:theme xmlns:a="http://schemas.openxmlformats.org/drawingml/2006/main" name="Тема Office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2467</TotalTime>
  <Words>479</Words>
  <Application>Microsoft Office PowerPoint</Application>
  <PresentationFormat>Экран (4:3)</PresentationFormat>
  <Paragraphs>27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Тема 4.Узагальнення результатів ревізії бюджетної установи.</vt:lpstr>
      <vt:lpstr>Слайд 2</vt:lpstr>
      <vt:lpstr>Основними завданнями аудиту діяльності є: </vt:lpstr>
      <vt:lpstr>Тривалість аудиту діяльності не може перевищувати 90 календарних днів. Процес аудиту діяльності складається з чотирьох етапів: </vt:lpstr>
      <vt:lpstr>Слайд 5</vt:lpstr>
      <vt:lpstr>В процесі підготовки до складання програми виконуються такі роботи: 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Бордюр голубых оттенков</dc:title>
  <dc:creator>obstinate</dc:creator>
  <dc:description>Шаблон презентации с сайта https://presentation-creation.ru/</dc:description>
  <cp:lastModifiedBy>putnik</cp:lastModifiedBy>
  <cp:revision>1245</cp:revision>
  <dcterms:created xsi:type="dcterms:W3CDTF">2018-02-25T09:09:03Z</dcterms:created>
  <dcterms:modified xsi:type="dcterms:W3CDTF">2021-04-27T16:24:45Z</dcterms:modified>
</cp:coreProperties>
</file>