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35E98B-1D0A-4ABE-94F9-95FE710CFD07}" type="datetimeFigureOut">
              <a:rPr lang="uk-UA" smtClean="0"/>
              <a:pPr/>
              <a:t>10.04.2013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1EB42E-8845-4224-BD30-E338C1CCBA5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mages/6/60/Tyu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28868"/>
            <a:ext cx="7868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Міжнародна валютна система 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428868"/>
            <a:ext cx="529728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uk-UA" sz="5400" b="1" cap="none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Дякую за увагу</a:t>
            </a:r>
            <a:endParaRPr lang="uk-UA" sz="5400" b="1" cap="none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Міжнародна валютна система</a:t>
            </a:r>
          </a:p>
          <a:p>
            <a:pPr algn="just"/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— це форма організації міжнародних валютних (грошових) відносин, що історично склалася і закріплена міждержавною домовленістю. </a:t>
            </a:r>
          </a:p>
          <a:p>
            <a:pPr algn="just"/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— це сукупність способів, інструментів і міждержавних органів, за допомогою яких здійснюється взаємний платіжно-розрахунковий оборот у рамках світового господарства.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5602" name="Picture 2" descr="http://www.ural.ru/gallery/news/economic/money/eu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71876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айл:Ty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928670"/>
            <a:ext cx="6572296" cy="568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714612" y="0"/>
            <a:ext cx="3326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 </a:t>
            </a:r>
            <a:r>
              <a:rPr lang="uk-UA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</a:t>
            </a:r>
            <a:r>
              <a:rPr lang="uk-UA" sz="54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сторії</a:t>
            </a:r>
            <a:endParaRPr lang="uk-UA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2868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1. Міжнародна ліквідність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Сукупність усіх платіжних інструментів, що можуть бути використані у валютних розрахунках: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золото;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кредитні гроші (векселі, банкноти, чеки, депозити);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міжнародні гроші (СДР, Європейська валютна одиниця (ЕКЮ), євро).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2. Валютний курс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Кількісне співвідношення обміну однієї національної одиниці на грошові одиниці інших країн.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3. Валютні ринки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Система механізмів, функціонування яких забезпечує купівлю-продаж національних грошових одиниць та іноземних валют для обслуговування міжнародних платежів.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4. Міжнародні валютно-фінансові організації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Забезпечують взаємодію країн під час вирішення міжнародних валютних проблем, сприяють стабілізації валют, створенню системи платежів і розрахунків. Головні організації: Міжнародний валютний фонд, Світовий банк 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0"/>
            <a:ext cx="51860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Елементи міжнародної</a:t>
            </a:r>
          </a:p>
          <a:p>
            <a:pPr algn="ctr"/>
            <a:r>
              <a:rPr lang="uk-UA" sz="3200" b="1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валютної системи</a:t>
            </a:r>
            <a:endParaRPr lang="uk-UA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736"/>
            <a:ext cx="8429684" cy="480131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1. Вільно конвертовані</a:t>
            </a:r>
          </a:p>
          <a:p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Валюти, що без обмеження обмінюються на будь-які інші іноземні валюти — грошові одиниці інших країн (американський долар, японська єна, євро тощо)</a:t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2. Частково конвертовані</a:t>
            </a:r>
          </a:p>
          <a:p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Валюти держав, які вводять на обмінні операції певні обмеження (гривня України, рубль Росії тощо)</a:t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/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3. Неконвертовані (замкнуті)</a:t>
            </a:r>
          </a:p>
          <a:p>
            <a:r>
              <a:rPr lang="uk-UA" i="1" dirty="0" smtClean="0">
                <a:solidFill>
                  <a:srgbClr val="002060"/>
                </a:solidFill>
              </a:rPr>
              <a:t/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Валюти країн, у яких уряд забороняє громадянам і фірмам здійснювати валютні операції (раніше — рубль СРСР та валюти інших країн із плановою економікою)</a:t>
            </a:r>
            <a:br>
              <a:rPr lang="uk-UA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uk-UA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214290"/>
            <a:ext cx="4570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Види валют 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876"/>
            <a:ext cx="6572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u="sng" dirty="0" smtClean="0">
                <a:solidFill>
                  <a:schemeClr val="accent6">
                    <a:lumMod val="50000"/>
                  </a:schemeClr>
                </a:solidFill>
              </a:rPr>
              <a:t>Чинники, що впливають на зміну плаваючого курсу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Рівень інфляції в країні та за кордоном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Темпи зростання продуктивності праці в країні та за кордоном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Рівень реальних відсоткових ставок у країні та за кордоном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Зростання доходів населення 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Банківські інтервенції (утручання центрального банку в процес формування валютного курсу)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• Стан платіжного балансу країни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14290"/>
            <a:ext cx="4255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Курс валют</a:t>
            </a:r>
            <a:endParaRPr lang="uk-U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3071834" cy="1754326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1. Фіксований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Установлюється на основі міждержавних угод або офіційних державних постанов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428736"/>
            <a:ext cx="3071834" cy="178595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2. Плаваючий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Формується на валютних ринках під впливом попиту та пропозиції на певні види валют.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14554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Кожна країна — член МВФ — не повинна допускати маніпуляції валютними курсами, яка дасть їй можливість одержати несправедливі конкурентні переваги перед іншими країнами.</a:t>
            </a:r>
          </a:p>
          <a:p>
            <a:pPr marL="342900" indent="-342900" algn="just">
              <a:buAutoNum type="arabicPeriod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Обов'язком кожного члена МВФ є валютне регулювання, спрямоване на попередження негативних наслідків, обумовлених різкими коливаннями обмінних курсів.</a:t>
            </a:r>
          </a:p>
          <a:p>
            <a:pPr marL="342900" indent="-342900" algn="just">
              <a:buAutoNum type="arabicPeriod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Під час проведення політики регулювання валютних курсів мають враховуватися інтереси інших членів МВФ.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09652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Принципи міжнародної валютної політики,</a:t>
            </a:r>
          </a:p>
          <a:p>
            <a:pPr algn="ctr"/>
            <a:r>
              <a:rPr lang="uk-UA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закріплені Статутом МВФ</a:t>
            </a:r>
            <a:endParaRPr lang="uk-UA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28802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Україна стала членом МВФ у 1992 р. </a:t>
            </a:r>
          </a:p>
          <a:p>
            <a:pPr marL="342900" indent="-342900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1992р. було створено Українську міжбанківську валютну біржу, що здійснює валютні операції.</a:t>
            </a:r>
          </a:p>
          <a:p>
            <a:pPr marL="342900" indent="-342900">
              <a:buClr>
                <a:schemeClr val="accent5">
                  <a:lumMod val="75000"/>
                </a:schemeClr>
              </a:buClr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Із 1994 р. валютний курс української грошової одиниці на основі щоденних торгів на валютній біржі почав установлювати НБУ.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uk-UA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428604"/>
            <a:ext cx="3686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КОРИСНЕ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737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C00000"/>
                </a:solidFill>
              </a:rPr>
              <a:t>Валюта (від латин — коштую) — грошова одиниця будь-якої країни (наприклад, гривня — валюта України, долар — валюта США). 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r>
              <a:rPr lang="uk-UA" i="1" dirty="0" smtClean="0">
                <a:solidFill>
                  <a:srgbClr val="C00000"/>
                </a:solidFill>
              </a:rPr>
              <a:t>Валютний курс — ціна грошової одиниці однієї країни, виражена у грошових одиницях інших країн. 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r>
              <a:rPr lang="uk-UA" i="1" dirty="0" smtClean="0">
                <a:solidFill>
                  <a:srgbClr val="C00000"/>
                </a:solidFill>
              </a:rPr>
              <a:t>Конвертованість — вільний обмін національної грошової одиниці на інші валюти за діючим курсом.</a:t>
            </a:r>
          </a:p>
          <a:p>
            <a:endParaRPr lang="uk-UA" i="1" dirty="0" smtClean="0">
              <a:solidFill>
                <a:srgbClr val="C00000"/>
              </a:solidFill>
            </a:endParaRPr>
          </a:p>
          <a:p>
            <a:r>
              <a:rPr lang="uk-UA" i="1" dirty="0" smtClean="0">
                <a:solidFill>
                  <a:srgbClr val="C00000"/>
                </a:solidFill>
              </a:rPr>
              <a:t>Девальвація — цілеспрямовані дії відповідних державних структур, спрямовані на зниження обмінного курсу валюти власної країни щодо валюти іншої країни. 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r>
              <a:rPr lang="uk-UA" i="1" dirty="0" smtClean="0">
                <a:solidFill>
                  <a:srgbClr val="C00000"/>
                </a:solidFill>
              </a:rPr>
              <a:t>Ревальвація — офіційне підвищення курсу національної валюти. </a:t>
            </a:r>
          </a:p>
          <a:p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r>
              <a:rPr lang="uk-UA" i="1" dirty="0" smtClean="0">
                <a:solidFill>
                  <a:srgbClr val="C00000"/>
                </a:solidFill>
              </a:rPr>
              <a:t>Валютна інтервенція — форма політики валютного регулювання, пов'язана з купівлею-продажем власної валюти на валютному ринку, яка приводить до певної кореляції (зміни) її обмінного курсу.</a:t>
            </a:r>
            <a:br>
              <a:rPr lang="uk-UA" i="1" dirty="0" smtClean="0">
                <a:solidFill>
                  <a:srgbClr val="C00000"/>
                </a:solidFill>
              </a:rPr>
            </a:br>
            <a:endParaRPr lang="uk-UA" i="1" dirty="0" smtClean="0">
              <a:solidFill>
                <a:srgbClr val="C00000"/>
              </a:solidFill>
            </a:endParaRPr>
          </a:p>
          <a:p>
            <a:r>
              <a:rPr lang="uk-UA" i="1" dirty="0" smtClean="0">
                <a:solidFill>
                  <a:srgbClr val="C00000"/>
                </a:solidFill>
              </a:rPr>
              <a:t/>
            </a:r>
            <a:br>
              <a:rPr lang="uk-UA" i="1" dirty="0" smtClean="0">
                <a:solidFill>
                  <a:srgbClr val="C00000"/>
                </a:solidFill>
              </a:rPr>
            </a:br>
            <a:endParaRPr lang="uk-UA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28604"/>
            <a:ext cx="4325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rgbClr val="C00000"/>
                </a:solidFill>
                <a:effectLst/>
              </a:rPr>
              <a:t>Визначення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rgbClr val="F6C120"/>
      </a:dk1>
      <a:lt1>
        <a:srgbClr val="FFC000"/>
      </a:lt1>
      <a:dk2>
        <a:srgbClr val="FFC000"/>
      </a:dk2>
      <a:lt2>
        <a:srgbClr val="FFFF00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213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HP</cp:lastModifiedBy>
  <cp:revision>11</cp:revision>
  <dcterms:created xsi:type="dcterms:W3CDTF">2010-05-05T12:23:39Z</dcterms:created>
  <dcterms:modified xsi:type="dcterms:W3CDTF">2013-04-10T06:59:28Z</dcterms:modified>
</cp:coreProperties>
</file>