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84" r:id="rId29"/>
    <p:sldId id="279"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7692" autoAdjust="0"/>
  </p:normalViewPr>
  <p:slideViewPr>
    <p:cSldViewPr>
      <p:cViewPr varScale="1">
        <p:scale>
          <a:sx n="108" d="100"/>
          <a:sy n="108" d="100"/>
        </p:scale>
        <p:origin x="46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a:solidFill>
                <a:schemeClr val="accent6">
                  <a:lumMod val="50000"/>
                </a:schemeClr>
              </a:solidFill>
              <a:hlinkClick xmlns:r="http://schemas.openxmlformats.org/officeDocument/2006/relationships" r:id="rId2"/>
            </a:rPr>
            <a:t>Віртуальний простір</a:t>
          </a:r>
          <a:endParaRPr lang="ru-RU" sz="280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pt>
  </dgm:ptLst>
  <dgm:cxnLst>
    <dgm:cxn modelId="{A60C460E-E075-423D-AF28-540C0863593A}" type="presOf" srcId="{7413B53B-ADD7-47CB-B665-DE002DBF1B7C}" destId="{902FC8E8-62B7-41CB-A2A5-FA407FC02F5B}"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859F4D23-081F-4953-B268-A80AF018A75F}" type="presOf" srcId="{2347B343-4EA3-46EF-92CB-7D1089F62FAE}" destId="{E7BB46B6-719D-4E9E-8039-1CC9A8EB1BDB}" srcOrd="0" destOrd="0" presId="urn:microsoft.com/office/officeart/2005/8/layout/vList3"/>
    <dgm:cxn modelId="{B918105E-D7FC-4627-82C3-AC1355845B76}" srcId="{8AC68C54-2E6B-4AD2-93FC-1AF3EEE1825D}" destId="{B33E13F7-6EE5-4A08-B89D-9708489BB5E8}" srcOrd="4" destOrd="0" parTransId="{D9D08A7B-6EA7-4840-903E-6D211EAAF890}" sibTransId="{F8ECFF55-FDF7-4BFD-80CC-124ADD3F6713}"/>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154C2E80-BB68-443D-A96A-DEAA02B723FE}" type="presOf" srcId="{8AC68C54-2E6B-4AD2-93FC-1AF3EEE1825D}" destId="{6819A1C7-D6A8-4FBA-BC1A-C9577DD5AE92}" srcOrd="0" destOrd="0" presId="urn:microsoft.com/office/officeart/2005/8/layout/vList3"/>
    <dgm:cxn modelId="{366B6194-5BB9-42DC-AA08-00681D1C88CF}" type="presOf" srcId="{B33E13F7-6EE5-4A08-B89D-9708489BB5E8}" destId="{E0FBF035-47DE-4BBC-ADD2-8D05944DD9B3}"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50D128D9-C012-4606-9A2C-2FCCA58F73EE}" srcId="{8AC68C54-2E6B-4AD2-93FC-1AF3EEE1825D}" destId="{7D7B818C-DE1A-4667-9258-8C666918997E}" srcOrd="0" destOrd="0" parTransId="{138FEEC9-DE8C-49D5-939B-0E998965205E}" sibTransId="{D701371A-03FF-4033-9D54-015EDA5BED75}"/>
    <dgm:cxn modelId="{02451AE2-A9EF-4691-B908-BC2DDE6712F6}" type="presOf" srcId="{1A2BAD11-2092-466C-8B3F-BAD19A0E7529}" destId="{649A140C-ACEE-410D-B52E-F92203A8DF00}"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E8604CFD-D499-4582-A827-1AF17C9055AF}" srcId="{8AC68C54-2E6B-4AD2-93FC-1AF3EEE1825D}" destId="{1A2BAD11-2092-466C-8B3F-BAD19A0E7529}" srcOrd="1" destOrd="0" parTransId="{9A005144-D07D-49F7-9107-FFAB93B71380}" sibTransId="{18F3D47F-26D3-4CAD-BFA0-4571ACB984B7}"/>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a:solidFill>
                <a:schemeClr val="accent6">
                  <a:lumMod val="50000"/>
                </a:schemeClr>
              </a:solidFill>
              <a:hlinkClick xmlns:r="http://schemas.openxmlformats.org/officeDocument/2006/relationships" r:id="rId2"/>
            </a:rPr>
            <a:t>Віртуальний простір</a:t>
          </a:r>
          <a:endParaRPr lang="ru-RU" sz="2800" kern="120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8"/>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6"/>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5"/>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3"/>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1"/>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11.09.2024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11.09.2024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11.09.2024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11.09.2024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11.09.2024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11.09.2024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11.09.2024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11.09.2024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28" y="834971"/>
            <a:ext cx="8982744" cy="5909310"/>
          </a:xfrm>
          <a:prstGeom prst="rect">
            <a:avLst/>
          </a:prstGeom>
          <a:ln>
            <a:solidFill>
              <a:schemeClr val="accent1"/>
            </a:solidFill>
          </a:ln>
        </p:spPr>
        <p:txBody>
          <a:bodyPr wrap="square">
            <a:spAutoFit/>
          </a:bodyPr>
          <a:lstStyle/>
          <a:p>
            <a:r>
              <a:rPr lang="uk-UA" dirty="0"/>
              <a:t>Поняття «кіберпростір» (</a:t>
            </a:r>
            <a:r>
              <a:rPr lang="uk-UA" dirty="0" err="1"/>
              <a:t>cyberspace</a:t>
            </a:r>
            <a:r>
              <a:rPr lang="uk-UA" dirty="0"/>
              <a:t>) ввів американський письменник-фантаст У. Гібсон в романі «</a:t>
            </a:r>
            <a:r>
              <a:rPr lang="uk-UA" dirty="0" err="1"/>
              <a:t>Нейромант</a:t>
            </a:r>
            <a:r>
              <a:rPr lang="uk-UA" dirty="0"/>
              <a:t>». Автор описав в ньому кіберпростір як «</a:t>
            </a:r>
            <a:r>
              <a:rPr lang="uk-UA" dirty="0" err="1"/>
              <a:t>консенсуальну</a:t>
            </a:r>
            <a:r>
              <a:rPr lang="uk-UA" dirty="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a:p>
          <a:p>
            <a:r>
              <a:rPr lang="uk-UA" dirty="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a:p>
          <a:p>
            <a:r>
              <a:rPr lang="uk-UA" dirty="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a:t>1) місце (</a:t>
            </a:r>
            <a:r>
              <a:rPr lang="uk-UA" b="1" dirty="0" err="1"/>
              <a:t>place</a:t>
            </a:r>
            <a:r>
              <a:rPr lang="uk-UA" b="1" dirty="0"/>
              <a:t>) в традиційному географічному сенсі, яке відповідає географічному положенню, науковому поняттю простору;</a:t>
            </a:r>
          </a:p>
          <a:p>
            <a:pPr lvl="0"/>
            <a:r>
              <a:rPr lang="uk-UA" b="1" dirty="0"/>
              <a:t>2) віртуальний простір (</a:t>
            </a:r>
            <a:r>
              <a:rPr lang="uk-UA" b="1" dirty="0" err="1"/>
              <a:t>virtual</a:t>
            </a:r>
            <a:r>
              <a:rPr lang="uk-UA" b="1" dirty="0"/>
              <a:t> </a:t>
            </a:r>
            <a:r>
              <a:rPr lang="uk-UA" b="1" dirty="0" err="1"/>
              <a:t>space</a:t>
            </a:r>
            <a:r>
              <a:rPr lang="uk-UA" b="1" dirty="0"/>
              <a:t>), яке змодельоване на комп'ютерах на базі існуючого в реальному світі місця (</a:t>
            </a:r>
            <a:r>
              <a:rPr lang="uk-UA" b="1" dirty="0" err="1"/>
              <a:t>place</a:t>
            </a:r>
            <a:r>
              <a:rPr lang="uk-UA" b="1" dirty="0"/>
              <a:t>), наприклад </a:t>
            </a:r>
            <a:r>
              <a:rPr lang="uk-UA" b="1" dirty="0" err="1"/>
              <a:t>geo-data</a:t>
            </a:r>
            <a:r>
              <a:rPr lang="uk-UA" b="1" dirty="0"/>
              <a:t>;</a:t>
            </a:r>
          </a:p>
          <a:p>
            <a:pPr lvl="0"/>
            <a:r>
              <a:rPr lang="uk-UA" b="1" dirty="0"/>
              <a:t>3) кіберпростір (</a:t>
            </a:r>
            <a:r>
              <a:rPr lang="uk-UA" b="1" dirty="0" err="1"/>
              <a:t>cyberspace</a:t>
            </a:r>
            <a:r>
              <a:rPr lang="uk-UA" b="1" dirty="0"/>
              <a:t>), яке поступово розвивається завдяки комп'ютерним мережам;</a:t>
            </a:r>
          </a:p>
          <a:p>
            <a:pPr lvl="0"/>
            <a:r>
              <a:rPr lang="uk-UA" b="1" dirty="0"/>
              <a:t>4) світ </a:t>
            </a:r>
            <a:r>
              <a:rPr lang="uk-UA" b="1" dirty="0" err="1"/>
              <a:t>кіберместа</a:t>
            </a:r>
            <a:r>
              <a:rPr lang="uk-UA" b="1" dirty="0"/>
              <a:t> (a </a:t>
            </a:r>
            <a:r>
              <a:rPr lang="uk-UA" b="1" dirty="0" err="1"/>
              <a:t>world</a:t>
            </a:r>
            <a:r>
              <a:rPr lang="uk-UA" b="1" dirty="0"/>
              <a:t> </a:t>
            </a:r>
            <a:r>
              <a:rPr lang="uk-UA" b="1" dirty="0" err="1"/>
              <a:t>of</a:t>
            </a:r>
            <a:r>
              <a:rPr lang="uk-UA" b="1" dirty="0"/>
              <a:t> </a:t>
            </a:r>
            <a:r>
              <a:rPr lang="uk-UA" b="1" dirty="0" err="1"/>
              <a:t>cyber-place</a:t>
            </a:r>
            <a:r>
              <a:rPr lang="uk-UA" b="1" dirty="0"/>
              <a:t>), який є посередником кіберпростору і відноситься до місця в географічному сенсі. ДОПОВНЕНА РЕАЛЬНОСТЬ. </a:t>
            </a:r>
          </a:p>
        </p:txBody>
      </p:sp>
    </p:spTree>
    <p:extLst>
      <p:ext uri="{BB962C8B-B14F-4D97-AF65-F5344CB8AC3E}">
        <p14:creationId xmlns:p14="http://schemas.microsoft.com/office/powerpoint/2010/main" val="331678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a:t>киберпространством</a:t>
            </a:r>
            <a:r>
              <a:rPr lang="uk-UA" sz="2000" dirty="0"/>
              <a:t> і місцем в географічному сенсі є «світ </a:t>
            </a:r>
            <a:r>
              <a:rPr lang="uk-UA" sz="2000" dirty="0" err="1"/>
              <a:t>кіберместа</a:t>
            </a:r>
            <a:r>
              <a:rPr lang="uk-UA" sz="2000" dirty="0"/>
              <a:t>».</a:t>
            </a:r>
          </a:p>
          <a:p>
            <a:endParaRPr lang="uk-UA" sz="2000" dirty="0"/>
          </a:p>
          <a:p>
            <a:r>
              <a:rPr lang="uk-UA" sz="2000" dirty="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a:t>ит</a:t>
            </a:r>
            <a:r>
              <a:rPr lang="uk-UA" sz="2000" dirty="0"/>
              <a:t>. П.). ІНФОРМАЦІЙНИЙ+ГЕОРАФІЧНИЙ+СОЦІАЛЬНИЙ (ПРОСТОРИ) = КІБЕРПРСТІР</a:t>
            </a:r>
          </a:p>
        </p:txBody>
      </p:sp>
    </p:spTree>
    <p:extLst>
      <p:ext uri="{BB962C8B-B14F-4D97-AF65-F5344CB8AC3E}">
        <p14:creationId xmlns:p14="http://schemas.microsoft.com/office/powerpoint/2010/main" val="68762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a:effectLst>
                  <a:outerShdw blurRad="38100" dist="38100" dir="2700000" algn="tl">
                    <a:srgbClr val="000000">
                      <a:alpha val="43137"/>
                    </a:srgbClr>
                  </a:outerShdw>
                </a:effectLst>
              </a:rPr>
              <a:t>кіберпростір є соціальною </a:t>
            </a:r>
            <a:r>
              <a:rPr lang="uk-UA" sz="2400" dirty="0" err="1">
                <a:effectLst>
                  <a:outerShdw blurRad="38100" dist="38100" dir="2700000" algn="tl">
                    <a:srgbClr val="000000">
                      <a:alpha val="43137"/>
                    </a:srgbClr>
                  </a:outerShdw>
                </a:effectLst>
              </a:rPr>
              <a:t>мегамережею</a:t>
            </a:r>
            <a:r>
              <a:rPr lang="uk-UA" sz="2400" dirty="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a:effectLst>
                  <a:outerShdw blurRad="38100" dist="38100" dir="2700000" algn="tl">
                    <a:srgbClr val="000000">
                      <a:alpha val="43137"/>
                    </a:srgbClr>
                  </a:outerShdw>
                </a:effectLst>
              </a:rPr>
              <a:t>system</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of</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systems</a:t>
            </a:r>
            <a:r>
              <a:rPr lang="uk-UA" sz="2400" dirty="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p>
        </p:txBody>
      </p:sp>
    </p:spTree>
    <p:extLst>
      <p:ext uri="{BB962C8B-B14F-4D97-AF65-F5344CB8AC3E}">
        <p14:creationId xmlns:p14="http://schemas.microsoft.com/office/powerpoint/2010/main" val="391655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a:t>
            </a:r>
            <a:r>
              <a:rPr lang="uk-UA" sz="2800" dirty="0">
                <a:solidFill>
                  <a:srgbClr val="FF0000"/>
                </a:solidFill>
              </a:rPr>
              <a:t>негативної</a:t>
            </a:r>
            <a:r>
              <a:rPr lang="uk-UA" sz="2800" dirty="0">
                <a:solidFill>
                  <a:srgbClr val="002060"/>
                </a:solidFill>
              </a:rPr>
              <a:t> кооперації можна віднести:</a:t>
            </a:r>
          </a:p>
          <a:p>
            <a:pPr lvl="0"/>
            <a:r>
              <a:rPr lang="uk-UA" sz="2800" dirty="0" err="1">
                <a:solidFill>
                  <a:srgbClr val="FF0000"/>
                </a:solidFill>
              </a:rPr>
              <a:t>кібертероризм</a:t>
            </a:r>
            <a:r>
              <a:rPr lang="uk-UA" sz="2800" dirty="0">
                <a:solidFill>
                  <a:srgbClr val="002060"/>
                </a:solidFill>
              </a:rPr>
              <a:t>, т. е. використання кіберпростору для терористичної діяльності;</a:t>
            </a:r>
          </a:p>
          <a:p>
            <a:pPr lvl="0"/>
            <a:r>
              <a:rPr lang="uk-UA" sz="2800" dirty="0" err="1">
                <a:solidFill>
                  <a:srgbClr val="FF0000"/>
                </a:solidFill>
              </a:rPr>
              <a:t>кібервійну</a:t>
            </a:r>
            <a:r>
              <a:rPr lang="uk-UA" sz="2800" dirty="0">
                <a:solidFill>
                  <a:srgbClr val="002060"/>
                </a:solidFill>
              </a:rPr>
              <a:t>, т. е. війну з використанням кіберпростору;</a:t>
            </a:r>
          </a:p>
          <a:p>
            <a:pPr lvl="0"/>
            <a:r>
              <a:rPr lang="uk-UA" sz="2800" dirty="0">
                <a:solidFill>
                  <a:srgbClr val="FF0000"/>
                </a:solidFill>
              </a:rPr>
              <a:t>кіберзлочинність</a:t>
            </a:r>
            <a:r>
              <a:rPr lang="uk-UA" sz="2800" dirty="0">
                <a:solidFill>
                  <a:srgbClr val="002060"/>
                </a:solidFill>
              </a:rPr>
              <a:t>, т. е. кримінально карані дії, організована злочинність і злочини економічного характеру;</a:t>
            </a:r>
          </a:p>
          <a:p>
            <a:r>
              <a:rPr lang="uk-UA" sz="2800" dirty="0" err="1">
                <a:solidFill>
                  <a:srgbClr val="002060"/>
                </a:solidFill>
              </a:rPr>
              <a:t>кібернадзор</a:t>
            </a:r>
            <a:r>
              <a:rPr lang="uk-UA" sz="2800" dirty="0">
                <a:solidFill>
                  <a:srgbClr val="002060"/>
                </a:solidFill>
              </a:rPr>
              <a:t>, введення суворого громадського контролю в кіберпросторі.</a:t>
            </a:r>
          </a:p>
        </p:txBody>
      </p:sp>
    </p:spTree>
    <p:extLst>
      <p:ext uri="{BB962C8B-B14F-4D97-AF65-F5344CB8AC3E}">
        <p14:creationId xmlns:p14="http://schemas.microsoft.com/office/powerpoint/2010/main" val="199930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a:t>НАТО визнає кіберпростір зоною воєнних оперативних дій на рівні із поверхнею суші, морським та повітряним просторами.</a:t>
            </a:r>
          </a:p>
          <a:p>
            <a:r>
              <a:rPr lang="uk-UA" sz="2400" dirty="0"/>
              <a:t>Таке рішення схвалили у вівторок у Брюсселі міністри оборони Альянсу, повідомляє власний кореспондент </a:t>
            </a:r>
            <a:r>
              <a:rPr lang="uk-UA" sz="2400" u="sng" dirty="0">
                <a:hlinkClick r:id="rId3"/>
              </a:rPr>
              <a:t>Укрінформу</a:t>
            </a:r>
            <a:r>
              <a:rPr lang="uk-UA" sz="2400" dirty="0"/>
              <a:t>.</a:t>
            </a:r>
          </a:p>
          <a:p>
            <a:r>
              <a:rPr lang="uk-UA" sz="2400" dirty="0"/>
              <a:t>«Ми схвалили, що визнаємо </a:t>
            </a:r>
            <a:r>
              <a:rPr lang="uk-UA" sz="2400" dirty="0">
                <a:solidFill>
                  <a:srgbClr val="FF0000"/>
                </a:solidFill>
              </a:rPr>
              <a:t>кіберпростір</a:t>
            </a:r>
            <a:r>
              <a:rPr lang="uk-UA" sz="2400" dirty="0"/>
              <a:t>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Він зауважив, що більшість конфліктів сьогодні включають </a:t>
            </a:r>
            <a:r>
              <a:rPr lang="uk-UA" sz="2400" dirty="0" err="1"/>
              <a:t>кібервимір</a:t>
            </a:r>
            <a:r>
              <a:rPr lang="uk-UA" sz="2400" dirty="0"/>
              <a:t>. </a:t>
            </a:r>
          </a:p>
          <a:p>
            <a:r>
              <a:rPr lang="uk-UA" sz="2400" dirty="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p>
        </p:txBody>
      </p:sp>
    </p:spTree>
    <p:extLst>
      <p:ext uri="{BB962C8B-B14F-4D97-AF65-F5344CB8AC3E}">
        <p14:creationId xmlns:p14="http://schemas.microsoft.com/office/powerpoint/2010/main" val="405553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a:latin typeface="Times New Roman" panose="02020603050405020304" pitchFamily="18" charset="0"/>
                <a:cs typeface="Times New Roman" panose="02020603050405020304" pitchFamily="18" charset="0"/>
              </a:rPr>
              <a:t>Теорія інформації</a:t>
            </a:r>
          </a:p>
          <a:p>
            <a:r>
              <a:rPr lang="uk-UA" sz="1600" dirty="0">
                <a:latin typeface="Times New Roman" panose="02020603050405020304" pitchFamily="18" charset="0"/>
                <a:cs typeface="Times New Roman" panose="02020603050405020304" pitchFamily="18" charset="0"/>
              </a:rPr>
              <a:t>Програмування</a:t>
            </a:r>
          </a:p>
          <a:p>
            <a:r>
              <a:rPr lang="uk-UA" sz="1600" dirty="0">
                <a:latin typeface="Times New Roman" panose="02020603050405020304" pitchFamily="18" charset="0"/>
                <a:cs typeface="Times New Roman" panose="02020603050405020304" pitchFamily="18" charset="0"/>
              </a:rPr>
              <a:t>Інформаційна безпека держави</a:t>
            </a:r>
          </a:p>
          <a:p>
            <a:r>
              <a:rPr lang="uk-UA" sz="1600" dirty="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a:latin typeface="Times New Roman" panose="02020603050405020304" pitchFamily="18" charset="0"/>
                <a:cs typeface="Times New Roman" panose="02020603050405020304" pitchFamily="18" charset="0"/>
              </a:rPr>
              <a:t>Вища математика</a:t>
            </a:r>
          </a:p>
          <a:p>
            <a:r>
              <a:rPr lang="uk-UA" sz="1600" dirty="0">
                <a:latin typeface="Times New Roman" panose="02020603050405020304" pitchFamily="18" charset="0"/>
                <a:cs typeface="Times New Roman" panose="02020603050405020304" pitchFamily="18" charset="0"/>
              </a:rPr>
              <a:t>Фізика</a:t>
            </a:r>
          </a:p>
          <a:p>
            <a:r>
              <a:rPr lang="uk-UA" sz="1600" dirty="0">
                <a:latin typeface="Times New Roman" panose="02020603050405020304" pitchFamily="18" charset="0"/>
                <a:cs typeface="Times New Roman" panose="02020603050405020304" pitchFamily="18" charset="0"/>
              </a:rPr>
              <a:t>Теорія ймовірностей</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Спеціальні розділи програмування</a:t>
            </a:r>
          </a:p>
          <a:p>
            <a:r>
              <a:rPr lang="uk-UA" sz="1600" dirty="0">
                <a:latin typeface="Times New Roman" panose="02020603050405020304" pitchFamily="18" charset="0"/>
                <a:cs typeface="Times New Roman" panose="02020603050405020304" pitchFamily="18" charset="0"/>
              </a:rPr>
              <a:t>Бази даних та їх захист</a:t>
            </a:r>
          </a:p>
          <a:p>
            <a:r>
              <a:rPr lang="uk-UA" sz="1600" dirty="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a:latin typeface="Times New Roman" panose="02020603050405020304" pitchFamily="18" charset="0"/>
                <a:cs typeface="Times New Roman" panose="02020603050405020304" pitchFamily="18" charset="0"/>
              </a:rPr>
              <a:t>Системний аналіз в </a:t>
            </a:r>
            <a:r>
              <a:rPr lang="uk-UA" sz="1600" dirty="0" err="1">
                <a:latin typeface="Times New Roman" panose="02020603050405020304" pitchFamily="18" charset="0"/>
                <a:cs typeface="Times New Roman" panose="02020603050405020304" pitchFamily="18" charset="0"/>
              </a:rPr>
              <a:t>кібербезпеці</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Теорія ризиків</a:t>
            </a:r>
          </a:p>
          <a:p>
            <a:r>
              <a:rPr lang="uk-UA" sz="1600" dirty="0">
                <a:latin typeface="Times New Roman" panose="02020603050405020304" pitchFamily="18" charset="0"/>
                <a:cs typeface="Times New Roman" panose="02020603050405020304" pitchFamily="18" charset="0"/>
              </a:rPr>
              <a:t>Основи криптографії</a:t>
            </a:r>
          </a:p>
          <a:p>
            <a:r>
              <a:rPr lang="uk-UA" sz="1600" dirty="0">
                <a:latin typeface="Times New Roman" panose="02020603050405020304" pitchFamily="18" charset="0"/>
                <a:cs typeface="Times New Roman" panose="02020603050405020304" pitchFamily="18" charset="0"/>
              </a:rPr>
              <a:t>Управління доступом</a:t>
            </a:r>
          </a:p>
          <a:p>
            <a:r>
              <a:rPr lang="uk-UA" sz="1600" dirty="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a:latin typeface="Times New Roman" panose="02020603050405020304" pitchFamily="18" charset="0"/>
                <a:cs typeface="Times New Roman" panose="02020603050405020304" pitchFamily="18" charset="0"/>
              </a:rPr>
              <a:t>Основи </a:t>
            </a:r>
            <a:r>
              <a:rPr lang="uk-UA" sz="1600" dirty="0" err="1">
                <a:latin typeface="Times New Roman" panose="02020603050405020304" pitchFamily="18" charset="0"/>
                <a:cs typeface="Times New Roman" panose="02020603050405020304" pitchFamily="18" charset="0"/>
              </a:rPr>
              <a:t>стеганографії</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Управління та обробка інцидентів </a:t>
            </a:r>
            <a:r>
              <a:rPr lang="uk-UA" sz="1600" dirty="0" err="1">
                <a:latin typeface="Times New Roman" panose="02020603050405020304" pitchFamily="18" charset="0"/>
                <a:cs typeface="Times New Roman" panose="02020603050405020304" pitchFamily="18" charset="0"/>
              </a:rPr>
              <a:t>кібербезпеки</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a:latin typeface="Times New Roman" panose="02020603050405020304" pitchFamily="18" charset="0"/>
                <a:cs typeface="Times New Roman" panose="02020603050405020304" pitchFamily="18" charset="0"/>
              </a:rPr>
              <a:t>Управління </a:t>
            </a:r>
            <a:r>
              <a:rPr lang="uk-UA" sz="1600" dirty="0" err="1">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a:solidFill>
                  <a:srgbClr val="002060"/>
                </a:solidFill>
              </a:rPr>
              <a:t>На початку 90-х рр. XX ст., Під час «Війни в </a:t>
            </a:r>
            <a:r>
              <a:rPr lang="uk-UA" sz="3200" dirty="0" err="1">
                <a:solidFill>
                  <a:srgbClr val="002060"/>
                </a:solidFill>
              </a:rPr>
              <a:t>затоці</a:t>
            </a:r>
            <a:r>
              <a:rPr lang="uk-UA" sz="3200" dirty="0">
                <a:solidFill>
                  <a:srgbClr val="002060"/>
                </a:solidFill>
              </a:rPr>
              <a:t>» (1991)</a:t>
            </a:r>
            <a:r>
              <a:rPr lang="uk-UA" sz="3200" baseline="30000" dirty="0">
                <a:solidFill>
                  <a:srgbClr val="002060"/>
                </a:solidFill>
              </a:rPr>
              <a:t>1</a:t>
            </a:r>
            <a:r>
              <a:rPr lang="uk-UA" sz="3200" dirty="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p>
        </p:txBody>
      </p:sp>
    </p:spTree>
    <p:extLst>
      <p:ext uri="{BB962C8B-B14F-4D97-AF65-F5344CB8AC3E}">
        <p14:creationId xmlns:p14="http://schemas.microsoft.com/office/powerpoint/2010/main" val="217556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a:t>1. Інформаційна революція крім незаперечних переваг принесла нові загрози для безпеки держав.</a:t>
            </a:r>
          </a:p>
          <a:p>
            <a:pPr lvl="0"/>
            <a:r>
              <a:rPr lang="uk-UA" dirty="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a:t>3. До найбільш часто використовуваних засобів відносяться </a:t>
            </a:r>
            <a:r>
              <a:rPr lang="uk-UA" dirty="0" err="1"/>
              <a:t>кібертероризм</a:t>
            </a:r>
            <a:r>
              <a:rPr lang="uk-UA" dirty="0"/>
              <a:t>, </a:t>
            </a:r>
            <a:r>
              <a:rPr lang="uk-UA" dirty="0" err="1"/>
              <a:t>кібершпіонство</a:t>
            </a:r>
            <a:r>
              <a:rPr lang="uk-UA" dirty="0"/>
              <a:t> і </a:t>
            </a:r>
            <a:r>
              <a:rPr lang="uk-UA" dirty="0" err="1"/>
              <a:t>кібервійни</a:t>
            </a:r>
            <a:r>
              <a:rPr lang="uk-UA" dirty="0"/>
              <a:t>. Унікальну роль відіграє також патріотичний </a:t>
            </a:r>
            <a:r>
              <a:rPr lang="uk-UA" dirty="0" err="1"/>
              <a:t>активізм</a:t>
            </a:r>
            <a:r>
              <a:rPr lang="uk-UA" dirty="0"/>
              <a:t>, який є свого роду </a:t>
            </a:r>
            <a:r>
              <a:rPr lang="uk-UA" dirty="0" err="1"/>
              <a:t>квазіінструментом</a:t>
            </a:r>
            <a:r>
              <a:rPr lang="uk-UA" dirty="0"/>
              <a:t>.</a:t>
            </a:r>
          </a:p>
          <a:p>
            <a:pPr lvl="0"/>
            <a:r>
              <a:rPr lang="uk-UA" dirty="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a:t>5. Їх застосування урядами різних країн визначає феномен суперництва держав в кіберпросторі.</a:t>
            </a:r>
          </a:p>
          <a:p>
            <a:pPr lvl="0"/>
            <a:r>
              <a:rPr lang="uk-UA" dirty="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p>
        </p:txBody>
      </p:sp>
    </p:spTree>
    <p:extLst>
      <p:ext uri="{BB962C8B-B14F-4D97-AF65-F5344CB8AC3E}">
        <p14:creationId xmlns:p14="http://schemas.microsoft.com/office/powerpoint/2010/main" val="415827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a:t>1) в філософському сенсі - можливе, але не фактичне буття; </a:t>
            </a:r>
          </a:p>
          <a:p>
            <a:pPr algn="just"/>
            <a:r>
              <a:rPr lang="uk-UA" sz="3600" dirty="0"/>
              <a:t>2) в життєвому сенсі - протилежне реальному, ілюзія, щось неможливе або уявне;   СОН</a:t>
            </a:r>
          </a:p>
          <a:p>
            <a:pPr algn="just"/>
            <a:r>
              <a:rPr lang="uk-UA" sz="3600" dirty="0"/>
              <a:t>3) з точки зору інформатики - збережене в цифровій формі як програмне забезпечення, база даних, гіпертекст і </a:t>
            </a:r>
            <a:r>
              <a:rPr lang="uk-UA" sz="3600" dirty="0" err="1"/>
              <a:t>т.д</a:t>
            </a:r>
            <a:r>
              <a:rPr lang="uk-UA" sz="3600" dirty="0"/>
              <a:t> .; </a:t>
            </a:r>
          </a:p>
          <a:p>
            <a:pPr algn="just"/>
            <a:r>
              <a:rPr lang="uk-UA" sz="3600" dirty="0"/>
              <a:t>4) те, що генерується комп'ютером.</a:t>
            </a:r>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a:t>Інтерактивне кіберпростір - окремий світ зі своєю мовою, власними </a:t>
            </a:r>
            <a:r>
              <a:rPr lang="uk-UA" sz="2000" dirty="0" err="1"/>
              <a:t>гаджетами</a:t>
            </a:r>
            <a:r>
              <a:rPr lang="uk-UA" sz="2000" dirty="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a:t>т.д</a:t>
            </a:r>
            <a:r>
              <a:rPr lang="uk-UA" sz="2000" dirty="0"/>
              <a:t>.</a:t>
            </a:r>
          </a:p>
        </p:txBody>
      </p:sp>
    </p:spTree>
    <p:extLst>
      <p:ext uri="{BB962C8B-B14F-4D97-AF65-F5344CB8AC3E}">
        <p14:creationId xmlns:p14="http://schemas.microsoft.com/office/powerpoint/2010/main" val="189202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a:t>зв'язків</a:t>
            </a:r>
            <a:r>
              <a:rPr lang="uk-UA" dirty="0"/>
              <a:t> в кіберпросторі. Вона </a:t>
            </a:r>
            <a:r>
              <a:rPr lang="uk-UA" dirty="0" err="1"/>
              <a:t>переносить</a:t>
            </a:r>
            <a:r>
              <a:rPr lang="uk-UA" dirty="0"/>
              <a:t> свідомість індивідуума в зовсім інший, не фізичний контекст. Логіка мережі кидає виклик традиційній </a:t>
            </a:r>
            <a:r>
              <a:rPr lang="uk-UA" dirty="0" err="1"/>
              <a:t>логіці</a:t>
            </a:r>
            <a:r>
              <a:rPr lang="uk-UA" dirty="0"/>
              <a:t> простору, вона не визнає кордонів і тому заперечує основний атрибут держави - панування над територією.</a:t>
            </a:r>
          </a:p>
          <a:p>
            <a:r>
              <a:rPr lang="uk-UA" dirty="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a:t>кібердемократіі</a:t>
            </a:r>
            <a:r>
              <a:rPr lang="uk-UA" dirty="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a:t>З усього сказаного вище можна зробити висновок, що єдність кіберпростору створюється через ринок, держава, </a:t>
            </a:r>
            <a:r>
              <a:rPr lang="uk-UA" dirty="0" err="1"/>
              <a:t>хакерську</a:t>
            </a:r>
            <a:r>
              <a:rPr lang="uk-UA" dirty="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a:t>реальностей</a:t>
            </a:r>
            <a:r>
              <a:rPr lang="uk-UA" dirty="0"/>
              <a:t>.</a:t>
            </a:r>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1C45562-9421-965E-7EA9-736DAF957D4D}"/>
              </a:ext>
            </a:extLst>
          </p:cNvPr>
          <p:cNvSpPr/>
          <p:nvPr/>
        </p:nvSpPr>
        <p:spPr>
          <a:xfrm>
            <a:off x="1265362" y="332656"/>
            <a:ext cx="6870984" cy="3662541"/>
          </a:xfrm>
          <a:prstGeom prst="rect">
            <a:avLst/>
          </a:prstGeom>
          <a:noFill/>
        </p:spPr>
        <p:txBody>
          <a:bodyPr wrap="none" lIns="91440" tIns="45720" rIns="91440" bIns="45720">
            <a:spAutoFit/>
          </a:bodyPr>
          <a:lstStyle/>
          <a:p>
            <a:pPr algn="ctr"/>
            <a:r>
              <a:rPr lang="uk-UA" sz="5400" b="1" cap="none" spc="0" dirty="0">
                <a:ln w="6600">
                  <a:solidFill>
                    <a:schemeClr val="accent2"/>
                  </a:solidFill>
                  <a:prstDash val="solid"/>
                </a:ln>
                <a:solidFill>
                  <a:srgbClr val="FFFFFF"/>
                </a:solidFill>
                <a:effectLst>
                  <a:outerShdw dist="38100" dir="2700000" algn="tl" rotWithShape="0">
                    <a:schemeClr val="accent2"/>
                  </a:outerShdw>
                </a:effectLst>
              </a:rPr>
              <a:t>Практична робота №1</a:t>
            </a:r>
          </a:p>
          <a:p>
            <a:pPr algn="ctr"/>
            <a:endParaRPr lang="uk-UA"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uk-UA" sz="3200" b="1" cap="none" spc="0" dirty="0">
                <a:ln w="6600">
                  <a:solidFill>
                    <a:schemeClr val="accent2"/>
                  </a:solidFill>
                  <a:prstDash val="solid"/>
                </a:ln>
                <a:solidFill>
                  <a:srgbClr val="FFFFFF"/>
                </a:solidFill>
                <a:effectLst>
                  <a:outerShdw dist="38100" dir="2700000" algn="tl" rotWithShape="0">
                    <a:schemeClr val="accent2"/>
                  </a:outerShdw>
                </a:effectLst>
              </a:rPr>
              <a:t>Вкажіть та охарактеризуйте </a:t>
            </a:r>
          </a:p>
          <a:p>
            <a:pPr algn="ctr"/>
            <a:r>
              <a:rPr lang="uk-UA" sz="3200" b="1" cap="none" spc="0" dirty="0">
                <a:ln w="6600">
                  <a:solidFill>
                    <a:schemeClr val="accent2"/>
                  </a:solidFill>
                  <a:prstDash val="solid"/>
                </a:ln>
                <a:solidFill>
                  <a:srgbClr val="FFFFFF"/>
                </a:solidFill>
                <a:effectLst>
                  <a:outerShdw dist="38100" dir="2700000" algn="tl" rotWithShape="0">
                    <a:schemeClr val="accent2"/>
                  </a:outerShdw>
                </a:effectLst>
              </a:rPr>
              <a:t>5 головних переваг та проблем, </a:t>
            </a:r>
          </a:p>
          <a:p>
            <a:pPr algn="ctr"/>
            <a:r>
              <a:rPr lang="uk-UA" sz="3200" b="1" cap="none" spc="0" dirty="0">
                <a:ln w="6600">
                  <a:solidFill>
                    <a:schemeClr val="accent2"/>
                  </a:solidFill>
                  <a:prstDash val="solid"/>
                </a:ln>
                <a:solidFill>
                  <a:srgbClr val="FFFFFF"/>
                </a:solidFill>
                <a:effectLst>
                  <a:outerShdw dist="38100" dir="2700000" algn="tl" rotWithShape="0">
                    <a:schemeClr val="accent2"/>
                  </a:outerShdw>
                </a:effectLst>
              </a:rPr>
              <a:t>для політичної сфери держави, </a:t>
            </a:r>
          </a:p>
          <a:p>
            <a:pPr algn="ctr"/>
            <a:r>
              <a:rPr lang="uk-UA" sz="3200" b="1" cap="none" spc="0" dirty="0">
                <a:ln w="6600">
                  <a:solidFill>
                    <a:schemeClr val="accent2"/>
                  </a:solidFill>
                  <a:prstDash val="solid"/>
                </a:ln>
                <a:solidFill>
                  <a:srgbClr val="FFFFFF"/>
                </a:solidFill>
                <a:effectLst>
                  <a:outerShdw dist="38100" dir="2700000" algn="tl" rotWithShape="0">
                    <a:schemeClr val="accent2"/>
                  </a:outerShdw>
                </a:effectLst>
              </a:rPr>
              <a:t>які несе в собі використання </a:t>
            </a:r>
          </a:p>
          <a:p>
            <a:pPr algn="ctr"/>
            <a:r>
              <a:rPr lang="uk-UA" sz="3200" b="1" cap="none" spc="0" dirty="0">
                <a:ln w="6600">
                  <a:solidFill>
                    <a:schemeClr val="accent2"/>
                  </a:solidFill>
                  <a:prstDash val="solid"/>
                </a:ln>
                <a:solidFill>
                  <a:srgbClr val="FFFFFF"/>
                </a:solidFill>
                <a:effectLst>
                  <a:outerShdw dist="38100" dir="2700000" algn="tl" rotWithShape="0">
                    <a:schemeClr val="accent2"/>
                  </a:outerShdw>
                </a:effectLst>
              </a:rPr>
              <a:t>віртуального простору:  </a:t>
            </a:r>
          </a:p>
        </p:txBody>
      </p:sp>
      <p:graphicFrame>
        <p:nvGraphicFramePr>
          <p:cNvPr id="3" name="Таблиця 2">
            <a:extLst>
              <a:ext uri="{FF2B5EF4-FFF2-40B4-BE49-F238E27FC236}">
                <a16:creationId xmlns:a16="http://schemas.microsoft.com/office/drawing/2014/main" id="{3EDA579B-6626-E680-753B-9C698D6D0E58}"/>
              </a:ext>
            </a:extLst>
          </p:cNvPr>
          <p:cNvGraphicFramePr>
            <a:graphicFrameLocks noGrp="1"/>
          </p:cNvGraphicFramePr>
          <p:nvPr>
            <p:extLst>
              <p:ext uri="{D42A27DB-BD31-4B8C-83A1-F6EECF244321}">
                <p14:modId xmlns:p14="http://schemas.microsoft.com/office/powerpoint/2010/main" val="2623181609"/>
              </p:ext>
            </p:extLst>
          </p:nvPr>
        </p:nvGraphicFramePr>
        <p:xfrm>
          <a:off x="1403648" y="4149080"/>
          <a:ext cx="6096000" cy="22970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82622118"/>
                    </a:ext>
                  </a:extLst>
                </a:gridCol>
                <a:gridCol w="3048000">
                  <a:extLst>
                    <a:ext uri="{9D8B030D-6E8A-4147-A177-3AD203B41FA5}">
                      <a16:colId xmlns:a16="http://schemas.microsoft.com/office/drawing/2014/main" val="2345771023"/>
                    </a:ext>
                  </a:extLst>
                </a:gridCol>
              </a:tblGrid>
              <a:tr h="442848">
                <a:tc>
                  <a:txBody>
                    <a:bodyPr/>
                    <a:lstStyle/>
                    <a:p>
                      <a:pPr algn="ctr"/>
                      <a:r>
                        <a:rPr lang="uk-UA" dirty="0"/>
                        <a:t>ПЕРЕВАГИ (МОЖЛИВОСТІ)</a:t>
                      </a:r>
                    </a:p>
                  </a:txBody>
                  <a:tcPr/>
                </a:tc>
                <a:tc>
                  <a:txBody>
                    <a:bodyPr/>
                    <a:lstStyle/>
                    <a:p>
                      <a:pPr algn="ctr"/>
                      <a:r>
                        <a:rPr lang="uk-UA" dirty="0"/>
                        <a:t>ПРОБЛЕМИ (ЗАГРОЗИ)</a:t>
                      </a:r>
                    </a:p>
                  </a:txBody>
                  <a:tcPr/>
                </a:tc>
                <a:extLst>
                  <a:ext uri="{0D108BD9-81ED-4DB2-BD59-A6C34878D82A}">
                    <a16:rowId xmlns:a16="http://schemas.microsoft.com/office/drawing/2014/main" val="202179495"/>
                  </a:ext>
                </a:extLst>
              </a:tr>
              <a:tr h="370840">
                <a:tc>
                  <a:txBody>
                    <a:bodyPr/>
                    <a:lstStyle/>
                    <a:p>
                      <a:endParaRPr lang="uk-UA" dirty="0"/>
                    </a:p>
                  </a:txBody>
                  <a:tcPr/>
                </a:tc>
                <a:tc>
                  <a:txBody>
                    <a:bodyPr/>
                    <a:lstStyle/>
                    <a:p>
                      <a:endParaRPr lang="uk-UA"/>
                    </a:p>
                  </a:txBody>
                  <a:tcPr/>
                </a:tc>
                <a:extLst>
                  <a:ext uri="{0D108BD9-81ED-4DB2-BD59-A6C34878D82A}">
                    <a16:rowId xmlns:a16="http://schemas.microsoft.com/office/drawing/2014/main" val="279440271"/>
                  </a:ext>
                </a:extLst>
              </a:tr>
              <a:tr h="370840">
                <a:tc>
                  <a:txBody>
                    <a:bodyPr/>
                    <a:lstStyle/>
                    <a:p>
                      <a:endParaRPr lang="uk-UA" dirty="0"/>
                    </a:p>
                  </a:txBody>
                  <a:tcPr/>
                </a:tc>
                <a:tc>
                  <a:txBody>
                    <a:bodyPr/>
                    <a:lstStyle/>
                    <a:p>
                      <a:endParaRPr lang="uk-UA"/>
                    </a:p>
                  </a:txBody>
                  <a:tcPr/>
                </a:tc>
                <a:extLst>
                  <a:ext uri="{0D108BD9-81ED-4DB2-BD59-A6C34878D82A}">
                    <a16:rowId xmlns:a16="http://schemas.microsoft.com/office/drawing/2014/main" val="2310479382"/>
                  </a:ext>
                </a:extLst>
              </a:tr>
              <a:tr h="370840">
                <a:tc>
                  <a:txBody>
                    <a:bodyPr/>
                    <a:lstStyle/>
                    <a:p>
                      <a:endParaRPr lang="uk-UA" dirty="0"/>
                    </a:p>
                  </a:txBody>
                  <a:tcPr/>
                </a:tc>
                <a:tc>
                  <a:txBody>
                    <a:bodyPr/>
                    <a:lstStyle/>
                    <a:p>
                      <a:endParaRPr lang="uk-UA"/>
                    </a:p>
                  </a:txBody>
                  <a:tcPr/>
                </a:tc>
                <a:extLst>
                  <a:ext uri="{0D108BD9-81ED-4DB2-BD59-A6C34878D82A}">
                    <a16:rowId xmlns:a16="http://schemas.microsoft.com/office/drawing/2014/main" val="4077910544"/>
                  </a:ext>
                </a:extLst>
              </a:tr>
              <a:tr h="370840">
                <a:tc>
                  <a:txBody>
                    <a:bodyPr/>
                    <a:lstStyle/>
                    <a:p>
                      <a:endParaRPr lang="uk-UA" dirty="0"/>
                    </a:p>
                  </a:txBody>
                  <a:tcPr/>
                </a:tc>
                <a:tc>
                  <a:txBody>
                    <a:bodyPr/>
                    <a:lstStyle/>
                    <a:p>
                      <a:endParaRPr lang="uk-UA"/>
                    </a:p>
                  </a:txBody>
                  <a:tcPr/>
                </a:tc>
                <a:extLst>
                  <a:ext uri="{0D108BD9-81ED-4DB2-BD59-A6C34878D82A}">
                    <a16:rowId xmlns:a16="http://schemas.microsoft.com/office/drawing/2014/main" val="2052414385"/>
                  </a:ext>
                </a:extLst>
              </a:tr>
              <a:tr h="370840">
                <a:tc>
                  <a:txBody>
                    <a:bodyPr/>
                    <a:lstStyle/>
                    <a:p>
                      <a:endParaRPr lang="uk-UA" dirty="0"/>
                    </a:p>
                  </a:txBody>
                  <a:tcPr/>
                </a:tc>
                <a:tc>
                  <a:txBody>
                    <a:bodyPr/>
                    <a:lstStyle/>
                    <a:p>
                      <a:endParaRPr lang="uk-UA" dirty="0"/>
                    </a:p>
                  </a:txBody>
                  <a:tcPr/>
                </a:tc>
                <a:extLst>
                  <a:ext uri="{0D108BD9-81ED-4DB2-BD59-A6C34878D82A}">
                    <a16:rowId xmlns:a16="http://schemas.microsoft.com/office/drawing/2014/main" val="2611184658"/>
                  </a:ext>
                </a:extLst>
              </a:tr>
            </a:tbl>
          </a:graphicData>
        </a:graphic>
      </p:graphicFrame>
    </p:spTree>
    <p:extLst>
      <p:ext uri="{BB962C8B-B14F-4D97-AF65-F5344CB8AC3E}">
        <p14:creationId xmlns:p14="http://schemas.microsoft.com/office/powerpoint/2010/main" val="2816345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a:t>Віртуальний світ можна визначити як генерується комп'ютером </a:t>
            </a:r>
            <a:r>
              <a:rPr lang="uk-UA" dirty="0" err="1"/>
              <a:t>мультисенсорний</a:t>
            </a:r>
            <a:r>
              <a:rPr lang="uk-UA" dirty="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p>
        </p:txBody>
      </p:sp>
    </p:spTree>
    <p:extLst>
      <p:ext uri="{BB962C8B-B14F-4D97-AF65-F5344CB8AC3E}">
        <p14:creationId xmlns:p14="http://schemas.microsoft.com/office/powerpoint/2010/main" val="188305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uk-UA" sz="3200" dirty="0">
                <a:latin typeface="Times New Roman" panose="02020603050405020304" pitchFamily="18" charset="0"/>
                <a:cs typeface="Times New Roman" panose="02020603050405020304" pitchFamily="18" charset="0"/>
              </a:rPr>
              <a:t>це стан захищеності інформаційного простору, який забезпечує його формування і розвиток в інтересах громадян, організацій і держави в цілому, захист від неправомірного зовнішнього і внутрішнього втручання; стан інформаційної інфраструктури, процесів, за яких інформація використовується суворо за призначенням і не впливає негативно на інформаційну чи інші системи як самої держави, так й інших країн при її використанні…</a:t>
            </a: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4606B8EC-5D4A-0B0A-E06A-68A8F217189D}"/>
              </a:ext>
            </a:extLst>
          </p:cNvPr>
          <p:cNvSpPr/>
          <p:nvPr/>
        </p:nvSpPr>
        <p:spPr>
          <a:xfrm>
            <a:off x="-4637945" y="2967335"/>
            <a:ext cx="18419915" cy="923330"/>
          </a:xfrm>
          <a:prstGeom prst="rect">
            <a:avLst/>
          </a:prstGeom>
          <a:noFill/>
        </p:spPr>
        <p:txBody>
          <a:bodyPr wrap="none" lIns="91440" tIns="45720" rIns="91440" bIns="45720">
            <a:spAutoFit/>
          </a:bodyPr>
          <a:lstStyle/>
          <a:p>
            <a:pPr algn="ctr"/>
            <a:r>
              <a:rPr lang="uk-UA"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Соц</a:t>
            </a: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контроль цифр </a:t>
            </a:r>
            <a:r>
              <a:rPr lang="uk-UA"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автокп</a:t>
            </a: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uk-UA"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китай</a:t>
            </a: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uk-UA"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держ</a:t>
            </a: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uk-UA"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ідеоло</a:t>
            </a: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uk-UA"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чз</a:t>
            </a: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uk-UA"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соц</a:t>
            </a:r>
            <a:r>
              <a:rPr lang="uk-UA"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 мережі</a:t>
            </a:r>
            <a:endPar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339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2152</Words>
  <Application>Microsoft Office PowerPoint</Application>
  <PresentationFormat>Екран (4:3)</PresentationFormat>
  <Paragraphs>111</Paragraphs>
  <Slides>30</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30</vt:i4>
      </vt:variant>
    </vt:vector>
  </HeadingPairs>
  <TitlesOfParts>
    <vt:vector size="34" baseType="lpstr">
      <vt:lpstr>Arial</vt:lpstr>
      <vt:lpstr>Calibri</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user</cp:lastModifiedBy>
  <cp:revision>39</cp:revision>
  <dcterms:created xsi:type="dcterms:W3CDTF">2022-09-06T08:07:36Z</dcterms:created>
  <dcterms:modified xsi:type="dcterms:W3CDTF">2024-09-11T07:45:18Z</dcterms:modified>
</cp:coreProperties>
</file>