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75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53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95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70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15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697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878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81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134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88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87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7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82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151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50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67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343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51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E89D6E-5A46-4A10-9F64-710E1052B3D4}" type="datetimeFigureOut">
              <a:rPr lang="x-none" smtClean="0"/>
              <a:pPr/>
              <a:t>16.10.2024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84C2-A296-4D0C-B792-263B8025A4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6872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24135-00D4-4FBB-8FF5-F4DA25EC8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9B8A25-0158-43C2-A9A4-7DB0EDE55AD7}"/>
              </a:ext>
            </a:extLst>
          </p:cNvPr>
          <p:cNvSpPr txBox="1"/>
          <p:nvPr/>
        </p:nvSpPr>
        <p:spPr>
          <a:xfrm>
            <a:off x="717947" y="551140"/>
            <a:ext cx="49541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арівні та казкові герої</a:t>
            </a:r>
          </a:p>
          <a:p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мишеня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Десперо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(“Пригоди мишеня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Десперо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К.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ДіКаміло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гном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Гномич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порося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Ізюмка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(“Гном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Гномич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Ізюмка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А.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Балінт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троль Пайко (“Жили були Тролі”   С.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Беє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x-none" sz="2400" dirty="0"/>
          </a:p>
        </p:txBody>
      </p:sp>
      <p:pic>
        <p:nvPicPr>
          <p:cNvPr id="8196" name="Picture 4" descr="Книга «Пригоди мишеняти Десперо» – Кейт ДиКамилло, купить по цене 300.00 на  YAKABOO: 978-966-917-302-7">
            <a:extLst>
              <a:ext uri="{FF2B5EF4-FFF2-40B4-BE49-F238E27FC236}">
                <a16:creationId xmlns:a16="http://schemas.microsoft.com/office/drawing/2014/main" id="{B3A8895D-6C88-429B-9080-2B9CD5DF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81" y="2238071"/>
            <a:ext cx="3033712" cy="432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Жили собі Тролі. Свято (українською мовою)">
            <a:extLst>
              <a:ext uri="{FF2B5EF4-FFF2-40B4-BE49-F238E27FC236}">
                <a16:creationId xmlns:a16="http://schemas.microsoft.com/office/drawing/2014/main" id="{BE597D05-4EAB-4279-95B4-A87FAFB3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51" y="1256206"/>
            <a:ext cx="3507383" cy="35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7" y="3375738"/>
            <a:ext cx="2812869" cy="33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EE69EA-EB65-44C9-A653-734A86FF1BDD}"/>
              </a:ext>
            </a:extLst>
          </p:cNvPr>
          <p:cNvSpPr txBox="1"/>
          <p:nvPr/>
        </p:nvSpPr>
        <p:spPr>
          <a:xfrm>
            <a:off x="575505" y="677652"/>
            <a:ext cx="966300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Особливістю літератури для дітей та юнацтва перехідного періоду виступає її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мультимедійний характер.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Широко розповсюдженими у всесвітній мережі є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фанфіки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fanfiction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продовження історії за мотивами художнього тесту, як-от за серіями: Н. Щерби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Часодії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К.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Паоліні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Ерагон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Е.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Гантер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“Коти-войовники”,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Д.Ємеця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“Таня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Гроттер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М.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Баклі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“Сестри Грімм” та інші. Можна виділити і книжки-ігри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gamebook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що дозволяють читачу стати головним героєм і створити власний сюжет, самостійно обираючи шлях, який пройде його персонаж: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Жахливчики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Р. С.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Стайн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Ю.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Браславський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“Підземелля Чорного замку”, О.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Голотвіна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“Капітан "Морської відьми" тощо.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57992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нудне читання: 13 дитячих книжок - Блог Yakaboo.ua">
            <a:extLst>
              <a:ext uri="{FF2B5EF4-FFF2-40B4-BE49-F238E27FC236}">
                <a16:creationId xmlns:a16="http://schemas.microsoft.com/office/drawing/2014/main" id="{472E852D-099E-42A2-9520-5C5FB5BE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69" y="1957388"/>
            <a:ext cx="6655105" cy="42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73407-D554-4602-966E-AAEF222A1D77}"/>
              </a:ext>
            </a:extLst>
          </p:cNvPr>
          <p:cNvSpPr txBox="1"/>
          <p:nvPr/>
        </p:nvSpPr>
        <p:spPr>
          <a:xfrm>
            <a:off x="1246585" y="83689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«Образу Я» </a:t>
            </a:r>
            <a:endParaRPr lang="x-none" sz="4400" dirty="0"/>
          </a:p>
        </p:txBody>
      </p:sp>
    </p:spTree>
    <p:extLst>
      <p:ext uri="{BB962C8B-B14F-4D97-AF65-F5344CB8AC3E}">
        <p14:creationId xmlns:p14="http://schemas.microsoft.com/office/powerpoint/2010/main" val="401835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94CFC-B0B2-44DA-B3BA-AB72F10DBF97}"/>
              </a:ext>
            </a:extLst>
          </p:cNvPr>
          <p:cNvSpPr txBox="1"/>
          <p:nvPr/>
        </p:nvSpPr>
        <p:spPr>
          <a:xfrm>
            <a:off x="760809" y="582929"/>
            <a:ext cx="934045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і проблем,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хвилюють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самоідентифікації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</a:t>
            </a:r>
            <a:r>
              <a:rPr lang="x-non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2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проблему дорослішання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адже «виникнення у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підлітка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уявлення про себе як про людину, що переступила рубіж дитинства, зумовлює його переорієнтацію з дитячих норм і цінностей на дорослі»: твори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Ульфа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Старка «Диваки і зануди»,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Ґюдрун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Скреттінґ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«Антон та інші нещастя» тощо; 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2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потреби у самоствердженні,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позитивними формами якого «є заняття спортом, праця в сім’ї, школі, на виробництві, виконання суспільно корисних справ»: твори Едіт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Несбіт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«Діти залізниці», Ірен Роздобудько «Арсен», Сергія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Гридіна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«Не такий», Анастасії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Нікуліної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«Зграя» тощо;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9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39566-A62F-4D68-B63A-C5440371B4AA}"/>
              </a:ext>
            </a:extLst>
          </p:cNvPr>
          <p:cNvSpPr txBox="1"/>
          <p:nvPr/>
        </p:nvSpPr>
        <p:spPr>
          <a:xfrm>
            <a:off x="342899" y="300037"/>
            <a:ext cx="9615487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образу фізичного «Я», що, як правило, пов’язане із усвідомленням своєї гендерної приналежності –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фемінної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повісті «Марта з вулиці святого Миколая» Дзвінки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Матіяш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«Школярка з передмістя» Оксани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Думанської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«Бабусі також були дівчатками» Євгенії Кононенко, збірка «Чат для дівчат» тощо та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маскулінної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«Шпага Славка Беркути» Ніни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Бічуї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«Неймовірні пригоди Івана Сили, найдужчої людини світу» Олександра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Гавроша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збірка Андрія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Кокотюхи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«Мисливці за привидами», збірка «10 історій хлопців» тощо;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проблему із самооцінкою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твори Барбари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Космовської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Samotni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сom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Крістіне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Нестлінгер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«Обзивають мене Мурахоїдом»,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Аудгідльд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Сульберґ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«Хто проти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суперкрутих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тощо;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стосунки з батьками й однолітками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збірка оповідань «Мама по скайпу», твори Йоганни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Яґелло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Тирамісу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полуницями», Барбари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Космовської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Марини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Аромштам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«Коли відпочивають янголи» тощо.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3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161" y="1082429"/>
            <a:ext cx="85162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«дитяча література» в сучасному науковому дискурсі.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Художній світ літератури і феномен дитячого світосприйняття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дитячого читання на початку ХХІ століття.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Тенденції розвитку зарубіжної літератури для дітей на межі ХХ-ХХІ ст.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B1B6A-6602-4691-8810-EACF84CB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Дослідження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E7FF2-60B4-462E-84D1-71877AD1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400176"/>
            <a:ext cx="9569451" cy="4848224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итяча та юнацька література починає активно розглядатись у літературознавчому дискурсі ХХ-ХХІ століття. Науковці акцентують увагу, передусім, 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теоретичних проблемах дитячої літератури, критеріях її виділення, генезисі та особливостях функціонування.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Свій внесок у дослідження дитячої літератури зробили Г. - Г.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Еверс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(Німеччина), М. Ніколаєва (Великобританія),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Штефенс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(Австралія) та інші. При цьому, звісно, варто переглянути здобутки вітчизняних літературознавців: І. Є.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Бойцун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Я. П.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Гоян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А. І.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Гурбанська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В. Г. Дончик, М. Г. Жулинський,        С.С. Іванюк, А.Г. Костецький, Б. Б.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Шалагінов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Л. М.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Овдійчук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 М.Т.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Славова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Е.І.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Огар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Р. Є.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Стаднійчук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О. М. Папуша та інші.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34097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11DF28-2B5C-4E35-87CD-E16B5151C59B}"/>
              </a:ext>
            </a:extLst>
          </p:cNvPr>
          <p:cNvSpPr txBox="1"/>
          <p:nvPr/>
        </p:nvSpPr>
        <p:spPr>
          <a:xfrm>
            <a:off x="832248" y="879752"/>
            <a:ext cx="60936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Чудинова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"Модель читання" підростаючого покоління все більше схожа на "модель" для дорослих людей”. </a:t>
            </a:r>
          </a:p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У. Баран </a:t>
            </a: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учасні тенденції розвитку літератури для юнацтва “зумовлені "боротьбою"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підлітка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рівноправне співжиття в єдиному суспільстві разом із дорослими, "ідеологією" сприйняття "нового", "емансипованого" дитинства”.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8D8DD-1AAD-4490-BFE7-A1C0B69E2CA8}"/>
              </a:ext>
            </a:extLst>
          </p:cNvPr>
          <p:cNvSpPr txBox="1"/>
          <p:nvPr/>
        </p:nvSpPr>
        <p:spPr>
          <a:xfrm>
            <a:off x="3714750" y="5107692"/>
            <a:ext cx="8183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одель дитячого читання ХХІ століття орієнтується на твори, які сприятимуть скорішому дорослішанню юного читача, вмінню пристосуватися і віднайти своє місце в соціумі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x-none" sz="2400" dirty="0"/>
          </a:p>
        </p:txBody>
      </p:sp>
      <p:pic>
        <p:nvPicPr>
          <p:cNvPr id="1026" name="Picture 2" descr="Цікаві факти про дитяче читання » Веб-портал міста Люботин">
            <a:extLst>
              <a:ext uri="{FF2B5EF4-FFF2-40B4-BE49-F238E27FC236}">
                <a16:creationId xmlns:a16="http://schemas.microsoft.com/office/drawing/2014/main" id="{989ADA35-7FFB-4D76-B8C6-0BAC7335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1464469"/>
            <a:ext cx="4524375" cy="3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3BE1D4-0EAA-4DBF-9E8E-E449A1A1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457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ова система жанрів дитячої літератури</a:t>
            </a:r>
            <a:endParaRPr lang="x-none" sz="3200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4240634-C7E3-4A6A-9CB2-BCD2E4479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489075"/>
            <a:ext cx="3568701" cy="5099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Традиційні жанри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роман,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повість,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казка,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новела,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байка,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легенда,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притча,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віршовані твори,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picturebook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(книжка-ілюстрація).</a:t>
            </a:r>
            <a:endParaRPr lang="x-none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9188B2-20F2-4437-9927-812DFCA2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17674"/>
            <a:ext cx="5607421" cy="4440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апозичення поширених “дорослих” жанрів масової літератури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“нотатки мандрівника”,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дитячий детектив,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фентезі,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жахливчики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трилери,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“дівочі” романи,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комікси,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“гламурні” періодичні видання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26061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2339A1-105C-4F29-9DBF-2E03BDF73B50}"/>
              </a:ext>
            </a:extLst>
          </p:cNvPr>
          <p:cNvSpPr txBox="1"/>
          <p:nvPr/>
        </p:nvSpPr>
        <p:spPr>
          <a:xfrm>
            <a:off x="271462" y="572063"/>
            <a:ext cx="8743951" cy="56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арактерні риси сучасної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дитячої літератури (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В.Винник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запозичення сюжетів, образів;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сталість світобудови та правил гри;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казково-міфологічна модель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часопростору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інтертекстуальність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врахування рис цільової аудиторії; а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ктуалізація як національних так й інтернаціональних ідей;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інноваційність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фантазійність;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художня реальність позбавлена ідилій.</a:t>
            </a:r>
            <a:endParaRPr lang="x-non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0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06C9E-43E7-4479-9605-62B71CFD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1745"/>
          </a:xfrm>
        </p:spPr>
        <p:txBody>
          <a:bodyPr/>
          <a:lstStyle/>
          <a:p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собливості образу головного героя</a:t>
            </a:r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4C8F9-798A-40B6-AB07-F16EF84F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31259"/>
            <a:ext cx="5792786" cy="5183841"/>
          </a:xfrm>
        </p:spPr>
        <p:txBody>
          <a:bodyPr>
            <a:normAutofit/>
          </a:bodyPr>
          <a:lstStyle/>
          <a:p>
            <a:pPr marL="357188" indent="-357188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Найчастіше протагоністами виступають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однолітки юних читачів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які переживають одні і ті ж самі труднощі, стикаються з проблемами повсякдення та типовими представниками суспільства.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 вік варіюється відповідно до психофізіологічного розвитку цільової аудиторії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Матильда (“Матильда” Р. Даль), Гіллі Гопкінс (“Прекрасна Гіллі Гопкінс” Кетрін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Патерсон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Матті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(“Моя весела сімейка” Кріс Хіггінс),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Кейті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(С.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Кулідж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x-none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67" y="1331259"/>
            <a:ext cx="3405732" cy="51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31B100-738D-4B8C-9C8F-7B1E558FFB48}"/>
              </a:ext>
            </a:extLst>
          </p:cNvPr>
          <p:cNvSpPr txBox="1"/>
          <p:nvPr/>
        </p:nvSpPr>
        <p:spPr>
          <a:xfrm>
            <a:off x="932260" y="951190"/>
            <a:ext cx="60936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“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олективний герой”</a:t>
            </a:r>
          </a:p>
          <a:p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7188" indent="-357188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Вільмонт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“Даша і Ко”, </a:t>
            </a:r>
          </a:p>
          <a:p>
            <a:pPr marL="357188" indent="-357188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 С. Льюїс “Хроніки Нарнії”, </a:t>
            </a:r>
          </a:p>
          <a:p>
            <a:pPr marL="357188" indent="-357188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Ж. 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Уілсон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“Дівчата гуляють допізна”  </a:t>
            </a:r>
            <a:endParaRPr lang="x-none" sz="2400" dirty="0"/>
          </a:p>
        </p:txBody>
      </p:sp>
      <p:pic>
        <p:nvPicPr>
          <p:cNvPr id="6150" name="Picture 6" descr="Книга «Дівчата запізнюються» – Жаклін Уілсон, купити за ціною 99.00 на  YAKABOO: 978-966-10-5622-9">
            <a:extLst>
              <a:ext uri="{FF2B5EF4-FFF2-40B4-BE49-F238E27FC236}">
                <a16:creationId xmlns:a16="http://schemas.microsoft.com/office/drawing/2014/main" id="{3CEE22A6-26DF-4E7C-BF9B-686C0849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579" y="2873128"/>
            <a:ext cx="2640245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упити книгу Хроніки Нарнії. Повна історія чарівного світу видавництво Клуб  Сімейного Дозвілля | Bookopt">
            <a:extLst>
              <a:ext uri="{FF2B5EF4-FFF2-40B4-BE49-F238E27FC236}">
                <a16:creationId xmlns:a16="http://schemas.microsoft.com/office/drawing/2014/main" id="{FB8D9FF8-F53A-4422-B645-B14FEA24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38" y="498681"/>
            <a:ext cx="2462212" cy="3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7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A5964-7619-46EB-9823-2621FC65DF7F}"/>
              </a:ext>
            </a:extLst>
          </p:cNvPr>
          <p:cNvSpPr txBox="1"/>
          <p:nvPr/>
        </p:nvSpPr>
        <p:spPr>
          <a:xfrm>
            <a:off x="703660" y="779740"/>
            <a:ext cx="609361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упергерой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Іккінг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(“Як приборкати дракона”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Крессида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Коуелл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Ліра (“Золотий компас” Філіп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Пулман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 </a:t>
            </a:r>
            <a:endParaRPr lang="x-none" sz="2400" dirty="0"/>
          </a:p>
        </p:txBody>
      </p:sp>
      <p:pic>
        <p:nvPicPr>
          <p:cNvPr id="7176" name="Picture 8" descr="Як приборкати дракона (2010) - Кінобаза">
            <a:extLst>
              <a:ext uri="{FF2B5EF4-FFF2-40B4-BE49-F238E27FC236}">
                <a16:creationId xmlns:a16="http://schemas.microsoft.com/office/drawing/2014/main" id="{C8CD750A-7EA2-4BBC-BBF9-E2B79E5B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25" y="2989216"/>
            <a:ext cx="2264229" cy="33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87" y="1780014"/>
            <a:ext cx="2873360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8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1148</TotalTime>
  <Words>972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</vt:lpstr>
      <vt:lpstr>Література для дітей: художні особливості та функції</vt:lpstr>
      <vt:lpstr>Презентация PowerPoint</vt:lpstr>
      <vt:lpstr>Дослідження </vt:lpstr>
      <vt:lpstr>Презентация PowerPoint</vt:lpstr>
      <vt:lpstr>Нова система жанрів дитячої літератури</vt:lpstr>
      <vt:lpstr>Презентация PowerPoint</vt:lpstr>
      <vt:lpstr>Особливості образу головного героя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Userznu</cp:lastModifiedBy>
  <cp:revision>19</cp:revision>
  <dcterms:created xsi:type="dcterms:W3CDTF">2021-11-02T17:13:03Z</dcterms:created>
  <dcterms:modified xsi:type="dcterms:W3CDTF">2024-10-16T07:11:18Z</dcterms:modified>
</cp:coreProperties>
</file>