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3" r:id="rId2"/>
    <p:sldId id="264" r:id="rId3"/>
    <p:sldId id="274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A04CEBB-8962-429A-820B-CF243CC0BF20}">
      <dgm:prSet/>
      <dgm:spPr/>
      <dgm:t>
        <a:bodyPr/>
        <a:lstStyle/>
        <a:p>
          <a:r>
            <a:rPr lang="uk-UA" dirty="0" smtClean="0"/>
            <a:t>хто з українських перекладачів найкраще зрозумів Е. По </a:t>
          </a:r>
          <a:endParaRPr lang="ru-RU" dirty="0"/>
        </a:p>
      </dgm:t>
    </dgm:pt>
    <dgm:pt modelId="{B917A299-EDB1-4E79-BE3F-68346025C418}" type="parTrans" cxnId="{221B88E0-4E9B-43A5-B09D-8D5840EBB915}">
      <dgm:prSet/>
      <dgm:spPr/>
      <dgm:t>
        <a:bodyPr/>
        <a:lstStyle/>
        <a:p>
          <a:endParaRPr lang="ru-RU"/>
        </a:p>
      </dgm:t>
    </dgm:pt>
    <dgm:pt modelId="{3CE3DE32-D719-4F92-957F-A65C13F905C0}" type="sibTrans" cxnId="{221B88E0-4E9B-43A5-B09D-8D5840EBB915}">
      <dgm:prSet/>
      <dgm:spPr/>
      <dgm:t>
        <a:bodyPr/>
        <a:lstStyle/>
        <a:p>
          <a:endParaRPr lang="ru-RU"/>
        </a:p>
      </dgm:t>
    </dgm:pt>
    <dgm:pt modelId="{84EC192C-8417-4EF0-84CC-2642EBD96E28}">
      <dgm:prSet/>
      <dgm:spPr/>
      <dgm:t>
        <a:bodyPr/>
        <a:lstStyle/>
        <a:p>
          <a:r>
            <a:rPr lang="uk-UA" noProof="0" dirty="0" smtClean="0"/>
            <a:t>чому конкістадори шукали Ельдорадо і яке це має відношення до перекладу</a:t>
          </a:r>
          <a:endParaRPr lang="uk-UA" noProof="0" dirty="0"/>
        </a:p>
      </dgm:t>
    </dgm:pt>
    <dgm:pt modelId="{C6795F5A-BCFB-46E4-9165-33BA07652BFC}" type="parTrans" cxnId="{15E16F4A-95A7-4F8A-9BED-BA459B7CF663}">
      <dgm:prSet/>
      <dgm:spPr/>
      <dgm:t>
        <a:bodyPr/>
        <a:lstStyle/>
        <a:p>
          <a:endParaRPr lang="ru-RU"/>
        </a:p>
      </dgm:t>
    </dgm:pt>
    <dgm:pt modelId="{60095029-50EE-44F6-8CF0-2A76732FF13F}" type="sibTrans" cxnId="{15E16F4A-95A7-4F8A-9BED-BA459B7CF663}">
      <dgm:prSet/>
      <dgm:spPr/>
      <dgm:t>
        <a:bodyPr/>
        <a:lstStyle/>
        <a:p>
          <a:endParaRPr lang="ru-RU"/>
        </a:p>
      </dgm:t>
    </dgm:pt>
    <dgm:pt modelId="{D4D3DFE9-8AEE-4E8B-B6AE-9C0465BB7DA5}">
      <dgm:prSet/>
      <dgm:spPr/>
      <dgm:t>
        <a:bodyPr/>
        <a:lstStyle/>
        <a:p>
          <a:r>
            <a:rPr lang="ru-RU" dirty="0"/>
            <a:t>як декодувати художній текст за допомогою аналізу символів</a:t>
          </a:r>
        </a:p>
      </dgm:t>
    </dgm:pt>
    <dgm:pt modelId="{C559B29B-6B23-4301-9143-BD5707A49ACA}" type="parTrans" cxnId="{4C3A9C24-7242-4888-8DD0-15B982605B15}">
      <dgm:prSet/>
      <dgm:spPr/>
      <dgm:t>
        <a:bodyPr/>
        <a:lstStyle/>
        <a:p>
          <a:endParaRPr lang="ru-RU"/>
        </a:p>
      </dgm:t>
    </dgm:pt>
    <dgm:pt modelId="{2EAB7085-838E-4AD3-AD70-7D9A9922930D}" type="sibTrans" cxnId="{4C3A9C24-7242-4888-8DD0-15B982605B15}">
      <dgm:prSet/>
      <dgm:spPr/>
      <dgm:t>
        <a:bodyPr/>
        <a:lstStyle/>
        <a:p>
          <a:endParaRPr lang="ru-RU"/>
        </a:p>
      </dgm:t>
    </dgm:pt>
    <dgm:pt modelId="{44F7C983-83D9-4C3D-B769-538ECB5217A6}">
      <dgm:prSet/>
      <dgm:spPr/>
      <dgm:t>
        <a:bodyPr/>
        <a:lstStyle/>
        <a:p>
          <a:r>
            <a:rPr lang="ru-RU" dirty="0"/>
            <a:t>як за допомогою перекладу можна подарувати надію мрійнику або позбавити  його сенсу життя</a:t>
          </a:r>
        </a:p>
      </dgm:t>
    </dgm:pt>
    <dgm:pt modelId="{33D49112-B296-493F-960F-4B0EAC5BD18C}" type="parTrans" cxnId="{A677E0B0-3B3C-49C2-812B-B314D0063F7E}">
      <dgm:prSet/>
      <dgm:spPr/>
      <dgm:t>
        <a:bodyPr/>
        <a:lstStyle/>
        <a:p>
          <a:endParaRPr lang="ru-RU"/>
        </a:p>
      </dgm:t>
    </dgm:pt>
    <dgm:pt modelId="{4373DD67-462D-43F1-BECB-4E3736D6F286}" type="sibTrans" cxnId="{A677E0B0-3B3C-49C2-812B-B314D0063F7E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B3365-3656-443B-8F60-EA1B92A8441A}" type="pres">
      <dgm:prSet presAssocID="{D4D3DFE9-8AEE-4E8B-B6AE-9C0465BB7D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14343-6740-4C8C-B89B-D76FDC0FF8FA}" type="pres">
      <dgm:prSet presAssocID="{2EAB7085-838E-4AD3-AD70-7D9A9922930D}" presName="sibTrans" presStyleCnt="0"/>
      <dgm:spPr/>
    </dgm:pt>
    <dgm:pt modelId="{21B14595-2CF4-4FFF-9042-D408E0CFDEE1}" type="pres">
      <dgm:prSet presAssocID="{84EC192C-8417-4EF0-84CC-2642EBD96E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DD398-A05D-4AB5-940D-842072CB9A60}" type="pres">
      <dgm:prSet presAssocID="{60095029-50EE-44F6-8CF0-2A76732FF13F}" presName="sibTrans" presStyleCnt="0"/>
      <dgm:spPr/>
    </dgm:pt>
    <dgm:pt modelId="{B715871D-35AB-4648-90CA-4E9954638077}" type="pres">
      <dgm:prSet presAssocID="{7A04CEBB-8962-429A-820B-CF243CC0BF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302A0-AA5C-45D0-9CA3-A5DF4E9F2943}" type="pres">
      <dgm:prSet presAssocID="{3CE3DE32-D719-4F92-957F-A65C13F905C0}" presName="sibTrans" presStyleCnt="0"/>
      <dgm:spPr/>
    </dgm:pt>
    <dgm:pt modelId="{F359D190-D540-45DF-B75B-9AEFBEC53255}" type="pres">
      <dgm:prSet presAssocID="{44F7C983-83D9-4C3D-B769-538ECB5217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B88E0-4E9B-43A5-B09D-8D5840EBB915}" srcId="{D7BA5E47-706B-4628-80A2-8506B6345377}" destId="{7A04CEBB-8962-429A-820B-CF243CC0BF20}" srcOrd="2" destOrd="0" parTransId="{B917A299-EDB1-4E79-BE3F-68346025C418}" sibTransId="{3CE3DE32-D719-4F92-957F-A65C13F905C0}"/>
    <dgm:cxn modelId="{241558A1-0E59-44CB-9CBF-D971844C0052}" type="presOf" srcId="{44F7C983-83D9-4C3D-B769-538ECB5217A6}" destId="{F359D190-D540-45DF-B75B-9AEFBEC53255}" srcOrd="0" destOrd="0" presId="urn:microsoft.com/office/officeart/2005/8/layout/default"/>
    <dgm:cxn modelId="{857D2A03-AE8D-4615-88D4-3807EC88BE40}" type="presOf" srcId="{7A04CEBB-8962-429A-820B-CF243CC0BF20}" destId="{B715871D-35AB-4648-90CA-4E9954638077}" srcOrd="0" destOrd="0" presId="urn:microsoft.com/office/officeart/2005/8/layout/default"/>
    <dgm:cxn modelId="{E35337A8-5471-45DC-AC9D-0CBF11BA25C6}" type="presOf" srcId="{84EC192C-8417-4EF0-84CC-2642EBD96E28}" destId="{21B14595-2CF4-4FFF-9042-D408E0CFDEE1}" srcOrd="0" destOrd="0" presId="urn:microsoft.com/office/officeart/2005/8/layout/default"/>
    <dgm:cxn modelId="{E16218E7-E4B8-4429-8F2E-FC377BE112F6}" type="presOf" srcId="{D4D3DFE9-8AEE-4E8B-B6AE-9C0465BB7DA5}" destId="{9E2B3365-3656-443B-8F60-EA1B92A8441A}" srcOrd="0" destOrd="0" presId="urn:microsoft.com/office/officeart/2005/8/layout/default"/>
    <dgm:cxn modelId="{A677E0B0-3B3C-49C2-812B-B314D0063F7E}" srcId="{D7BA5E47-706B-4628-80A2-8506B6345377}" destId="{44F7C983-83D9-4C3D-B769-538ECB5217A6}" srcOrd="3" destOrd="0" parTransId="{33D49112-B296-493F-960F-4B0EAC5BD18C}" sibTransId="{4373DD67-462D-43F1-BECB-4E3736D6F286}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4C3A9C24-7242-4888-8DD0-15B982605B15}" srcId="{D7BA5E47-706B-4628-80A2-8506B6345377}" destId="{D4D3DFE9-8AEE-4E8B-B6AE-9C0465BB7DA5}" srcOrd="0" destOrd="0" parTransId="{C559B29B-6B23-4301-9143-BD5707A49ACA}" sibTransId="{2EAB7085-838E-4AD3-AD70-7D9A9922930D}"/>
    <dgm:cxn modelId="{15E16F4A-95A7-4F8A-9BED-BA459B7CF663}" srcId="{D7BA5E47-706B-4628-80A2-8506B6345377}" destId="{84EC192C-8417-4EF0-84CC-2642EBD96E28}" srcOrd="1" destOrd="0" parTransId="{C6795F5A-BCFB-46E4-9165-33BA07652BFC}" sibTransId="{60095029-50EE-44F6-8CF0-2A76732FF13F}"/>
    <dgm:cxn modelId="{4609C60E-7208-456B-9CD1-F5AC360CE012}" type="presParOf" srcId="{E2ABA5B4-EDDC-46D4-B129-85588C2812C9}" destId="{9E2B3365-3656-443B-8F60-EA1B92A8441A}" srcOrd="0" destOrd="0" presId="urn:microsoft.com/office/officeart/2005/8/layout/default"/>
    <dgm:cxn modelId="{73DCFA58-0287-4F14-8B96-3E0BE95A00A2}" type="presParOf" srcId="{E2ABA5B4-EDDC-46D4-B129-85588C2812C9}" destId="{88414343-6740-4C8C-B89B-D76FDC0FF8FA}" srcOrd="1" destOrd="0" presId="urn:microsoft.com/office/officeart/2005/8/layout/default"/>
    <dgm:cxn modelId="{B671C827-4084-49E0-AE49-43CA6FF62D58}" type="presParOf" srcId="{E2ABA5B4-EDDC-46D4-B129-85588C2812C9}" destId="{21B14595-2CF4-4FFF-9042-D408E0CFDEE1}" srcOrd="2" destOrd="0" presId="urn:microsoft.com/office/officeart/2005/8/layout/default"/>
    <dgm:cxn modelId="{E751ED2B-BA40-41DD-8AF7-D746894B3AA5}" type="presParOf" srcId="{E2ABA5B4-EDDC-46D4-B129-85588C2812C9}" destId="{8F1DD398-A05D-4AB5-940D-842072CB9A60}" srcOrd="3" destOrd="0" presId="urn:microsoft.com/office/officeart/2005/8/layout/default"/>
    <dgm:cxn modelId="{AA3CB487-53C3-4F16-BDA9-529428D62BA3}" type="presParOf" srcId="{E2ABA5B4-EDDC-46D4-B129-85588C2812C9}" destId="{B715871D-35AB-4648-90CA-4E9954638077}" srcOrd="4" destOrd="0" presId="urn:microsoft.com/office/officeart/2005/8/layout/default"/>
    <dgm:cxn modelId="{AA5DC4DC-AB73-4E53-BFD5-546887D0F656}" type="presParOf" srcId="{E2ABA5B4-EDDC-46D4-B129-85588C2812C9}" destId="{842302A0-AA5C-45D0-9CA3-A5DF4E9F2943}" srcOrd="5" destOrd="0" presId="urn:microsoft.com/office/officeart/2005/8/layout/default"/>
    <dgm:cxn modelId="{52F57875-2EA0-4311-8B08-34C1D31C7C2B}" type="presParOf" srcId="{E2ABA5B4-EDDC-46D4-B129-85588C2812C9}" destId="{F359D190-D540-45DF-B75B-9AEFBEC532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B1F79-81BE-418D-B5CC-683E947B7B9B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53B168-AC7F-4A2B-B0BF-3A9F8C55C5F3}">
      <dgm:prSet phldrT="[Текст]" custT="1"/>
      <dgm:spPr>
        <a:solidFill>
          <a:srgbClr val="F1F1F1"/>
        </a:solidFill>
      </dgm:spPr>
      <dgm:t>
        <a:bodyPr/>
        <a:lstStyle/>
        <a:p>
          <a:r>
            <a: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</a:p>
        <a:p>
          <a:r>
            <a: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Що?</a:t>
          </a:r>
        </a:p>
        <a:p>
          <a:r>
            <a: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Тема, проблема, ідея</a:t>
          </a:r>
        </a:p>
        <a:p>
          <a:r>
            <a: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70CF4-4DCA-4AE7-AA0C-4EFBACF23CB4}" type="parTrans" cxnId="{F01524D5-9CC2-41E3-B360-F3D66106ECF3}">
      <dgm:prSet/>
      <dgm:spPr/>
      <dgm:t>
        <a:bodyPr/>
        <a:lstStyle/>
        <a:p>
          <a:endParaRPr lang="ru-RU"/>
        </a:p>
      </dgm:t>
    </dgm:pt>
    <dgm:pt modelId="{3610B1E7-707A-46CD-85F3-1AF617622403}" type="sibTrans" cxnId="{F01524D5-9CC2-41E3-B360-F3D66106ECF3}">
      <dgm:prSet/>
      <dgm:spPr/>
      <dgm:t>
        <a:bodyPr/>
        <a:lstStyle/>
        <a:p>
          <a:endParaRPr lang="ru-RU"/>
        </a:p>
      </dgm:t>
    </dgm:pt>
    <dgm:pt modelId="{3E6229D4-CAAF-4DC2-BFBB-2BE1417FCB52}">
      <dgm:prSet phldrT="[Текст]" phldr="1"/>
      <dgm:spPr/>
      <dgm:t>
        <a:bodyPr/>
        <a:lstStyle/>
        <a:p>
          <a:endParaRPr lang="ru-RU"/>
        </a:p>
      </dgm:t>
    </dgm:pt>
    <dgm:pt modelId="{03598746-6A1A-4031-94C3-AD6C21E6ED4A}" type="parTrans" cxnId="{7F822613-051E-4431-8717-97E1F713BAA9}">
      <dgm:prSet/>
      <dgm:spPr/>
      <dgm:t>
        <a:bodyPr/>
        <a:lstStyle/>
        <a:p>
          <a:endParaRPr lang="ru-RU"/>
        </a:p>
      </dgm:t>
    </dgm:pt>
    <dgm:pt modelId="{71932F48-0469-4944-B406-982383D3ECF9}" type="sibTrans" cxnId="{7F822613-051E-4431-8717-97E1F713BAA9}">
      <dgm:prSet/>
      <dgm:spPr/>
      <dgm:t>
        <a:bodyPr/>
        <a:lstStyle/>
        <a:p>
          <a:endParaRPr lang="ru-RU"/>
        </a:p>
      </dgm:t>
    </dgm:pt>
    <dgm:pt modelId="{E59D10CE-230F-47EC-AF3D-3240D95EC50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</a:t>
          </a:r>
        </a:p>
        <a:p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Як?</a:t>
          </a:r>
        </a:p>
        <a:p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(тропи, фігури), рима, ритм тощо</a:t>
          </a:r>
        </a:p>
        <a:p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 + перекладач</a:t>
          </a:r>
          <a:endParaRPr lang="ru-RU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05289-685E-421E-9D3E-4BD6814150E8}" type="parTrans" cxnId="{B0F322A7-895B-4F8C-A559-421FAD8414BE}">
      <dgm:prSet/>
      <dgm:spPr/>
      <dgm:t>
        <a:bodyPr/>
        <a:lstStyle/>
        <a:p>
          <a:endParaRPr lang="ru-RU"/>
        </a:p>
      </dgm:t>
    </dgm:pt>
    <dgm:pt modelId="{5FAD19AC-0A08-499C-BB17-E98AAAB5DA78}" type="sibTrans" cxnId="{B0F322A7-895B-4F8C-A559-421FAD8414BE}">
      <dgm:prSet/>
      <dgm:spPr/>
      <dgm:t>
        <a:bodyPr/>
        <a:lstStyle/>
        <a:p>
          <a:endParaRPr lang="ru-RU"/>
        </a:p>
      </dgm:t>
    </dgm:pt>
    <dgm:pt modelId="{3102FF87-BA29-474E-BDAC-BAC4334A564B}">
      <dgm:prSet/>
      <dgm:spPr/>
      <dgm:t>
        <a:bodyPr/>
        <a:lstStyle/>
        <a:p>
          <a:endParaRPr lang="ru-RU"/>
        </a:p>
      </dgm:t>
    </dgm:pt>
    <dgm:pt modelId="{A0C80517-5E8C-48D9-BC08-613B337C46CE}" type="parTrans" cxnId="{C8FB7549-EEDB-4C39-989A-E1452726342A}">
      <dgm:prSet/>
      <dgm:spPr/>
      <dgm:t>
        <a:bodyPr/>
        <a:lstStyle/>
        <a:p>
          <a:endParaRPr lang="ru-RU"/>
        </a:p>
      </dgm:t>
    </dgm:pt>
    <dgm:pt modelId="{706192CC-8387-47CC-A8F5-2D02652C9DE4}" type="sibTrans" cxnId="{C8FB7549-EEDB-4C39-989A-E1452726342A}">
      <dgm:prSet/>
      <dgm:spPr/>
      <dgm:t>
        <a:bodyPr/>
        <a:lstStyle/>
        <a:p>
          <a:endParaRPr lang="ru-RU"/>
        </a:p>
      </dgm:t>
    </dgm:pt>
    <dgm:pt modelId="{EC5B7B7C-59E6-480F-AACE-1E92F79B003D}" type="pres">
      <dgm:prSet presAssocID="{B4AB1F79-81BE-418D-B5CC-683E947B7B9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964A71-2BA5-42C5-80F1-C61CE2655D74}" type="pres">
      <dgm:prSet presAssocID="{B4AB1F79-81BE-418D-B5CC-683E947B7B9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B0678-E2D1-4D8E-9B7A-3A0149D4A0D9}" type="pres">
      <dgm:prSet presAssocID="{B4AB1F79-81BE-418D-B5CC-683E947B7B9B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F66615EA-5192-4A33-B777-544CAD249DE1}" type="pres">
      <dgm:prSet presAssocID="{B4AB1F79-81BE-418D-B5CC-683E947B7B9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6E0C1-C0E0-4291-AEB1-E56A87B440E7}" type="pres">
      <dgm:prSet presAssocID="{B4AB1F79-81BE-418D-B5CC-683E947B7B9B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B88789C-A370-432E-8D70-BC994F6A3F78}" type="pres">
      <dgm:prSet presAssocID="{B4AB1F79-81BE-418D-B5CC-683E947B7B9B}" presName="TopArrow" presStyleLbl="node1" presStyleIdx="0" presStyleCnt="2" custLinFactNeighborX="-847" custLinFactNeighborY="3812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7E8711B-CE54-475F-8226-FABC03FB0516}" type="pres">
      <dgm:prSet presAssocID="{B4AB1F79-81BE-418D-B5CC-683E947B7B9B}" presName="BottomArrow" presStyleLbl="node1" presStyleIdx="1" presStyleCnt="2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1894291E-E73B-4EB5-A68A-45A349E0B5A8}" type="presOf" srcId="{E59D10CE-230F-47EC-AF3D-3240D95EC50C}" destId="{8DB6E0C1-C0E0-4291-AEB1-E56A87B440E7}" srcOrd="1" destOrd="0" presId="urn:microsoft.com/office/officeart/2009/layout/ReverseList"/>
    <dgm:cxn modelId="{68BADF90-B0D0-4279-A2E6-65BB6184F5F5}" type="presOf" srcId="{B4AB1F79-81BE-418D-B5CC-683E947B7B9B}" destId="{EC5B7B7C-59E6-480F-AACE-1E92F79B003D}" srcOrd="0" destOrd="0" presId="urn:microsoft.com/office/officeart/2009/layout/ReverseList"/>
    <dgm:cxn modelId="{09FBBD4C-944F-4EBB-96AD-112427AE53E7}" type="presOf" srcId="{F753B168-AC7F-4A2B-B0BF-3A9F8C55C5F3}" destId="{C93B0678-E2D1-4D8E-9B7A-3A0149D4A0D9}" srcOrd="1" destOrd="0" presId="urn:microsoft.com/office/officeart/2009/layout/ReverseList"/>
    <dgm:cxn modelId="{C8FB7549-EEDB-4C39-989A-E1452726342A}" srcId="{B4AB1F79-81BE-418D-B5CC-683E947B7B9B}" destId="{3102FF87-BA29-474E-BDAC-BAC4334A564B}" srcOrd="2" destOrd="0" parTransId="{A0C80517-5E8C-48D9-BC08-613B337C46CE}" sibTransId="{706192CC-8387-47CC-A8F5-2D02652C9DE4}"/>
    <dgm:cxn modelId="{F01524D5-9CC2-41E3-B360-F3D66106ECF3}" srcId="{B4AB1F79-81BE-418D-B5CC-683E947B7B9B}" destId="{F753B168-AC7F-4A2B-B0BF-3A9F8C55C5F3}" srcOrd="0" destOrd="0" parTransId="{9F470CF4-4DCA-4AE7-AA0C-4EFBACF23CB4}" sibTransId="{3610B1E7-707A-46CD-85F3-1AF617622403}"/>
    <dgm:cxn modelId="{B0F322A7-895B-4F8C-A559-421FAD8414BE}" srcId="{B4AB1F79-81BE-418D-B5CC-683E947B7B9B}" destId="{E59D10CE-230F-47EC-AF3D-3240D95EC50C}" srcOrd="1" destOrd="0" parTransId="{ADF05289-685E-421E-9D3E-4BD6814150E8}" sibTransId="{5FAD19AC-0A08-499C-BB17-E98AAAB5DA78}"/>
    <dgm:cxn modelId="{7F822613-051E-4431-8717-97E1F713BAA9}" srcId="{B4AB1F79-81BE-418D-B5CC-683E947B7B9B}" destId="{3E6229D4-CAAF-4DC2-BFBB-2BE1417FCB52}" srcOrd="3" destOrd="0" parTransId="{03598746-6A1A-4031-94C3-AD6C21E6ED4A}" sibTransId="{71932F48-0469-4944-B406-982383D3ECF9}"/>
    <dgm:cxn modelId="{4BDED136-FFB4-462C-BAE0-D2DDEE936EC4}" type="presOf" srcId="{E59D10CE-230F-47EC-AF3D-3240D95EC50C}" destId="{F66615EA-5192-4A33-B777-544CAD249DE1}" srcOrd="0" destOrd="0" presId="urn:microsoft.com/office/officeart/2009/layout/ReverseList"/>
    <dgm:cxn modelId="{652B8DBE-FA62-44C8-AE02-06E1B658B62C}" type="presOf" srcId="{F753B168-AC7F-4A2B-B0BF-3A9F8C55C5F3}" destId="{28964A71-2BA5-42C5-80F1-C61CE2655D74}" srcOrd="0" destOrd="0" presId="urn:microsoft.com/office/officeart/2009/layout/ReverseList"/>
    <dgm:cxn modelId="{6A258F35-D0FE-4CB4-B31E-B176C7D3D726}" type="presParOf" srcId="{EC5B7B7C-59E6-480F-AACE-1E92F79B003D}" destId="{28964A71-2BA5-42C5-80F1-C61CE2655D74}" srcOrd="0" destOrd="0" presId="urn:microsoft.com/office/officeart/2009/layout/ReverseList"/>
    <dgm:cxn modelId="{FDE793F3-6EAC-4DC0-9F84-4E52BACEE200}" type="presParOf" srcId="{EC5B7B7C-59E6-480F-AACE-1E92F79B003D}" destId="{C93B0678-E2D1-4D8E-9B7A-3A0149D4A0D9}" srcOrd="1" destOrd="0" presId="urn:microsoft.com/office/officeart/2009/layout/ReverseList"/>
    <dgm:cxn modelId="{AA0D6840-721D-4462-898A-3F888FAD00B5}" type="presParOf" srcId="{EC5B7B7C-59E6-480F-AACE-1E92F79B003D}" destId="{F66615EA-5192-4A33-B777-544CAD249DE1}" srcOrd="2" destOrd="0" presId="urn:microsoft.com/office/officeart/2009/layout/ReverseList"/>
    <dgm:cxn modelId="{B3908B7F-2918-4066-B259-7C39FAC20DBB}" type="presParOf" srcId="{EC5B7B7C-59E6-480F-AACE-1E92F79B003D}" destId="{8DB6E0C1-C0E0-4291-AEB1-E56A87B440E7}" srcOrd="3" destOrd="0" presId="urn:microsoft.com/office/officeart/2009/layout/ReverseList"/>
    <dgm:cxn modelId="{05B978C7-9CF5-4D2B-BBA0-7CA4BAB75AEC}" type="presParOf" srcId="{EC5B7B7C-59E6-480F-AACE-1E92F79B003D}" destId="{9B88789C-A370-432E-8D70-BC994F6A3F78}" srcOrd="4" destOrd="0" presId="urn:microsoft.com/office/officeart/2009/layout/ReverseList"/>
    <dgm:cxn modelId="{96BB1528-753A-4793-99FD-0E73BAFEDD83}" type="presParOf" srcId="{EC5B7B7C-59E6-480F-AACE-1E92F79B003D}" destId="{57E8711B-CE54-475F-8226-FABC03FB051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B3365-3656-443B-8F60-EA1B92A8441A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як декодувати художній текст за допомогою аналізу символів</a:t>
          </a:r>
        </a:p>
      </dsp:txBody>
      <dsp:txXfrm>
        <a:off x="769" y="720037"/>
        <a:ext cx="3002376" cy="1801426"/>
      </dsp:txXfrm>
    </dsp:sp>
    <dsp:sp modelId="{21B14595-2CF4-4FFF-9042-D408E0CFDEE1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/>
            <a:t>чому конкістадори шукали Ельдорадо і яке це має відношення до перекладу</a:t>
          </a:r>
          <a:endParaRPr lang="uk-UA" sz="2100" kern="1200" noProof="0" dirty="0"/>
        </a:p>
      </dsp:txBody>
      <dsp:txXfrm>
        <a:off x="3303384" y="720037"/>
        <a:ext cx="3002376" cy="1801426"/>
      </dsp:txXfrm>
    </dsp:sp>
    <dsp:sp modelId="{B715871D-35AB-4648-90CA-4E9954638077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хто з українських перекладачів найкраще зрозумів Е. По </a:t>
          </a:r>
          <a:endParaRPr lang="ru-RU" sz="2100" kern="1200" dirty="0"/>
        </a:p>
      </dsp:txBody>
      <dsp:txXfrm>
        <a:off x="769" y="2821701"/>
        <a:ext cx="3002376" cy="1801426"/>
      </dsp:txXfrm>
    </dsp:sp>
    <dsp:sp modelId="{F359D190-D540-45DF-B75B-9AEFBEC53255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як за допомогою перекладу можна подарувати надію мрійнику або позбавити  його сенсу життя</a:t>
          </a:r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0678-E2D1-4D8E-9B7A-3A0149D4A0D9}">
      <dsp:nvSpPr>
        <dsp:cNvPr id="0" name=""/>
        <dsp:cNvSpPr/>
      </dsp:nvSpPr>
      <dsp:spPr>
        <a:xfrm rot="16200000">
          <a:off x="193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rgbClr val="F1F1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Що?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Тема, проблема, ідея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74721" y="1071716"/>
        <a:ext cx="2024944" cy="3275777"/>
      </dsp:txXfrm>
    </dsp:sp>
    <dsp:sp modelId="{8DB6E0C1-C0E0-4291-AEB1-E56A87B440E7}">
      <dsp:nvSpPr>
        <dsp:cNvPr id="0" name=""/>
        <dsp:cNvSpPr/>
      </dsp:nvSpPr>
      <dsp:spPr>
        <a:xfrm rot="5400000">
          <a:off x="2418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(тропи, фігури), рима, ритм тощо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 + перекладач</a:t>
          </a:r>
          <a:endParaRPr lang="ru-RU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96333" y="1071716"/>
        <a:ext cx="2024944" cy="3275777"/>
      </dsp:txXfrm>
    </dsp:sp>
    <dsp:sp modelId="{9B88789C-A370-432E-8D70-BC994F6A3F78}">
      <dsp:nvSpPr>
        <dsp:cNvPr id="0" name=""/>
        <dsp:cNvSpPr/>
      </dsp:nvSpPr>
      <dsp:spPr>
        <a:xfrm>
          <a:off x="1916154" y="84834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8711B-CE54-475F-8226-FABC03FB0516}">
      <dsp:nvSpPr>
        <dsp:cNvPr id="0" name=""/>
        <dsp:cNvSpPr/>
      </dsp:nvSpPr>
      <dsp:spPr>
        <a:xfrm rot="10800000">
          <a:off x="1935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939" y="0"/>
            <a:ext cx="8502976" cy="719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Роль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інтерпретації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в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процесі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успішного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художнього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перекладу: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прикладний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аспект</a:t>
            </a:r>
            <a:endParaRPr lang="ru-RU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Визначення ідейного змісту художнього твору як важлива складова успішної інтерпретації та перекладу 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Важливість знання контексту створення художнього тексту для його успішного перекладу.  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Визначення концептуально значущих художніх засобів та їхнє відтворення в процесі перекладу.</a:t>
            </a:r>
            <a:endParaRPr lang="ru-RU" sz="28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182" y="942681"/>
            <a:ext cx="60708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de-DE" dirty="0" smtClean="0"/>
              <a:t>Zu </a:t>
            </a:r>
            <a:r>
              <a:rPr lang="de-DE" b="1" dirty="0"/>
              <a:t>Bacharach am </a:t>
            </a:r>
            <a:r>
              <a:rPr lang="de-DE" b="1" dirty="0" smtClean="0"/>
              <a:t>Rheine</a:t>
            </a:r>
            <a:endParaRPr lang="ru-RU" b="1" dirty="0"/>
          </a:p>
          <a:p>
            <a:r>
              <a:rPr lang="de-DE" dirty="0"/>
              <a:t>Wohnt eine </a:t>
            </a:r>
            <a:r>
              <a:rPr lang="de-DE" b="1" dirty="0"/>
              <a:t>Zauberin</a:t>
            </a:r>
            <a:r>
              <a:rPr lang="de-DE" dirty="0"/>
              <a:t>, </a:t>
            </a:r>
            <a:endParaRPr lang="ru-RU" dirty="0"/>
          </a:p>
          <a:p>
            <a:r>
              <a:rPr lang="de-DE" dirty="0"/>
              <a:t>Sie war so </a:t>
            </a:r>
            <a:r>
              <a:rPr lang="de-DE" b="1" dirty="0"/>
              <a:t>schön</a:t>
            </a:r>
            <a:r>
              <a:rPr lang="de-DE" dirty="0"/>
              <a:t> und feine </a:t>
            </a:r>
            <a:r>
              <a:rPr lang="ru-RU" dirty="0" smtClean="0"/>
              <a:t> </a:t>
            </a:r>
            <a:endParaRPr lang="ru-RU" dirty="0"/>
          </a:p>
          <a:p>
            <a:r>
              <a:rPr lang="de-DE" dirty="0"/>
              <a:t>Und </a:t>
            </a:r>
            <a:r>
              <a:rPr lang="de-DE" b="1" dirty="0" err="1"/>
              <a:t>riß</a:t>
            </a:r>
            <a:r>
              <a:rPr lang="de-DE" b="1" dirty="0"/>
              <a:t> viel Herzen </a:t>
            </a:r>
            <a:r>
              <a:rPr lang="de-DE" b="1" dirty="0" smtClean="0"/>
              <a:t>hin</a:t>
            </a:r>
            <a:r>
              <a:rPr lang="de-DE" dirty="0" smtClean="0"/>
              <a:t>…</a:t>
            </a:r>
            <a:r>
              <a:rPr lang="uk-UA" dirty="0" smtClean="0"/>
              <a:t>.</a:t>
            </a:r>
          </a:p>
          <a:p>
            <a:r>
              <a:rPr lang="de-DE" dirty="0"/>
              <a:t>Er </a:t>
            </a:r>
            <a:r>
              <a:rPr lang="de-DE" b="1" dirty="0"/>
              <a:t>sprach zu ihr</a:t>
            </a:r>
            <a:r>
              <a:rPr lang="de-DE" dirty="0"/>
              <a:t> </a:t>
            </a:r>
            <a:r>
              <a:rPr lang="de-DE" dirty="0" err="1" smtClean="0"/>
              <a:t>gerühret</a:t>
            </a:r>
            <a:endParaRPr lang="ru-RU" dirty="0"/>
          </a:p>
          <a:p>
            <a:r>
              <a:rPr lang="ru-RU" dirty="0" smtClean="0"/>
              <a:t>«</a:t>
            </a:r>
            <a:r>
              <a:rPr lang="de-DE" dirty="0" smtClean="0"/>
              <a:t>Du </a:t>
            </a:r>
            <a:r>
              <a:rPr lang="de-DE" dirty="0"/>
              <a:t>arme Lore Lay! </a:t>
            </a:r>
            <a:endParaRPr lang="ru-RU" dirty="0"/>
          </a:p>
          <a:p>
            <a:r>
              <a:rPr lang="de-DE" dirty="0"/>
              <a:t>Wer hat dich denn verführet </a:t>
            </a:r>
            <a:endParaRPr lang="ru-RU" dirty="0"/>
          </a:p>
          <a:p>
            <a:r>
              <a:rPr lang="de-DE" dirty="0"/>
              <a:t>Zu </a:t>
            </a:r>
            <a:r>
              <a:rPr lang="de-DE" b="1" dirty="0"/>
              <a:t>böser Zauberei</a:t>
            </a:r>
            <a:r>
              <a:rPr lang="de-DE" dirty="0" smtClean="0"/>
              <a:t>?</a:t>
            </a:r>
            <a:r>
              <a:rPr lang="uk-UA" dirty="0" smtClean="0"/>
              <a:t>»…</a:t>
            </a:r>
          </a:p>
          <a:p>
            <a:r>
              <a:rPr lang="de-DE" dirty="0" smtClean="0"/>
              <a:t> </a:t>
            </a:r>
            <a:r>
              <a:rPr lang="de-DE" b="1" dirty="0" smtClean="0"/>
              <a:t>Herr </a:t>
            </a:r>
            <a:r>
              <a:rPr lang="de-DE" b="1" dirty="0"/>
              <a:t>Bischoff </a:t>
            </a:r>
            <a:r>
              <a:rPr lang="de-DE" b="1" dirty="0" err="1"/>
              <a:t>laßt</a:t>
            </a:r>
            <a:r>
              <a:rPr lang="de-DE" b="1" dirty="0"/>
              <a:t> mich sterben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Ich </a:t>
            </a:r>
            <a:r>
              <a:rPr lang="de-DE" b="1" dirty="0"/>
              <a:t>bin des Lebens müd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Weil </a:t>
            </a:r>
            <a:r>
              <a:rPr lang="de-DE" b="1" dirty="0"/>
              <a:t>jeder </a:t>
            </a:r>
            <a:r>
              <a:rPr lang="de-DE" b="1" dirty="0" err="1"/>
              <a:t>muß</a:t>
            </a:r>
            <a:r>
              <a:rPr lang="de-DE" b="1" dirty="0"/>
              <a:t> verderben, </a:t>
            </a:r>
            <a:endParaRPr lang="uk-UA" b="1" dirty="0" smtClean="0"/>
          </a:p>
          <a:p>
            <a:r>
              <a:rPr lang="de-DE" b="1" dirty="0" smtClean="0"/>
              <a:t>Der </a:t>
            </a:r>
            <a:r>
              <a:rPr lang="de-DE" b="1" dirty="0"/>
              <a:t>meine Augen sieht</a:t>
            </a:r>
            <a:r>
              <a:rPr lang="de-DE" dirty="0"/>
              <a:t>. </a:t>
            </a:r>
            <a:r>
              <a:rPr lang="uk-UA" dirty="0" smtClean="0"/>
              <a:t>….</a:t>
            </a:r>
          </a:p>
          <a:p>
            <a:r>
              <a:rPr lang="de-DE" dirty="0"/>
              <a:t>Die </a:t>
            </a:r>
            <a:r>
              <a:rPr lang="de-DE" b="1" dirty="0"/>
              <a:t>Augen sind zwei Flammen</a:t>
            </a:r>
            <a:r>
              <a:rPr lang="de-DE" dirty="0"/>
              <a:t>, </a:t>
            </a:r>
            <a:endParaRPr lang="ru-RU" dirty="0"/>
          </a:p>
          <a:p>
            <a:r>
              <a:rPr lang="de-DE" dirty="0"/>
              <a:t>Mein </a:t>
            </a:r>
            <a:r>
              <a:rPr lang="de-DE" b="1" dirty="0"/>
              <a:t>Arm ein Zauberstab </a:t>
            </a:r>
            <a:endParaRPr lang="ru-RU" dirty="0"/>
          </a:p>
          <a:p>
            <a:r>
              <a:rPr lang="de-DE" dirty="0"/>
              <a:t>O </a:t>
            </a:r>
            <a:r>
              <a:rPr lang="de-DE" b="1" dirty="0"/>
              <a:t>legt mich in die </a:t>
            </a:r>
            <a:r>
              <a:rPr lang="de-DE" b="1" dirty="0" smtClean="0"/>
              <a:t>Flammen!</a:t>
            </a:r>
            <a:endParaRPr lang="uk-UA" b="1" dirty="0" smtClean="0"/>
          </a:p>
          <a:p>
            <a:r>
              <a:rPr lang="de-DE" b="1" dirty="0" smtClean="0"/>
              <a:t>O </a:t>
            </a:r>
            <a:r>
              <a:rPr lang="de-DE" b="1" dirty="0"/>
              <a:t>brechet mir den Stab</a:t>
            </a:r>
            <a:r>
              <a:rPr lang="de-DE" dirty="0" smtClean="0"/>
              <a:t>!</a:t>
            </a:r>
            <a:r>
              <a:rPr lang="uk-UA" dirty="0" smtClean="0"/>
              <a:t>...</a:t>
            </a:r>
          </a:p>
          <a:p>
            <a:r>
              <a:rPr lang="de-DE" dirty="0" smtClean="0"/>
              <a:t>Ich </a:t>
            </a:r>
            <a:r>
              <a:rPr lang="de-DE" b="1" dirty="0"/>
              <a:t>kann dich nicht verdammen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Bis </a:t>
            </a:r>
            <a:r>
              <a:rPr lang="de-DE" dirty="0"/>
              <a:t>du mir erst bekennt, </a:t>
            </a:r>
            <a:endParaRPr lang="uk-UA" dirty="0" smtClean="0"/>
          </a:p>
          <a:p>
            <a:r>
              <a:rPr lang="de-DE" dirty="0" smtClean="0"/>
              <a:t>Warum </a:t>
            </a:r>
            <a:r>
              <a:rPr lang="de-DE" b="1" dirty="0"/>
              <a:t>in diesen Flammen </a:t>
            </a:r>
            <a:endParaRPr lang="uk-UA" b="1" dirty="0" smtClean="0"/>
          </a:p>
          <a:p>
            <a:r>
              <a:rPr lang="de-DE" b="1" dirty="0" smtClean="0"/>
              <a:t>Mein </a:t>
            </a:r>
            <a:r>
              <a:rPr lang="de-DE" b="1" dirty="0"/>
              <a:t>eigen Herz schon brennt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1426" y="763571"/>
            <a:ext cx="356333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de-DE" b="1" dirty="0" smtClean="0"/>
              <a:t>Den </a:t>
            </a:r>
            <a:r>
              <a:rPr lang="de-DE" b="1" dirty="0"/>
              <a:t>Stab kann ich nicht brechen, </a:t>
            </a:r>
            <a:endParaRPr lang="uk-UA" b="1" dirty="0" smtClean="0"/>
          </a:p>
          <a:p>
            <a:r>
              <a:rPr lang="de-DE" b="1" dirty="0" smtClean="0"/>
              <a:t>Du </a:t>
            </a:r>
            <a:r>
              <a:rPr lang="de-DE" b="1" dirty="0"/>
              <a:t>schöne Lore Lay</a:t>
            </a:r>
            <a:r>
              <a:rPr lang="de-DE" dirty="0"/>
              <a:t>! </a:t>
            </a:r>
            <a:endParaRPr lang="uk-UA" dirty="0" smtClean="0"/>
          </a:p>
          <a:p>
            <a:r>
              <a:rPr lang="de-DE" dirty="0" smtClean="0"/>
              <a:t>Ich </a:t>
            </a:r>
            <a:r>
              <a:rPr lang="de-DE" dirty="0" err="1"/>
              <a:t>müßte</a:t>
            </a:r>
            <a:r>
              <a:rPr lang="de-DE" dirty="0"/>
              <a:t> dann zerbrechen </a:t>
            </a:r>
            <a:endParaRPr lang="ru-RU" dirty="0" smtClean="0"/>
          </a:p>
          <a:p>
            <a:r>
              <a:rPr lang="de-DE" dirty="0" smtClean="0"/>
              <a:t>Mein </a:t>
            </a:r>
            <a:r>
              <a:rPr lang="de-DE" dirty="0"/>
              <a:t>eigen Herz </a:t>
            </a:r>
            <a:r>
              <a:rPr lang="de-DE" dirty="0" smtClean="0"/>
              <a:t>entzwei</a:t>
            </a:r>
            <a:r>
              <a:rPr lang="uk-UA" dirty="0" smtClean="0"/>
              <a:t>.</a:t>
            </a:r>
            <a:endParaRPr lang="ru-RU" dirty="0"/>
          </a:p>
          <a:p>
            <a:r>
              <a:rPr lang="de-DE" dirty="0" smtClean="0"/>
              <a:t>Herr </a:t>
            </a:r>
            <a:r>
              <a:rPr lang="de-DE" dirty="0"/>
              <a:t>Bischoff mit mir Armen </a:t>
            </a:r>
            <a:endParaRPr lang="uk-UA" dirty="0" smtClean="0"/>
          </a:p>
          <a:p>
            <a:r>
              <a:rPr lang="de-DE" b="1" dirty="0" smtClean="0"/>
              <a:t>Treibt </a:t>
            </a:r>
            <a:r>
              <a:rPr lang="de-DE" b="1" dirty="0"/>
              <a:t>nicht so bösen Spott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Und </a:t>
            </a:r>
            <a:r>
              <a:rPr lang="de-DE" b="1" dirty="0"/>
              <a:t>bittet um Erbarmen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Für </a:t>
            </a:r>
            <a:r>
              <a:rPr lang="de-DE" dirty="0"/>
              <a:t>mich den </a:t>
            </a:r>
            <a:r>
              <a:rPr lang="de-DE" b="1" dirty="0"/>
              <a:t>lieben Gott</a:t>
            </a:r>
            <a:r>
              <a:rPr lang="de-DE" dirty="0"/>
              <a:t>. </a:t>
            </a:r>
            <a:endParaRPr lang="uk-UA" dirty="0" smtClean="0"/>
          </a:p>
          <a:p>
            <a:r>
              <a:rPr lang="de-DE" dirty="0" smtClean="0"/>
              <a:t>Ich </a:t>
            </a:r>
            <a:r>
              <a:rPr lang="de-DE" b="1" dirty="0"/>
              <a:t>darf nicht länger leben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Ich </a:t>
            </a:r>
            <a:r>
              <a:rPr lang="de-DE" dirty="0"/>
              <a:t>liebe keinen mehr </a:t>
            </a:r>
            <a:endParaRPr lang="uk-UA" dirty="0" smtClean="0"/>
          </a:p>
          <a:p>
            <a:r>
              <a:rPr lang="de-DE" b="1" dirty="0" smtClean="0"/>
              <a:t>Den </a:t>
            </a:r>
            <a:r>
              <a:rPr lang="de-DE" b="1" dirty="0"/>
              <a:t>Tod sollt Ihr mir geben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Drum </a:t>
            </a:r>
            <a:r>
              <a:rPr lang="de-DE" dirty="0"/>
              <a:t>kam ich zu Euch her. </a:t>
            </a:r>
            <a:endParaRPr lang="uk-UA" dirty="0" smtClean="0"/>
          </a:p>
          <a:p>
            <a:r>
              <a:rPr lang="de-DE" b="1" dirty="0"/>
              <a:t>Mein Schatz hat mich betrogen</a:t>
            </a:r>
            <a:r>
              <a:rPr lang="de-DE" dirty="0"/>
              <a:t>, </a:t>
            </a:r>
            <a:endParaRPr lang="uk-UA" dirty="0" smtClean="0"/>
          </a:p>
          <a:p>
            <a:r>
              <a:rPr lang="de-DE" dirty="0" smtClean="0"/>
              <a:t>Hat </a:t>
            </a:r>
            <a:r>
              <a:rPr lang="de-DE" dirty="0"/>
              <a:t>sich von mir gewandt, </a:t>
            </a:r>
            <a:endParaRPr lang="uk-UA" dirty="0" smtClean="0"/>
          </a:p>
          <a:p>
            <a:r>
              <a:rPr lang="de-DE" dirty="0" smtClean="0"/>
              <a:t>Ist </a:t>
            </a:r>
            <a:r>
              <a:rPr lang="de-DE" b="1" dirty="0"/>
              <a:t>fort von hier gezogen,</a:t>
            </a:r>
          </a:p>
          <a:p>
            <a:r>
              <a:rPr lang="de-DE" b="1" dirty="0"/>
              <a:t>Fort in ein fremdes Land</a:t>
            </a:r>
            <a:r>
              <a:rPr lang="de-DE" dirty="0"/>
              <a:t>. </a:t>
            </a:r>
            <a:endParaRPr lang="uk-UA" dirty="0" smtClean="0"/>
          </a:p>
          <a:p>
            <a:r>
              <a:rPr lang="de-DE" b="1" dirty="0" smtClean="0"/>
              <a:t>Die </a:t>
            </a:r>
            <a:r>
              <a:rPr lang="de-DE" b="1" dirty="0"/>
              <a:t>Augen sanft und wilde, </a:t>
            </a:r>
            <a:endParaRPr lang="uk-UA" b="1" dirty="0" smtClean="0"/>
          </a:p>
          <a:p>
            <a:r>
              <a:rPr lang="de-DE" b="1" dirty="0" smtClean="0"/>
              <a:t>Die </a:t>
            </a:r>
            <a:r>
              <a:rPr lang="de-DE" b="1" dirty="0"/>
              <a:t>Wangen </a:t>
            </a:r>
            <a:r>
              <a:rPr lang="de-DE" b="1" dirty="0" err="1"/>
              <a:t>roth</a:t>
            </a:r>
            <a:r>
              <a:rPr lang="de-DE" b="1" dirty="0"/>
              <a:t> und weiß</a:t>
            </a:r>
            <a:r>
              <a:rPr lang="de-DE" dirty="0"/>
              <a:t>, </a:t>
            </a:r>
            <a:endParaRPr lang="ru-RU" dirty="0"/>
          </a:p>
          <a:p>
            <a:r>
              <a:rPr lang="de-DE" dirty="0"/>
              <a:t>Die Worte still und </a:t>
            </a:r>
            <a:r>
              <a:rPr lang="de-DE" dirty="0" smtClean="0"/>
              <a:t>milde</a:t>
            </a:r>
            <a:endParaRPr lang="ru-RU" dirty="0"/>
          </a:p>
          <a:p>
            <a:r>
              <a:rPr lang="de-DE" dirty="0"/>
              <a:t>Das ist </a:t>
            </a:r>
            <a:r>
              <a:rPr lang="de-DE" b="1" dirty="0"/>
              <a:t>mein Zauberkreis</a:t>
            </a:r>
            <a:r>
              <a:rPr lang="de-DE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499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3399466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83723199"/>
              </p:ext>
            </p:extLst>
          </p:nvPr>
        </p:nvGraphicFramePr>
        <p:xfrm>
          <a:off x="1637122" y="1322982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9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131" y="1527142"/>
            <a:ext cx="72115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/>
                <a:ea typeface="Calibri"/>
              </a:rPr>
              <a:t>Перекладач</a:t>
            </a:r>
            <a:r>
              <a:rPr lang="uk-UA" sz="2800" dirty="0">
                <a:latin typeface="Times New Roman"/>
                <a:ea typeface="Calibri"/>
              </a:rPr>
              <a:t> художнього тексту </a:t>
            </a:r>
            <a:r>
              <a:rPr lang="uk-UA" sz="2800" b="1" dirty="0">
                <a:latin typeface="Times New Roman"/>
                <a:ea typeface="Calibri"/>
              </a:rPr>
              <a:t>має розуміти зміст</a:t>
            </a:r>
            <a:r>
              <a:rPr lang="uk-UA" sz="2800" dirty="0">
                <a:latin typeface="Times New Roman"/>
                <a:ea typeface="Calibri"/>
              </a:rPr>
              <a:t> (тему, ідею) твору, який він перекладає, та враховувати, що </a:t>
            </a:r>
            <a:r>
              <a:rPr lang="uk-UA" sz="2800" b="1" dirty="0">
                <a:latin typeface="Times New Roman"/>
                <a:ea typeface="Calibri"/>
              </a:rPr>
              <a:t>зміст</a:t>
            </a:r>
            <a:r>
              <a:rPr lang="uk-UA" sz="2800" dirty="0">
                <a:latin typeface="Times New Roman"/>
                <a:ea typeface="Calibri"/>
              </a:rPr>
              <a:t> твору в результаті перекладу </a:t>
            </a:r>
            <a:r>
              <a:rPr lang="uk-UA" sz="2800" b="1" dirty="0">
                <a:latin typeface="Times New Roman"/>
                <a:ea typeface="Calibri"/>
              </a:rPr>
              <a:t>не має змінюватися</a:t>
            </a:r>
            <a:r>
              <a:rPr lang="uk-UA" sz="2800" dirty="0">
                <a:latin typeface="Times New Roman"/>
                <a:ea typeface="Calibri"/>
              </a:rPr>
              <a:t>. Натомість в галузі </a:t>
            </a:r>
            <a:r>
              <a:rPr lang="uk-UA" sz="2800" b="1" dirty="0">
                <a:latin typeface="Times New Roman"/>
                <a:ea typeface="Calibri"/>
              </a:rPr>
              <a:t>художньої форми </a:t>
            </a:r>
            <a:r>
              <a:rPr lang="uk-UA" sz="2800" dirty="0">
                <a:latin typeface="Times New Roman"/>
                <a:ea typeface="Calibri"/>
              </a:rPr>
              <a:t>(наприклад, на рівні художніх засобів) можливі певні т</a:t>
            </a:r>
            <a:r>
              <a:rPr lang="uk-UA" sz="2800" b="1" dirty="0">
                <a:latin typeface="Times New Roman"/>
                <a:ea typeface="Calibri"/>
              </a:rPr>
              <a:t>рансформації</a:t>
            </a:r>
            <a:r>
              <a:rPr lang="uk-UA" sz="2800" dirty="0">
                <a:latin typeface="Times New Roman"/>
                <a:ea typeface="Calibri"/>
              </a:rPr>
              <a:t> (можна опускати певні метафори, замінювати одні метафори іншими, додавати їх) – але лише </a:t>
            </a:r>
            <a:r>
              <a:rPr lang="uk-UA" sz="2800" b="1" dirty="0">
                <a:latin typeface="Times New Roman"/>
                <a:ea typeface="Calibri"/>
              </a:rPr>
              <a:t>за умови, що трансформація форми не призведе до трансформації змісту.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62618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645" y="1414021"/>
            <a:ext cx="80693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/>
                <a:ea typeface="Calibri"/>
              </a:rPr>
              <a:t>Ідея – основна </a:t>
            </a:r>
            <a:r>
              <a:rPr lang="uk-UA" sz="3200" dirty="0" err="1">
                <a:latin typeface="Times New Roman"/>
                <a:ea typeface="Calibri"/>
              </a:rPr>
              <a:t>емоційно</a:t>
            </a:r>
            <a:r>
              <a:rPr lang="uk-UA" sz="3200" dirty="0">
                <a:latin typeface="Times New Roman"/>
                <a:ea typeface="Calibri"/>
              </a:rPr>
              <a:t> забарвлена думка, виражена у творі, авторське розуміння предмету художнього відображення. Автор може прямо висловлювати свою ідею (тоді її легко вилучити з тексту) або ж приховувати її у підтексті (тоді складніше).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04" y="4503738"/>
            <a:ext cx="20304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74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597" y="1743959"/>
            <a:ext cx="7673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/>
                <a:ea typeface="Calibri"/>
              </a:rPr>
              <a:t>Якщо ідея виражена неявно, йдеться про так званий імпліцитний (прихований) зміст твору та наявність підтексту (прихованого змісту). Підтекст треба декодувати, розшифрувати. Це обов’язкове завдання інтерпретатора та фахового перекладача</a:t>
            </a:r>
            <a:r>
              <a:rPr lang="uk-UA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62" y="4011694"/>
            <a:ext cx="28590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41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463" y="1366887"/>
            <a:ext cx="7795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Dust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always blowing about the town,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Except when sea-fog laid it down,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And I was one of the children told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Some of the blowing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dust was gold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All the dust the wind blew high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Appeared like god in the sunset sky,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But I was one of the children told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Some of the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dust was really gold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Such was life in the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Golden Gate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Gold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dusted all we drank and ate,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And I was one of the children told,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'We all must eat our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peck of gold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.'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38" y="3733276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 bwMode="blackWhite">
          <a:xfrm>
            <a:off x="6004873" y="1508290"/>
            <a:ext cx="2375555" cy="176271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Poetry is what gets lost in </a:t>
            </a:r>
            <a:r>
              <a:rPr lang="en-US" dirty="0" smtClean="0">
                <a:solidFill>
                  <a:schemeClr val="tx1"/>
                </a:solidFill>
              </a:rPr>
              <a:t>translation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14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926" y="474345"/>
            <a:ext cx="4062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en-US" dirty="0" smtClean="0"/>
              <a:t>„</a:t>
            </a:r>
            <a:r>
              <a:rPr lang="en-US" dirty="0"/>
              <a:t>Gaily bedight,</a:t>
            </a:r>
            <a:br>
              <a:rPr lang="en-US" dirty="0"/>
            </a:br>
            <a:r>
              <a:rPr lang="en-US" dirty="0"/>
              <a:t>       A gallant knight,</a:t>
            </a:r>
            <a:br>
              <a:rPr lang="en-US" dirty="0"/>
            </a:br>
            <a:r>
              <a:rPr lang="en-US" dirty="0"/>
              <a:t>   In sunshine and in shadow,</a:t>
            </a:r>
            <a:br>
              <a:rPr lang="en-US" dirty="0"/>
            </a:br>
            <a:r>
              <a:rPr lang="en-US" dirty="0"/>
              <a:t>       Had journeyed long,</a:t>
            </a:r>
            <a:br>
              <a:rPr lang="en-US" dirty="0"/>
            </a:br>
            <a:r>
              <a:rPr lang="en-US" dirty="0"/>
              <a:t>       Singing a song,</a:t>
            </a:r>
            <a:br>
              <a:rPr lang="en-US" dirty="0"/>
            </a:br>
            <a:r>
              <a:rPr lang="en-US" dirty="0"/>
              <a:t>   </a:t>
            </a:r>
            <a:r>
              <a:rPr lang="en-US" b="1" dirty="0"/>
              <a:t>In search of Eldorado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But he grew old-</a:t>
            </a:r>
            <a:br>
              <a:rPr lang="en-US" dirty="0"/>
            </a:br>
            <a:r>
              <a:rPr lang="en-US" dirty="0"/>
              <a:t>       This knight so bold-</a:t>
            </a:r>
            <a:br>
              <a:rPr lang="en-US" dirty="0"/>
            </a:br>
            <a:r>
              <a:rPr lang="en-US" dirty="0"/>
              <a:t>   And o'er his heart a shadow</a:t>
            </a:r>
            <a:br>
              <a:rPr lang="en-US" dirty="0"/>
            </a:br>
            <a:r>
              <a:rPr lang="en-US" dirty="0"/>
              <a:t>       Fell as he found</a:t>
            </a:r>
            <a:br>
              <a:rPr lang="en-US" dirty="0"/>
            </a:br>
            <a:r>
              <a:rPr lang="en-US" dirty="0"/>
              <a:t>       No spot of ground</a:t>
            </a:r>
            <a:br>
              <a:rPr lang="en-US" dirty="0"/>
            </a:br>
            <a:r>
              <a:rPr lang="en-US" dirty="0"/>
              <a:t>   </a:t>
            </a:r>
            <a:r>
              <a:rPr lang="en-US" b="1" dirty="0"/>
              <a:t>That looked like Eldorado.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And, as his strength</a:t>
            </a:r>
            <a:br>
              <a:rPr lang="en-US" dirty="0"/>
            </a:br>
            <a:r>
              <a:rPr lang="en-US" dirty="0"/>
              <a:t>       Failed him at length,</a:t>
            </a:r>
            <a:br>
              <a:rPr lang="en-US" dirty="0"/>
            </a:br>
            <a:r>
              <a:rPr lang="en-US" dirty="0"/>
              <a:t>   He met a pilgrim shadow-</a:t>
            </a:r>
            <a:br>
              <a:rPr lang="en-US" dirty="0"/>
            </a:br>
            <a:r>
              <a:rPr lang="en-US" dirty="0"/>
              <a:t>       "Shadow," said he,</a:t>
            </a:r>
            <a:br>
              <a:rPr lang="en-US" dirty="0"/>
            </a:br>
            <a:r>
              <a:rPr lang="en-US" dirty="0"/>
              <a:t>       "Where can it be-</a:t>
            </a:r>
            <a:br>
              <a:rPr lang="en-US" dirty="0"/>
            </a:br>
            <a:r>
              <a:rPr lang="en-US" dirty="0"/>
              <a:t>   </a:t>
            </a:r>
            <a:r>
              <a:rPr lang="en-US" b="1" dirty="0"/>
              <a:t>This land of Eldorado</a:t>
            </a:r>
            <a:r>
              <a:rPr lang="en-US" dirty="0"/>
              <a:t>?"</a:t>
            </a:r>
            <a:br>
              <a:rPr lang="en-US" dirty="0"/>
            </a:br>
            <a:endParaRPr lang="en-US" dirty="0"/>
          </a:p>
        </p:txBody>
      </p:sp>
      <p:sp>
        <p:nvSpPr>
          <p:cNvPr id="3" name="AutoShape 5" descr="Золотое Эльдорадо&quot;: существует ли на самом деле страна несметного богатства  - Новости дня - 24 Ка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Золотое Эльдорадо&quot;: существует ли на самом деле страна несметного богатства  - Новости дня - 24 Кана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06" y="1611983"/>
            <a:ext cx="3351818" cy="266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41" y="4440025"/>
            <a:ext cx="3351818" cy="21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78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80057"/>
              </p:ext>
            </p:extLst>
          </p:nvPr>
        </p:nvGraphicFramePr>
        <p:xfrm>
          <a:off x="1545996" y="1458520"/>
          <a:ext cx="6740165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3473435"/>
                <a:gridCol w="3266730"/>
              </a:tblGrid>
              <a:tr h="5319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Ich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weiß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nicht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soll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bedeuten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β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ich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 traurig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bin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Ein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Märchen aus alten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Zeiten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kommt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nicht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dem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Sinn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Luft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ist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kühl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dunkelt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ruhig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flie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βt der Rhein </a:t>
                      </a:r>
                      <a:endParaRPr lang="uk-UA" sz="16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Der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Gipfel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Berges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funkelt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Abendsonnenschein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schönste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ungfra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sitzet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Dort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oben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wunderba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Ihr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goldnes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Geschmeide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blitzet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Sie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kämmt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ihr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goldenes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Haar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Sie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kämmt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goldenem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Kamme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singt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ein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Lied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dabei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знаю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стало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мною,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Сумує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серце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моє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—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сну,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спокою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Казка стара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дає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Повітря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свіже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—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смеркає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Привільний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Рейн затих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Вечірній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промінь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грає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Ген на шпилях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гірських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Незнана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красуня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кручі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Сидить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самоті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Упали на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шати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блискучі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Коси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її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золоті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Із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золота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гребінь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має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 косу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розчісує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ним,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дикої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пісні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співає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співаної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ніким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114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629</Words>
  <Application>Microsoft Office PowerPoint</Application>
  <PresentationFormat>Экран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161</cp:revision>
  <dcterms:created xsi:type="dcterms:W3CDTF">2016-11-18T14:12:19Z</dcterms:created>
  <dcterms:modified xsi:type="dcterms:W3CDTF">2025-07-08T11:27:24Z</dcterms:modified>
</cp:coreProperties>
</file>