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0"/>
  </p:notesMasterIdLst>
  <p:sldIdLst>
    <p:sldId id="256" r:id="rId2"/>
    <p:sldId id="302" r:id="rId3"/>
    <p:sldId id="303" r:id="rId4"/>
    <p:sldId id="306" r:id="rId5"/>
    <p:sldId id="307" r:id="rId6"/>
    <p:sldId id="308" r:id="rId7"/>
    <p:sldId id="309" r:id="rId8"/>
    <p:sldId id="310" r:id="rId9"/>
    <p:sldId id="311" r:id="rId10"/>
    <p:sldId id="312" r:id="rId11"/>
    <p:sldId id="313" r:id="rId12"/>
    <p:sldId id="324" r:id="rId13"/>
    <p:sldId id="314" r:id="rId14"/>
    <p:sldId id="317" r:id="rId15"/>
    <p:sldId id="319" r:id="rId16"/>
    <p:sldId id="320" r:id="rId17"/>
    <p:sldId id="321" r:id="rId18"/>
    <p:sldId id="322" r:id="rId19"/>
    <p:sldId id="323"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8" r:id="rId50"/>
    <p:sldId id="354" r:id="rId51"/>
    <p:sldId id="355" r:id="rId52"/>
    <p:sldId id="356" r:id="rId53"/>
    <p:sldId id="367" r:id="rId54"/>
    <p:sldId id="357" r:id="rId55"/>
    <p:sldId id="359" r:id="rId56"/>
    <p:sldId id="360" r:id="rId57"/>
    <p:sldId id="361" r:id="rId58"/>
    <p:sldId id="366" r:id="rId59"/>
    <p:sldId id="362" r:id="rId60"/>
    <p:sldId id="363" r:id="rId61"/>
    <p:sldId id="364" r:id="rId62"/>
    <p:sldId id="365" r:id="rId63"/>
    <p:sldId id="368" r:id="rId64"/>
    <p:sldId id="369" r:id="rId65"/>
    <p:sldId id="370" r:id="rId66"/>
    <p:sldId id="371" r:id="rId67"/>
    <p:sldId id="372" r:id="rId68"/>
    <p:sldId id="373" r:id="rId69"/>
    <p:sldId id="374" r:id="rId70"/>
    <p:sldId id="375" r:id="rId71"/>
    <p:sldId id="376" r:id="rId72"/>
    <p:sldId id="377" r:id="rId73"/>
    <p:sldId id="378" r:id="rId74"/>
    <p:sldId id="379" r:id="rId75"/>
    <p:sldId id="380" r:id="rId76"/>
    <p:sldId id="381" r:id="rId77"/>
    <p:sldId id="382" r:id="rId78"/>
    <p:sldId id="383" r:id="rId79"/>
  </p:sldIdLst>
  <p:sldSz cx="12601575"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738" y="-12"/>
      </p:cViewPr>
      <p:guideLst>
        <p:guide orient="horz" pos="2160"/>
        <p:guide pos="396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03F9A-A2A7-4917-987E-A133CEF37BE5}" type="datetimeFigureOut">
              <a:rPr lang="ru-RU" smtClean="0"/>
              <a:pPr/>
              <a:t>16.12.2020</a:t>
            </a:fld>
            <a:endParaRPr lang="ru-RU"/>
          </a:p>
        </p:txBody>
      </p:sp>
      <p:sp>
        <p:nvSpPr>
          <p:cNvPr id="4" name="Образ слайда 3"/>
          <p:cNvSpPr>
            <a:spLocks noGrp="1" noRot="1" noChangeAspect="1"/>
          </p:cNvSpPr>
          <p:nvPr>
            <p:ph type="sldImg" idx="2"/>
          </p:nvPr>
        </p:nvSpPr>
        <p:spPr>
          <a:xfrm>
            <a:off x="279400" y="685800"/>
            <a:ext cx="62992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805A6-BE10-4E76-B4AC-DB23C527319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61134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945118" y="1752602"/>
            <a:ext cx="10711339"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45118" y="3611607"/>
            <a:ext cx="10711339"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188" y="4953000"/>
            <a:ext cx="12606764"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pPr/>
              <a:t>16.12.2020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30079" y="1481330"/>
            <a:ext cx="11341418"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431905" y="274641"/>
            <a:ext cx="2449576"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30079" y="274641"/>
            <a:ext cx="8716089"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5524" y="1059712"/>
            <a:ext cx="10711339"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405989" y="2931712"/>
            <a:ext cx="6300788"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Нашивка 6"/>
          <p:cNvSpPr/>
          <p:nvPr/>
        </p:nvSpPr>
        <p:spPr>
          <a:xfrm>
            <a:off x="5011799" y="3005472"/>
            <a:ext cx="25203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4754895" y="3005472"/>
            <a:ext cx="25203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30079" y="1481329"/>
            <a:ext cx="5565696"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405800" y="1481329"/>
            <a:ext cx="5565696"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16.12.2020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079" y="273050"/>
            <a:ext cx="11341418"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30079" y="5410200"/>
            <a:ext cx="5567884"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401427" y="5410200"/>
            <a:ext cx="5570071"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30079" y="1444295"/>
            <a:ext cx="5567884"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401426" y="1444295"/>
            <a:ext cx="5570071"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16.12.2020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pPr/>
              <a:t>16.12.2020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16.12.2020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157" y="4876800"/>
            <a:ext cx="10310823"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0761" y="5355102"/>
            <a:ext cx="5477485"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260158" y="274320"/>
            <a:ext cx="1030808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9270691" y="6407944"/>
            <a:ext cx="2646331" cy="365760"/>
          </a:xfrm>
        </p:spPr>
        <p:txBody>
          <a:bodyPr/>
          <a:lstStyle>
            <a:extLst/>
          </a:lstStyle>
          <a:p>
            <a:fld id="{B4C71EC6-210F-42DE-9C53-41977AD35B3D}" type="datetimeFigureOut">
              <a:rPr lang="ru-RU" smtClean="0"/>
              <a:pPr/>
              <a:t>16.12.2020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72760" y="5443402"/>
            <a:ext cx="9871234"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15040" y="189968"/>
            <a:ext cx="11971496"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pPr/>
              <a:t>16.12.2020</a:t>
            </a:fld>
            <a:endParaRPr lang="ru-RU"/>
          </a:p>
        </p:txBody>
      </p:sp>
      <p:sp>
        <p:nvSpPr>
          <p:cNvPr id="6" name="Нижний колонтитул 5"/>
          <p:cNvSpPr>
            <a:spLocks noGrp="1"/>
          </p:cNvSpPr>
          <p:nvPr>
            <p:ph type="ftr" sz="quarter" idx="11"/>
          </p:nvPr>
        </p:nvSpPr>
        <p:spPr>
          <a:xfrm>
            <a:off x="6036288" y="6407945"/>
            <a:ext cx="3239532"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pPr/>
              <a:t>‹#›</a:t>
            </a:fld>
            <a:endParaRPr lang="ru-RU"/>
          </a:p>
        </p:txBody>
      </p:sp>
      <p:sp>
        <p:nvSpPr>
          <p:cNvPr id="2" name="Заголовок 1"/>
          <p:cNvSpPr>
            <a:spLocks noGrp="1"/>
          </p:cNvSpPr>
          <p:nvPr>
            <p:ph type="title"/>
          </p:nvPr>
        </p:nvSpPr>
        <p:spPr>
          <a:xfrm>
            <a:off x="315039" y="4865122"/>
            <a:ext cx="1112895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987339" y="5001994"/>
            <a:ext cx="5239635"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73813" y="5785023"/>
            <a:ext cx="5239635"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8327" y="5791253"/>
            <a:ext cx="46888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2729" y="5787739"/>
            <a:ext cx="4693217"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940229" y="4988440"/>
            <a:ext cx="25203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11683325" y="4988440"/>
            <a:ext cx="25203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987339" y="5001994"/>
            <a:ext cx="5239635"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73813" y="5785023"/>
            <a:ext cx="5239635"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8327" y="5791253"/>
            <a:ext cx="46888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2729" y="5787739"/>
            <a:ext cx="4693217"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30079" y="274638"/>
            <a:ext cx="11341418"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30079" y="1481329"/>
            <a:ext cx="11341418"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9270691" y="6407944"/>
            <a:ext cx="2646331"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pPr/>
              <a:t>16.12.2020</a:t>
            </a:fld>
            <a:endParaRPr lang="ru-RU"/>
          </a:p>
        </p:txBody>
      </p:sp>
      <p:sp>
        <p:nvSpPr>
          <p:cNvPr id="22" name="Нижний колонтитул 21"/>
          <p:cNvSpPr>
            <a:spLocks noGrp="1"/>
          </p:cNvSpPr>
          <p:nvPr>
            <p:ph type="ftr" sz="quarter" idx="3"/>
          </p:nvPr>
        </p:nvSpPr>
        <p:spPr>
          <a:xfrm>
            <a:off x="6036288" y="6407945"/>
            <a:ext cx="3239532"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11917022" y="6407945"/>
            <a:ext cx="504063"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12601575" cy="4572008"/>
          </a:xfrm>
        </p:spPr>
        <p:txBody>
          <a:bodyPr>
            <a:noAutofit/>
          </a:bodyPr>
          <a:lstStyle/>
          <a:p>
            <a:pPr lvl="0" algn="ctr"/>
            <a:r>
              <a:rPr lang="uk-UA" sz="6000" dirty="0" smtClean="0">
                <a:effectLst/>
              </a:rPr>
              <a:t>Бізнес-планування</a:t>
            </a:r>
            <a:br>
              <a:rPr lang="uk-UA" sz="6000" dirty="0" smtClean="0">
                <a:effectLst/>
              </a:rPr>
            </a:br>
            <a:r>
              <a:rPr lang="uk-UA" sz="6000" dirty="0" smtClean="0">
                <a:effectLst/>
              </a:rPr>
              <a:t>експортної діяльності підприємства</a:t>
            </a:r>
            <a:endParaRPr lang="ru-RU" sz="6000" dirty="0"/>
          </a:p>
        </p:txBody>
      </p:sp>
    </p:spTree>
    <p:extLst>
      <p:ext uri="{BB962C8B-B14F-4D97-AF65-F5344CB8AC3E}">
        <p14:creationId xmlns="" xmlns:p14="http://schemas.microsoft.com/office/powerpoint/2010/main" val="4218621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14310" y="785794"/>
          <a:ext cx="11644393" cy="4357718"/>
        </p:xfrm>
        <a:graphic>
          <a:graphicData uri="http://schemas.openxmlformats.org/drawingml/2006/table">
            <a:tbl>
              <a:tblPr/>
              <a:tblGrid>
                <a:gridCol w="2571767"/>
                <a:gridCol w="4214842"/>
                <a:gridCol w="4857784"/>
              </a:tblGrid>
              <a:tr h="2440873">
                <a:tc rowSpan="2">
                  <a:txBody>
                    <a:bodyPr/>
                    <a:lstStyle/>
                    <a:p>
                      <a:pPr>
                        <a:spcAft>
                          <a:spcPts val="0"/>
                        </a:spcAft>
                      </a:pPr>
                      <a:endParaRPr lang="uk-UA"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670"/>
                        </a:spcBef>
                        <a:spcAft>
                          <a:spcPts val="0"/>
                        </a:spcAft>
                      </a:pPr>
                      <a:r>
                        <a:rPr lang="uk-UA" sz="1800" dirty="0">
                          <a:latin typeface="Times New Roman"/>
                          <a:ea typeface="Times New Roman"/>
                          <a:cs typeface="Times New Roman"/>
                        </a:rPr>
                        <a:t>3. Бізнес-план інноваційного проекту</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60325" algn="just">
                        <a:lnSpc>
                          <a:spcPct val="86000"/>
                        </a:lnSpc>
                        <a:spcBef>
                          <a:spcPts val="785"/>
                        </a:spcBef>
                        <a:spcAft>
                          <a:spcPts val="0"/>
                        </a:spcAft>
                      </a:pPr>
                      <a:r>
                        <a:rPr lang="uk-UA" sz="1800">
                          <a:latin typeface="Times New Roman"/>
                          <a:ea typeface="Times New Roman"/>
                          <a:cs typeface="Times New Roman"/>
                        </a:rPr>
                        <a:t>Особлива увага приділяється обґрунтуванню реалістичності та ринкової життєздатності запропонованих інновацій, правовому захисту об’єктів інтелектуальної власності</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6845">
                <a:tc vMerge="1">
                  <a:txBody>
                    <a:bodyPr/>
                    <a:lstStyle/>
                    <a:p>
                      <a:endParaRPr lang="ru-RU"/>
                    </a:p>
                  </a:txBody>
                  <a:tcPr/>
                </a:tc>
                <a:tc>
                  <a:txBody>
                    <a:bodyPr/>
                    <a:lstStyle/>
                    <a:p>
                      <a:pPr marL="67945">
                        <a:lnSpc>
                          <a:spcPct val="86000"/>
                        </a:lnSpc>
                        <a:spcBef>
                          <a:spcPts val="785"/>
                        </a:spcBef>
                        <a:spcAft>
                          <a:spcPts val="0"/>
                        </a:spcAft>
                      </a:pPr>
                      <a:r>
                        <a:rPr lang="uk-UA" sz="1800" dirty="0">
                          <a:latin typeface="Times New Roman"/>
                          <a:ea typeface="Times New Roman"/>
                          <a:cs typeface="Times New Roman"/>
                        </a:rPr>
                        <a:t>4. Бізнес-план диверсифікації діяльності</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86000"/>
                        </a:lnSpc>
                        <a:spcBef>
                          <a:spcPts val="785"/>
                        </a:spcBef>
                        <a:spcAft>
                          <a:spcPts val="0"/>
                        </a:spcAft>
                      </a:pPr>
                      <a:r>
                        <a:rPr lang="uk-UA" sz="1800" dirty="0">
                          <a:latin typeface="Times New Roman"/>
                          <a:ea typeface="Times New Roman"/>
                          <a:cs typeface="Times New Roman"/>
                        </a:rPr>
                        <a:t>Розробляється для обґрунтування доцільності освоєння нових сфер бізнесу</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2514573" y="214290"/>
            <a:ext cx="6500858" cy="461665"/>
          </a:xfrm>
          <a:prstGeom prst="rect">
            <a:avLst/>
          </a:prstGeom>
        </p:spPr>
        <p:txBody>
          <a:bodyPr wrap="square">
            <a:spAutoFit/>
          </a:bodyPr>
          <a:lstStyle/>
          <a:p>
            <a:pPr lvl="0" algn="ctr" fontAlgn="base">
              <a:spcBef>
                <a:spcPct val="0"/>
              </a:spcBef>
              <a:spcAft>
                <a:spcPct val="0"/>
              </a:spcAft>
            </a:pPr>
            <a:r>
              <a:rPr lang="uk-UA" sz="2400" b="1" dirty="0" smtClean="0">
                <a:latin typeface="Arial" pitchFamily="34" charset="0"/>
                <a:ea typeface="Times New Roman" pitchFamily="18" charset="0"/>
                <a:cs typeface="Arial" pitchFamily="34" charset="0"/>
              </a:rPr>
              <a:t>КЛАСИФІКАЦІЯ БІЗНЕС-ПЛАНІВ</a:t>
            </a:r>
            <a:endParaRPr lang="uk-UA" sz="2400"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1697" y="428604"/>
            <a:ext cx="7786742" cy="400110"/>
          </a:xfrm>
          <a:prstGeom prst="rect">
            <a:avLst/>
          </a:prstGeom>
        </p:spPr>
        <p:txBody>
          <a:bodyPr wrap="square">
            <a:spAutoFit/>
          </a:bodyPr>
          <a:lstStyle/>
          <a:p>
            <a:r>
              <a:rPr lang="uk-UA" sz="2000" b="1" dirty="0" smtClean="0"/>
              <a:t>ФОРМУВАННЯ ІНФОРМАЦІЙНОГО ПОЛЯ БІЗНЕС-ПЛАНУ</a:t>
            </a:r>
            <a:endParaRPr lang="ru-RU" sz="2000" dirty="0"/>
          </a:p>
        </p:txBody>
      </p:sp>
      <p:sp>
        <p:nvSpPr>
          <p:cNvPr id="86017" name="Rectangle 1"/>
          <p:cNvSpPr>
            <a:spLocks noChangeArrowheads="1"/>
          </p:cNvSpPr>
          <p:nvPr/>
        </p:nvSpPr>
        <p:spPr bwMode="auto">
          <a:xfrm>
            <a:off x="871499" y="857232"/>
            <a:ext cx="1093001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tab pos="3730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передбачає </a:t>
            </a:r>
            <a:r>
              <a:rPr lang="uk-UA" sz="3200" dirty="0" smtClean="0">
                <a:latin typeface="Arial" pitchFamily="34" charset="0"/>
                <a:ea typeface="Times New Roman" pitchFamily="18" charset="0"/>
                <a:cs typeface="Arial" pitchFamily="34" charset="0"/>
              </a:rPr>
              <a:t>з</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бирання маркетингової інформації про:</a:t>
            </a:r>
          </a:p>
          <a:p>
            <a:pPr marL="0" marR="0" lvl="0" indent="190500" algn="just" defTabSz="914400" rtl="0" eaLnBrk="1" fontAlgn="base" latinLnBrk="0" hangingPunct="1">
              <a:lnSpc>
                <a:spcPct val="100000"/>
              </a:lnSpc>
              <a:spcBef>
                <a:spcPct val="0"/>
              </a:spcBef>
              <a:spcAft>
                <a:spcPct val="0"/>
              </a:spcAft>
              <a:buClrTx/>
              <a:buSzTx/>
              <a:buFontTx/>
              <a:buNone/>
              <a:tabLst>
                <a:tab pos="373063" algn="l"/>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потенційних споживачів продукції майбутнього бізнесу, їхні запити і незадоволені потреби;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технічні, експлуатаційні та споживчі якості аналогічних видів продукції й ціни на них;</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особливості просування даної групи продукції на споживчий ринок, інші відомості, що характеризують ринок майбутнього бізнесу.</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Прямоугольник 46"/>
          <p:cNvSpPr/>
          <p:nvPr/>
        </p:nvSpPr>
        <p:spPr>
          <a:xfrm>
            <a:off x="3514705" y="285728"/>
            <a:ext cx="4911922" cy="369332"/>
          </a:xfrm>
          <a:prstGeom prst="rect">
            <a:avLst/>
          </a:prstGeom>
        </p:spPr>
        <p:txBody>
          <a:bodyPr wrap="none">
            <a:spAutoFit/>
          </a:bodyPr>
          <a:lstStyle/>
          <a:p>
            <a:r>
              <a:rPr lang="uk-UA" b="1" dirty="0" smtClean="0"/>
              <a:t>МЕТОДОЛОГІЯ РОЗРОБКИ БІЗНЕС-ПЛАНУ</a:t>
            </a:r>
            <a:endParaRPr lang="ru-RU" dirty="0"/>
          </a:p>
        </p:txBody>
      </p:sp>
      <p:sp>
        <p:nvSpPr>
          <p:cNvPr id="48" name="Прямоугольник 47"/>
          <p:cNvSpPr/>
          <p:nvPr/>
        </p:nvSpPr>
        <p:spPr>
          <a:xfrm>
            <a:off x="585747" y="714356"/>
            <a:ext cx="11430080" cy="400110"/>
          </a:xfrm>
          <a:prstGeom prst="rect">
            <a:avLst/>
          </a:prstGeom>
        </p:spPr>
        <p:txBody>
          <a:bodyPr wrap="square">
            <a:spAutoFit/>
          </a:bodyPr>
          <a:lstStyle/>
          <a:p>
            <a:r>
              <a:rPr lang="uk-UA" sz="2000" dirty="0" smtClean="0"/>
              <a:t>Виділяють три стадії у процесі розробки бізнес-плану : початкову; підготовчу; основну.</a:t>
            </a:r>
            <a:endParaRPr lang="ru-RU" sz="2000" dirty="0"/>
          </a:p>
        </p:txBody>
      </p:sp>
      <p:sp>
        <p:nvSpPr>
          <p:cNvPr id="87087" name="Rectangle 47"/>
          <p:cNvSpPr>
            <a:spLocks noChangeArrowheads="1"/>
          </p:cNvSpPr>
          <p:nvPr/>
        </p:nvSpPr>
        <p:spPr bwMode="auto">
          <a:xfrm>
            <a:off x="371433" y="1357298"/>
            <a:ext cx="1121576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420688" algn="l"/>
              </a:tabLst>
            </a:pPr>
            <a:r>
              <a:rPr kumimoji="0" lang="uk-U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Початкова стадія</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Опрацювання бізнес-плану для заснування нового бізнесу починається з розробки концепції, тобто тих принципових рішень, які закладаються в його основу. У межах роботи над концепцією майбутнього бізнесу:</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0688"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здійснюється пошук підприємницької ідеї;</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0688"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вибирається сфера діяльності;</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0688"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обґрунтовується доцільна форма організації бізнесу;</a:t>
            </a:r>
          </a:p>
          <a:p>
            <a:pPr marL="0" marR="0" lvl="0" indent="0" algn="l" defTabSz="914400" rtl="0" eaLnBrk="0" fontAlgn="base" latinLnBrk="0" hangingPunct="0">
              <a:lnSpc>
                <a:spcPct val="100000"/>
              </a:lnSpc>
              <a:spcBef>
                <a:spcPct val="0"/>
              </a:spcBef>
              <a:spcAft>
                <a:spcPct val="0"/>
              </a:spcAft>
              <a:buClrTx/>
              <a:buSzTx/>
              <a:buFontTx/>
              <a:buNone/>
              <a:tabLst>
                <a:tab pos="420688"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приймається рішення щодо способу започаткування бізнесу. </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28556" y="642918"/>
          <a:ext cx="6429420" cy="6215083"/>
        </p:xfrm>
        <a:graphic>
          <a:graphicData uri="http://schemas.openxmlformats.org/drawingml/2006/table">
            <a:tbl>
              <a:tblPr/>
              <a:tblGrid>
                <a:gridCol w="1672230"/>
                <a:gridCol w="1454468"/>
                <a:gridCol w="1630492"/>
                <a:gridCol w="1672230"/>
              </a:tblGrid>
              <a:tr h="326196">
                <a:tc rowSpan="2">
                  <a:txBody>
                    <a:bodyPr/>
                    <a:lstStyle/>
                    <a:p>
                      <a:pPr marL="77470" marR="65405" indent="-1905" algn="ctr">
                        <a:lnSpc>
                          <a:spcPct val="86000"/>
                        </a:lnSpc>
                        <a:spcBef>
                          <a:spcPts val="385"/>
                        </a:spcBef>
                        <a:spcAft>
                          <a:spcPts val="0"/>
                        </a:spcAft>
                      </a:pPr>
                      <a:r>
                        <a:rPr lang="uk-UA" sz="1400" dirty="0">
                          <a:latin typeface="Times New Roman"/>
                          <a:ea typeface="Times New Roman"/>
                          <a:cs typeface="Times New Roman"/>
                        </a:rPr>
                        <a:t>Основні фактори вибору форми організації бізнесу</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Bef>
                          <a:spcPts val="30"/>
                        </a:spcBef>
                        <a:spcAft>
                          <a:spcPts val="0"/>
                        </a:spcAft>
                      </a:pPr>
                      <a:endParaRPr lang="ru-RU" sz="1400">
                        <a:latin typeface="Times New Roman"/>
                        <a:ea typeface="Times New Roman"/>
                        <a:cs typeface="Times New Roman"/>
                      </a:endParaRPr>
                    </a:p>
                    <a:p>
                      <a:pPr marL="133350" marR="122555" indent="-1905" algn="ctr">
                        <a:lnSpc>
                          <a:spcPct val="86000"/>
                        </a:lnSpc>
                        <a:spcAft>
                          <a:spcPts val="0"/>
                        </a:spcAft>
                      </a:pPr>
                      <a:r>
                        <a:rPr lang="uk-UA" sz="1400">
                          <a:latin typeface="Times New Roman"/>
                          <a:ea typeface="Times New Roman"/>
                          <a:cs typeface="Times New Roman"/>
                        </a:rPr>
                        <a:t>Індивідуальна підприємницька діяльність</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Bef>
                          <a:spcPts val="30"/>
                        </a:spcBef>
                        <a:spcAft>
                          <a:spcPts val="0"/>
                        </a:spcAft>
                      </a:pPr>
                      <a:endParaRPr lang="ru-RU" sz="1400">
                        <a:latin typeface="Times New Roman"/>
                        <a:ea typeface="Times New Roman"/>
                        <a:cs typeface="Times New Roman"/>
                      </a:endParaRPr>
                    </a:p>
                    <a:p>
                      <a:pPr marL="104775" marR="91440" indent="-1905" algn="ctr">
                        <a:lnSpc>
                          <a:spcPct val="86000"/>
                        </a:lnSpc>
                        <a:spcAft>
                          <a:spcPts val="0"/>
                        </a:spcAft>
                      </a:pPr>
                      <a:r>
                        <a:rPr lang="uk-UA" sz="1400">
                          <a:latin typeface="Times New Roman"/>
                          <a:ea typeface="Times New Roman"/>
                          <a:cs typeface="Times New Roman"/>
                        </a:rPr>
                        <a:t>Індивідуальне сімейне та приватне підприємство</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60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81940" marR="269240" indent="48260">
                        <a:lnSpc>
                          <a:spcPct val="86000"/>
                        </a:lnSpc>
                        <a:spcBef>
                          <a:spcPts val="385"/>
                        </a:spcBef>
                        <a:spcAft>
                          <a:spcPts val="0"/>
                        </a:spcAft>
                      </a:pPr>
                      <a:r>
                        <a:rPr lang="uk-UA" sz="1400">
                          <a:latin typeface="Times New Roman"/>
                          <a:ea typeface="Times New Roman"/>
                          <a:cs typeface="Times New Roman"/>
                        </a:rPr>
                        <a:t>товариства з</a:t>
                      </a:r>
                      <a:r>
                        <a:rPr lang="uk-UA" sz="1400" spc="20">
                          <a:latin typeface="Times New Roman"/>
                          <a:ea typeface="Times New Roman"/>
                          <a:cs typeface="Times New Roman"/>
                        </a:rPr>
                        <a:t> </a:t>
                      </a:r>
                      <a:r>
                        <a:rPr lang="uk-UA" sz="1400" spc="-15">
                          <a:latin typeface="Times New Roman"/>
                          <a:ea typeface="Times New Roman"/>
                          <a:cs typeface="Times New Roman"/>
                        </a:rPr>
                        <a:t>обмеженою</a:t>
                      </a:r>
                      <a:endParaRPr lang="ru-RU" sz="1400">
                        <a:latin typeface="Times New Roman"/>
                        <a:ea typeface="Times New Roman"/>
                        <a:cs typeface="Times New Roman"/>
                      </a:endParaRPr>
                    </a:p>
                    <a:p>
                      <a:pPr marL="184150">
                        <a:lnSpc>
                          <a:spcPts val="880"/>
                        </a:lnSpc>
                        <a:spcAft>
                          <a:spcPts val="0"/>
                        </a:spcAft>
                      </a:pPr>
                      <a:r>
                        <a:rPr lang="uk-UA" sz="1400">
                          <a:latin typeface="Times New Roman"/>
                          <a:ea typeface="Times New Roman"/>
                          <a:cs typeface="Times New Roman"/>
                        </a:rPr>
                        <a:t>відповідальністю</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930">
                <a:tc>
                  <a:txBody>
                    <a:bodyPr/>
                    <a:lstStyle/>
                    <a:p>
                      <a:pPr marL="67945" marR="168910">
                        <a:lnSpc>
                          <a:spcPct val="86000"/>
                        </a:lnSpc>
                        <a:spcBef>
                          <a:spcPts val="295"/>
                        </a:spcBef>
                        <a:spcAft>
                          <a:spcPts val="0"/>
                        </a:spcAft>
                      </a:pPr>
                      <a:r>
                        <a:rPr lang="uk-UA" sz="1400">
                          <a:latin typeface="Times New Roman"/>
                          <a:ea typeface="Times New Roman"/>
                          <a:cs typeface="Times New Roman"/>
                        </a:rPr>
                        <a:t>1. Відпові- дальність власників</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180"/>
                        </a:spcBef>
                        <a:spcAft>
                          <a:spcPts val="0"/>
                        </a:spcAft>
                      </a:pPr>
                      <a:r>
                        <a:rPr lang="uk-UA" sz="1400">
                          <a:latin typeface="Times New Roman"/>
                          <a:ea typeface="Times New Roman"/>
                          <a:cs typeface="Times New Roman"/>
                        </a:rPr>
                        <a:t>необмежена</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180"/>
                        </a:spcBef>
                        <a:spcAft>
                          <a:spcPts val="0"/>
                        </a:spcAft>
                      </a:pPr>
                      <a:r>
                        <a:rPr lang="uk-UA" sz="1400" dirty="0">
                          <a:latin typeface="Times New Roman"/>
                          <a:ea typeface="Times New Roman"/>
                          <a:cs typeface="Times New Roman"/>
                        </a:rPr>
                        <a:t>обмежена</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spcBef>
                          <a:spcPts val="180"/>
                        </a:spcBef>
                        <a:spcAft>
                          <a:spcPts val="0"/>
                        </a:spcAft>
                      </a:pPr>
                      <a:r>
                        <a:rPr lang="uk-UA" sz="1400">
                          <a:latin typeface="Times New Roman"/>
                          <a:ea typeface="Times New Roman"/>
                          <a:cs typeface="Times New Roman"/>
                        </a:rPr>
                        <a:t>обмежена</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260">
                <a:tc>
                  <a:txBody>
                    <a:bodyPr/>
                    <a:lstStyle/>
                    <a:p>
                      <a:pPr marL="67945">
                        <a:lnSpc>
                          <a:spcPct val="86000"/>
                        </a:lnSpc>
                        <a:spcBef>
                          <a:spcPts val="295"/>
                        </a:spcBef>
                        <a:spcAft>
                          <a:spcPts val="0"/>
                        </a:spcAft>
                      </a:pPr>
                      <a:r>
                        <a:rPr lang="uk-UA" sz="1400" dirty="0">
                          <a:latin typeface="Times New Roman"/>
                          <a:ea typeface="Times New Roman"/>
                          <a:cs typeface="Times New Roman"/>
                        </a:rPr>
                        <a:t>2. </a:t>
                      </a:r>
                      <a:r>
                        <a:rPr lang="uk-UA" sz="1400" dirty="0" smtClean="0">
                          <a:latin typeface="Times New Roman"/>
                          <a:ea typeface="Times New Roman"/>
                          <a:cs typeface="Times New Roman"/>
                        </a:rPr>
                        <a:t>Оподаткування</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86000"/>
                        </a:lnSpc>
                        <a:spcBef>
                          <a:spcPts val="295"/>
                        </a:spcBef>
                        <a:spcAft>
                          <a:spcPts val="0"/>
                        </a:spcAft>
                      </a:pPr>
                      <a:r>
                        <a:rPr lang="uk-UA" sz="1400">
                          <a:latin typeface="Times New Roman"/>
                          <a:ea typeface="Times New Roman"/>
                          <a:cs typeface="Times New Roman"/>
                        </a:rPr>
                        <a:t>податки як з фі- зичних осіб</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48895">
                        <a:lnSpc>
                          <a:spcPct val="86000"/>
                        </a:lnSpc>
                        <a:spcBef>
                          <a:spcPts val="295"/>
                        </a:spcBef>
                        <a:spcAft>
                          <a:spcPts val="0"/>
                        </a:spcAft>
                      </a:pPr>
                      <a:r>
                        <a:rPr lang="uk-UA" sz="1400">
                          <a:latin typeface="Times New Roman"/>
                          <a:ea typeface="Times New Roman"/>
                          <a:cs typeface="Times New Roman"/>
                        </a:rPr>
                        <a:t>подвійне оподатку- вання</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86000"/>
                        </a:lnSpc>
                        <a:spcBef>
                          <a:spcPts val="295"/>
                        </a:spcBef>
                        <a:spcAft>
                          <a:spcPts val="0"/>
                        </a:spcAft>
                      </a:pPr>
                      <a:r>
                        <a:rPr lang="uk-UA" sz="1400">
                          <a:latin typeface="Times New Roman"/>
                          <a:ea typeface="Times New Roman"/>
                          <a:cs typeface="Times New Roman"/>
                        </a:rPr>
                        <a:t>подвійне оподатку- вання</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930">
                <a:tc>
                  <a:txBody>
                    <a:bodyPr/>
                    <a:lstStyle/>
                    <a:p>
                      <a:pPr marL="67945" marR="83820">
                        <a:lnSpc>
                          <a:spcPct val="86000"/>
                        </a:lnSpc>
                        <a:spcBef>
                          <a:spcPts val="295"/>
                        </a:spcBef>
                        <a:spcAft>
                          <a:spcPts val="0"/>
                        </a:spcAft>
                      </a:pPr>
                      <a:r>
                        <a:rPr lang="uk-UA" sz="1400">
                          <a:latin typeface="Times New Roman"/>
                          <a:ea typeface="Times New Roman"/>
                          <a:cs typeface="Times New Roman"/>
                        </a:rPr>
                        <a:t>3. Фінансові потреби</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5880" algn="just">
                        <a:lnSpc>
                          <a:spcPct val="86000"/>
                        </a:lnSpc>
                        <a:spcBef>
                          <a:spcPts val="295"/>
                        </a:spcBef>
                        <a:spcAft>
                          <a:spcPts val="0"/>
                        </a:spcAft>
                      </a:pPr>
                      <a:r>
                        <a:rPr lang="uk-UA" sz="1400">
                          <a:latin typeface="Times New Roman"/>
                          <a:ea typeface="Times New Roman"/>
                          <a:cs typeface="Times New Roman"/>
                        </a:rPr>
                        <a:t>обмежені капіта- лами </a:t>
                      </a:r>
                      <a:r>
                        <a:rPr lang="uk-UA" sz="1400" spc="-15">
                          <a:latin typeface="Times New Roman"/>
                          <a:ea typeface="Times New Roman"/>
                          <a:cs typeface="Times New Roman"/>
                        </a:rPr>
                        <a:t>власників </a:t>
                      </a:r>
                      <a:r>
                        <a:rPr lang="uk-UA" sz="1400">
                          <a:latin typeface="Times New Roman"/>
                          <a:ea typeface="Times New Roman"/>
                          <a:cs typeface="Times New Roman"/>
                        </a:rPr>
                        <a:t>та</a:t>
                      </a:r>
                      <a:r>
                        <a:rPr lang="uk-UA" sz="1400" spc="-5">
                          <a:latin typeface="Times New Roman"/>
                          <a:ea typeface="Times New Roman"/>
                          <a:cs typeface="Times New Roman"/>
                        </a:rPr>
                        <a:t> </a:t>
                      </a:r>
                      <a:r>
                        <a:rPr lang="uk-UA" sz="1400">
                          <a:latin typeface="Times New Roman"/>
                          <a:ea typeface="Times New Roman"/>
                          <a:cs typeface="Times New Roman"/>
                        </a:rPr>
                        <a:t>позичками</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5245" algn="just">
                        <a:lnSpc>
                          <a:spcPct val="86000"/>
                        </a:lnSpc>
                        <a:spcBef>
                          <a:spcPts val="295"/>
                        </a:spcBef>
                        <a:spcAft>
                          <a:spcPts val="0"/>
                        </a:spcAft>
                      </a:pPr>
                      <a:r>
                        <a:rPr lang="uk-UA" sz="1400">
                          <a:latin typeface="Times New Roman"/>
                          <a:ea typeface="Times New Roman"/>
                          <a:cs typeface="Times New Roman"/>
                        </a:rPr>
                        <a:t>обмежені капітала- ми власника (сім’ї) та позичками</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55245" algn="just">
                        <a:lnSpc>
                          <a:spcPct val="86000"/>
                        </a:lnSpc>
                        <a:spcBef>
                          <a:spcPts val="295"/>
                        </a:spcBef>
                        <a:spcAft>
                          <a:spcPts val="0"/>
                        </a:spcAft>
                      </a:pPr>
                      <a:r>
                        <a:rPr lang="uk-UA" sz="1400">
                          <a:latin typeface="Times New Roman"/>
                          <a:ea typeface="Times New Roman"/>
                          <a:cs typeface="Times New Roman"/>
                        </a:rPr>
                        <a:t>обмежені капітала- ми всіх  </a:t>
                      </a:r>
                      <a:r>
                        <a:rPr lang="uk-UA" sz="1400" spc="-20">
                          <a:latin typeface="Times New Roman"/>
                          <a:ea typeface="Times New Roman"/>
                          <a:cs typeface="Times New Roman"/>
                        </a:rPr>
                        <a:t>учасників </a:t>
                      </a:r>
                      <a:r>
                        <a:rPr lang="uk-UA" sz="1400">
                          <a:latin typeface="Times New Roman"/>
                          <a:ea typeface="Times New Roman"/>
                          <a:cs typeface="Times New Roman"/>
                        </a:rPr>
                        <a:t>та</a:t>
                      </a:r>
                      <a:r>
                        <a:rPr lang="uk-UA" sz="1400" spc="-5">
                          <a:latin typeface="Times New Roman"/>
                          <a:ea typeface="Times New Roman"/>
                          <a:cs typeface="Times New Roman"/>
                        </a:rPr>
                        <a:t> </a:t>
                      </a:r>
                      <a:r>
                        <a:rPr lang="uk-UA" sz="1400">
                          <a:latin typeface="Times New Roman"/>
                          <a:ea typeface="Times New Roman"/>
                          <a:cs typeface="Times New Roman"/>
                        </a:rPr>
                        <a:t>позичками</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035">
                <a:tc>
                  <a:txBody>
                    <a:bodyPr/>
                    <a:lstStyle/>
                    <a:p>
                      <a:pPr marL="67945" marR="106045">
                        <a:lnSpc>
                          <a:spcPct val="86000"/>
                        </a:lnSpc>
                        <a:spcBef>
                          <a:spcPts val="295"/>
                        </a:spcBef>
                        <a:spcAft>
                          <a:spcPts val="0"/>
                        </a:spcAft>
                      </a:pPr>
                      <a:r>
                        <a:rPr lang="uk-UA" sz="1400">
                          <a:latin typeface="Times New Roman"/>
                          <a:ea typeface="Times New Roman"/>
                          <a:cs typeface="Times New Roman"/>
                        </a:rPr>
                        <a:t>4. Контроль за фірмою</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5880" algn="just">
                        <a:lnSpc>
                          <a:spcPct val="86000"/>
                        </a:lnSpc>
                        <a:spcBef>
                          <a:spcPts val="295"/>
                        </a:spcBef>
                        <a:spcAft>
                          <a:spcPts val="0"/>
                        </a:spcAft>
                      </a:pPr>
                      <a:r>
                        <a:rPr lang="uk-UA" sz="1400">
                          <a:latin typeface="Times New Roman"/>
                          <a:ea typeface="Times New Roman"/>
                          <a:cs typeface="Times New Roman"/>
                        </a:rPr>
                        <a:t>власники повніс- тю контролюють бізнес</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1270">
                        <a:lnSpc>
                          <a:spcPct val="86000"/>
                        </a:lnSpc>
                        <a:spcBef>
                          <a:spcPts val="295"/>
                        </a:spcBef>
                        <a:spcAft>
                          <a:spcPts val="0"/>
                        </a:spcAft>
                      </a:pPr>
                      <a:r>
                        <a:rPr lang="uk-UA" sz="1400">
                          <a:latin typeface="Times New Roman"/>
                          <a:ea typeface="Times New Roman"/>
                          <a:cs typeface="Times New Roman"/>
                        </a:rPr>
                        <a:t>власники повністю контролюють бізнес</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55880" algn="just">
                        <a:lnSpc>
                          <a:spcPct val="86000"/>
                        </a:lnSpc>
                        <a:spcBef>
                          <a:spcPts val="295"/>
                        </a:spcBef>
                        <a:spcAft>
                          <a:spcPts val="0"/>
                        </a:spcAft>
                      </a:pPr>
                      <a:r>
                        <a:rPr lang="uk-UA" sz="1400">
                          <a:latin typeface="Times New Roman"/>
                          <a:ea typeface="Times New Roman"/>
                          <a:cs typeface="Times New Roman"/>
                        </a:rPr>
                        <a:t>учасники обирають дирекцію, яка веде справи товариства</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130">
                <a:tc>
                  <a:txBody>
                    <a:bodyPr/>
                    <a:lstStyle/>
                    <a:p>
                      <a:pPr marL="67945" marR="164465" algn="just">
                        <a:lnSpc>
                          <a:spcPct val="86000"/>
                        </a:lnSpc>
                        <a:spcBef>
                          <a:spcPts val="295"/>
                        </a:spcBef>
                        <a:spcAft>
                          <a:spcPts val="0"/>
                        </a:spcAft>
                      </a:pPr>
                      <a:r>
                        <a:rPr lang="uk-UA" sz="1400" dirty="0">
                          <a:latin typeface="Times New Roman"/>
                          <a:ea typeface="Times New Roman"/>
                          <a:cs typeface="Times New Roman"/>
                        </a:rPr>
                        <a:t>5. </a:t>
                      </a:r>
                      <a:r>
                        <a:rPr lang="uk-UA" sz="1400" dirty="0" smtClean="0">
                          <a:latin typeface="Times New Roman"/>
                          <a:ea typeface="Times New Roman"/>
                          <a:cs typeface="Times New Roman"/>
                        </a:rPr>
                        <a:t>Можливість </a:t>
                      </a:r>
                      <a:r>
                        <a:rPr lang="uk-UA" sz="1400" dirty="0">
                          <a:latin typeface="Times New Roman"/>
                          <a:ea typeface="Times New Roman"/>
                          <a:cs typeface="Times New Roman"/>
                        </a:rPr>
                        <a:t>зміни власника</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3975" algn="just">
                        <a:lnSpc>
                          <a:spcPct val="86000"/>
                        </a:lnSpc>
                        <a:spcBef>
                          <a:spcPts val="295"/>
                        </a:spcBef>
                        <a:spcAft>
                          <a:spcPts val="0"/>
                        </a:spcAft>
                      </a:pPr>
                      <a:r>
                        <a:rPr lang="uk-UA" sz="1400">
                          <a:latin typeface="Times New Roman"/>
                          <a:ea typeface="Times New Roman"/>
                          <a:cs typeface="Times New Roman"/>
                        </a:rPr>
                        <a:t>бізнес може</a:t>
                      </a:r>
                      <a:r>
                        <a:rPr lang="uk-UA" sz="1400" spc="-60">
                          <a:latin typeface="Times New Roman"/>
                          <a:ea typeface="Times New Roman"/>
                          <a:cs typeface="Times New Roman"/>
                        </a:rPr>
                        <a:t> </a:t>
                      </a:r>
                      <a:r>
                        <a:rPr lang="uk-UA" sz="1400">
                          <a:latin typeface="Times New Roman"/>
                          <a:ea typeface="Times New Roman"/>
                          <a:cs typeface="Times New Roman"/>
                        </a:rPr>
                        <a:t>бути проданий на під- </a:t>
                      </a:r>
                      <a:r>
                        <a:rPr lang="uk-UA" sz="1400" spc="-15">
                          <a:latin typeface="Times New Roman"/>
                          <a:ea typeface="Times New Roman"/>
                          <a:cs typeface="Times New Roman"/>
                        </a:rPr>
                        <a:t>ставі самостійно- </a:t>
                      </a:r>
                      <a:r>
                        <a:rPr lang="uk-UA" sz="1400">
                          <a:latin typeface="Times New Roman"/>
                          <a:ea typeface="Times New Roman"/>
                          <a:cs typeface="Times New Roman"/>
                        </a:rPr>
                        <a:t>го рішення влас- ника</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2070" algn="just">
                        <a:lnSpc>
                          <a:spcPct val="86000"/>
                        </a:lnSpc>
                        <a:spcBef>
                          <a:spcPts val="295"/>
                        </a:spcBef>
                        <a:spcAft>
                          <a:spcPts val="0"/>
                        </a:spcAft>
                      </a:pPr>
                      <a:r>
                        <a:rPr lang="uk-UA" sz="1400">
                          <a:latin typeface="Times New Roman"/>
                          <a:ea typeface="Times New Roman"/>
                          <a:cs typeface="Times New Roman"/>
                        </a:rPr>
                        <a:t>фірма може бути продана на підставі </a:t>
                      </a:r>
                      <a:r>
                        <a:rPr lang="uk-UA" sz="1400" spc="-25">
                          <a:latin typeface="Times New Roman"/>
                          <a:ea typeface="Times New Roman"/>
                          <a:cs typeface="Times New Roman"/>
                        </a:rPr>
                        <a:t>самостійного рішен- </a:t>
                      </a:r>
                      <a:r>
                        <a:rPr lang="uk-UA" sz="1400">
                          <a:latin typeface="Times New Roman"/>
                          <a:ea typeface="Times New Roman"/>
                          <a:cs typeface="Times New Roman"/>
                        </a:rPr>
                        <a:t>ня власника</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55245" algn="just">
                        <a:lnSpc>
                          <a:spcPct val="86000"/>
                        </a:lnSpc>
                        <a:spcBef>
                          <a:spcPts val="295"/>
                        </a:spcBef>
                        <a:spcAft>
                          <a:spcPts val="0"/>
                        </a:spcAft>
                      </a:pPr>
                      <a:r>
                        <a:rPr lang="uk-UA" sz="1400" dirty="0">
                          <a:latin typeface="Times New Roman"/>
                          <a:ea typeface="Times New Roman"/>
                          <a:cs typeface="Times New Roman"/>
                        </a:rPr>
                        <a:t>для зміни власника необхідна </a:t>
                      </a:r>
                      <a:r>
                        <a:rPr lang="uk-UA" sz="1400" dirty="0" smtClean="0">
                          <a:latin typeface="Times New Roman"/>
                          <a:ea typeface="Times New Roman"/>
                          <a:cs typeface="Times New Roman"/>
                        </a:rPr>
                        <a:t>згода інших </a:t>
                      </a:r>
                      <a:r>
                        <a:rPr lang="uk-UA" sz="1400" dirty="0">
                          <a:latin typeface="Times New Roman"/>
                          <a:ea typeface="Times New Roman"/>
                          <a:cs typeface="Times New Roman"/>
                        </a:rPr>
                        <a:t>учасників</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nvGraphicFramePr>
        <p:xfrm>
          <a:off x="6657977" y="642918"/>
          <a:ext cx="5715039" cy="6166554"/>
        </p:xfrm>
        <a:graphic>
          <a:graphicData uri="http://schemas.openxmlformats.org/drawingml/2006/table">
            <a:tbl>
              <a:tblPr/>
              <a:tblGrid>
                <a:gridCol w="1491413"/>
                <a:gridCol w="1366983"/>
                <a:gridCol w="1365230"/>
                <a:gridCol w="1491413"/>
              </a:tblGrid>
              <a:tr h="305335">
                <a:tc gridSpan="4">
                  <a:txBody>
                    <a:bodyPr/>
                    <a:lstStyle/>
                    <a:p>
                      <a:pPr marL="635000">
                        <a:spcBef>
                          <a:spcPts val="285"/>
                        </a:spcBef>
                        <a:spcAft>
                          <a:spcPts val="0"/>
                        </a:spcAft>
                      </a:pPr>
                      <a:r>
                        <a:rPr lang="uk-UA" sz="1400" dirty="0">
                          <a:latin typeface="Times New Roman"/>
                          <a:ea typeface="Times New Roman"/>
                          <a:cs typeface="Times New Roman"/>
                        </a:rPr>
                        <a:t>Господарські товариства</a:t>
                      </a:r>
                      <a:endParaRPr lang="ru-RU" sz="1400" dirty="0">
                        <a:latin typeface="Times New Roman"/>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622772">
                <a:tc>
                  <a:txBody>
                    <a:bodyPr/>
                    <a:lstStyle/>
                    <a:p>
                      <a:pPr marL="139700" marR="128270" indent="-1905" algn="ctr">
                        <a:lnSpc>
                          <a:spcPct val="86000"/>
                        </a:lnSpc>
                        <a:spcBef>
                          <a:spcPts val="385"/>
                        </a:spcBef>
                        <a:spcAft>
                          <a:spcPts val="0"/>
                        </a:spcAft>
                      </a:pPr>
                      <a:r>
                        <a:rPr lang="uk-UA" sz="1400">
                          <a:latin typeface="Times New Roman"/>
                          <a:ea typeface="Times New Roman"/>
                          <a:cs typeface="Times New Roman"/>
                        </a:rPr>
                        <a:t>товариства з додатковою відповідальністю</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219710" indent="123190">
                        <a:lnSpc>
                          <a:spcPct val="86000"/>
                        </a:lnSpc>
                        <a:spcBef>
                          <a:spcPts val="805"/>
                        </a:spcBef>
                        <a:spcAft>
                          <a:spcPts val="0"/>
                        </a:spcAft>
                      </a:pPr>
                      <a:r>
                        <a:rPr lang="uk-UA" sz="1400">
                          <a:latin typeface="Times New Roman"/>
                          <a:ea typeface="Times New Roman"/>
                          <a:cs typeface="Times New Roman"/>
                        </a:rPr>
                        <a:t>повне товариство</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6855" marR="199390" indent="-15240">
                        <a:lnSpc>
                          <a:spcPct val="86000"/>
                        </a:lnSpc>
                        <a:spcBef>
                          <a:spcPts val="805"/>
                        </a:spcBef>
                        <a:spcAft>
                          <a:spcPts val="0"/>
                        </a:spcAft>
                      </a:pPr>
                      <a:r>
                        <a:rPr lang="uk-UA" sz="1400">
                          <a:latin typeface="Times New Roman"/>
                          <a:ea typeface="Times New Roman"/>
                          <a:cs typeface="Times New Roman"/>
                        </a:rPr>
                        <a:t>командитне товариство</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2575" marR="264160" indent="2540">
                        <a:lnSpc>
                          <a:spcPct val="86000"/>
                        </a:lnSpc>
                        <a:spcBef>
                          <a:spcPts val="805"/>
                        </a:spcBef>
                        <a:spcAft>
                          <a:spcPts val="0"/>
                        </a:spcAft>
                      </a:pPr>
                      <a:r>
                        <a:rPr lang="uk-UA" sz="1400">
                          <a:latin typeface="Times New Roman"/>
                          <a:ea typeface="Times New Roman"/>
                          <a:cs typeface="Times New Roman"/>
                        </a:rPr>
                        <a:t>акціонерне товариство</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207">
                <a:tc>
                  <a:txBody>
                    <a:bodyPr/>
                    <a:lstStyle/>
                    <a:p>
                      <a:pPr marL="67945" marR="55880" algn="just">
                        <a:lnSpc>
                          <a:spcPct val="86000"/>
                        </a:lnSpc>
                        <a:spcBef>
                          <a:spcPts val="295"/>
                        </a:spcBef>
                        <a:spcAft>
                          <a:spcPts val="0"/>
                        </a:spcAft>
                      </a:pPr>
                      <a:r>
                        <a:rPr lang="uk-UA" sz="1400">
                          <a:latin typeface="Times New Roman"/>
                          <a:ea typeface="Times New Roman"/>
                          <a:cs typeface="Times New Roman"/>
                        </a:rPr>
                        <a:t>обмежена внеска- </a:t>
                      </a:r>
                      <a:r>
                        <a:rPr lang="uk-UA" sz="1400" spc="10">
                          <a:latin typeface="Times New Roman"/>
                          <a:ea typeface="Times New Roman"/>
                          <a:cs typeface="Times New Roman"/>
                        </a:rPr>
                        <a:t>ми </a:t>
                      </a:r>
                      <a:r>
                        <a:rPr lang="uk-UA" sz="1400" spc="15">
                          <a:latin typeface="Times New Roman"/>
                          <a:ea typeface="Times New Roman"/>
                          <a:cs typeface="Times New Roman"/>
                        </a:rPr>
                        <a:t>та  </a:t>
                      </a:r>
                      <a:r>
                        <a:rPr lang="uk-UA" sz="1400" spc="20">
                          <a:latin typeface="Times New Roman"/>
                          <a:ea typeface="Times New Roman"/>
                          <a:cs typeface="Times New Roman"/>
                        </a:rPr>
                        <a:t>додатко- </a:t>
                      </a:r>
                      <a:r>
                        <a:rPr lang="uk-UA" sz="1400">
                          <a:latin typeface="Times New Roman"/>
                          <a:ea typeface="Times New Roman"/>
                          <a:cs typeface="Times New Roman"/>
                        </a:rPr>
                        <a:t>во часткою </a:t>
                      </a:r>
                      <a:r>
                        <a:rPr lang="uk-UA" sz="1400" spc="-20">
                          <a:latin typeface="Times New Roman"/>
                          <a:ea typeface="Times New Roman"/>
                          <a:cs typeface="Times New Roman"/>
                        </a:rPr>
                        <a:t>май- </a:t>
                      </a:r>
                      <a:r>
                        <a:rPr lang="uk-UA" sz="1400">
                          <a:latin typeface="Times New Roman"/>
                          <a:ea typeface="Times New Roman"/>
                          <a:cs typeface="Times New Roman"/>
                        </a:rPr>
                        <a:t>на власників у на- перед визначених розмірах</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180"/>
                        </a:spcBef>
                        <a:spcAft>
                          <a:spcPts val="0"/>
                        </a:spcAft>
                      </a:pPr>
                      <a:r>
                        <a:rPr lang="uk-UA" sz="1400">
                          <a:latin typeface="Times New Roman"/>
                          <a:ea typeface="Times New Roman"/>
                          <a:cs typeface="Times New Roman"/>
                        </a:rPr>
                        <a:t>необмежена</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6515" algn="just">
                        <a:lnSpc>
                          <a:spcPct val="86000"/>
                        </a:lnSpc>
                        <a:spcBef>
                          <a:spcPts val="295"/>
                        </a:spcBef>
                        <a:spcAft>
                          <a:spcPts val="0"/>
                        </a:spcAft>
                      </a:pPr>
                      <a:r>
                        <a:rPr lang="uk-UA" sz="1400">
                          <a:latin typeface="Times New Roman"/>
                          <a:ea typeface="Times New Roman"/>
                          <a:cs typeface="Times New Roman"/>
                        </a:rPr>
                        <a:t>необмежена — учасників, об- межена — вкла- дників</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spcBef>
                          <a:spcPts val="180"/>
                        </a:spcBef>
                        <a:spcAft>
                          <a:spcPts val="0"/>
                        </a:spcAft>
                      </a:pPr>
                      <a:r>
                        <a:rPr lang="uk-UA" sz="1400">
                          <a:latin typeface="Times New Roman"/>
                          <a:ea typeface="Times New Roman"/>
                          <a:cs typeface="Times New Roman"/>
                        </a:rPr>
                        <a:t>обмежена</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88">
                <a:tc>
                  <a:txBody>
                    <a:bodyPr/>
                    <a:lstStyle/>
                    <a:p>
                      <a:pPr marL="67945">
                        <a:lnSpc>
                          <a:spcPct val="86000"/>
                        </a:lnSpc>
                        <a:spcBef>
                          <a:spcPts val="295"/>
                        </a:spcBef>
                        <a:spcAft>
                          <a:spcPts val="0"/>
                        </a:spcAft>
                      </a:pPr>
                      <a:r>
                        <a:rPr lang="uk-UA" sz="1400">
                          <a:latin typeface="Times New Roman"/>
                          <a:ea typeface="Times New Roman"/>
                          <a:cs typeface="Times New Roman"/>
                        </a:rPr>
                        <a:t>подвійне оподат- кування</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86000"/>
                        </a:lnSpc>
                        <a:spcBef>
                          <a:spcPts val="295"/>
                        </a:spcBef>
                        <a:spcAft>
                          <a:spcPts val="0"/>
                        </a:spcAft>
                      </a:pPr>
                      <a:r>
                        <a:rPr lang="uk-UA" sz="1400">
                          <a:latin typeface="Times New Roman"/>
                          <a:ea typeface="Times New Roman"/>
                          <a:cs typeface="Times New Roman"/>
                        </a:rPr>
                        <a:t>подвійне оподат- кування</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86000"/>
                        </a:lnSpc>
                        <a:spcBef>
                          <a:spcPts val="295"/>
                        </a:spcBef>
                        <a:spcAft>
                          <a:spcPts val="0"/>
                        </a:spcAft>
                      </a:pPr>
                      <a:r>
                        <a:rPr lang="uk-UA" sz="1400">
                          <a:latin typeface="Times New Roman"/>
                          <a:ea typeface="Times New Roman"/>
                          <a:cs typeface="Times New Roman"/>
                        </a:rPr>
                        <a:t>подвійне оподат- кування</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ct val="86000"/>
                        </a:lnSpc>
                        <a:spcBef>
                          <a:spcPts val="295"/>
                        </a:spcBef>
                        <a:spcAft>
                          <a:spcPts val="0"/>
                        </a:spcAft>
                      </a:pPr>
                      <a:r>
                        <a:rPr lang="uk-UA" sz="1400">
                          <a:latin typeface="Times New Roman"/>
                          <a:ea typeface="Times New Roman"/>
                          <a:cs typeface="Times New Roman"/>
                        </a:rPr>
                        <a:t>подвійне оподат- кування</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207">
                <a:tc>
                  <a:txBody>
                    <a:bodyPr/>
                    <a:lstStyle/>
                    <a:p>
                      <a:pPr marL="67945" marR="55880" algn="just">
                        <a:lnSpc>
                          <a:spcPct val="86000"/>
                        </a:lnSpc>
                        <a:spcBef>
                          <a:spcPts val="295"/>
                        </a:spcBef>
                        <a:spcAft>
                          <a:spcPts val="0"/>
                        </a:spcAft>
                      </a:pPr>
                      <a:r>
                        <a:rPr lang="uk-UA" sz="1400">
                          <a:latin typeface="Times New Roman"/>
                          <a:ea typeface="Times New Roman"/>
                          <a:cs typeface="Times New Roman"/>
                        </a:rPr>
                        <a:t>обмежені капіта- лами всіх учасни- ків та позичками</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2705" algn="just">
                        <a:lnSpc>
                          <a:spcPct val="86000"/>
                        </a:lnSpc>
                        <a:spcBef>
                          <a:spcPts val="295"/>
                        </a:spcBef>
                        <a:spcAft>
                          <a:spcPts val="0"/>
                        </a:spcAft>
                      </a:pPr>
                      <a:r>
                        <a:rPr lang="uk-UA" sz="1400" spc="-25">
                          <a:latin typeface="Times New Roman"/>
                          <a:ea typeface="Times New Roman"/>
                          <a:cs typeface="Times New Roman"/>
                        </a:rPr>
                        <a:t>обмежені </a:t>
                      </a:r>
                      <a:r>
                        <a:rPr lang="uk-UA" sz="1400" spc="-35">
                          <a:latin typeface="Times New Roman"/>
                          <a:ea typeface="Times New Roman"/>
                          <a:cs typeface="Times New Roman"/>
                        </a:rPr>
                        <a:t>капіта- </a:t>
                      </a:r>
                      <a:r>
                        <a:rPr lang="uk-UA" sz="1400">
                          <a:latin typeface="Times New Roman"/>
                          <a:ea typeface="Times New Roman"/>
                          <a:cs typeface="Times New Roman"/>
                        </a:rPr>
                        <a:t>лами всіх учас- ників та позич- ками</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2070" algn="just">
                        <a:lnSpc>
                          <a:spcPct val="86000"/>
                        </a:lnSpc>
                        <a:spcBef>
                          <a:spcPts val="295"/>
                        </a:spcBef>
                        <a:spcAft>
                          <a:spcPts val="0"/>
                        </a:spcAft>
                      </a:pPr>
                      <a:r>
                        <a:rPr lang="uk-UA" sz="1400" spc="-15">
                          <a:latin typeface="Times New Roman"/>
                          <a:ea typeface="Times New Roman"/>
                          <a:cs typeface="Times New Roman"/>
                        </a:rPr>
                        <a:t>обмежені капіта- </a:t>
                      </a:r>
                      <a:r>
                        <a:rPr lang="uk-UA" sz="1400" spc="-30">
                          <a:latin typeface="Times New Roman"/>
                          <a:ea typeface="Times New Roman"/>
                          <a:cs typeface="Times New Roman"/>
                        </a:rPr>
                        <a:t>лами </a:t>
                      </a:r>
                      <a:r>
                        <a:rPr lang="uk-UA" sz="1400" spc="-40">
                          <a:latin typeface="Times New Roman"/>
                          <a:ea typeface="Times New Roman"/>
                          <a:cs typeface="Times New Roman"/>
                        </a:rPr>
                        <a:t>учасників </a:t>
                      </a:r>
                      <a:r>
                        <a:rPr lang="uk-UA" sz="1400" spc="-45">
                          <a:latin typeface="Times New Roman"/>
                          <a:ea typeface="Times New Roman"/>
                          <a:cs typeface="Times New Roman"/>
                        </a:rPr>
                        <a:t>та </a:t>
                      </a:r>
                      <a:r>
                        <a:rPr lang="uk-UA" sz="1400" spc="-30">
                          <a:latin typeface="Times New Roman"/>
                          <a:ea typeface="Times New Roman"/>
                          <a:cs typeface="Times New Roman"/>
                        </a:rPr>
                        <a:t>вкладників, </a:t>
                      </a:r>
                      <a:r>
                        <a:rPr lang="uk-UA" sz="1400" spc="-20">
                          <a:latin typeface="Times New Roman"/>
                          <a:ea typeface="Times New Roman"/>
                          <a:cs typeface="Times New Roman"/>
                        </a:rPr>
                        <a:t>мож- </a:t>
                      </a:r>
                      <a:r>
                        <a:rPr lang="uk-UA" sz="1400">
                          <a:latin typeface="Times New Roman"/>
                          <a:ea typeface="Times New Roman"/>
                          <a:cs typeface="Times New Roman"/>
                        </a:rPr>
                        <a:t>ливе залучення нових вкладів</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55880" algn="just">
                        <a:lnSpc>
                          <a:spcPct val="86000"/>
                        </a:lnSpc>
                        <a:spcBef>
                          <a:spcPts val="295"/>
                        </a:spcBef>
                        <a:spcAft>
                          <a:spcPts val="0"/>
                        </a:spcAft>
                      </a:pPr>
                      <a:r>
                        <a:rPr lang="uk-UA" sz="1400">
                          <a:latin typeface="Times New Roman"/>
                          <a:ea typeface="Times New Roman"/>
                          <a:cs typeface="Times New Roman"/>
                        </a:rPr>
                        <a:t>обмежені сумою від продажу</a:t>
                      </a:r>
                      <a:r>
                        <a:rPr lang="uk-UA" sz="1400" spc="-60">
                          <a:latin typeface="Times New Roman"/>
                          <a:ea typeface="Times New Roman"/>
                          <a:cs typeface="Times New Roman"/>
                        </a:rPr>
                        <a:t> </a:t>
                      </a:r>
                      <a:r>
                        <a:rPr lang="uk-UA" sz="1400" spc="-15">
                          <a:latin typeface="Times New Roman"/>
                          <a:ea typeface="Times New Roman"/>
                          <a:cs typeface="Times New Roman"/>
                        </a:rPr>
                        <a:t>акцій, </a:t>
                      </a:r>
                      <a:r>
                        <a:rPr lang="uk-UA" sz="1400">
                          <a:latin typeface="Times New Roman"/>
                          <a:ea typeface="Times New Roman"/>
                          <a:cs typeface="Times New Roman"/>
                        </a:rPr>
                        <a:t>має широкі </a:t>
                      </a:r>
                      <a:r>
                        <a:rPr lang="uk-UA" sz="1400" spc="-15">
                          <a:latin typeface="Times New Roman"/>
                          <a:ea typeface="Times New Roman"/>
                          <a:cs typeface="Times New Roman"/>
                        </a:rPr>
                        <a:t>мож- </a:t>
                      </a:r>
                      <a:r>
                        <a:rPr lang="uk-UA" sz="1400">
                          <a:latin typeface="Times New Roman"/>
                          <a:ea typeface="Times New Roman"/>
                          <a:cs typeface="Times New Roman"/>
                        </a:rPr>
                        <a:t>ливості й для </a:t>
                      </a:r>
                      <a:r>
                        <a:rPr lang="uk-UA" sz="1400" spc="-25">
                          <a:latin typeface="Times New Roman"/>
                          <a:ea typeface="Times New Roman"/>
                          <a:cs typeface="Times New Roman"/>
                        </a:rPr>
                        <a:t>за- </a:t>
                      </a:r>
                      <a:r>
                        <a:rPr lang="uk-UA" sz="1400">
                          <a:latin typeface="Times New Roman"/>
                          <a:ea typeface="Times New Roman"/>
                          <a:cs typeface="Times New Roman"/>
                        </a:rPr>
                        <a:t>лучення додатко- вих</a:t>
                      </a:r>
                      <a:r>
                        <a:rPr lang="uk-UA" sz="1400" spc="-10">
                          <a:latin typeface="Times New Roman"/>
                          <a:ea typeface="Times New Roman"/>
                          <a:cs typeface="Times New Roman"/>
                        </a:rPr>
                        <a:t> </a:t>
                      </a:r>
                      <a:r>
                        <a:rPr lang="uk-UA" sz="1400">
                          <a:latin typeface="Times New Roman"/>
                          <a:ea typeface="Times New Roman"/>
                          <a:cs typeface="Times New Roman"/>
                        </a:rPr>
                        <a:t>коштів</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9096">
                <a:tc>
                  <a:txBody>
                    <a:bodyPr/>
                    <a:lstStyle/>
                    <a:p>
                      <a:pPr marL="67945" marR="55880" algn="just">
                        <a:lnSpc>
                          <a:spcPct val="86000"/>
                        </a:lnSpc>
                        <a:spcBef>
                          <a:spcPts val="295"/>
                        </a:spcBef>
                        <a:spcAft>
                          <a:spcPts val="0"/>
                        </a:spcAft>
                      </a:pPr>
                      <a:r>
                        <a:rPr lang="uk-UA" sz="1400">
                          <a:latin typeface="Times New Roman"/>
                          <a:ea typeface="Times New Roman"/>
                          <a:cs typeface="Times New Roman"/>
                        </a:rPr>
                        <a:t>учасники обира- ють дирекцію, яка веде справи това- риства</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715">
                        <a:lnSpc>
                          <a:spcPct val="86000"/>
                        </a:lnSpc>
                        <a:spcBef>
                          <a:spcPts val="295"/>
                        </a:spcBef>
                        <a:spcAft>
                          <a:spcPts val="0"/>
                        </a:spcAft>
                      </a:pPr>
                      <a:r>
                        <a:rPr lang="uk-UA" sz="1400">
                          <a:latin typeface="Times New Roman"/>
                          <a:ea typeface="Times New Roman"/>
                          <a:cs typeface="Times New Roman"/>
                        </a:rPr>
                        <a:t>усі учасники зай- маються спіль- ною підприєм- ницькою діяльністю</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3340" algn="just">
                        <a:lnSpc>
                          <a:spcPct val="86000"/>
                        </a:lnSpc>
                        <a:spcBef>
                          <a:spcPts val="295"/>
                        </a:spcBef>
                        <a:spcAft>
                          <a:spcPts val="0"/>
                        </a:spcAft>
                      </a:pPr>
                      <a:r>
                        <a:rPr lang="uk-UA" sz="1400" spc="-30">
                          <a:latin typeface="Times New Roman"/>
                          <a:ea typeface="Times New Roman"/>
                          <a:cs typeface="Times New Roman"/>
                        </a:rPr>
                        <a:t>вкладники </a:t>
                      </a:r>
                      <a:r>
                        <a:rPr lang="uk-UA" sz="1400" spc="-15">
                          <a:latin typeface="Times New Roman"/>
                          <a:ea typeface="Times New Roman"/>
                          <a:cs typeface="Times New Roman"/>
                        </a:rPr>
                        <a:t>не </a:t>
                      </a:r>
                      <a:r>
                        <a:rPr lang="uk-UA" sz="1400" spc="-20">
                          <a:latin typeface="Times New Roman"/>
                          <a:ea typeface="Times New Roman"/>
                          <a:cs typeface="Times New Roman"/>
                        </a:rPr>
                        <a:t>бе- </a:t>
                      </a:r>
                      <a:r>
                        <a:rPr lang="uk-UA" sz="1400">
                          <a:latin typeface="Times New Roman"/>
                          <a:ea typeface="Times New Roman"/>
                          <a:cs typeface="Times New Roman"/>
                        </a:rPr>
                        <a:t>руть участі в </a:t>
                      </a:r>
                      <a:r>
                        <a:rPr lang="uk-UA" sz="1400" spc="-15">
                          <a:latin typeface="Times New Roman"/>
                          <a:ea typeface="Times New Roman"/>
                          <a:cs typeface="Times New Roman"/>
                        </a:rPr>
                        <a:t>уп- </a:t>
                      </a:r>
                      <a:r>
                        <a:rPr lang="uk-UA" sz="1400">
                          <a:latin typeface="Times New Roman"/>
                          <a:ea typeface="Times New Roman"/>
                          <a:cs typeface="Times New Roman"/>
                        </a:rPr>
                        <a:t>равлінні товари- ством</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52070" algn="just">
                        <a:lnSpc>
                          <a:spcPct val="86000"/>
                        </a:lnSpc>
                        <a:spcBef>
                          <a:spcPts val="295"/>
                        </a:spcBef>
                        <a:spcAft>
                          <a:spcPts val="0"/>
                        </a:spcAft>
                      </a:pPr>
                      <a:r>
                        <a:rPr lang="uk-UA" sz="1400" spc="-40">
                          <a:latin typeface="Times New Roman"/>
                          <a:ea typeface="Times New Roman"/>
                          <a:cs typeface="Times New Roman"/>
                        </a:rPr>
                        <a:t>власники </a:t>
                      </a:r>
                      <a:r>
                        <a:rPr lang="uk-UA" sz="1400" spc="-35">
                          <a:latin typeface="Times New Roman"/>
                          <a:ea typeface="Times New Roman"/>
                          <a:cs typeface="Times New Roman"/>
                        </a:rPr>
                        <a:t>акцій </a:t>
                      </a:r>
                      <a:r>
                        <a:rPr lang="uk-UA" sz="1400" spc="-30">
                          <a:latin typeface="Times New Roman"/>
                          <a:ea typeface="Times New Roman"/>
                          <a:cs typeface="Times New Roman"/>
                        </a:rPr>
                        <a:t>без- </a:t>
                      </a:r>
                      <a:r>
                        <a:rPr lang="uk-UA" sz="1400">
                          <a:latin typeface="Times New Roman"/>
                          <a:ea typeface="Times New Roman"/>
                          <a:cs typeface="Times New Roman"/>
                        </a:rPr>
                        <a:t>посередньо не ке- рують бізнесом</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271">
                <a:tc>
                  <a:txBody>
                    <a:bodyPr/>
                    <a:lstStyle/>
                    <a:p>
                      <a:pPr marL="67945" marR="54610" algn="just">
                        <a:lnSpc>
                          <a:spcPct val="86000"/>
                        </a:lnSpc>
                        <a:spcBef>
                          <a:spcPts val="295"/>
                        </a:spcBef>
                        <a:spcAft>
                          <a:spcPts val="0"/>
                        </a:spcAft>
                      </a:pPr>
                      <a:r>
                        <a:rPr lang="uk-UA" sz="1400">
                          <a:latin typeface="Times New Roman"/>
                          <a:ea typeface="Times New Roman"/>
                          <a:cs typeface="Times New Roman"/>
                        </a:rPr>
                        <a:t>для зміни власни- ка </a:t>
                      </a:r>
                      <a:r>
                        <a:rPr lang="uk-UA" sz="1400" spc="-15">
                          <a:latin typeface="Times New Roman"/>
                          <a:ea typeface="Times New Roman"/>
                          <a:cs typeface="Times New Roman"/>
                        </a:rPr>
                        <a:t>необхідна згода </a:t>
                      </a:r>
                      <a:r>
                        <a:rPr lang="uk-UA" sz="1400">
                          <a:latin typeface="Times New Roman"/>
                          <a:ea typeface="Times New Roman"/>
                          <a:cs typeface="Times New Roman"/>
                        </a:rPr>
                        <a:t>інших учасників</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1435" algn="just">
                        <a:lnSpc>
                          <a:spcPct val="86000"/>
                        </a:lnSpc>
                        <a:spcBef>
                          <a:spcPts val="295"/>
                        </a:spcBef>
                        <a:spcAft>
                          <a:spcPts val="0"/>
                        </a:spcAft>
                      </a:pPr>
                      <a:r>
                        <a:rPr lang="uk-UA" sz="1400">
                          <a:latin typeface="Times New Roman"/>
                          <a:ea typeface="Times New Roman"/>
                          <a:cs typeface="Times New Roman"/>
                        </a:rPr>
                        <a:t>для зміни влас- ника необхідна </a:t>
                      </a:r>
                      <a:r>
                        <a:rPr lang="uk-UA" sz="1400" spc="-35">
                          <a:latin typeface="Times New Roman"/>
                          <a:ea typeface="Times New Roman"/>
                          <a:cs typeface="Times New Roman"/>
                        </a:rPr>
                        <a:t>згода </a:t>
                      </a:r>
                      <a:r>
                        <a:rPr lang="uk-UA" sz="1400" spc="-30">
                          <a:latin typeface="Times New Roman"/>
                          <a:ea typeface="Times New Roman"/>
                          <a:cs typeface="Times New Roman"/>
                        </a:rPr>
                        <a:t>інших </a:t>
                      </a:r>
                      <a:r>
                        <a:rPr lang="uk-UA" sz="1400" spc="-40">
                          <a:latin typeface="Times New Roman"/>
                          <a:ea typeface="Times New Roman"/>
                          <a:cs typeface="Times New Roman"/>
                        </a:rPr>
                        <a:t>учас- </a:t>
                      </a:r>
                      <a:r>
                        <a:rPr lang="uk-UA" sz="1400">
                          <a:latin typeface="Times New Roman"/>
                          <a:ea typeface="Times New Roman"/>
                          <a:cs typeface="Times New Roman"/>
                        </a:rPr>
                        <a:t>ників</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1435" algn="just">
                        <a:lnSpc>
                          <a:spcPct val="86000"/>
                        </a:lnSpc>
                        <a:spcBef>
                          <a:spcPts val="295"/>
                        </a:spcBef>
                        <a:spcAft>
                          <a:spcPts val="0"/>
                        </a:spcAft>
                      </a:pPr>
                      <a:r>
                        <a:rPr lang="uk-UA" sz="1400">
                          <a:latin typeface="Times New Roman"/>
                          <a:ea typeface="Times New Roman"/>
                          <a:cs typeface="Times New Roman"/>
                        </a:rPr>
                        <a:t>для зміни влас- ника необхідна </a:t>
                      </a:r>
                      <a:r>
                        <a:rPr lang="uk-UA" sz="1400" spc="-35">
                          <a:latin typeface="Times New Roman"/>
                          <a:ea typeface="Times New Roman"/>
                          <a:cs typeface="Times New Roman"/>
                        </a:rPr>
                        <a:t>згода </a:t>
                      </a:r>
                      <a:r>
                        <a:rPr lang="uk-UA" sz="1400" spc="-30">
                          <a:latin typeface="Times New Roman"/>
                          <a:ea typeface="Times New Roman"/>
                          <a:cs typeface="Times New Roman"/>
                        </a:rPr>
                        <a:t>інших </a:t>
                      </a:r>
                      <a:r>
                        <a:rPr lang="uk-UA" sz="1400" spc="-40">
                          <a:latin typeface="Times New Roman"/>
                          <a:ea typeface="Times New Roman"/>
                          <a:cs typeface="Times New Roman"/>
                        </a:rPr>
                        <a:t>учас- </a:t>
                      </a:r>
                      <a:r>
                        <a:rPr lang="uk-UA" sz="1400">
                          <a:latin typeface="Times New Roman"/>
                          <a:ea typeface="Times New Roman"/>
                          <a:cs typeface="Times New Roman"/>
                        </a:rPr>
                        <a:t>ників</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56515" algn="just">
                        <a:lnSpc>
                          <a:spcPct val="86000"/>
                        </a:lnSpc>
                        <a:spcBef>
                          <a:spcPts val="295"/>
                        </a:spcBef>
                        <a:spcAft>
                          <a:spcPts val="0"/>
                        </a:spcAft>
                      </a:pPr>
                      <a:r>
                        <a:rPr lang="uk-UA" sz="1400" dirty="0">
                          <a:latin typeface="Times New Roman"/>
                          <a:ea typeface="Times New Roman"/>
                          <a:cs typeface="Times New Roman"/>
                        </a:rPr>
                        <a:t>акції вільно </a:t>
                      </a:r>
                      <a:r>
                        <a:rPr lang="uk-UA" sz="1400" dirty="0" err="1">
                          <a:latin typeface="Times New Roman"/>
                          <a:ea typeface="Times New Roman"/>
                          <a:cs typeface="Times New Roman"/>
                        </a:rPr>
                        <a:t>про-</a:t>
                      </a:r>
                      <a:r>
                        <a:rPr lang="uk-UA" sz="1400" dirty="0">
                          <a:latin typeface="Times New Roman"/>
                          <a:ea typeface="Times New Roman"/>
                          <a:cs typeface="Times New Roman"/>
                        </a:rPr>
                        <a:t> даються та </a:t>
                      </a:r>
                      <a:r>
                        <a:rPr lang="uk-UA" sz="1400" dirty="0" err="1">
                          <a:latin typeface="Times New Roman"/>
                          <a:ea typeface="Times New Roman"/>
                          <a:cs typeface="Times New Roman"/>
                        </a:rPr>
                        <a:t>купу-</a:t>
                      </a:r>
                      <a:r>
                        <a:rPr lang="uk-UA" sz="1400" dirty="0">
                          <a:latin typeface="Times New Roman"/>
                          <a:ea typeface="Times New Roman"/>
                          <a:cs typeface="Times New Roman"/>
                        </a:rPr>
                        <a:t> </a:t>
                      </a:r>
                      <a:r>
                        <a:rPr lang="uk-UA" sz="1400" dirty="0" err="1">
                          <a:latin typeface="Times New Roman"/>
                          <a:ea typeface="Times New Roman"/>
                          <a:cs typeface="Times New Roman"/>
                        </a:rPr>
                        <a:t>ються</a:t>
                      </a:r>
                      <a:r>
                        <a:rPr lang="uk-UA" sz="1400" dirty="0">
                          <a:latin typeface="Times New Roman"/>
                          <a:ea typeface="Times New Roman"/>
                          <a:cs typeface="Times New Roman"/>
                        </a:rPr>
                        <a:t> (у ЗАТ </a:t>
                      </a:r>
                      <a:r>
                        <a:rPr lang="uk-UA" sz="1400" dirty="0" err="1">
                          <a:latin typeface="Times New Roman"/>
                          <a:ea typeface="Times New Roman"/>
                          <a:cs typeface="Times New Roman"/>
                        </a:rPr>
                        <a:t>по-</a:t>
                      </a:r>
                      <a:r>
                        <a:rPr lang="uk-UA" sz="1400" dirty="0">
                          <a:latin typeface="Times New Roman"/>
                          <a:ea typeface="Times New Roman"/>
                          <a:cs typeface="Times New Roman"/>
                        </a:rPr>
                        <a:t> </a:t>
                      </a:r>
                      <a:r>
                        <a:rPr lang="uk-UA" sz="1400" dirty="0" err="1">
                          <a:latin typeface="Times New Roman"/>
                          <a:ea typeface="Times New Roman"/>
                          <a:cs typeface="Times New Roman"/>
                        </a:rPr>
                        <a:t>трібна</a:t>
                      </a:r>
                      <a:r>
                        <a:rPr lang="uk-UA" sz="1400" dirty="0">
                          <a:latin typeface="Times New Roman"/>
                          <a:ea typeface="Times New Roman"/>
                          <a:cs typeface="Times New Roman"/>
                        </a:rPr>
                        <a:t> згода </a:t>
                      </a:r>
                      <a:r>
                        <a:rPr lang="uk-UA" sz="1400" dirty="0" err="1">
                          <a:latin typeface="Times New Roman"/>
                          <a:ea typeface="Times New Roman"/>
                          <a:cs typeface="Times New Roman"/>
                        </a:rPr>
                        <a:t>реш-</a:t>
                      </a:r>
                      <a:r>
                        <a:rPr lang="uk-UA" sz="1400" dirty="0">
                          <a:latin typeface="Times New Roman"/>
                          <a:ea typeface="Times New Roman"/>
                          <a:cs typeface="Times New Roman"/>
                        </a:rPr>
                        <a:t> ти акціонерів)</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161" name="Rectangle 1"/>
          <p:cNvSpPr>
            <a:spLocks noChangeArrowheads="1"/>
          </p:cNvSpPr>
          <p:nvPr/>
        </p:nvSpPr>
        <p:spPr bwMode="auto">
          <a:xfrm>
            <a:off x="-1" y="1"/>
            <a:ext cx="12373017"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uk-U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ПОРІВНЯЛЬНА ХАРАКТЕРИСТИКА ФОРМ </a:t>
            </a:r>
            <a:r>
              <a:rPr lang="uk-UA" sz="2000" b="1" dirty="0" smtClean="0"/>
              <a:t>ОРГАНІЗАЦІЇ БІЗНЕСУ В УКРАЇНІ</a:t>
            </a:r>
            <a:endParaRPr lang="ru-RU" sz="2000" dirty="0" smtClean="0"/>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28953" y="0"/>
            <a:ext cx="5929354" cy="523220"/>
          </a:xfrm>
          <a:prstGeom prst="rect">
            <a:avLst/>
          </a:prstGeom>
        </p:spPr>
        <p:txBody>
          <a:bodyPr wrap="square">
            <a:spAutoFit/>
          </a:bodyPr>
          <a:lstStyle/>
          <a:p>
            <a:pPr algn="ctr"/>
            <a:r>
              <a:rPr lang="uk-UA" sz="2800" b="1" dirty="0" smtClean="0"/>
              <a:t>Підготовча стадія.</a:t>
            </a:r>
            <a:endParaRPr lang="ru-RU" sz="2800" dirty="0"/>
          </a:p>
        </p:txBody>
      </p:sp>
      <p:sp>
        <p:nvSpPr>
          <p:cNvPr id="94209" name="Rectangle 1"/>
          <p:cNvSpPr>
            <a:spLocks noChangeArrowheads="1"/>
          </p:cNvSpPr>
          <p:nvPr/>
        </p:nvSpPr>
        <p:spPr bwMode="auto">
          <a:xfrm>
            <a:off x="299995" y="571480"/>
            <a:ext cx="1214446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tab pos="420688"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підготовчій стадії:</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20688"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збирається та аналізується маркетингова, виробнича, фінансова й загальноекономічна інформація про майбутній бізнес (процес формування інформаційного поля бізнес-плану). Що більше інформації буде зібрано, то більш обґрунтованими будуть наступні розрахунки;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20688"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з’ясовуються сприятливі можливості та загрози розвитку бізнесу в зовнішньому середовищі. Для вивчення факторів зовнішнього середовища всю їх сукупність, як правило, поділяють на три групи: загальноекономічні фактори; галузеві фактори; конкуренти;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20688"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оцінюються сильні та слабкі сторони фірми. Сильні сторони фірми — це її особливі, унікальні або принаймні оригінальні способи конкурентної боротьби. Слабкі сторони — це те, в чому фірма відстає від конкурентів;</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20688"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визначається місія фірми, тобто головне призначення, специфічна роль, особливий шлях у бізнесі, що відрізнятимуть її від конкурентів;</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20688"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формулюються конкретні цілі діяльності фірми, тобто чітко визначається те, чого фірма хоче досягти за певний проміжок часу;</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20688"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аналізуються стратегічні альтернативи та вибирається стратегія діяльності фірми. Вибираючи стратегію, підприємець, як правило, орієнтується на одну з можливих типових стратегій бізнесу: контролю за витратами; диференціації; фокусування.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5747" y="428604"/>
            <a:ext cx="11644394" cy="3046988"/>
          </a:xfrm>
          <a:prstGeom prst="rect">
            <a:avLst/>
          </a:prstGeom>
        </p:spPr>
        <p:txBody>
          <a:bodyPr wrap="square">
            <a:spAutoFit/>
          </a:bodyPr>
          <a:lstStyle/>
          <a:p>
            <a:r>
              <a:rPr lang="uk-UA" sz="3200" b="1" dirty="0" smtClean="0"/>
              <a:t>Основна стадія </a:t>
            </a:r>
            <a:r>
              <a:rPr lang="uk-UA" sz="3200" dirty="0" smtClean="0"/>
              <a:t>— це безпосереднє опрацювання бізнес-плану. Головна мета цієї стадії — довести економічну доцільність створення даного бізнесу, переконливо показати, як саме гроші чи інші ресурси потенційного інвестора забезпечать йому очікуваний зиск. </a:t>
            </a:r>
            <a:endParaRPr lang="ru-RU"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0" y="0"/>
            <a:ext cx="1260157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428625" algn="ctr" defTabSz="914400" rtl="0" eaLnBrk="1" fontAlgn="base" latinLnBrk="0" hangingPunct="1">
              <a:lnSpc>
                <a:spcPct val="100000"/>
              </a:lnSpc>
              <a:spcBef>
                <a:spcPct val="0"/>
              </a:spcBef>
              <a:spcAft>
                <a:spcPct val="0"/>
              </a:spcAft>
              <a:buClrTx/>
              <a:buSzTx/>
              <a:tabLst>
                <a:tab pos="228600" algn="l"/>
                <a:tab pos="1022350" algn="l"/>
              </a:tabLst>
            </a:pP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ЛОГІКА ПРОЦЕСУ СТРАТЕГІЧНОГО ПЛАНУВАННЯ НА ПІДГОТОВЧІЙ СТАДІЇ</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5234" name="Picture 2"/>
          <p:cNvPicPr>
            <a:picLocks noChangeAspect="1" noChangeArrowheads="1"/>
          </p:cNvPicPr>
          <p:nvPr/>
        </p:nvPicPr>
        <p:blipFill>
          <a:blip r:embed="rId2"/>
          <a:srcRect/>
          <a:stretch>
            <a:fillRect/>
          </a:stretch>
        </p:blipFill>
        <p:spPr bwMode="auto">
          <a:xfrm>
            <a:off x="0" y="358774"/>
            <a:ext cx="12373017" cy="6956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871" y="214289"/>
            <a:ext cx="11644394" cy="5632311"/>
          </a:xfrm>
          <a:prstGeom prst="rect">
            <a:avLst/>
          </a:prstGeom>
        </p:spPr>
        <p:txBody>
          <a:bodyPr wrap="square">
            <a:spAutoFit/>
          </a:bodyPr>
          <a:lstStyle/>
          <a:p>
            <a:pPr algn="ctr"/>
            <a:r>
              <a:rPr lang="uk-UA" sz="3600" b="1" dirty="0" smtClean="0"/>
              <a:t>Переваги експортної діяльності:</a:t>
            </a:r>
            <a:r>
              <a:rPr lang="uk-UA" sz="3600" dirty="0" smtClean="0"/>
              <a:t> </a:t>
            </a:r>
          </a:p>
          <a:p>
            <a:endParaRPr lang="uk-UA" sz="3600" dirty="0" smtClean="0"/>
          </a:p>
          <a:p>
            <a:pPr>
              <a:buFont typeface="Arial" pitchFamily="34" charset="0"/>
              <a:buChar char="•"/>
            </a:pPr>
            <a:r>
              <a:rPr lang="uk-UA" sz="3600" dirty="0" smtClean="0"/>
              <a:t> розширення ринку збуту продукції;</a:t>
            </a:r>
          </a:p>
          <a:p>
            <a:pPr>
              <a:buFont typeface="Arial" pitchFamily="34" charset="0"/>
              <a:buChar char="•"/>
            </a:pPr>
            <a:r>
              <a:rPr lang="uk-UA" sz="3600" dirty="0" smtClean="0"/>
              <a:t> підвищення конкурентних переваг підприємства;</a:t>
            </a:r>
          </a:p>
          <a:p>
            <a:pPr>
              <a:buFont typeface="Arial" pitchFamily="34" charset="0"/>
              <a:buChar char="•"/>
            </a:pPr>
            <a:r>
              <a:rPr lang="uk-UA" sz="3600" dirty="0" smtClean="0"/>
              <a:t> зростання рівня прибутку;</a:t>
            </a:r>
          </a:p>
          <a:p>
            <a:pPr>
              <a:buFont typeface="Arial" pitchFamily="34" charset="0"/>
              <a:buChar char="•"/>
            </a:pPr>
            <a:r>
              <a:rPr lang="uk-UA" sz="3600" dirty="0" smtClean="0"/>
              <a:t> розвиток потенціалу компанії та навичок її співробітників;</a:t>
            </a:r>
          </a:p>
          <a:p>
            <a:pPr>
              <a:buFont typeface="Arial" pitchFamily="34" charset="0"/>
              <a:buChar char="•"/>
            </a:pPr>
            <a:r>
              <a:rPr lang="uk-UA" sz="3600" dirty="0" smtClean="0"/>
              <a:t> диверсифікація ринків збуту та продукції підприємства та інші. </a:t>
            </a:r>
            <a:endParaRPr lang="uk-UA"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299995" y="285728"/>
            <a:ext cx="1171583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400050" algn="ctr" defTabSz="914400" rtl="0" eaLnBrk="1" fontAlgn="base" latinLnBrk="0" hangingPunct="1">
              <a:lnSpc>
                <a:spcPct val="100000"/>
              </a:lnSpc>
              <a:spcBef>
                <a:spcPct val="0"/>
              </a:spcBef>
              <a:spcAft>
                <a:spcPct val="0"/>
              </a:spcAft>
              <a:buClrTx/>
              <a:buSzTx/>
              <a:tabLst>
                <a:tab pos="417513" algn="l"/>
              </a:tabLst>
            </a:pPr>
            <a:r>
              <a:rPr kumimoji="0" lang="uk-U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ОЦІНКА СПРИЯТЛИВИХ ЗОВНІШНІХ МОЖЛИВОСТЕЙ </a:t>
            </a:r>
          </a:p>
          <a:p>
            <a:pPr marL="457200" marR="0" lvl="1" indent="-400050" algn="ctr" defTabSz="914400" rtl="0" eaLnBrk="1" fontAlgn="base" latinLnBrk="0" hangingPunct="1">
              <a:lnSpc>
                <a:spcPct val="100000"/>
              </a:lnSpc>
              <a:spcBef>
                <a:spcPct val="0"/>
              </a:spcBef>
              <a:spcAft>
                <a:spcPct val="0"/>
              </a:spcAft>
              <a:buClrTx/>
              <a:buSzTx/>
              <a:tabLst>
                <a:tab pos="417513" algn="l"/>
              </a:tabLst>
            </a:pPr>
            <a:r>
              <a:rPr kumimoji="0" lang="uk-U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 ЗАГРОЗ ДЛЯ БІЗНЕСУ</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tab pos="417513" algn="l"/>
              </a:tabLst>
            </a:pPr>
            <a:endPar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tab pos="41751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Зовнішній аналіз — це процес оцінки зовнішніх факторів, тобто таких, котрі об’єктивно утворюються в середовищі функціонування фірми, на яке вона безпосередньо не може впливати. Зовнішній аналіз ставить дві головні цілі:</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Char char="•"/>
              <a:tabLst>
                <a:tab pos="41751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визначити сприятливі можливості та загрози для фірми;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Char char="•"/>
              <a:tabLst>
                <a:tab pos="41751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ідентифікувати ключові фактори успіху у вибраній сфері бізнесу.</a:t>
            </a:r>
          </a:p>
          <a:p>
            <a:pPr marL="0" marR="0" lvl="0" indent="190500" algn="l" defTabSz="914400" rtl="0" eaLnBrk="0" fontAlgn="base" latinLnBrk="0" hangingPunct="0">
              <a:lnSpc>
                <a:spcPct val="100000"/>
              </a:lnSpc>
              <a:spcBef>
                <a:spcPct val="0"/>
              </a:spcBef>
              <a:spcAft>
                <a:spcPct val="0"/>
              </a:spcAft>
              <a:buClrTx/>
              <a:buSzTx/>
              <a:buFontTx/>
              <a:buNone/>
              <a:tabLst>
                <a:tab pos="41751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Сприятливі можливості — це фактори зовнішнього середовища, які допомагають досягненню цілей фірми. Загрози — це зовнішні умови, які обмежують можливості фірми безперешкодно досягти потрібної мети. </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0"/>
            <a:ext cx="12015827"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вивчення впливу факторів зовнішнього середовища всю їхню сукупність поділяють на: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None/>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загальні макроекономічні фактори; б) галузеві фактори.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None/>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 </a:t>
            </a:r>
            <a:r>
              <a:rPr kumimoji="0" lang="uk-UA"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загальних макроекономічних факторів </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належать:</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макроекономічні показники (динаміка валового внутрішнього продукту, рівень інфляції, зміни рівня реальних доходів населення, коливання процентних ставок за кредити, курси валют тощо);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соціально-демографічна ситуація (структура зайнятості, кількість працездатного населення, рівень соціального захисту населення тощо);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державне регулювання бізнесу (можливі зміни в законодавстві стосовно даного бізнесу, його товарів, послуг, каналів збуту, цін, рекламної політики, оподаткування, митного режиму тощо);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природні умови й екологічні обмеження.</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0" y="0"/>
            <a:ext cx="11872951"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ctr" defTabSz="914400" rtl="0" eaLnBrk="1" fontAlgn="base" latinLnBrk="0" hangingPunct="1">
              <a:lnSpc>
                <a:spcPct val="100000"/>
              </a:lnSpc>
              <a:spcBef>
                <a:spcPct val="0"/>
              </a:spcBef>
              <a:spcAft>
                <a:spcPct val="0"/>
              </a:spcAft>
              <a:buClrTx/>
              <a:buSzTx/>
              <a:buFontTx/>
              <a:buNone/>
              <a:tabLst>
                <a:tab pos="420688"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Аналіз </a:t>
            </a:r>
            <a:r>
              <a:rPr kumimoji="0" lang="uk-UA"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галузевих факторів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має на меті:</a:t>
            </a:r>
          </a:p>
          <a:p>
            <a:pPr marL="0" marR="0" lvl="0" indent="190500" defTabSz="914400" rtl="0" eaLnBrk="1" fontAlgn="base" latinLnBrk="0" hangingPunct="1">
              <a:lnSpc>
                <a:spcPct val="100000"/>
              </a:lnSpc>
              <a:spcBef>
                <a:spcPct val="0"/>
              </a:spcBef>
              <a:spcAft>
                <a:spcPct val="0"/>
              </a:spcAft>
              <a:buClrTx/>
              <a:buSzTx/>
              <a:buFontTx/>
              <a:buNone/>
              <a:tabLst>
                <a:tab pos="420688" algn="l"/>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defTabSz="914400" rtl="0" eaLnBrk="0" fontAlgn="base" latinLnBrk="0" hangingPunct="0">
              <a:lnSpc>
                <a:spcPct val="100000"/>
              </a:lnSpc>
              <a:spcBef>
                <a:spcPct val="0"/>
              </a:spcBef>
              <a:spcAft>
                <a:spcPct val="0"/>
              </a:spcAft>
              <a:buClrTx/>
              <a:buSzTx/>
              <a:buFontTx/>
              <a:buChar char="•"/>
              <a:tabLst>
                <a:tab pos="420688"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оцінити розміри галузі;</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defTabSz="914400" rtl="0" eaLnBrk="0" fontAlgn="base" latinLnBrk="0" hangingPunct="0">
              <a:lnSpc>
                <a:spcPct val="100000"/>
              </a:lnSpc>
              <a:spcBef>
                <a:spcPct val="0"/>
              </a:spcBef>
              <a:spcAft>
                <a:spcPct val="0"/>
              </a:spcAft>
              <a:buClrTx/>
              <a:buSzTx/>
              <a:buFontTx/>
              <a:buChar char="•"/>
              <a:tabLst>
                <a:tab pos="420688"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визначити основні сили, що конкурують у галузі;</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defTabSz="914400" rtl="0" eaLnBrk="0" fontAlgn="base" latinLnBrk="0" hangingPunct="0">
              <a:lnSpc>
                <a:spcPct val="100000"/>
              </a:lnSpc>
              <a:spcBef>
                <a:spcPct val="0"/>
              </a:spcBef>
              <a:spcAft>
                <a:spcPct val="0"/>
              </a:spcAft>
              <a:buClrTx/>
              <a:buSzTx/>
              <a:buFontTx/>
              <a:buChar char="•"/>
              <a:tabLst>
                <a:tab pos="420688"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оцінити інтенсивність конкуренції;</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defTabSz="914400" rtl="0" eaLnBrk="0" fontAlgn="base" latinLnBrk="0" hangingPunct="0">
              <a:lnSpc>
                <a:spcPct val="100000"/>
              </a:lnSpc>
              <a:spcBef>
                <a:spcPct val="0"/>
              </a:spcBef>
              <a:spcAft>
                <a:spcPct val="0"/>
              </a:spcAft>
              <a:buClrTx/>
              <a:buSzTx/>
              <a:buFontTx/>
              <a:buChar char="•"/>
              <a:tabLst>
                <a:tab pos="420688"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визначити ключові фактори успіху в галузі. Предметом галузевого аналізу є такі фактори: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defTabSz="914400" rtl="0" eaLnBrk="0" fontAlgn="base" latinLnBrk="0" hangingPunct="0">
              <a:lnSpc>
                <a:spcPct val="100000"/>
              </a:lnSpc>
              <a:spcBef>
                <a:spcPct val="0"/>
              </a:spcBef>
              <a:spcAft>
                <a:spcPct val="0"/>
              </a:spcAft>
              <a:buClrTx/>
              <a:buSzTx/>
              <a:buFontTx/>
              <a:buChar char="•"/>
              <a:tabLst>
                <a:tab pos="420688"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споживачі (обсяги та характеристики ринку, темпи зростання ринку, сезонність та циклічність попиту, диференціація продуктів, чутливість споживачів до цін, здатність споживачів диктувати свої ціни);</a:t>
            </a:r>
          </a:p>
          <a:p>
            <a:pPr marL="0" marR="0" lvl="0" indent="190500" algn="just" defTabSz="914400" rtl="0" eaLnBrk="0" fontAlgn="base" latinLnBrk="0" hangingPunct="0">
              <a:lnSpc>
                <a:spcPct val="100000"/>
              </a:lnSpc>
              <a:spcBef>
                <a:spcPct val="0"/>
              </a:spcBef>
              <a:spcAft>
                <a:spcPct val="0"/>
              </a:spcAft>
              <a:buClrTx/>
              <a:buSzTx/>
              <a:tabLst>
                <a:tab pos="420688" algn="l"/>
              </a:tabLst>
            </a:pP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0" y="642918"/>
            <a:ext cx="11872951"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Char char="•"/>
              <a:tabLst>
                <a:tab pos="415925"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постачальники (кількість, інтенсивність конкуренції, наявність матеріалів-замінників, рівень вертикальної інтеграції з постачальниками, здатність постачальників диктувати свої ціни);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defTabSz="914400" rtl="0" eaLnBrk="0" fontAlgn="base" latinLnBrk="0" hangingPunct="0">
              <a:lnSpc>
                <a:spcPct val="100000"/>
              </a:lnSpc>
              <a:spcBef>
                <a:spcPct val="0"/>
              </a:spcBef>
              <a:spcAft>
                <a:spcPct val="0"/>
              </a:spcAft>
              <a:buClrTx/>
              <a:buSzTx/>
              <a:buFontTx/>
              <a:buChar char="•"/>
              <a:tabLst>
                <a:tab pos="415925"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конкуренти (основні сили, що конкурують у галузі, поділ ринку поміж ними, інтенсивність конкуренції, можливості появи принципово нових продуктів-замінників, основні конкурентні переваги в галузі);</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defTabSz="914400" rtl="0" eaLnBrk="0" fontAlgn="base" latinLnBrk="0" hangingPunct="0">
              <a:lnSpc>
                <a:spcPct val="100000"/>
              </a:lnSpc>
              <a:spcBef>
                <a:spcPct val="0"/>
              </a:spcBef>
              <a:spcAft>
                <a:spcPct val="0"/>
              </a:spcAft>
              <a:buClrTx/>
              <a:buSzTx/>
              <a:buFontTx/>
              <a:buChar char="•"/>
              <a:tabLst>
                <a:tab pos="415925"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перешкоди для входження в галузь (обсяги початкових інвестицій, доступність джерел сировини та каналів збуту, конвертованість активів, захист з боку держави, прихильність споживачів тощо);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defTabSz="914400" rtl="0" eaLnBrk="0" fontAlgn="base" latinLnBrk="0" hangingPunct="0">
              <a:lnSpc>
                <a:spcPct val="100000"/>
              </a:lnSpc>
              <a:spcBef>
                <a:spcPct val="0"/>
              </a:spcBef>
              <a:spcAft>
                <a:spcPct val="0"/>
              </a:spcAft>
              <a:buClrTx/>
              <a:buSzTx/>
              <a:buFontTx/>
              <a:buChar char="•"/>
              <a:tabLst>
                <a:tab pos="415925"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технології (швидкість зміни технологій виробництва продукції в галузі, вплив технологічних змін на якість продукції та ціну, можливості здобуття переваг від упровадження нових технологій, можливості появи принципово нових технологій у галузі тощо).</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657317" y="214290"/>
            <a:ext cx="9215502" cy="461665"/>
          </a:xfrm>
          <a:prstGeom prst="rect">
            <a:avLst/>
          </a:prstGeom>
        </p:spPr>
        <p:txBody>
          <a:bodyPr wrap="square">
            <a:spAutoFit/>
          </a:bodyPr>
          <a:lstStyle/>
          <a:p>
            <a:pPr lvl="0" indent="190500" algn="ctr" fontAlgn="base">
              <a:spcBef>
                <a:spcPct val="0"/>
              </a:spcBef>
              <a:spcAft>
                <a:spcPct val="0"/>
              </a:spcAft>
              <a:tabLst>
                <a:tab pos="420688" algn="l"/>
              </a:tabLst>
            </a:pPr>
            <a:r>
              <a:rPr lang="uk-UA" sz="2400" u="sng" dirty="0" smtClean="0">
                <a:latin typeface="Arial" pitchFamily="34" charset="0"/>
                <a:ea typeface="Times New Roman" pitchFamily="18" charset="0"/>
                <a:cs typeface="Arial" pitchFamily="34" charset="0"/>
              </a:rPr>
              <a:t>Аналіз </a:t>
            </a:r>
            <a:r>
              <a:rPr lang="uk-UA" sz="2400" b="1" i="1" u="sng" dirty="0" smtClean="0">
                <a:latin typeface="Arial" pitchFamily="34" charset="0"/>
                <a:ea typeface="Times New Roman" pitchFamily="18" charset="0"/>
                <a:cs typeface="Arial" pitchFamily="34" charset="0"/>
              </a:rPr>
              <a:t>галузевих факторів </a:t>
            </a:r>
            <a:r>
              <a:rPr lang="uk-UA" sz="2400" u="sng" dirty="0" smtClean="0">
                <a:latin typeface="Arial" pitchFamily="34" charset="0"/>
                <a:ea typeface="Times New Roman" pitchFamily="18" charset="0"/>
                <a:cs typeface="Arial" pitchFamily="34" charset="0"/>
              </a:rPr>
              <a:t>має на меті:</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0"/>
            <a:ext cx="11087133"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tab pos="3730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Аналіз зазначених факторів дає змогу уточнити низку принципово важливих галузевих аспектів діяльності:</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яка тенденція (піднесення чи занепаду) притаманна цій галузі?</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який рівень конкуренції в галузі?</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 якої стадії життєвого циклу належить основна продукція галузі?</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 змінюються смаки та орієнтація споживачів?</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0" y="0"/>
            <a:ext cx="12158703" cy="6565480"/>
          </a:xfrm>
          <a:prstGeom prst="rect">
            <a:avLst/>
          </a:prstGeom>
          <a:noFill/>
          <a:ln w="9525">
            <a:noFill/>
            <a:miter lim="800000"/>
            <a:headEnd/>
            <a:tailEnd/>
          </a:ln>
          <a:effectLst/>
        </p:spPr>
        <p:txBody>
          <a:bodyPr vert="horz" wrap="square" lIns="469752" tIns="660192" rIns="266616" bIns="660192"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tab pos="422275"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Конкуренція є найбільшою небезпекою в бізнесі. Тому підприємцеві дуже важливо хоча б орієнтовно оцінити конкурентну позицію своєї майбутньої фірми. Одним зі способів практичного розв’язання цієї проблеми є побудова матриці конкурентного профілю.</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None/>
              <a:tabLst>
                <a:tab pos="422275"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Розрахунок матриці конкурентного профілю ведеться в такій послідовності:</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22275"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Визначаються ключові фактори успіху у відповідній сфері бізнесу.</a:t>
            </a:r>
          </a:p>
          <a:p>
            <a:pPr marL="0" marR="0" lvl="0" indent="190500" algn="just" defTabSz="914400" rtl="0" eaLnBrk="0" fontAlgn="base" latinLnBrk="0" hangingPunct="0">
              <a:lnSpc>
                <a:spcPct val="100000"/>
              </a:lnSpc>
              <a:spcBef>
                <a:spcPct val="0"/>
              </a:spcBef>
              <a:spcAft>
                <a:spcPct val="0"/>
              </a:spcAft>
              <a:buClrTx/>
              <a:buSzTx/>
              <a:buFontTx/>
              <a:buChar char="•"/>
              <a:tabLst>
                <a:tab pos="422275"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Кожному з ключових факторів успіху надається певний ваговий коефіцієнт, який характеризує важливість (значущість, місце) відповідного ключового фактора щодо інших ключових факторів. Цей ваговий коефіцієнт установлює сам підприємець, покладаючись на свій досвід, знання, особисті оцінки. Сума вагових коефіцієнтів має дорівнювати одиниці.</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22275"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Складається список головних (4—5) конкурентів та визначається рейтинг (індивідуальний кількісний показник оцінки досягнень) кожного конкурента щодо кожного ключового фактора успіху. Рейтинг диференціюється від одиниці (незначні досягнення конкурента) до чотирьох (дуже великі досягнення).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22275" algn="l"/>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Множенням вагового коефіцієнта на встановлений рейтинг визначають загальну оцінку кожного ключового фактора успіху. Сума одержаних загальних оцінок за всією сукупністю ключових факторів успіху уможливлює визначення конкурентної позиції власної фірми проти головних конкурентів.</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57383" y="285728"/>
            <a:ext cx="7858180" cy="461665"/>
          </a:xfrm>
          <a:prstGeom prst="rect">
            <a:avLst/>
          </a:prstGeom>
        </p:spPr>
        <p:txBody>
          <a:bodyPr wrap="square">
            <a:spAutoFit/>
          </a:bodyPr>
          <a:lstStyle/>
          <a:p>
            <a:pPr algn="ctr"/>
            <a:r>
              <a:rPr lang="uk-UA" sz="2400" b="1" dirty="0" smtClean="0">
                <a:latin typeface="Times New Roman" pitchFamily="18" charset="0"/>
                <a:cs typeface="Times New Roman" pitchFamily="18" charset="0"/>
              </a:rPr>
              <a:t>Послідовність розробки бізнес-плану</a:t>
            </a:r>
            <a:endParaRPr lang="ru-RU" sz="24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800061" y="763409"/>
          <a:ext cx="11430080" cy="5543550"/>
        </p:xfrm>
        <a:graphic>
          <a:graphicData uri="http://schemas.openxmlformats.org/drawingml/2006/table">
            <a:tbl>
              <a:tblPr/>
              <a:tblGrid>
                <a:gridCol w="6957440"/>
                <a:gridCol w="4472640"/>
              </a:tblGrid>
              <a:tr h="359393">
                <a:tc>
                  <a:txBody>
                    <a:bodyPr/>
                    <a:lstStyle/>
                    <a:p>
                      <a:pPr algn="ctr">
                        <a:spcAft>
                          <a:spcPts val="0"/>
                        </a:spcAft>
                      </a:pPr>
                      <a:r>
                        <a:rPr lang="uk-UA" sz="2400" dirty="0">
                          <a:latin typeface="Times New Roman" pitchFamily="18" charset="0"/>
                          <a:ea typeface="Calibri"/>
                          <a:cs typeface="Times New Roman" pitchFamily="18" charset="0"/>
                        </a:rPr>
                        <a:t>Номер та зміст етапу </a:t>
                      </a:r>
                      <a:endParaRPr lang="ru-RU" sz="2400" dirty="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400" dirty="0">
                          <a:latin typeface="Times New Roman" pitchFamily="18" charset="0"/>
                          <a:ea typeface="Calibri"/>
                          <a:cs typeface="Times New Roman" pitchFamily="18" charset="0"/>
                        </a:rPr>
                        <a:t>Назва розділу бізнес-плану </a:t>
                      </a:r>
                      <a:endParaRPr lang="ru-RU" sz="2400" dirty="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664">
                <a:tc>
                  <a:txBody>
                    <a:bodyPr/>
                    <a:lstStyle/>
                    <a:p>
                      <a:pPr algn="l">
                        <a:spcAft>
                          <a:spcPts val="0"/>
                        </a:spcAft>
                      </a:pPr>
                      <a:r>
                        <a:rPr lang="uk-UA" sz="2400">
                          <a:latin typeface="Times New Roman" pitchFamily="18" charset="0"/>
                          <a:ea typeface="Calibri"/>
                          <a:cs typeface="Times New Roman" pitchFamily="18" charset="0"/>
                        </a:rPr>
                        <a:t>1. Збір і аналіз інформації про продукцію </a:t>
                      </a:r>
                      <a:endParaRPr lang="ru-RU" sz="2400">
                        <a:latin typeface="Times New Roman" pitchFamily="18" charset="0"/>
                        <a:ea typeface="Calibri"/>
                        <a:cs typeface="Times New Roman" pitchFamily="18" charset="0"/>
                      </a:endParaRPr>
                    </a:p>
                    <a:p>
                      <a:pPr algn="l">
                        <a:spcAft>
                          <a:spcPts val="0"/>
                        </a:spcAft>
                      </a:pPr>
                      <a:r>
                        <a:rPr lang="uk-UA" sz="2400">
                          <a:latin typeface="Times New Roman" pitchFamily="18" charset="0"/>
                          <a:ea typeface="Calibri"/>
                          <a:cs typeface="Times New Roman" pitchFamily="18" charset="0"/>
                        </a:rPr>
                        <a:t>(послуги) підприємства </a:t>
                      </a:r>
                      <a:endParaRPr lang="ru-RU" sz="240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400" dirty="0">
                          <a:latin typeface="Times New Roman" pitchFamily="18" charset="0"/>
                          <a:ea typeface="Calibri"/>
                          <a:cs typeface="Times New Roman" pitchFamily="18" charset="0"/>
                        </a:rPr>
                        <a:t>Опис продукції (послуги) </a:t>
                      </a:r>
                      <a:endParaRPr lang="ru-RU" sz="2400" dirty="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393">
                <a:tc>
                  <a:txBody>
                    <a:bodyPr/>
                    <a:lstStyle/>
                    <a:p>
                      <a:pPr algn="l">
                        <a:spcAft>
                          <a:spcPts val="0"/>
                        </a:spcAft>
                      </a:pPr>
                      <a:r>
                        <a:rPr lang="uk-UA" sz="2400">
                          <a:latin typeface="Times New Roman" pitchFamily="18" charset="0"/>
                          <a:ea typeface="Calibri"/>
                          <a:cs typeface="Times New Roman" pitchFamily="18" charset="0"/>
                        </a:rPr>
                        <a:t>2. Збір і аналіз інформації з ринку збуту </a:t>
                      </a:r>
                      <a:endParaRPr lang="ru-RU" sz="240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400" dirty="0" smtClean="0">
                          <a:latin typeface="Times New Roman" pitchFamily="18" charset="0"/>
                          <a:ea typeface="Calibri"/>
                          <a:cs typeface="Times New Roman" pitchFamily="18" charset="0"/>
                        </a:rPr>
                        <a:t>Маркетинговий план </a:t>
                      </a:r>
                      <a:endParaRPr lang="ru-RU" sz="2400" dirty="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664">
                <a:tc>
                  <a:txBody>
                    <a:bodyPr/>
                    <a:lstStyle/>
                    <a:p>
                      <a:pPr algn="l">
                        <a:spcAft>
                          <a:spcPts val="0"/>
                        </a:spcAft>
                      </a:pPr>
                      <a:r>
                        <a:rPr lang="uk-UA" sz="2400" dirty="0">
                          <a:latin typeface="Times New Roman" pitchFamily="18" charset="0"/>
                          <a:ea typeface="Calibri"/>
                          <a:cs typeface="Times New Roman" pitchFamily="18" charset="0"/>
                        </a:rPr>
                        <a:t>3. Аналіз стану і можливостей підприємства, а також привабливості галузі </a:t>
                      </a:r>
                      <a:endParaRPr lang="ru-RU" sz="2400" dirty="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400" dirty="0">
                          <a:latin typeface="Times New Roman" pitchFamily="18" charset="0"/>
                          <a:ea typeface="Calibri"/>
                          <a:cs typeface="Times New Roman" pitchFamily="18" charset="0"/>
                        </a:rPr>
                        <a:t>Опис підприємства і галузі </a:t>
                      </a:r>
                      <a:endParaRPr lang="ru-RU" sz="2400" dirty="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0206">
                <a:tc>
                  <a:txBody>
                    <a:bodyPr/>
                    <a:lstStyle/>
                    <a:p>
                      <a:pPr algn="l">
                        <a:spcAft>
                          <a:spcPts val="0"/>
                        </a:spcAft>
                      </a:pPr>
                      <a:r>
                        <a:rPr lang="uk-UA" sz="2400" dirty="0">
                          <a:latin typeface="Times New Roman" pitchFamily="18" charset="0"/>
                          <a:ea typeface="Calibri"/>
                          <a:cs typeface="Times New Roman" pitchFamily="18" charset="0"/>
                        </a:rPr>
                        <a:t>4. Визначення потреби і джерел забезпечення підприємства необхідним ресурсним забезпеченням (основні засоби, оборотні </a:t>
                      </a:r>
                      <a:endParaRPr lang="ru-RU" sz="2400" dirty="0">
                        <a:latin typeface="Times New Roman" pitchFamily="18" charset="0"/>
                        <a:ea typeface="Calibri"/>
                        <a:cs typeface="Times New Roman" pitchFamily="18" charset="0"/>
                      </a:endParaRPr>
                    </a:p>
                    <a:p>
                      <a:pPr algn="just">
                        <a:spcAft>
                          <a:spcPts val="0"/>
                        </a:spcAft>
                      </a:pPr>
                      <a:r>
                        <a:rPr lang="uk-UA" sz="2400" dirty="0">
                          <a:latin typeface="Times New Roman" pitchFamily="18" charset="0"/>
                          <a:ea typeface="Calibri"/>
                          <a:cs typeface="Times New Roman" pitchFamily="18" charset="0"/>
                        </a:rPr>
                        <a:t>активи, персонал ін.) </a:t>
                      </a:r>
                      <a:endParaRPr lang="ru-RU" sz="2400" dirty="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400" dirty="0">
                          <a:latin typeface="Times New Roman" pitchFamily="18" charset="0"/>
                          <a:ea typeface="Calibri"/>
                          <a:cs typeface="Times New Roman" pitchFamily="18" charset="0"/>
                        </a:rPr>
                        <a:t>Виробничий план </a:t>
                      </a:r>
                      <a:endParaRPr lang="ru-RU" sz="2400" dirty="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0477">
                <a:tc>
                  <a:txBody>
                    <a:bodyPr/>
                    <a:lstStyle/>
                    <a:p>
                      <a:pPr algn="l">
                        <a:spcAft>
                          <a:spcPts val="0"/>
                        </a:spcAft>
                      </a:pPr>
                      <a:r>
                        <a:rPr lang="uk-UA" sz="2400" dirty="0">
                          <a:latin typeface="Times New Roman" pitchFamily="18" charset="0"/>
                          <a:ea typeface="Calibri"/>
                          <a:cs typeface="Times New Roman" pitchFamily="18" charset="0"/>
                        </a:rPr>
                        <a:t>5. Розрахунок потрібного капіталу і джерел фінансування (щомісячні/щоквартальні звіти про прибутки і збитки; звіти про рух коштів; прогнозні баланси; нараховані податки; </a:t>
                      </a:r>
                      <a:endParaRPr lang="ru-RU" sz="2400" dirty="0">
                        <a:latin typeface="Times New Roman" pitchFamily="18" charset="0"/>
                        <a:ea typeface="Calibri"/>
                        <a:cs typeface="Times New Roman" pitchFamily="18" charset="0"/>
                      </a:endParaRPr>
                    </a:p>
                    <a:p>
                      <a:pPr algn="just">
                        <a:spcAft>
                          <a:spcPts val="0"/>
                        </a:spcAft>
                      </a:pPr>
                      <a:r>
                        <a:rPr lang="uk-UA" sz="2400" dirty="0">
                          <a:latin typeface="Times New Roman" pitchFamily="18" charset="0"/>
                          <a:ea typeface="Calibri"/>
                          <a:cs typeface="Times New Roman" pitchFamily="18" charset="0"/>
                        </a:rPr>
                        <a:t>фінансові результати) </a:t>
                      </a:r>
                      <a:endParaRPr lang="ru-RU" sz="2400" dirty="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400" dirty="0">
                          <a:latin typeface="Times New Roman" pitchFamily="18" charset="0"/>
                          <a:ea typeface="Calibri"/>
                          <a:cs typeface="Times New Roman" pitchFamily="18" charset="0"/>
                        </a:rPr>
                        <a:t>Фінансовий план </a:t>
                      </a:r>
                      <a:endParaRPr lang="ru-RU" sz="2400" dirty="0">
                        <a:latin typeface="Times New Roman" pitchFamily="18" charset="0"/>
                        <a:ea typeface="Calibri"/>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7383" y="285728"/>
            <a:ext cx="7858180" cy="461665"/>
          </a:xfrm>
          <a:prstGeom prst="rect">
            <a:avLst/>
          </a:prstGeom>
        </p:spPr>
        <p:txBody>
          <a:bodyPr wrap="square">
            <a:spAutoFit/>
          </a:bodyPr>
          <a:lstStyle/>
          <a:p>
            <a:pPr algn="ctr"/>
            <a:r>
              <a:rPr lang="uk-UA" sz="2400" b="1" dirty="0" smtClean="0">
                <a:latin typeface="Times New Roman" pitchFamily="18" charset="0"/>
                <a:cs typeface="Times New Roman" pitchFamily="18" charset="0"/>
              </a:rPr>
              <a:t>Послідовність розробки бізнес-плану</a:t>
            </a:r>
            <a:endParaRPr lang="ru-RU" sz="24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728623" y="785796"/>
          <a:ext cx="11501518" cy="5681824"/>
        </p:xfrm>
        <a:graphic>
          <a:graphicData uri="http://schemas.openxmlformats.org/drawingml/2006/table">
            <a:tbl>
              <a:tblPr/>
              <a:tblGrid>
                <a:gridCol w="7000924"/>
                <a:gridCol w="4500594"/>
              </a:tblGrid>
              <a:tr h="433867">
                <a:tc>
                  <a:txBody>
                    <a:bodyPr/>
                    <a:lstStyle/>
                    <a:p>
                      <a:pPr algn="ctr">
                        <a:spcAft>
                          <a:spcPts val="0"/>
                        </a:spcAft>
                      </a:pPr>
                      <a:r>
                        <a:rPr lang="uk-UA" sz="2000" dirty="0">
                          <a:latin typeface="Times New Roman"/>
                          <a:ea typeface="Calibri"/>
                          <a:cs typeface="Times New Roman"/>
                        </a:rPr>
                        <a:t>Номер та зміст етапу </a:t>
                      </a:r>
                      <a:endParaRPr lang="ru-RU" sz="2000" dirty="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dirty="0">
                          <a:latin typeface="Times New Roman"/>
                          <a:ea typeface="Calibri"/>
                          <a:cs typeface="Times New Roman"/>
                        </a:rPr>
                        <a:t>Назва розділу бізнес-плану </a:t>
                      </a:r>
                      <a:endParaRPr lang="ru-RU" sz="2000" dirty="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31">
                <a:tc>
                  <a:txBody>
                    <a:bodyPr/>
                    <a:lstStyle/>
                    <a:p>
                      <a:pPr algn="l">
                        <a:spcAft>
                          <a:spcPts val="0"/>
                        </a:spcAft>
                      </a:pPr>
                      <a:r>
                        <a:rPr lang="uk-UA" sz="2000">
                          <a:latin typeface="Times New Roman"/>
                          <a:ea typeface="Calibri"/>
                          <a:cs typeface="Times New Roman"/>
                        </a:rPr>
                        <a:t>6. Визначення загальної суми інвестицій по проекту, розрахунок їх ефективності (термін окупності; індекс прибутковості; внутрішня норма рентабельності; чистий приведений </a:t>
                      </a:r>
                      <a:endParaRPr lang="ru-RU" sz="2000">
                        <a:latin typeface="Calibri"/>
                        <a:ea typeface="Calibri"/>
                        <a:cs typeface="Times New Roman"/>
                      </a:endParaRPr>
                    </a:p>
                    <a:p>
                      <a:pPr algn="l">
                        <a:spcAft>
                          <a:spcPts val="0"/>
                        </a:spcAft>
                      </a:pPr>
                      <a:r>
                        <a:rPr lang="uk-UA" sz="2000">
                          <a:latin typeface="Times New Roman"/>
                          <a:ea typeface="Calibri"/>
                          <a:cs typeface="Times New Roman"/>
                        </a:rPr>
                        <a:t>дохід; аналіз чутливості проекту) </a:t>
                      </a:r>
                      <a:endParaRPr lang="ru-RU" sz="200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dirty="0">
                          <a:latin typeface="Times New Roman"/>
                          <a:ea typeface="Calibri"/>
                          <a:cs typeface="Times New Roman"/>
                        </a:rPr>
                        <a:t>Фінансові потреби та повернення інвестицій </a:t>
                      </a:r>
                      <a:endParaRPr lang="ru-RU" sz="2000" dirty="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585">
                <a:tc>
                  <a:txBody>
                    <a:bodyPr/>
                    <a:lstStyle/>
                    <a:p>
                      <a:pPr algn="l">
                        <a:spcAft>
                          <a:spcPts val="0"/>
                        </a:spcAft>
                      </a:pPr>
                      <a:r>
                        <a:rPr lang="uk-UA" sz="2000">
                          <a:latin typeface="Times New Roman"/>
                          <a:ea typeface="Calibri"/>
                          <a:cs typeface="Times New Roman"/>
                        </a:rPr>
                        <a:t>7. Розробка організаційної структури управління, правового забезпечення та календарного плану-графіку реалізації </a:t>
                      </a:r>
                      <a:endParaRPr lang="ru-RU" sz="2000">
                        <a:latin typeface="Calibri"/>
                        <a:ea typeface="Calibri"/>
                        <a:cs typeface="Times New Roman"/>
                      </a:endParaRPr>
                    </a:p>
                    <a:p>
                      <a:pPr algn="l">
                        <a:spcAft>
                          <a:spcPts val="0"/>
                        </a:spcAft>
                      </a:pPr>
                      <a:r>
                        <a:rPr lang="uk-UA" sz="2000">
                          <a:latin typeface="Times New Roman"/>
                          <a:ea typeface="Calibri"/>
                          <a:cs typeface="Times New Roman"/>
                        </a:rPr>
                        <a:t>проекту </a:t>
                      </a:r>
                      <a:endParaRPr lang="ru-RU" sz="200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dirty="0">
                          <a:latin typeface="Times New Roman"/>
                          <a:ea typeface="Calibri"/>
                          <a:cs typeface="Times New Roman"/>
                        </a:rPr>
                        <a:t>Організаційний план </a:t>
                      </a:r>
                      <a:endParaRPr lang="ru-RU" sz="2000" dirty="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751">
                <a:tc>
                  <a:txBody>
                    <a:bodyPr/>
                    <a:lstStyle/>
                    <a:p>
                      <a:pPr algn="l">
                        <a:spcAft>
                          <a:spcPts val="0"/>
                        </a:spcAft>
                      </a:pPr>
                      <a:r>
                        <a:rPr lang="uk-UA" sz="2000">
                          <a:latin typeface="Times New Roman"/>
                          <a:ea typeface="Calibri"/>
                          <a:cs typeface="Times New Roman"/>
                        </a:rPr>
                        <a:t>8. Передбачення ускладнень і ризиків, розробка заходів з їх усунення чи мінімізації </a:t>
                      </a:r>
                      <a:endParaRPr lang="ru-RU" sz="200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dirty="0">
                          <a:latin typeface="Times New Roman"/>
                          <a:ea typeface="Calibri"/>
                          <a:cs typeface="Times New Roman"/>
                        </a:rPr>
                        <a:t>Ризики та гарантії </a:t>
                      </a:r>
                      <a:endParaRPr lang="ru-RU" sz="2000" dirty="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641">
                <a:tc>
                  <a:txBody>
                    <a:bodyPr/>
                    <a:lstStyle/>
                    <a:p>
                      <a:pPr algn="l">
                        <a:spcAft>
                          <a:spcPts val="0"/>
                        </a:spcAft>
                      </a:pPr>
                      <a:r>
                        <a:rPr lang="uk-UA" sz="2000">
                          <a:latin typeface="Times New Roman"/>
                          <a:ea typeface="Calibri"/>
                          <a:cs typeface="Times New Roman"/>
                        </a:rPr>
                        <a:t>9. Підбір додаткових матеріалів і складання додатків </a:t>
                      </a:r>
                      <a:endParaRPr lang="ru-RU" sz="200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dirty="0">
                          <a:latin typeface="Times New Roman"/>
                          <a:ea typeface="Calibri"/>
                          <a:cs typeface="Times New Roman"/>
                        </a:rPr>
                        <a:t>Додатки </a:t>
                      </a:r>
                      <a:endParaRPr lang="ru-RU" sz="2000" dirty="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751">
                <a:tc>
                  <a:txBody>
                    <a:bodyPr/>
                    <a:lstStyle/>
                    <a:p>
                      <a:pPr algn="l">
                        <a:spcAft>
                          <a:spcPts val="0"/>
                        </a:spcAft>
                      </a:pPr>
                      <a:r>
                        <a:rPr lang="uk-UA" sz="2000">
                          <a:latin typeface="Times New Roman"/>
                          <a:ea typeface="Calibri"/>
                          <a:cs typeface="Times New Roman"/>
                        </a:rPr>
                        <a:t>10. Складання стислого змісту про суть, обсяги та результати проекту </a:t>
                      </a:r>
                      <a:endParaRPr lang="ru-RU" sz="200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dirty="0">
                          <a:latin typeface="Times New Roman"/>
                          <a:ea typeface="Calibri"/>
                          <a:cs typeface="Times New Roman"/>
                        </a:rPr>
                        <a:t>Резюме </a:t>
                      </a:r>
                      <a:endParaRPr lang="ru-RU" sz="2000" dirty="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88">
                <a:tc>
                  <a:txBody>
                    <a:bodyPr/>
                    <a:lstStyle/>
                    <a:p>
                      <a:pPr algn="l">
                        <a:spcAft>
                          <a:spcPts val="0"/>
                        </a:spcAft>
                      </a:pPr>
                      <a:r>
                        <a:rPr lang="uk-UA" sz="2000">
                          <a:latin typeface="Times New Roman"/>
                          <a:ea typeface="Calibri"/>
                          <a:cs typeface="Times New Roman"/>
                        </a:rPr>
                        <a:t>11. Складання анотації на проект </a:t>
                      </a:r>
                      <a:endParaRPr lang="ru-RU" sz="200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dirty="0">
                          <a:latin typeface="Times New Roman"/>
                          <a:ea typeface="Calibri"/>
                          <a:cs typeface="Times New Roman"/>
                        </a:rPr>
                        <a:t>Анотація </a:t>
                      </a:r>
                      <a:endParaRPr lang="ru-RU" sz="2000" dirty="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588">
                <a:tc>
                  <a:txBody>
                    <a:bodyPr/>
                    <a:lstStyle/>
                    <a:p>
                      <a:pPr algn="l">
                        <a:spcAft>
                          <a:spcPts val="0"/>
                        </a:spcAft>
                      </a:pPr>
                      <a:r>
                        <a:rPr lang="uk-UA" sz="2000" dirty="0">
                          <a:latin typeface="Times New Roman"/>
                          <a:ea typeface="Calibri"/>
                          <a:cs typeface="Times New Roman"/>
                        </a:rPr>
                        <a:t>12. Оформлення титульного аркуша </a:t>
                      </a:r>
                      <a:endParaRPr lang="ru-RU" sz="2000" dirty="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2000" dirty="0">
                          <a:latin typeface="Times New Roman"/>
                          <a:ea typeface="Calibri"/>
                          <a:cs typeface="Times New Roman"/>
                        </a:rPr>
                        <a:t>Титульний аркуш </a:t>
                      </a:r>
                      <a:endParaRPr lang="ru-RU" sz="2000" dirty="0">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8623" y="612845"/>
            <a:ext cx="11287204" cy="5632311"/>
          </a:xfrm>
          <a:prstGeom prst="rect">
            <a:avLst/>
          </a:prstGeom>
        </p:spPr>
        <p:txBody>
          <a:bodyPr wrap="square">
            <a:spAutoFit/>
          </a:bodyPr>
          <a:lstStyle/>
          <a:p>
            <a:r>
              <a:rPr lang="uk-UA" sz="3600" dirty="0" smtClean="0"/>
              <a:t>Однак, така приваблива діяльність пов’язана із багатьма </a:t>
            </a:r>
            <a:r>
              <a:rPr lang="uk-UA" sz="3600" b="1" dirty="0" smtClean="0"/>
              <a:t>ризиками</a:t>
            </a:r>
            <a:r>
              <a:rPr lang="uk-UA" sz="3600" dirty="0" smtClean="0"/>
              <a:t>: </a:t>
            </a:r>
          </a:p>
          <a:p>
            <a:pPr>
              <a:buFont typeface="Wingdings" pitchFamily="2" charset="2"/>
              <a:buChar char="Ø"/>
            </a:pPr>
            <a:r>
              <a:rPr lang="uk-UA" sz="3600" dirty="0" smtClean="0"/>
              <a:t>юридичними, </a:t>
            </a:r>
          </a:p>
          <a:p>
            <a:pPr>
              <a:buFont typeface="Wingdings" pitchFamily="2" charset="2"/>
              <a:buChar char="Ø"/>
            </a:pPr>
            <a:r>
              <a:rPr lang="uk-UA" sz="3600" dirty="0" smtClean="0"/>
              <a:t>політичними, </a:t>
            </a:r>
          </a:p>
          <a:p>
            <a:pPr>
              <a:buFont typeface="Wingdings" pitchFamily="2" charset="2"/>
              <a:buChar char="Ø"/>
            </a:pPr>
            <a:r>
              <a:rPr lang="uk-UA" sz="3600" dirty="0" smtClean="0"/>
              <a:t>логістичними та ін.</a:t>
            </a:r>
          </a:p>
          <a:p>
            <a:r>
              <a:rPr lang="uk-UA" sz="3600" dirty="0" smtClean="0"/>
              <a:t>І всі вони безпосередньо пов’язані з втратою фінансів. </a:t>
            </a:r>
          </a:p>
          <a:p>
            <a:r>
              <a:rPr lang="uk-UA" sz="3600" dirty="0" smtClean="0"/>
              <a:t>Тому досягнення успіху фірми на зовнішньому ринку залежить від вдало розробленого експортного бізнес-плану.</a:t>
            </a:r>
            <a:endParaRPr lang="uk-UA"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71829" y="428604"/>
            <a:ext cx="5726248" cy="369332"/>
          </a:xfrm>
          <a:prstGeom prst="rect">
            <a:avLst/>
          </a:prstGeom>
        </p:spPr>
        <p:txBody>
          <a:bodyPr wrap="none">
            <a:spAutoFit/>
          </a:bodyPr>
          <a:lstStyle/>
          <a:p>
            <a:r>
              <a:rPr lang="uk-UA" b="1" dirty="0" smtClean="0"/>
              <a:t>ВИЯВЛЕННЯ СИЛЬНИХ І СЛАБКИХ СТОРІН ФІРМИ</a:t>
            </a:r>
            <a:endParaRPr lang="ru-RU" dirty="0"/>
          </a:p>
        </p:txBody>
      </p:sp>
      <p:sp>
        <p:nvSpPr>
          <p:cNvPr id="3" name="Прямоугольник 2"/>
          <p:cNvSpPr/>
          <p:nvPr/>
        </p:nvSpPr>
        <p:spPr>
          <a:xfrm>
            <a:off x="800061" y="857232"/>
            <a:ext cx="11144328" cy="3139321"/>
          </a:xfrm>
          <a:prstGeom prst="rect">
            <a:avLst/>
          </a:prstGeom>
        </p:spPr>
        <p:txBody>
          <a:bodyPr wrap="square">
            <a:spAutoFit/>
          </a:bodyPr>
          <a:lstStyle/>
          <a:p>
            <a:r>
              <a:rPr lang="uk-UA" dirty="0" smtClean="0"/>
              <a:t>Внутрішній аналіз — це процес оцінки факторів, які піддаються управлінню та контролю, тобто факторів, що є наслідками діяльності чи бездіяльності самого підприємця.</a:t>
            </a:r>
            <a:endParaRPr lang="ru-RU" dirty="0" smtClean="0"/>
          </a:p>
          <a:p>
            <a:r>
              <a:rPr lang="uk-UA" dirty="0" smtClean="0"/>
              <a:t>Головне завдання внутрішнього аналізу полягає у виявленні сильних та слабких сторін фірми.</a:t>
            </a:r>
          </a:p>
          <a:p>
            <a:r>
              <a:rPr lang="uk-UA" dirty="0" smtClean="0"/>
              <a:t>Існує багато аспектів діяльності, що можуть визначати сильні сторони фірми. Виокремлюють такі функціональні види діяльності та ресурсів:</a:t>
            </a:r>
            <a:endParaRPr lang="ru-RU" dirty="0" smtClean="0"/>
          </a:p>
          <a:p>
            <a:pPr lvl="0">
              <a:buFont typeface="Arial" pitchFamily="34" charset="0"/>
              <a:buChar char="•"/>
            </a:pPr>
            <a:r>
              <a:rPr lang="uk-UA" dirty="0" smtClean="0"/>
              <a:t>маркетинг;</a:t>
            </a:r>
            <a:endParaRPr lang="ru-RU" dirty="0" smtClean="0"/>
          </a:p>
          <a:p>
            <a:pPr lvl="0">
              <a:buFont typeface="Arial" pitchFamily="34" charset="0"/>
              <a:buChar char="•"/>
            </a:pPr>
            <a:r>
              <a:rPr lang="uk-UA" dirty="0" smtClean="0"/>
              <a:t>виробництво;</a:t>
            </a:r>
            <a:endParaRPr lang="ru-RU" dirty="0" smtClean="0"/>
          </a:p>
          <a:p>
            <a:pPr lvl="0">
              <a:buFont typeface="Arial" pitchFamily="34" charset="0"/>
              <a:buChar char="•"/>
            </a:pPr>
            <a:r>
              <a:rPr lang="uk-UA" dirty="0" smtClean="0"/>
              <a:t>персонал;</a:t>
            </a:r>
            <a:endParaRPr lang="ru-RU" dirty="0" smtClean="0"/>
          </a:p>
          <a:p>
            <a:pPr lvl="0">
              <a:buFont typeface="Arial" pitchFamily="34" charset="0"/>
              <a:buChar char="•"/>
            </a:pPr>
            <a:r>
              <a:rPr lang="uk-UA" dirty="0" smtClean="0"/>
              <a:t>дослідження і розробки;</a:t>
            </a:r>
            <a:endParaRPr lang="ru-RU" dirty="0" smtClean="0"/>
          </a:p>
          <a:p>
            <a:pPr lvl="0">
              <a:buFont typeface="Arial" pitchFamily="34" charset="0"/>
              <a:buChar char="•"/>
            </a:pPr>
            <a:r>
              <a:rPr lang="uk-UA" dirty="0" smtClean="0"/>
              <a:t>фінанси.</a:t>
            </a:r>
            <a:endParaRPr lang="ru-RU" dirty="0" smtClean="0"/>
          </a:p>
          <a:p>
            <a:r>
              <a:rPr lang="uk-UA" dirty="0" smtClean="0"/>
              <a:t> </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5747" y="571480"/>
            <a:ext cx="11572956" cy="6278642"/>
          </a:xfrm>
          <a:prstGeom prst="rect">
            <a:avLst/>
          </a:prstGeom>
        </p:spPr>
        <p:txBody>
          <a:bodyPr wrap="square">
            <a:spAutoFit/>
          </a:bodyPr>
          <a:lstStyle/>
          <a:p>
            <a:pPr algn="just"/>
            <a:r>
              <a:rPr lang="uk-UA" sz="2400" b="1" dirty="0" smtClean="0"/>
              <a:t>	Маркетинг</a:t>
            </a:r>
            <a:r>
              <a:rPr lang="uk-UA" sz="2400" dirty="0" smtClean="0"/>
              <a:t>. Підприємець передусім має чітко усвідомлювати, </a:t>
            </a:r>
            <a:r>
              <a:rPr lang="uk-UA" sz="2400" b="1" dirty="0" smtClean="0"/>
              <a:t>що </a:t>
            </a:r>
            <a:r>
              <a:rPr lang="uk-UA" sz="2400" dirty="0" smtClean="0"/>
              <a:t>саме він продаватиме, </a:t>
            </a:r>
            <a:r>
              <a:rPr lang="uk-UA" sz="2400" b="1" dirty="0" smtClean="0"/>
              <a:t>кому </a:t>
            </a:r>
            <a:r>
              <a:rPr lang="uk-UA" sz="2400" dirty="0" smtClean="0"/>
              <a:t>продаватиме та </a:t>
            </a:r>
            <a:r>
              <a:rPr lang="uk-UA" sz="2400" b="1" dirty="0" smtClean="0"/>
              <a:t>чому </a:t>
            </a:r>
            <a:r>
              <a:rPr lang="uk-UA" sz="2400" dirty="0" smtClean="0"/>
              <a:t>його товари купуватимуть? Щоб знайти відповіді на ці запитання, необхідно провести аналіз чотирьох складових маркетингового комплексу (техніко-експлуатаційних і споживчих характеристик товару, його майбутньої ціни, способів просування товару на ринок, місця реалізації товару). </a:t>
            </a:r>
          </a:p>
          <a:p>
            <a:r>
              <a:rPr lang="uk-UA" sz="2400" dirty="0" smtClean="0"/>
              <a:t>	Для оцінювання сильних та слабких сторін фірми з погляду маркетингової функції часто використовують такі запитання:</a:t>
            </a:r>
            <a:endParaRPr lang="ru-RU" sz="2400" dirty="0" smtClean="0"/>
          </a:p>
          <a:p>
            <a:pPr lvl="0"/>
            <a:r>
              <a:rPr lang="uk-UA" sz="2400" dirty="0" smtClean="0"/>
              <a:t>Чи можете ви назвати переваги, які ваша продукція забезпечує споживачеві?</a:t>
            </a:r>
            <a:endParaRPr lang="ru-RU" sz="2400" dirty="0" smtClean="0"/>
          </a:p>
          <a:p>
            <a:pPr lvl="0"/>
            <a:r>
              <a:rPr lang="uk-UA" sz="2400" dirty="0" smtClean="0"/>
              <a:t>Чи є ваша продукція конкурентоспроможною щодо якості, ціни, експлуатаційних характеристик, способів просування на ринок, місця реалізації (ринкової ніші)?</a:t>
            </a:r>
            <a:endParaRPr lang="ru-RU" sz="2400" dirty="0" smtClean="0"/>
          </a:p>
          <a:p>
            <a:pPr lvl="0"/>
            <a:r>
              <a:rPr lang="uk-UA" sz="2400" dirty="0" smtClean="0"/>
              <a:t>На якій стадії техніко-економічного старіння перебуває ваша продукція?</a:t>
            </a:r>
            <a:endParaRPr lang="ru-RU" sz="2400" dirty="0" smtClean="0"/>
          </a:p>
          <a:p>
            <a:pPr lvl="0"/>
            <a:r>
              <a:rPr lang="uk-UA" sz="2400" dirty="0" smtClean="0"/>
              <a:t>Чи можете ви (та як швидко) розширити асортимент або вдосконалити продукцію?</a:t>
            </a:r>
            <a:endParaRPr lang="ru-RU" sz="2400" dirty="0" smtClean="0"/>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871499" y="785794"/>
            <a:ext cx="1050138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Char char="•"/>
              <a:tabLst>
                <a:tab pos="373063" algn="l"/>
              </a:tabLst>
            </a:pP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Виробництво</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Конкурентоспроможність продукції значною мірою залежить від умілої реалізації виробничої функції. Якісні сировина й матеріали, сучасне устаткування, дотримання вимог технології тощо  є запорукою ефективності виробництва  та високої якості продукції. Попереднє уявлення про виробничий потенціал фірми дають об’єктивні відповіді на такі запитання: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Чи маєте ви проблеми з постачальниками сировини та матеріалів?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Чи відповідає сучасним вимогам устаткування фірми?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Чи відповідає технологія виробництва продукції сучасним вимогам?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Яким є рівень використання виробничих потужностей?</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1"/>
            <a:ext cx="11658637"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Char char="•"/>
              <a:tabLst>
                <a:tab pos="373063" algn="l"/>
              </a:tabLst>
            </a:pPr>
            <a:r>
              <a:rPr kumimoji="0" lang="uk-U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Персонал. </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Успіх у бізнесі дуже залежить від рівня знань, наявності професійних навичок у персоналу фірми та ставлення його до роботи. Отже, характеристики персоналу також визначають сильні та слабкі сторони фірми. З’ясувати це допомагають такі запитання: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Чи наявні в персоналу фірми якісь позитивні особливості щодо кваліфікації, досвіду роботи, ставлення до роботи?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Чи мають працівники чітке уявлення про зміст своєї діяльності?</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 співвідноситься рівень оплати праці на фірмі із середнім у галузі?</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Чи існує проблема комплектування штатів на фірмі?</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730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Якою є плинність кадрів на фірмі?</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433" y="642918"/>
            <a:ext cx="11930146" cy="4893647"/>
          </a:xfrm>
          <a:prstGeom prst="rect">
            <a:avLst/>
          </a:prstGeom>
        </p:spPr>
        <p:txBody>
          <a:bodyPr wrap="square">
            <a:spAutoFit/>
          </a:bodyPr>
          <a:lstStyle/>
          <a:p>
            <a:r>
              <a:rPr lang="uk-UA" sz="2400" b="1" dirty="0" smtClean="0"/>
              <a:t>Дослідження та розробки. </a:t>
            </a:r>
            <a:r>
              <a:rPr lang="uk-UA" sz="2400" dirty="0" smtClean="0"/>
              <a:t>Виживання фірми в сучасному мінливому середовищі залежить і від її інноваційного потенціалу, спроможності продукувати й реалізовувати технічні, технологічні, організаційні та інші нововведення. </a:t>
            </a:r>
          </a:p>
          <a:p>
            <a:r>
              <a:rPr lang="uk-UA" sz="2400" dirty="0" smtClean="0"/>
              <a:t>Для оцінювання сильних та слабких сторін фірми у  сфері досліджень і розробок часто використовують такі запитання:</a:t>
            </a:r>
            <a:endParaRPr lang="ru-RU" sz="2400" dirty="0" smtClean="0"/>
          </a:p>
          <a:p>
            <a:pPr lvl="0"/>
            <a:r>
              <a:rPr lang="uk-UA" sz="2400" dirty="0" smtClean="0"/>
              <a:t>Чи захищено продукцію фірми патентами, товарними знаками, іншими правами власності?</a:t>
            </a:r>
            <a:endParaRPr lang="ru-RU" sz="2400" dirty="0" smtClean="0"/>
          </a:p>
          <a:p>
            <a:pPr lvl="0"/>
            <a:r>
              <a:rPr lang="uk-UA" sz="2400" dirty="0" smtClean="0"/>
              <a:t>Чи має фірма намір освоювати виробництво нових видів продукції? Як часто вона це робитиме?</a:t>
            </a:r>
            <a:endParaRPr lang="ru-RU" sz="2400" dirty="0" smtClean="0"/>
          </a:p>
          <a:p>
            <a:pPr lvl="0"/>
            <a:r>
              <a:rPr lang="uk-UA" sz="2400" dirty="0" smtClean="0"/>
              <a:t>Чи використовуються у виробництві продукції ліцензії,</a:t>
            </a:r>
            <a:endParaRPr lang="ru-RU" sz="2400" dirty="0" smtClean="0"/>
          </a:p>
          <a:p>
            <a:r>
              <a:rPr lang="uk-UA" sz="2400" dirty="0" smtClean="0"/>
              <a:t>«ноу-хау», промислові секрети тощо?</a:t>
            </a:r>
            <a:endParaRPr lang="ru-RU" sz="2400" dirty="0" smtClean="0"/>
          </a:p>
          <a:p>
            <a:endParaRPr lang="ru-RU"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0"/>
            <a:ext cx="12601575"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Char char="•"/>
              <a:tabLst>
                <a:tab pos="373063" algn="l"/>
              </a:tabLst>
            </a:pP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Фінанси. </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 кінцевому підсумку сильні та слабкі сторони фірми в ринковій та виробничих сферах щодо персоналу, досліджень і розробок позначаються на фінансових показниках. Інакше кажучи, саме фінансовий аналіз дає точне уявлення про прибутковість та ефективність роботи фірми. Порівнюючи результати такого аналізу з показниками діяльності аналогічних фірм, можна визначити: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730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Можливості скорочення накладних витрат, </a:t>
            </a:r>
            <a:r>
              <a:rPr kumimoji="0" lang="uk-UA"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витрат</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 сировину й матеріали, оплату праці.</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730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Рівень (високий, помірний, низький) витрат на виробництво та реалізацію продукції.</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730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Швидкість оборотності запасів матеріальних цінностей, усієї сукупності оборотних коштів.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730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Рівень ліквідності активів фірми тощо.</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0"/>
            <a:ext cx="12601575"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423863" algn="l"/>
              </a:tabLst>
            </a:pPr>
            <a:r>
              <a:rPr lang="uk-UA" sz="2400" dirty="0" smtClean="0">
                <a:latin typeface="Arial" pitchFamily="34" charset="0"/>
                <a:ea typeface="Times New Roman" pitchFamily="18" charset="0"/>
                <a:cs typeface="Arial" pitchFamily="34" charset="0"/>
              </a:rPr>
              <a:t>Д</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ля аналізу та оцінки сильних і слабких сторін фірми часто використовується форма балансу. Актив балансу становлять унікальні, специфічні, особливі якості фірми, згруповані за функціональними видами діяльності й ресурсами. До пасивів балансу з максимальною об’єктивністю мають бути включені внутрішні фактори, що обмежують конкурентоспроможність фірми.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tab pos="4238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Такий поділ допомагає визначити: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Char char="•"/>
              <a:tabLst>
                <a:tab pos="4238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зони, що потребують особливої уваги (слабкі сторони);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Char char="•"/>
              <a:tabLst>
                <a:tab pos="4238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зони, на які може спиратися бізнес у процесі розробки стратегії (сильні сторони).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tab pos="4238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Процес оцінки загального становища завершується порівняльним SWOT-аналізом. SWOT — це абревіатурне скорочення чотирьох англійських слів: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tab pos="4238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 </a:t>
            </a:r>
            <a:r>
              <a:rPr kumimoji="0" lang="uk-UA"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strength</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сила;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tab pos="4238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 — </a:t>
            </a:r>
            <a:r>
              <a:rPr kumimoji="0" lang="uk-UA"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weakness</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слабкість;</a:t>
            </a:r>
          </a:p>
          <a:p>
            <a:pPr marL="0" marR="0" lvl="0" indent="190500" algn="l" defTabSz="914400" rtl="0" eaLnBrk="0" fontAlgn="base" latinLnBrk="0" hangingPunct="0">
              <a:lnSpc>
                <a:spcPct val="100000"/>
              </a:lnSpc>
              <a:spcBef>
                <a:spcPct val="0"/>
              </a:spcBef>
              <a:spcAft>
                <a:spcPct val="0"/>
              </a:spcAft>
              <a:buClrTx/>
              <a:buSzTx/>
              <a:buFontTx/>
              <a:buNone/>
              <a:tabLst>
                <a:tab pos="423863" algn="l"/>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 </a:t>
            </a:r>
            <a:r>
              <a:rPr kumimoji="0" lang="uk-UA"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opportunities</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можливості; T — </a:t>
            </a:r>
            <a:r>
              <a:rPr kumimoji="0" lang="uk-UA"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treats</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загрози.</a:t>
            </a:r>
            <a:r>
              <a:rPr kumimoji="0" lang="ru-RU"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2" name="Picture 5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0"/>
            <a:ext cx="12601575"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41751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Сутність SWOT-аналізу полягає у порівнянні сильних і слабких сторін фірми з потенційними зовнішніми сприятливими обставинами та загрозами для бізнесу з метою:</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Char char="•"/>
              <a:tabLst>
                <a:tab pos="41751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пошуку позитивної синергії: сильні сторони/сприятливі обставини;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Char char="•"/>
              <a:tabLst>
                <a:tab pos="41751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усунення негативної синергії: слабкі сторони/зовнішні загрози.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tab pos="41751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 процесі SWOT-аналізу треба знайти відповіді на запитання: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Char char="•"/>
              <a:tabLst>
                <a:tab pos="41751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 пов’язані основні проблеми фірми з її сильними й слабкими сторонами, а також зі сприятливими зовнішніми обставинами та загрозами?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Char char="•"/>
              <a:tabLst>
                <a:tab pos="41751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 саме можна використати сильні сторони і сприятливі зовнішні фактори для розв’язання основних проблем фірми?</a:t>
            </a:r>
          </a:p>
          <a:p>
            <a:pPr marL="0" marR="0" lvl="0" indent="190500" algn="l" defTabSz="914400" rtl="0" eaLnBrk="0" fontAlgn="base" latinLnBrk="0" hangingPunct="0">
              <a:lnSpc>
                <a:spcPct val="100000"/>
              </a:lnSpc>
              <a:spcBef>
                <a:spcPct val="0"/>
              </a:spcBef>
              <a:spcAft>
                <a:spcPct val="0"/>
              </a:spcAft>
              <a:buClrTx/>
              <a:buSzTx/>
              <a:buFontTx/>
              <a:buNone/>
              <a:tabLst>
                <a:tab pos="41751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 усунути чи максимально зменшити вплив на </a:t>
            </a:r>
            <a:r>
              <a:rPr kumimoji="0" lang="uk-UA" sz="2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фірму слабких </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сторін та зовнішніх загроз?</a:t>
            </a:r>
            <a:r>
              <a:rPr kumimoji="0" lang="ru-RU"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00325" y="2071678"/>
            <a:ext cx="7689642" cy="584775"/>
          </a:xfrm>
          <a:prstGeom prst="rect">
            <a:avLst/>
          </a:prstGeom>
        </p:spPr>
        <p:txBody>
          <a:bodyPr wrap="square">
            <a:spAutoFit/>
          </a:bodyPr>
          <a:lstStyle/>
          <a:p>
            <a:pPr algn="ctr"/>
            <a:r>
              <a:rPr lang="uk-UA" sz="3200" b="1" dirty="0" smtClean="0"/>
              <a:t>СТРУКТУРА БІЗНЕС-ПЛАНУ</a:t>
            </a:r>
            <a:endParaRPr lang="ru-RU"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8689" y="714356"/>
            <a:ext cx="10715700" cy="3970318"/>
          </a:xfrm>
          <a:prstGeom prst="rect">
            <a:avLst/>
          </a:prstGeom>
        </p:spPr>
        <p:txBody>
          <a:bodyPr wrap="square">
            <a:spAutoFit/>
          </a:bodyPr>
          <a:lstStyle/>
          <a:p>
            <a:r>
              <a:rPr lang="uk-UA" sz="3600" b="1" dirty="0" smtClean="0"/>
              <a:t>Бізнес-план </a:t>
            </a:r>
            <a:r>
              <a:rPr lang="uk-UA" sz="3600" dirty="0" smtClean="0"/>
              <a:t>— це письмовий документ, у якому викладено сутність підприємницької ідеї, шляхи й засоби її реалізації, охарактеризовано ринкові, виробничі, організаційні та фінансові аспекти майбутнього бізнесу, а також особливості управління ним.</a:t>
            </a:r>
            <a:endParaRPr lang="ru-RU"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12601575"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ctr" defTabSz="914400" rtl="0" eaLnBrk="1" fontAlgn="base" latinLnBrk="0" hangingPunct="1">
              <a:lnSpc>
                <a:spcPct val="100000"/>
              </a:lnSpc>
              <a:spcBef>
                <a:spcPct val="0"/>
              </a:spcBef>
              <a:spcAft>
                <a:spcPct val="0"/>
              </a:spcAft>
              <a:buClrTx/>
              <a:buSzTx/>
              <a:buFontTx/>
              <a:buNone/>
              <a:tabLst>
                <a:tab pos="4318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Орієнтовна структура корпоративного бізнес-плану має такий вигляд:</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Резюме.</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Структурний аналіз сфер бізнесу.</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SWOT-аналіз.</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Цілі діяльності.</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Характеристика існуючих бізнес-ліній.</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Маркетинг-план.</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Виробничий план.</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Організаційний план.</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318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Фінансовий план.</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28821" y="2214554"/>
            <a:ext cx="8949886" cy="646331"/>
          </a:xfrm>
          <a:prstGeom prst="rect">
            <a:avLst/>
          </a:prstGeom>
        </p:spPr>
        <p:txBody>
          <a:bodyPr wrap="none">
            <a:spAutoFit/>
          </a:bodyPr>
          <a:lstStyle/>
          <a:p>
            <a:r>
              <a:rPr lang="uk-UA" sz="3600" b="1" dirty="0" smtClean="0"/>
              <a:t>ЗМІСТ БІЗНЕС-ПЛАНУ ПІДПРИЄМСТВА</a:t>
            </a:r>
            <a:endParaRPr lang="ru-RU" sz="36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71433" y="1071550"/>
          <a:ext cx="11715832" cy="5252370"/>
        </p:xfrm>
        <a:graphic>
          <a:graphicData uri="http://schemas.openxmlformats.org/drawingml/2006/table">
            <a:tbl>
              <a:tblPr/>
              <a:tblGrid>
                <a:gridCol w="3820810"/>
                <a:gridCol w="2659830"/>
                <a:gridCol w="2656236"/>
                <a:gridCol w="2578956"/>
              </a:tblGrid>
              <a:tr h="227036">
                <a:tc rowSpan="2">
                  <a:txBody>
                    <a:bodyPr/>
                    <a:lstStyle/>
                    <a:p>
                      <a:pPr>
                        <a:spcBef>
                          <a:spcPts val="40"/>
                        </a:spcBef>
                        <a:spcAft>
                          <a:spcPts val="0"/>
                        </a:spcAft>
                      </a:pPr>
                      <a:endParaRPr lang="ru-RU" sz="1800" dirty="0">
                        <a:latin typeface="Times New Roman"/>
                        <a:ea typeface="Times New Roman"/>
                        <a:cs typeface="Times New Roman"/>
                      </a:endParaRPr>
                    </a:p>
                    <a:p>
                      <a:pPr marL="98425" marR="90805" algn="ctr">
                        <a:lnSpc>
                          <a:spcPts val="915"/>
                        </a:lnSpc>
                        <a:spcAft>
                          <a:spcPts val="0"/>
                        </a:spcAft>
                      </a:pPr>
                      <a:r>
                        <a:rPr lang="uk-UA" sz="1800" dirty="0">
                          <a:latin typeface="Times New Roman"/>
                          <a:ea typeface="Times New Roman"/>
                          <a:cs typeface="Times New Roman"/>
                        </a:rPr>
                        <a:t>Чим приваблює продукт</a:t>
                      </a:r>
                      <a:endParaRPr lang="ru-RU" sz="1800" dirty="0">
                        <a:latin typeface="Times New Roman"/>
                        <a:ea typeface="Times New Roman"/>
                        <a:cs typeface="Times New Roman"/>
                      </a:endParaRPr>
                    </a:p>
                    <a:p>
                      <a:pPr marL="94615" marR="90805" algn="ctr">
                        <a:lnSpc>
                          <a:spcPts val="915"/>
                        </a:lnSpc>
                        <a:spcAft>
                          <a:spcPts val="0"/>
                        </a:spcAft>
                      </a:pPr>
                      <a:r>
                        <a:rPr lang="uk-UA" sz="1800" dirty="0">
                          <a:latin typeface="Times New Roman"/>
                          <a:ea typeface="Times New Roman"/>
                          <a:cs typeface="Times New Roman"/>
                        </a:rPr>
                        <a:t>(послуга) клієнта?</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069975" marR="1062355" algn="ctr">
                        <a:spcBef>
                          <a:spcPts val="440"/>
                        </a:spcBef>
                        <a:spcAft>
                          <a:spcPts val="0"/>
                        </a:spcAft>
                      </a:pPr>
                      <a:r>
                        <a:rPr lang="uk-UA" sz="1800">
                          <a:latin typeface="Times New Roman"/>
                          <a:ea typeface="Times New Roman"/>
                          <a:cs typeface="Times New Roman"/>
                        </a:rPr>
                        <a:t>Що пропонує</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27036">
                <a:tc vMerge="1">
                  <a:txBody>
                    <a:bodyPr/>
                    <a:lstStyle/>
                    <a:p>
                      <a:endParaRPr lang="ru-RU"/>
                    </a:p>
                  </a:txBody>
                  <a:tcPr/>
                </a:tc>
                <a:tc>
                  <a:txBody>
                    <a:bodyPr/>
                    <a:lstStyle/>
                    <a:p>
                      <a:pPr marL="191770">
                        <a:spcBef>
                          <a:spcPts val="440"/>
                        </a:spcBef>
                        <a:spcAft>
                          <a:spcPts val="0"/>
                        </a:spcAft>
                      </a:pPr>
                      <a:r>
                        <a:rPr lang="uk-UA" sz="1800">
                          <a:latin typeface="Times New Roman"/>
                          <a:ea typeface="Times New Roman"/>
                          <a:cs typeface="Times New Roman"/>
                        </a:rPr>
                        <a:t>конкурент 1</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2405">
                        <a:spcBef>
                          <a:spcPts val="440"/>
                        </a:spcBef>
                        <a:spcAft>
                          <a:spcPts val="0"/>
                        </a:spcAft>
                      </a:pPr>
                      <a:r>
                        <a:rPr lang="uk-UA" sz="1800">
                          <a:latin typeface="Times New Roman"/>
                          <a:ea typeface="Times New Roman"/>
                          <a:cs typeface="Times New Roman"/>
                        </a:rPr>
                        <a:t>конкурент 2</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070">
                        <a:spcBef>
                          <a:spcPts val="440"/>
                        </a:spcBef>
                        <a:spcAft>
                          <a:spcPts val="0"/>
                        </a:spcAft>
                      </a:pPr>
                      <a:r>
                        <a:rPr lang="uk-UA" sz="1800">
                          <a:latin typeface="Times New Roman"/>
                          <a:ea typeface="Times New Roman"/>
                          <a:cs typeface="Times New Roman"/>
                        </a:rPr>
                        <a:t>конкурент 3</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73">
                <a:tc>
                  <a:txBody>
                    <a:bodyPr/>
                    <a:lstStyle/>
                    <a:p>
                      <a:pPr marL="45085">
                        <a:spcBef>
                          <a:spcPts val="275"/>
                        </a:spcBef>
                        <a:spcAft>
                          <a:spcPts val="0"/>
                        </a:spcAft>
                      </a:pPr>
                      <a:r>
                        <a:rPr lang="uk-UA" sz="1800" dirty="0">
                          <a:latin typeface="Times New Roman"/>
                          <a:ea typeface="Times New Roman"/>
                          <a:cs typeface="Times New Roman"/>
                        </a:rPr>
                        <a:t>1. Якість</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73">
                <a:tc>
                  <a:txBody>
                    <a:bodyPr/>
                    <a:lstStyle/>
                    <a:p>
                      <a:pPr marL="45085">
                        <a:spcBef>
                          <a:spcPts val="275"/>
                        </a:spcBef>
                        <a:spcAft>
                          <a:spcPts val="0"/>
                        </a:spcAft>
                      </a:pPr>
                      <a:r>
                        <a:rPr lang="uk-UA" sz="1800">
                          <a:latin typeface="Times New Roman"/>
                          <a:ea typeface="Times New Roman"/>
                          <a:cs typeface="Times New Roman"/>
                        </a:rPr>
                        <a:t>2. Низькі ціни</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73">
                <a:tc>
                  <a:txBody>
                    <a:bodyPr/>
                    <a:lstStyle/>
                    <a:p>
                      <a:pPr marL="45085">
                        <a:spcBef>
                          <a:spcPts val="275"/>
                        </a:spcBef>
                        <a:spcAft>
                          <a:spcPts val="0"/>
                        </a:spcAft>
                      </a:pPr>
                      <a:r>
                        <a:rPr lang="uk-UA" sz="1800">
                          <a:latin typeface="Times New Roman"/>
                          <a:ea typeface="Times New Roman"/>
                          <a:cs typeface="Times New Roman"/>
                        </a:rPr>
                        <a:t>3. Широкий асортимент</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73">
                <a:tc>
                  <a:txBody>
                    <a:bodyPr/>
                    <a:lstStyle/>
                    <a:p>
                      <a:pPr marL="45085">
                        <a:spcBef>
                          <a:spcPts val="275"/>
                        </a:spcBef>
                        <a:spcAft>
                          <a:spcPts val="0"/>
                        </a:spcAft>
                      </a:pPr>
                      <a:r>
                        <a:rPr lang="uk-UA" sz="1800">
                          <a:latin typeface="Times New Roman"/>
                          <a:ea typeface="Times New Roman"/>
                          <a:cs typeface="Times New Roman"/>
                        </a:rPr>
                        <a:t>4. Надійність</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73">
                <a:tc>
                  <a:txBody>
                    <a:bodyPr/>
                    <a:lstStyle/>
                    <a:p>
                      <a:pPr marL="45085" marR="373380">
                        <a:lnSpc>
                          <a:spcPct val="86000"/>
                        </a:lnSpc>
                        <a:spcBef>
                          <a:spcPts val="390"/>
                        </a:spcBef>
                        <a:spcAft>
                          <a:spcPts val="0"/>
                        </a:spcAft>
                      </a:pPr>
                      <a:r>
                        <a:rPr lang="uk-UA" sz="1800">
                          <a:latin typeface="Times New Roman"/>
                          <a:ea typeface="Times New Roman"/>
                          <a:cs typeface="Times New Roman"/>
                        </a:rPr>
                        <a:t>5. Післяпродажне обслуговування</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73">
                <a:tc>
                  <a:txBody>
                    <a:bodyPr/>
                    <a:lstStyle/>
                    <a:p>
                      <a:pPr marL="45085">
                        <a:spcBef>
                          <a:spcPts val="275"/>
                        </a:spcBef>
                        <a:spcAft>
                          <a:spcPts val="0"/>
                        </a:spcAft>
                      </a:pPr>
                      <a:r>
                        <a:rPr lang="uk-UA" sz="1800">
                          <a:latin typeface="Times New Roman"/>
                          <a:ea typeface="Times New Roman"/>
                          <a:cs typeface="Times New Roman"/>
                        </a:rPr>
                        <a:t>6. Доставка</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73">
                <a:tc>
                  <a:txBody>
                    <a:bodyPr/>
                    <a:lstStyle/>
                    <a:p>
                      <a:pPr marL="45085">
                        <a:spcBef>
                          <a:spcPts val="275"/>
                        </a:spcBef>
                        <a:spcAft>
                          <a:spcPts val="0"/>
                        </a:spcAft>
                      </a:pPr>
                      <a:r>
                        <a:rPr lang="uk-UA" sz="1800">
                          <a:latin typeface="Times New Roman"/>
                          <a:ea typeface="Times New Roman"/>
                          <a:cs typeface="Times New Roman"/>
                        </a:rPr>
                        <a:t>7. Місцезнаходження</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73">
                <a:tc>
                  <a:txBody>
                    <a:bodyPr/>
                    <a:lstStyle/>
                    <a:p>
                      <a:pPr marL="45085">
                        <a:spcBef>
                          <a:spcPts val="275"/>
                        </a:spcBef>
                        <a:spcAft>
                          <a:spcPts val="0"/>
                        </a:spcAft>
                      </a:pPr>
                      <a:r>
                        <a:rPr lang="uk-UA" sz="1800">
                          <a:latin typeface="Times New Roman"/>
                          <a:ea typeface="Times New Roman"/>
                          <a:cs typeface="Times New Roman"/>
                        </a:rPr>
                        <a:t>8. Продаж у кредит</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73">
                <a:tc>
                  <a:txBody>
                    <a:bodyPr/>
                    <a:lstStyle/>
                    <a:p>
                      <a:pPr marL="45085">
                        <a:spcBef>
                          <a:spcPts val="275"/>
                        </a:spcBef>
                        <a:spcAft>
                          <a:spcPts val="0"/>
                        </a:spcAft>
                      </a:pPr>
                      <a:r>
                        <a:rPr lang="uk-UA" sz="1800">
                          <a:latin typeface="Times New Roman"/>
                          <a:ea typeface="Times New Roman"/>
                          <a:cs typeface="Times New Roman"/>
                        </a:rPr>
                        <a:t>9. Гарантії</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373">
                <a:tc>
                  <a:txBody>
                    <a:bodyPr/>
                    <a:lstStyle/>
                    <a:p>
                      <a:pPr marL="45085">
                        <a:lnSpc>
                          <a:spcPct val="86000"/>
                        </a:lnSpc>
                        <a:spcBef>
                          <a:spcPts val="390"/>
                        </a:spcBef>
                        <a:spcAft>
                          <a:spcPts val="0"/>
                        </a:spcAft>
                      </a:pPr>
                      <a:r>
                        <a:rPr lang="uk-UA" sz="1800">
                          <a:latin typeface="Times New Roman"/>
                          <a:ea typeface="Times New Roman"/>
                          <a:cs typeface="Times New Roman"/>
                        </a:rPr>
                        <a:t>10. Продаж супутніх товарів</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60595" name="Group 179"/>
          <p:cNvGrpSpPr>
            <a:grpSpLocks/>
          </p:cNvGrpSpPr>
          <p:nvPr/>
        </p:nvGrpSpPr>
        <p:grpSpPr bwMode="auto">
          <a:xfrm>
            <a:off x="0" y="0"/>
            <a:ext cx="609600" cy="6350"/>
            <a:chOff x="0" y="0"/>
            <a:chExt cx="959" cy="10"/>
          </a:xfrm>
        </p:grpSpPr>
        <p:sp>
          <p:nvSpPr>
            <p:cNvPr id="60596" name="Line 18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93" name="Group 177"/>
          <p:cNvGrpSpPr>
            <a:grpSpLocks/>
          </p:cNvGrpSpPr>
          <p:nvPr/>
        </p:nvGrpSpPr>
        <p:grpSpPr bwMode="auto">
          <a:xfrm>
            <a:off x="0" y="0"/>
            <a:ext cx="609600" cy="6350"/>
            <a:chOff x="0" y="0"/>
            <a:chExt cx="959" cy="10"/>
          </a:xfrm>
        </p:grpSpPr>
        <p:sp>
          <p:nvSpPr>
            <p:cNvPr id="60594" name="Line 17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91" name="Group 175"/>
          <p:cNvGrpSpPr>
            <a:grpSpLocks/>
          </p:cNvGrpSpPr>
          <p:nvPr/>
        </p:nvGrpSpPr>
        <p:grpSpPr bwMode="auto">
          <a:xfrm>
            <a:off x="0" y="0"/>
            <a:ext cx="609600" cy="6350"/>
            <a:chOff x="0" y="0"/>
            <a:chExt cx="959" cy="10"/>
          </a:xfrm>
        </p:grpSpPr>
        <p:sp>
          <p:nvSpPr>
            <p:cNvPr id="60592" name="Line 17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89" name="Group 173"/>
          <p:cNvGrpSpPr>
            <a:grpSpLocks/>
          </p:cNvGrpSpPr>
          <p:nvPr/>
        </p:nvGrpSpPr>
        <p:grpSpPr bwMode="auto">
          <a:xfrm>
            <a:off x="0" y="0"/>
            <a:ext cx="609600" cy="6350"/>
            <a:chOff x="0" y="0"/>
            <a:chExt cx="959" cy="10"/>
          </a:xfrm>
        </p:grpSpPr>
        <p:sp>
          <p:nvSpPr>
            <p:cNvPr id="60590" name="Line 17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87" name="Group 171"/>
          <p:cNvGrpSpPr>
            <a:grpSpLocks/>
          </p:cNvGrpSpPr>
          <p:nvPr/>
        </p:nvGrpSpPr>
        <p:grpSpPr bwMode="auto">
          <a:xfrm>
            <a:off x="0" y="0"/>
            <a:ext cx="609600" cy="6350"/>
            <a:chOff x="0" y="0"/>
            <a:chExt cx="959" cy="10"/>
          </a:xfrm>
        </p:grpSpPr>
        <p:sp>
          <p:nvSpPr>
            <p:cNvPr id="60588" name="Line 17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85" name="Group 169"/>
          <p:cNvGrpSpPr>
            <a:grpSpLocks/>
          </p:cNvGrpSpPr>
          <p:nvPr/>
        </p:nvGrpSpPr>
        <p:grpSpPr bwMode="auto">
          <a:xfrm>
            <a:off x="0" y="0"/>
            <a:ext cx="609600" cy="6350"/>
            <a:chOff x="0" y="0"/>
            <a:chExt cx="959" cy="10"/>
          </a:xfrm>
        </p:grpSpPr>
        <p:sp>
          <p:nvSpPr>
            <p:cNvPr id="60586" name="Line 17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83" name="Group 167"/>
          <p:cNvGrpSpPr>
            <a:grpSpLocks/>
          </p:cNvGrpSpPr>
          <p:nvPr/>
        </p:nvGrpSpPr>
        <p:grpSpPr bwMode="auto">
          <a:xfrm>
            <a:off x="0" y="0"/>
            <a:ext cx="609600" cy="6350"/>
            <a:chOff x="0" y="0"/>
            <a:chExt cx="959" cy="10"/>
          </a:xfrm>
        </p:grpSpPr>
        <p:sp>
          <p:nvSpPr>
            <p:cNvPr id="60584" name="Line 16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81" name="Group 165"/>
          <p:cNvGrpSpPr>
            <a:grpSpLocks/>
          </p:cNvGrpSpPr>
          <p:nvPr/>
        </p:nvGrpSpPr>
        <p:grpSpPr bwMode="auto">
          <a:xfrm>
            <a:off x="0" y="0"/>
            <a:ext cx="609600" cy="6350"/>
            <a:chOff x="0" y="0"/>
            <a:chExt cx="959" cy="10"/>
          </a:xfrm>
        </p:grpSpPr>
        <p:sp>
          <p:nvSpPr>
            <p:cNvPr id="60582" name="Line 16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79" name="Group 163"/>
          <p:cNvGrpSpPr>
            <a:grpSpLocks/>
          </p:cNvGrpSpPr>
          <p:nvPr/>
        </p:nvGrpSpPr>
        <p:grpSpPr bwMode="auto">
          <a:xfrm>
            <a:off x="0" y="0"/>
            <a:ext cx="609600" cy="6350"/>
            <a:chOff x="0" y="0"/>
            <a:chExt cx="959" cy="10"/>
          </a:xfrm>
        </p:grpSpPr>
        <p:sp>
          <p:nvSpPr>
            <p:cNvPr id="60580" name="Line 16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77" name="Group 161"/>
          <p:cNvGrpSpPr>
            <a:grpSpLocks/>
          </p:cNvGrpSpPr>
          <p:nvPr/>
        </p:nvGrpSpPr>
        <p:grpSpPr bwMode="auto">
          <a:xfrm>
            <a:off x="0" y="0"/>
            <a:ext cx="609600" cy="6350"/>
            <a:chOff x="0" y="0"/>
            <a:chExt cx="959" cy="10"/>
          </a:xfrm>
        </p:grpSpPr>
        <p:sp>
          <p:nvSpPr>
            <p:cNvPr id="60578" name="Line 16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75" name="Group 159"/>
          <p:cNvGrpSpPr>
            <a:grpSpLocks/>
          </p:cNvGrpSpPr>
          <p:nvPr/>
        </p:nvGrpSpPr>
        <p:grpSpPr bwMode="auto">
          <a:xfrm>
            <a:off x="0" y="0"/>
            <a:ext cx="609600" cy="6350"/>
            <a:chOff x="0" y="0"/>
            <a:chExt cx="959" cy="10"/>
          </a:xfrm>
        </p:grpSpPr>
        <p:sp>
          <p:nvSpPr>
            <p:cNvPr id="60576" name="Line 16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73" name="Group 157"/>
          <p:cNvGrpSpPr>
            <a:grpSpLocks/>
          </p:cNvGrpSpPr>
          <p:nvPr/>
        </p:nvGrpSpPr>
        <p:grpSpPr bwMode="auto">
          <a:xfrm>
            <a:off x="0" y="0"/>
            <a:ext cx="609600" cy="6350"/>
            <a:chOff x="0" y="0"/>
            <a:chExt cx="959" cy="10"/>
          </a:xfrm>
        </p:grpSpPr>
        <p:sp>
          <p:nvSpPr>
            <p:cNvPr id="60574" name="Line 15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71" name="Group 155"/>
          <p:cNvGrpSpPr>
            <a:grpSpLocks/>
          </p:cNvGrpSpPr>
          <p:nvPr/>
        </p:nvGrpSpPr>
        <p:grpSpPr bwMode="auto">
          <a:xfrm>
            <a:off x="0" y="0"/>
            <a:ext cx="609600" cy="6350"/>
            <a:chOff x="0" y="0"/>
            <a:chExt cx="959" cy="10"/>
          </a:xfrm>
        </p:grpSpPr>
        <p:sp>
          <p:nvSpPr>
            <p:cNvPr id="60572" name="Line 15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69" name="Group 153"/>
          <p:cNvGrpSpPr>
            <a:grpSpLocks/>
          </p:cNvGrpSpPr>
          <p:nvPr/>
        </p:nvGrpSpPr>
        <p:grpSpPr bwMode="auto">
          <a:xfrm>
            <a:off x="0" y="0"/>
            <a:ext cx="609600" cy="6350"/>
            <a:chOff x="0" y="0"/>
            <a:chExt cx="959" cy="10"/>
          </a:xfrm>
        </p:grpSpPr>
        <p:sp>
          <p:nvSpPr>
            <p:cNvPr id="60570" name="Line 15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67" name="Group 151"/>
          <p:cNvGrpSpPr>
            <a:grpSpLocks/>
          </p:cNvGrpSpPr>
          <p:nvPr/>
        </p:nvGrpSpPr>
        <p:grpSpPr bwMode="auto">
          <a:xfrm>
            <a:off x="0" y="0"/>
            <a:ext cx="609600" cy="6350"/>
            <a:chOff x="0" y="0"/>
            <a:chExt cx="959" cy="10"/>
          </a:xfrm>
        </p:grpSpPr>
        <p:sp>
          <p:nvSpPr>
            <p:cNvPr id="60568" name="Line 15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65" name="Group 149"/>
          <p:cNvGrpSpPr>
            <a:grpSpLocks/>
          </p:cNvGrpSpPr>
          <p:nvPr/>
        </p:nvGrpSpPr>
        <p:grpSpPr bwMode="auto">
          <a:xfrm>
            <a:off x="0" y="0"/>
            <a:ext cx="609600" cy="6350"/>
            <a:chOff x="0" y="0"/>
            <a:chExt cx="959" cy="10"/>
          </a:xfrm>
        </p:grpSpPr>
        <p:sp>
          <p:nvSpPr>
            <p:cNvPr id="60566" name="Line 15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63" name="Group 147"/>
          <p:cNvGrpSpPr>
            <a:grpSpLocks/>
          </p:cNvGrpSpPr>
          <p:nvPr/>
        </p:nvGrpSpPr>
        <p:grpSpPr bwMode="auto">
          <a:xfrm>
            <a:off x="0" y="0"/>
            <a:ext cx="609600" cy="6350"/>
            <a:chOff x="0" y="0"/>
            <a:chExt cx="959" cy="10"/>
          </a:xfrm>
        </p:grpSpPr>
        <p:sp>
          <p:nvSpPr>
            <p:cNvPr id="60564" name="Line 14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61" name="Group 145"/>
          <p:cNvGrpSpPr>
            <a:grpSpLocks/>
          </p:cNvGrpSpPr>
          <p:nvPr/>
        </p:nvGrpSpPr>
        <p:grpSpPr bwMode="auto">
          <a:xfrm>
            <a:off x="0" y="0"/>
            <a:ext cx="609600" cy="6350"/>
            <a:chOff x="0" y="0"/>
            <a:chExt cx="959" cy="10"/>
          </a:xfrm>
        </p:grpSpPr>
        <p:sp>
          <p:nvSpPr>
            <p:cNvPr id="60562" name="Line 14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59" name="Group 143"/>
          <p:cNvGrpSpPr>
            <a:grpSpLocks/>
          </p:cNvGrpSpPr>
          <p:nvPr/>
        </p:nvGrpSpPr>
        <p:grpSpPr bwMode="auto">
          <a:xfrm>
            <a:off x="0" y="0"/>
            <a:ext cx="609600" cy="6350"/>
            <a:chOff x="0" y="0"/>
            <a:chExt cx="959" cy="10"/>
          </a:xfrm>
        </p:grpSpPr>
        <p:sp>
          <p:nvSpPr>
            <p:cNvPr id="60560" name="Line 14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57" name="Group 141"/>
          <p:cNvGrpSpPr>
            <a:grpSpLocks/>
          </p:cNvGrpSpPr>
          <p:nvPr/>
        </p:nvGrpSpPr>
        <p:grpSpPr bwMode="auto">
          <a:xfrm>
            <a:off x="0" y="0"/>
            <a:ext cx="609600" cy="6350"/>
            <a:chOff x="0" y="0"/>
            <a:chExt cx="959" cy="10"/>
          </a:xfrm>
        </p:grpSpPr>
        <p:sp>
          <p:nvSpPr>
            <p:cNvPr id="60558" name="Line 14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55" name="Group 139"/>
          <p:cNvGrpSpPr>
            <a:grpSpLocks/>
          </p:cNvGrpSpPr>
          <p:nvPr/>
        </p:nvGrpSpPr>
        <p:grpSpPr bwMode="auto">
          <a:xfrm>
            <a:off x="0" y="0"/>
            <a:ext cx="609600" cy="6350"/>
            <a:chOff x="0" y="0"/>
            <a:chExt cx="959" cy="10"/>
          </a:xfrm>
        </p:grpSpPr>
        <p:sp>
          <p:nvSpPr>
            <p:cNvPr id="60556" name="Line 14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53" name="Group 137"/>
          <p:cNvGrpSpPr>
            <a:grpSpLocks/>
          </p:cNvGrpSpPr>
          <p:nvPr/>
        </p:nvGrpSpPr>
        <p:grpSpPr bwMode="auto">
          <a:xfrm>
            <a:off x="0" y="0"/>
            <a:ext cx="609600" cy="6350"/>
            <a:chOff x="0" y="0"/>
            <a:chExt cx="959" cy="10"/>
          </a:xfrm>
        </p:grpSpPr>
        <p:sp>
          <p:nvSpPr>
            <p:cNvPr id="60554" name="Line 13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51" name="Group 135"/>
          <p:cNvGrpSpPr>
            <a:grpSpLocks/>
          </p:cNvGrpSpPr>
          <p:nvPr/>
        </p:nvGrpSpPr>
        <p:grpSpPr bwMode="auto">
          <a:xfrm>
            <a:off x="0" y="0"/>
            <a:ext cx="609600" cy="6350"/>
            <a:chOff x="0" y="0"/>
            <a:chExt cx="959" cy="10"/>
          </a:xfrm>
        </p:grpSpPr>
        <p:sp>
          <p:nvSpPr>
            <p:cNvPr id="60552" name="Line 13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49" name="Group 133"/>
          <p:cNvGrpSpPr>
            <a:grpSpLocks/>
          </p:cNvGrpSpPr>
          <p:nvPr/>
        </p:nvGrpSpPr>
        <p:grpSpPr bwMode="auto">
          <a:xfrm>
            <a:off x="0" y="0"/>
            <a:ext cx="609600" cy="6350"/>
            <a:chOff x="0" y="0"/>
            <a:chExt cx="959" cy="10"/>
          </a:xfrm>
        </p:grpSpPr>
        <p:sp>
          <p:nvSpPr>
            <p:cNvPr id="60550" name="Line 13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47" name="Group 131"/>
          <p:cNvGrpSpPr>
            <a:grpSpLocks/>
          </p:cNvGrpSpPr>
          <p:nvPr/>
        </p:nvGrpSpPr>
        <p:grpSpPr bwMode="auto">
          <a:xfrm>
            <a:off x="0" y="0"/>
            <a:ext cx="609600" cy="6350"/>
            <a:chOff x="0" y="0"/>
            <a:chExt cx="959" cy="10"/>
          </a:xfrm>
        </p:grpSpPr>
        <p:sp>
          <p:nvSpPr>
            <p:cNvPr id="60548" name="Line 13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45" name="Group 129"/>
          <p:cNvGrpSpPr>
            <a:grpSpLocks/>
          </p:cNvGrpSpPr>
          <p:nvPr/>
        </p:nvGrpSpPr>
        <p:grpSpPr bwMode="auto">
          <a:xfrm>
            <a:off x="0" y="0"/>
            <a:ext cx="609600" cy="6350"/>
            <a:chOff x="0" y="0"/>
            <a:chExt cx="959" cy="10"/>
          </a:xfrm>
        </p:grpSpPr>
        <p:sp>
          <p:nvSpPr>
            <p:cNvPr id="60546" name="Line 13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43" name="Group 127"/>
          <p:cNvGrpSpPr>
            <a:grpSpLocks/>
          </p:cNvGrpSpPr>
          <p:nvPr/>
        </p:nvGrpSpPr>
        <p:grpSpPr bwMode="auto">
          <a:xfrm>
            <a:off x="0" y="0"/>
            <a:ext cx="609600" cy="6350"/>
            <a:chOff x="0" y="0"/>
            <a:chExt cx="959" cy="10"/>
          </a:xfrm>
        </p:grpSpPr>
        <p:sp>
          <p:nvSpPr>
            <p:cNvPr id="60544" name="Line 12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41" name="Group 125"/>
          <p:cNvGrpSpPr>
            <a:grpSpLocks/>
          </p:cNvGrpSpPr>
          <p:nvPr/>
        </p:nvGrpSpPr>
        <p:grpSpPr bwMode="auto">
          <a:xfrm>
            <a:off x="0" y="0"/>
            <a:ext cx="609600" cy="6350"/>
            <a:chOff x="0" y="0"/>
            <a:chExt cx="959" cy="10"/>
          </a:xfrm>
        </p:grpSpPr>
        <p:sp>
          <p:nvSpPr>
            <p:cNvPr id="60542" name="Line 12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39" name="Group 123"/>
          <p:cNvGrpSpPr>
            <a:grpSpLocks/>
          </p:cNvGrpSpPr>
          <p:nvPr/>
        </p:nvGrpSpPr>
        <p:grpSpPr bwMode="auto">
          <a:xfrm>
            <a:off x="0" y="0"/>
            <a:ext cx="609600" cy="6350"/>
            <a:chOff x="0" y="0"/>
            <a:chExt cx="959" cy="10"/>
          </a:xfrm>
        </p:grpSpPr>
        <p:sp>
          <p:nvSpPr>
            <p:cNvPr id="60540" name="Line 12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37" name="Group 121"/>
          <p:cNvGrpSpPr>
            <a:grpSpLocks/>
          </p:cNvGrpSpPr>
          <p:nvPr/>
        </p:nvGrpSpPr>
        <p:grpSpPr bwMode="auto">
          <a:xfrm>
            <a:off x="0" y="0"/>
            <a:ext cx="609600" cy="6350"/>
            <a:chOff x="0" y="0"/>
            <a:chExt cx="959" cy="10"/>
          </a:xfrm>
        </p:grpSpPr>
        <p:sp>
          <p:nvSpPr>
            <p:cNvPr id="60538" name="Line 12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35" name="Group 119"/>
          <p:cNvGrpSpPr>
            <a:grpSpLocks/>
          </p:cNvGrpSpPr>
          <p:nvPr/>
        </p:nvGrpSpPr>
        <p:grpSpPr bwMode="auto">
          <a:xfrm>
            <a:off x="0" y="0"/>
            <a:ext cx="609600" cy="6350"/>
            <a:chOff x="0" y="0"/>
            <a:chExt cx="959" cy="10"/>
          </a:xfrm>
        </p:grpSpPr>
        <p:sp>
          <p:nvSpPr>
            <p:cNvPr id="60536" name="Line 12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33" name="Group 117"/>
          <p:cNvGrpSpPr>
            <a:grpSpLocks/>
          </p:cNvGrpSpPr>
          <p:nvPr/>
        </p:nvGrpSpPr>
        <p:grpSpPr bwMode="auto">
          <a:xfrm>
            <a:off x="0" y="0"/>
            <a:ext cx="609600" cy="6350"/>
            <a:chOff x="0" y="0"/>
            <a:chExt cx="959" cy="10"/>
          </a:xfrm>
        </p:grpSpPr>
        <p:sp>
          <p:nvSpPr>
            <p:cNvPr id="60534" name="Line 11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31" name="Group 115"/>
          <p:cNvGrpSpPr>
            <a:grpSpLocks/>
          </p:cNvGrpSpPr>
          <p:nvPr/>
        </p:nvGrpSpPr>
        <p:grpSpPr bwMode="auto">
          <a:xfrm>
            <a:off x="0" y="0"/>
            <a:ext cx="609600" cy="6350"/>
            <a:chOff x="0" y="0"/>
            <a:chExt cx="959" cy="10"/>
          </a:xfrm>
        </p:grpSpPr>
        <p:sp>
          <p:nvSpPr>
            <p:cNvPr id="60532" name="Line 11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29" name="Group 113"/>
          <p:cNvGrpSpPr>
            <a:grpSpLocks/>
          </p:cNvGrpSpPr>
          <p:nvPr/>
        </p:nvGrpSpPr>
        <p:grpSpPr bwMode="auto">
          <a:xfrm>
            <a:off x="0" y="0"/>
            <a:ext cx="609600" cy="6350"/>
            <a:chOff x="0" y="0"/>
            <a:chExt cx="959" cy="10"/>
          </a:xfrm>
        </p:grpSpPr>
        <p:sp>
          <p:nvSpPr>
            <p:cNvPr id="60530" name="Line 11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27" name="Group 111"/>
          <p:cNvGrpSpPr>
            <a:grpSpLocks/>
          </p:cNvGrpSpPr>
          <p:nvPr/>
        </p:nvGrpSpPr>
        <p:grpSpPr bwMode="auto">
          <a:xfrm>
            <a:off x="0" y="0"/>
            <a:ext cx="609600" cy="6350"/>
            <a:chOff x="0" y="0"/>
            <a:chExt cx="959" cy="10"/>
          </a:xfrm>
        </p:grpSpPr>
        <p:sp>
          <p:nvSpPr>
            <p:cNvPr id="60528" name="Line 11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25" name="Group 109"/>
          <p:cNvGrpSpPr>
            <a:grpSpLocks/>
          </p:cNvGrpSpPr>
          <p:nvPr/>
        </p:nvGrpSpPr>
        <p:grpSpPr bwMode="auto">
          <a:xfrm>
            <a:off x="0" y="0"/>
            <a:ext cx="609600" cy="6350"/>
            <a:chOff x="0" y="0"/>
            <a:chExt cx="959" cy="10"/>
          </a:xfrm>
        </p:grpSpPr>
        <p:sp>
          <p:nvSpPr>
            <p:cNvPr id="60526" name="Line 11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23" name="Group 107"/>
          <p:cNvGrpSpPr>
            <a:grpSpLocks/>
          </p:cNvGrpSpPr>
          <p:nvPr/>
        </p:nvGrpSpPr>
        <p:grpSpPr bwMode="auto">
          <a:xfrm>
            <a:off x="0" y="0"/>
            <a:ext cx="609600" cy="6350"/>
            <a:chOff x="0" y="0"/>
            <a:chExt cx="959" cy="10"/>
          </a:xfrm>
        </p:grpSpPr>
        <p:sp>
          <p:nvSpPr>
            <p:cNvPr id="60524" name="Line 10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21" name="Group 105"/>
          <p:cNvGrpSpPr>
            <a:grpSpLocks/>
          </p:cNvGrpSpPr>
          <p:nvPr/>
        </p:nvGrpSpPr>
        <p:grpSpPr bwMode="auto">
          <a:xfrm>
            <a:off x="0" y="0"/>
            <a:ext cx="609600" cy="6350"/>
            <a:chOff x="0" y="0"/>
            <a:chExt cx="959" cy="10"/>
          </a:xfrm>
        </p:grpSpPr>
        <p:sp>
          <p:nvSpPr>
            <p:cNvPr id="60522" name="Line 10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19" name="Group 103"/>
          <p:cNvGrpSpPr>
            <a:grpSpLocks/>
          </p:cNvGrpSpPr>
          <p:nvPr/>
        </p:nvGrpSpPr>
        <p:grpSpPr bwMode="auto">
          <a:xfrm>
            <a:off x="0" y="0"/>
            <a:ext cx="609600" cy="6350"/>
            <a:chOff x="0" y="0"/>
            <a:chExt cx="959" cy="10"/>
          </a:xfrm>
        </p:grpSpPr>
        <p:sp>
          <p:nvSpPr>
            <p:cNvPr id="60520" name="Line 10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17" name="Group 101"/>
          <p:cNvGrpSpPr>
            <a:grpSpLocks/>
          </p:cNvGrpSpPr>
          <p:nvPr/>
        </p:nvGrpSpPr>
        <p:grpSpPr bwMode="auto">
          <a:xfrm>
            <a:off x="0" y="0"/>
            <a:ext cx="609600" cy="6350"/>
            <a:chOff x="0" y="0"/>
            <a:chExt cx="959" cy="10"/>
          </a:xfrm>
        </p:grpSpPr>
        <p:sp>
          <p:nvSpPr>
            <p:cNvPr id="60518" name="Line 10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15" name="Group 99"/>
          <p:cNvGrpSpPr>
            <a:grpSpLocks/>
          </p:cNvGrpSpPr>
          <p:nvPr/>
        </p:nvGrpSpPr>
        <p:grpSpPr bwMode="auto">
          <a:xfrm>
            <a:off x="0" y="0"/>
            <a:ext cx="609600" cy="6350"/>
            <a:chOff x="0" y="0"/>
            <a:chExt cx="959" cy="10"/>
          </a:xfrm>
        </p:grpSpPr>
        <p:sp>
          <p:nvSpPr>
            <p:cNvPr id="60516" name="Line 10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13" name="Group 97"/>
          <p:cNvGrpSpPr>
            <a:grpSpLocks/>
          </p:cNvGrpSpPr>
          <p:nvPr/>
        </p:nvGrpSpPr>
        <p:grpSpPr bwMode="auto">
          <a:xfrm>
            <a:off x="0" y="0"/>
            <a:ext cx="609600" cy="6350"/>
            <a:chOff x="0" y="0"/>
            <a:chExt cx="959" cy="10"/>
          </a:xfrm>
        </p:grpSpPr>
        <p:sp>
          <p:nvSpPr>
            <p:cNvPr id="60514" name="Line 9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11" name="Group 95"/>
          <p:cNvGrpSpPr>
            <a:grpSpLocks/>
          </p:cNvGrpSpPr>
          <p:nvPr/>
        </p:nvGrpSpPr>
        <p:grpSpPr bwMode="auto">
          <a:xfrm>
            <a:off x="0" y="0"/>
            <a:ext cx="609600" cy="6350"/>
            <a:chOff x="0" y="0"/>
            <a:chExt cx="959" cy="10"/>
          </a:xfrm>
        </p:grpSpPr>
        <p:sp>
          <p:nvSpPr>
            <p:cNvPr id="60512" name="Line 9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09" name="Group 93"/>
          <p:cNvGrpSpPr>
            <a:grpSpLocks/>
          </p:cNvGrpSpPr>
          <p:nvPr/>
        </p:nvGrpSpPr>
        <p:grpSpPr bwMode="auto">
          <a:xfrm>
            <a:off x="0" y="0"/>
            <a:ext cx="609600" cy="6350"/>
            <a:chOff x="0" y="0"/>
            <a:chExt cx="959" cy="10"/>
          </a:xfrm>
        </p:grpSpPr>
        <p:sp>
          <p:nvSpPr>
            <p:cNvPr id="60510" name="Line 9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07" name="Group 91"/>
          <p:cNvGrpSpPr>
            <a:grpSpLocks/>
          </p:cNvGrpSpPr>
          <p:nvPr/>
        </p:nvGrpSpPr>
        <p:grpSpPr bwMode="auto">
          <a:xfrm>
            <a:off x="0" y="0"/>
            <a:ext cx="609600" cy="6350"/>
            <a:chOff x="0" y="0"/>
            <a:chExt cx="959" cy="10"/>
          </a:xfrm>
        </p:grpSpPr>
        <p:sp>
          <p:nvSpPr>
            <p:cNvPr id="60508" name="Line 9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05" name="Group 89"/>
          <p:cNvGrpSpPr>
            <a:grpSpLocks/>
          </p:cNvGrpSpPr>
          <p:nvPr/>
        </p:nvGrpSpPr>
        <p:grpSpPr bwMode="auto">
          <a:xfrm>
            <a:off x="0" y="0"/>
            <a:ext cx="609600" cy="6350"/>
            <a:chOff x="0" y="0"/>
            <a:chExt cx="959" cy="10"/>
          </a:xfrm>
        </p:grpSpPr>
        <p:sp>
          <p:nvSpPr>
            <p:cNvPr id="60506" name="Line 9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03" name="Group 87"/>
          <p:cNvGrpSpPr>
            <a:grpSpLocks/>
          </p:cNvGrpSpPr>
          <p:nvPr/>
        </p:nvGrpSpPr>
        <p:grpSpPr bwMode="auto">
          <a:xfrm>
            <a:off x="0" y="0"/>
            <a:ext cx="609600" cy="6350"/>
            <a:chOff x="0" y="0"/>
            <a:chExt cx="959" cy="10"/>
          </a:xfrm>
        </p:grpSpPr>
        <p:sp>
          <p:nvSpPr>
            <p:cNvPr id="60504" name="Line 8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501" name="Group 85"/>
          <p:cNvGrpSpPr>
            <a:grpSpLocks/>
          </p:cNvGrpSpPr>
          <p:nvPr/>
        </p:nvGrpSpPr>
        <p:grpSpPr bwMode="auto">
          <a:xfrm>
            <a:off x="0" y="0"/>
            <a:ext cx="609600" cy="6350"/>
            <a:chOff x="0" y="0"/>
            <a:chExt cx="959" cy="10"/>
          </a:xfrm>
        </p:grpSpPr>
        <p:sp>
          <p:nvSpPr>
            <p:cNvPr id="60502" name="Line 8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99" name="Group 83"/>
          <p:cNvGrpSpPr>
            <a:grpSpLocks/>
          </p:cNvGrpSpPr>
          <p:nvPr/>
        </p:nvGrpSpPr>
        <p:grpSpPr bwMode="auto">
          <a:xfrm>
            <a:off x="0" y="0"/>
            <a:ext cx="609600" cy="6350"/>
            <a:chOff x="0" y="0"/>
            <a:chExt cx="959" cy="10"/>
          </a:xfrm>
        </p:grpSpPr>
        <p:sp>
          <p:nvSpPr>
            <p:cNvPr id="60500" name="Line 8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97" name="Group 81"/>
          <p:cNvGrpSpPr>
            <a:grpSpLocks/>
          </p:cNvGrpSpPr>
          <p:nvPr/>
        </p:nvGrpSpPr>
        <p:grpSpPr bwMode="auto">
          <a:xfrm>
            <a:off x="0" y="0"/>
            <a:ext cx="609600" cy="6350"/>
            <a:chOff x="0" y="0"/>
            <a:chExt cx="959" cy="10"/>
          </a:xfrm>
        </p:grpSpPr>
        <p:sp>
          <p:nvSpPr>
            <p:cNvPr id="60498" name="Line 8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95" name="Group 79"/>
          <p:cNvGrpSpPr>
            <a:grpSpLocks/>
          </p:cNvGrpSpPr>
          <p:nvPr/>
        </p:nvGrpSpPr>
        <p:grpSpPr bwMode="auto">
          <a:xfrm>
            <a:off x="0" y="0"/>
            <a:ext cx="609600" cy="6350"/>
            <a:chOff x="0" y="0"/>
            <a:chExt cx="959" cy="10"/>
          </a:xfrm>
        </p:grpSpPr>
        <p:sp>
          <p:nvSpPr>
            <p:cNvPr id="60496" name="Line 8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93" name="Group 77"/>
          <p:cNvGrpSpPr>
            <a:grpSpLocks/>
          </p:cNvGrpSpPr>
          <p:nvPr/>
        </p:nvGrpSpPr>
        <p:grpSpPr bwMode="auto">
          <a:xfrm>
            <a:off x="0" y="0"/>
            <a:ext cx="609600" cy="6350"/>
            <a:chOff x="0" y="0"/>
            <a:chExt cx="959" cy="10"/>
          </a:xfrm>
        </p:grpSpPr>
        <p:sp>
          <p:nvSpPr>
            <p:cNvPr id="60494" name="Line 7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91" name="Group 75"/>
          <p:cNvGrpSpPr>
            <a:grpSpLocks/>
          </p:cNvGrpSpPr>
          <p:nvPr/>
        </p:nvGrpSpPr>
        <p:grpSpPr bwMode="auto">
          <a:xfrm>
            <a:off x="0" y="0"/>
            <a:ext cx="609600" cy="6350"/>
            <a:chOff x="0" y="0"/>
            <a:chExt cx="959" cy="10"/>
          </a:xfrm>
        </p:grpSpPr>
        <p:sp>
          <p:nvSpPr>
            <p:cNvPr id="60492" name="Line 7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89" name="Group 73"/>
          <p:cNvGrpSpPr>
            <a:grpSpLocks/>
          </p:cNvGrpSpPr>
          <p:nvPr/>
        </p:nvGrpSpPr>
        <p:grpSpPr bwMode="auto">
          <a:xfrm>
            <a:off x="0" y="0"/>
            <a:ext cx="609600" cy="6350"/>
            <a:chOff x="0" y="0"/>
            <a:chExt cx="959" cy="10"/>
          </a:xfrm>
        </p:grpSpPr>
        <p:sp>
          <p:nvSpPr>
            <p:cNvPr id="60490" name="Line 7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87" name="Group 71"/>
          <p:cNvGrpSpPr>
            <a:grpSpLocks/>
          </p:cNvGrpSpPr>
          <p:nvPr/>
        </p:nvGrpSpPr>
        <p:grpSpPr bwMode="auto">
          <a:xfrm>
            <a:off x="0" y="0"/>
            <a:ext cx="609600" cy="6350"/>
            <a:chOff x="0" y="0"/>
            <a:chExt cx="959" cy="10"/>
          </a:xfrm>
        </p:grpSpPr>
        <p:sp>
          <p:nvSpPr>
            <p:cNvPr id="60488" name="Line 7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85" name="Group 69"/>
          <p:cNvGrpSpPr>
            <a:grpSpLocks/>
          </p:cNvGrpSpPr>
          <p:nvPr/>
        </p:nvGrpSpPr>
        <p:grpSpPr bwMode="auto">
          <a:xfrm>
            <a:off x="0" y="0"/>
            <a:ext cx="609600" cy="6350"/>
            <a:chOff x="0" y="0"/>
            <a:chExt cx="959" cy="10"/>
          </a:xfrm>
        </p:grpSpPr>
        <p:sp>
          <p:nvSpPr>
            <p:cNvPr id="60486" name="Line 7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83" name="Group 67"/>
          <p:cNvGrpSpPr>
            <a:grpSpLocks/>
          </p:cNvGrpSpPr>
          <p:nvPr/>
        </p:nvGrpSpPr>
        <p:grpSpPr bwMode="auto">
          <a:xfrm>
            <a:off x="0" y="0"/>
            <a:ext cx="609600" cy="6350"/>
            <a:chOff x="0" y="0"/>
            <a:chExt cx="959" cy="10"/>
          </a:xfrm>
        </p:grpSpPr>
        <p:sp>
          <p:nvSpPr>
            <p:cNvPr id="60484" name="Line 6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81" name="Group 65"/>
          <p:cNvGrpSpPr>
            <a:grpSpLocks/>
          </p:cNvGrpSpPr>
          <p:nvPr/>
        </p:nvGrpSpPr>
        <p:grpSpPr bwMode="auto">
          <a:xfrm>
            <a:off x="0" y="0"/>
            <a:ext cx="609600" cy="6350"/>
            <a:chOff x="0" y="0"/>
            <a:chExt cx="959" cy="10"/>
          </a:xfrm>
        </p:grpSpPr>
        <p:sp>
          <p:nvSpPr>
            <p:cNvPr id="60482" name="Line 6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79" name="Group 63"/>
          <p:cNvGrpSpPr>
            <a:grpSpLocks/>
          </p:cNvGrpSpPr>
          <p:nvPr/>
        </p:nvGrpSpPr>
        <p:grpSpPr bwMode="auto">
          <a:xfrm>
            <a:off x="0" y="0"/>
            <a:ext cx="609600" cy="6350"/>
            <a:chOff x="0" y="0"/>
            <a:chExt cx="959" cy="10"/>
          </a:xfrm>
        </p:grpSpPr>
        <p:sp>
          <p:nvSpPr>
            <p:cNvPr id="60480" name="Line 6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77" name="Group 61"/>
          <p:cNvGrpSpPr>
            <a:grpSpLocks/>
          </p:cNvGrpSpPr>
          <p:nvPr/>
        </p:nvGrpSpPr>
        <p:grpSpPr bwMode="auto">
          <a:xfrm>
            <a:off x="0" y="0"/>
            <a:ext cx="609600" cy="6350"/>
            <a:chOff x="0" y="0"/>
            <a:chExt cx="959" cy="10"/>
          </a:xfrm>
        </p:grpSpPr>
        <p:sp>
          <p:nvSpPr>
            <p:cNvPr id="60478" name="Line 6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75" name="Group 59"/>
          <p:cNvGrpSpPr>
            <a:grpSpLocks/>
          </p:cNvGrpSpPr>
          <p:nvPr/>
        </p:nvGrpSpPr>
        <p:grpSpPr bwMode="auto">
          <a:xfrm>
            <a:off x="0" y="0"/>
            <a:ext cx="609600" cy="6350"/>
            <a:chOff x="0" y="0"/>
            <a:chExt cx="959" cy="10"/>
          </a:xfrm>
        </p:grpSpPr>
        <p:sp>
          <p:nvSpPr>
            <p:cNvPr id="60476" name="Line 6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73" name="Group 57"/>
          <p:cNvGrpSpPr>
            <a:grpSpLocks/>
          </p:cNvGrpSpPr>
          <p:nvPr/>
        </p:nvGrpSpPr>
        <p:grpSpPr bwMode="auto">
          <a:xfrm>
            <a:off x="0" y="0"/>
            <a:ext cx="609600" cy="6350"/>
            <a:chOff x="0" y="0"/>
            <a:chExt cx="959" cy="10"/>
          </a:xfrm>
        </p:grpSpPr>
        <p:sp>
          <p:nvSpPr>
            <p:cNvPr id="60474" name="Line 5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71" name="Group 55"/>
          <p:cNvGrpSpPr>
            <a:grpSpLocks/>
          </p:cNvGrpSpPr>
          <p:nvPr/>
        </p:nvGrpSpPr>
        <p:grpSpPr bwMode="auto">
          <a:xfrm>
            <a:off x="0" y="0"/>
            <a:ext cx="609600" cy="6350"/>
            <a:chOff x="0" y="0"/>
            <a:chExt cx="959" cy="10"/>
          </a:xfrm>
        </p:grpSpPr>
        <p:sp>
          <p:nvSpPr>
            <p:cNvPr id="60472" name="Line 5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69" name="Group 53"/>
          <p:cNvGrpSpPr>
            <a:grpSpLocks/>
          </p:cNvGrpSpPr>
          <p:nvPr/>
        </p:nvGrpSpPr>
        <p:grpSpPr bwMode="auto">
          <a:xfrm>
            <a:off x="0" y="0"/>
            <a:ext cx="609600" cy="6350"/>
            <a:chOff x="0" y="0"/>
            <a:chExt cx="959" cy="10"/>
          </a:xfrm>
        </p:grpSpPr>
        <p:sp>
          <p:nvSpPr>
            <p:cNvPr id="60470" name="Line 5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67" name="Group 51"/>
          <p:cNvGrpSpPr>
            <a:grpSpLocks/>
          </p:cNvGrpSpPr>
          <p:nvPr/>
        </p:nvGrpSpPr>
        <p:grpSpPr bwMode="auto">
          <a:xfrm>
            <a:off x="0" y="0"/>
            <a:ext cx="609600" cy="6350"/>
            <a:chOff x="0" y="0"/>
            <a:chExt cx="959" cy="10"/>
          </a:xfrm>
        </p:grpSpPr>
        <p:sp>
          <p:nvSpPr>
            <p:cNvPr id="60468" name="Line 5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65" name="Group 49"/>
          <p:cNvGrpSpPr>
            <a:grpSpLocks/>
          </p:cNvGrpSpPr>
          <p:nvPr/>
        </p:nvGrpSpPr>
        <p:grpSpPr bwMode="auto">
          <a:xfrm>
            <a:off x="0" y="0"/>
            <a:ext cx="609600" cy="6350"/>
            <a:chOff x="0" y="0"/>
            <a:chExt cx="959" cy="10"/>
          </a:xfrm>
        </p:grpSpPr>
        <p:sp>
          <p:nvSpPr>
            <p:cNvPr id="60466" name="Line 5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63" name="Group 47"/>
          <p:cNvGrpSpPr>
            <a:grpSpLocks/>
          </p:cNvGrpSpPr>
          <p:nvPr/>
        </p:nvGrpSpPr>
        <p:grpSpPr bwMode="auto">
          <a:xfrm>
            <a:off x="0" y="0"/>
            <a:ext cx="609600" cy="6350"/>
            <a:chOff x="0" y="0"/>
            <a:chExt cx="959" cy="10"/>
          </a:xfrm>
        </p:grpSpPr>
        <p:sp>
          <p:nvSpPr>
            <p:cNvPr id="60464" name="Line 4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61" name="Group 45"/>
          <p:cNvGrpSpPr>
            <a:grpSpLocks/>
          </p:cNvGrpSpPr>
          <p:nvPr/>
        </p:nvGrpSpPr>
        <p:grpSpPr bwMode="auto">
          <a:xfrm>
            <a:off x="0" y="0"/>
            <a:ext cx="609600" cy="6350"/>
            <a:chOff x="0" y="0"/>
            <a:chExt cx="959" cy="10"/>
          </a:xfrm>
        </p:grpSpPr>
        <p:sp>
          <p:nvSpPr>
            <p:cNvPr id="60462" name="Line 4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59" name="Group 43"/>
          <p:cNvGrpSpPr>
            <a:grpSpLocks/>
          </p:cNvGrpSpPr>
          <p:nvPr/>
        </p:nvGrpSpPr>
        <p:grpSpPr bwMode="auto">
          <a:xfrm>
            <a:off x="0" y="0"/>
            <a:ext cx="609600" cy="6350"/>
            <a:chOff x="0" y="0"/>
            <a:chExt cx="959" cy="10"/>
          </a:xfrm>
        </p:grpSpPr>
        <p:sp>
          <p:nvSpPr>
            <p:cNvPr id="60460" name="Line 4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57" name="Group 41"/>
          <p:cNvGrpSpPr>
            <a:grpSpLocks/>
          </p:cNvGrpSpPr>
          <p:nvPr/>
        </p:nvGrpSpPr>
        <p:grpSpPr bwMode="auto">
          <a:xfrm>
            <a:off x="0" y="0"/>
            <a:ext cx="609600" cy="6350"/>
            <a:chOff x="0" y="0"/>
            <a:chExt cx="959" cy="10"/>
          </a:xfrm>
        </p:grpSpPr>
        <p:sp>
          <p:nvSpPr>
            <p:cNvPr id="60458" name="Line 4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55" name="Group 39"/>
          <p:cNvGrpSpPr>
            <a:grpSpLocks/>
          </p:cNvGrpSpPr>
          <p:nvPr/>
        </p:nvGrpSpPr>
        <p:grpSpPr bwMode="auto">
          <a:xfrm>
            <a:off x="0" y="0"/>
            <a:ext cx="609600" cy="6350"/>
            <a:chOff x="0" y="0"/>
            <a:chExt cx="959" cy="10"/>
          </a:xfrm>
        </p:grpSpPr>
        <p:sp>
          <p:nvSpPr>
            <p:cNvPr id="60456" name="Line 4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53" name="Group 37"/>
          <p:cNvGrpSpPr>
            <a:grpSpLocks/>
          </p:cNvGrpSpPr>
          <p:nvPr/>
        </p:nvGrpSpPr>
        <p:grpSpPr bwMode="auto">
          <a:xfrm>
            <a:off x="0" y="0"/>
            <a:ext cx="609600" cy="6350"/>
            <a:chOff x="0" y="0"/>
            <a:chExt cx="959" cy="10"/>
          </a:xfrm>
        </p:grpSpPr>
        <p:sp>
          <p:nvSpPr>
            <p:cNvPr id="60454" name="Line 3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51" name="Group 35"/>
          <p:cNvGrpSpPr>
            <a:grpSpLocks/>
          </p:cNvGrpSpPr>
          <p:nvPr/>
        </p:nvGrpSpPr>
        <p:grpSpPr bwMode="auto">
          <a:xfrm>
            <a:off x="0" y="0"/>
            <a:ext cx="609600" cy="6350"/>
            <a:chOff x="0" y="0"/>
            <a:chExt cx="959" cy="10"/>
          </a:xfrm>
        </p:grpSpPr>
        <p:sp>
          <p:nvSpPr>
            <p:cNvPr id="60452" name="Line 3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49" name="Group 33"/>
          <p:cNvGrpSpPr>
            <a:grpSpLocks/>
          </p:cNvGrpSpPr>
          <p:nvPr/>
        </p:nvGrpSpPr>
        <p:grpSpPr bwMode="auto">
          <a:xfrm>
            <a:off x="0" y="0"/>
            <a:ext cx="609600" cy="6350"/>
            <a:chOff x="0" y="0"/>
            <a:chExt cx="959" cy="10"/>
          </a:xfrm>
        </p:grpSpPr>
        <p:sp>
          <p:nvSpPr>
            <p:cNvPr id="60450" name="Line 3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47" name="Group 31"/>
          <p:cNvGrpSpPr>
            <a:grpSpLocks/>
          </p:cNvGrpSpPr>
          <p:nvPr/>
        </p:nvGrpSpPr>
        <p:grpSpPr bwMode="auto">
          <a:xfrm>
            <a:off x="0" y="0"/>
            <a:ext cx="609600" cy="6350"/>
            <a:chOff x="0" y="0"/>
            <a:chExt cx="959" cy="10"/>
          </a:xfrm>
        </p:grpSpPr>
        <p:sp>
          <p:nvSpPr>
            <p:cNvPr id="60448" name="Line 3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45" name="Group 29"/>
          <p:cNvGrpSpPr>
            <a:grpSpLocks/>
          </p:cNvGrpSpPr>
          <p:nvPr/>
        </p:nvGrpSpPr>
        <p:grpSpPr bwMode="auto">
          <a:xfrm>
            <a:off x="0" y="0"/>
            <a:ext cx="609600" cy="6350"/>
            <a:chOff x="0" y="0"/>
            <a:chExt cx="959" cy="10"/>
          </a:xfrm>
        </p:grpSpPr>
        <p:sp>
          <p:nvSpPr>
            <p:cNvPr id="60446" name="Line 3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43" name="Group 27"/>
          <p:cNvGrpSpPr>
            <a:grpSpLocks/>
          </p:cNvGrpSpPr>
          <p:nvPr/>
        </p:nvGrpSpPr>
        <p:grpSpPr bwMode="auto">
          <a:xfrm>
            <a:off x="0" y="0"/>
            <a:ext cx="609600" cy="6350"/>
            <a:chOff x="0" y="0"/>
            <a:chExt cx="959" cy="10"/>
          </a:xfrm>
        </p:grpSpPr>
        <p:sp>
          <p:nvSpPr>
            <p:cNvPr id="60444" name="Line 2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41" name="Group 25"/>
          <p:cNvGrpSpPr>
            <a:grpSpLocks/>
          </p:cNvGrpSpPr>
          <p:nvPr/>
        </p:nvGrpSpPr>
        <p:grpSpPr bwMode="auto">
          <a:xfrm>
            <a:off x="0" y="0"/>
            <a:ext cx="609600" cy="6350"/>
            <a:chOff x="0" y="0"/>
            <a:chExt cx="959" cy="10"/>
          </a:xfrm>
        </p:grpSpPr>
        <p:sp>
          <p:nvSpPr>
            <p:cNvPr id="60442" name="Line 2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39" name="Group 23"/>
          <p:cNvGrpSpPr>
            <a:grpSpLocks/>
          </p:cNvGrpSpPr>
          <p:nvPr/>
        </p:nvGrpSpPr>
        <p:grpSpPr bwMode="auto">
          <a:xfrm>
            <a:off x="0" y="0"/>
            <a:ext cx="609600" cy="6350"/>
            <a:chOff x="0" y="0"/>
            <a:chExt cx="959" cy="10"/>
          </a:xfrm>
        </p:grpSpPr>
        <p:sp>
          <p:nvSpPr>
            <p:cNvPr id="60440" name="Line 2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37" name="Group 21"/>
          <p:cNvGrpSpPr>
            <a:grpSpLocks/>
          </p:cNvGrpSpPr>
          <p:nvPr/>
        </p:nvGrpSpPr>
        <p:grpSpPr bwMode="auto">
          <a:xfrm>
            <a:off x="0" y="0"/>
            <a:ext cx="609600" cy="6350"/>
            <a:chOff x="0" y="0"/>
            <a:chExt cx="959" cy="10"/>
          </a:xfrm>
        </p:grpSpPr>
        <p:sp>
          <p:nvSpPr>
            <p:cNvPr id="60438" name="Line 2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35" name="Group 19"/>
          <p:cNvGrpSpPr>
            <a:grpSpLocks/>
          </p:cNvGrpSpPr>
          <p:nvPr/>
        </p:nvGrpSpPr>
        <p:grpSpPr bwMode="auto">
          <a:xfrm>
            <a:off x="0" y="0"/>
            <a:ext cx="609600" cy="6350"/>
            <a:chOff x="0" y="0"/>
            <a:chExt cx="959" cy="10"/>
          </a:xfrm>
        </p:grpSpPr>
        <p:sp>
          <p:nvSpPr>
            <p:cNvPr id="60436" name="Line 2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33" name="Group 17"/>
          <p:cNvGrpSpPr>
            <a:grpSpLocks/>
          </p:cNvGrpSpPr>
          <p:nvPr/>
        </p:nvGrpSpPr>
        <p:grpSpPr bwMode="auto">
          <a:xfrm>
            <a:off x="0" y="0"/>
            <a:ext cx="609600" cy="6350"/>
            <a:chOff x="0" y="0"/>
            <a:chExt cx="959" cy="10"/>
          </a:xfrm>
        </p:grpSpPr>
        <p:sp>
          <p:nvSpPr>
            <p:cNvPr id="60434" name="Line 1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31" name="Group 15"/>
          <p:cNvGrpSpPr>
            <a:grpSpLocks/>
          </p:cNvGrpSpPr>
          <p:nvPr/>
        </p:nvGrpSpPr>
        <p:grpSpPr bwMode="auto">
          <a:xfrm>
            <a:off x="0" y="0"/>
            <a:ext cx="609600" cy="6350"/>
            <a:chOff x="0" y="0"/>
            <a:chExt cx="959" cy="10"/>
          </a:xfrm>
        </p:grpSpPr>
        <p:sp>
          <p:nvSpPr>
            <p:cNvPr id="60432" name="Line 1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29" name="Group 13"/>
          <p:cNvGrpSpPr>
            <a:grpSpLocks/>
          </p:cNvGrpSpPr>
          <p:nvPr/>
        </p:nvGrpSpPr>
        <p:grpSpPr bwMode="auto">
          <a:xfrm>
            <a:off x="0" y="0"/>
            <a:ext cx="609600" cy="6350"/>
            <a:chOff x="0" y="0"/>
            <a:chExt cx="959" cy="10"/>
          </a:xfrm>
        </p:grpSpPr>
        <p:sp>
          <p:nvSpPr>
            <p:cNvPr id="60430" name="Line 1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27" name="Group 11"/>
          <p:cNvGrpSpPr>
            <a:grpSpLocks/>
          </p:cNvGrpSpPr>
          <p:nvPr/>
        </p:nvGrpSpPr>
        <p:grpSpPr bwMode="auto">
          <a:xfrm>
            <a:off x="0" y="0"/>
            <a:ext cx="609600" cy="6350"/>
            <a:chOff x="0" y="0"/>
            <a:chExt cx="959" cy="10"/>
          </a:xfrm>
        </p:grpSpPr>
        <p:sp>
          <p:nvSpPr>
            <p:cNvPr id="60428" name="Line 1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25" name="Group 9"/>
          <p:cNvGrpSpPr>
            <a:grpSpLocks/>
          </p:cNvGrpSpPr>
          <p:nvPr/>
        </p:nvGrpSpPr>
        <p:grpSpPr bwMode="auto">
          <a:xfrm>
            <a:off x="0" y="0"/>
            <a:ext cx="609600" cy="6350"/>
            <a:chOff x="0" y="0"/>
            <a:chExt cx="959" cy="10"/>
          </a:xfrm>
        </p:grpSpPr>
        <p:sp>
          <p:nvSpPr>
            <p:cNvPr id="60426" name="Line 10"/>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23" name="Group 7"/>
          <p:cNvGrpSpPr>
            <a:grpSpLocks/>
          </p:cNvGrpSpPr>
          <p:nvPr/>
        </p:nvGrpSpPr>
        <p:grpSpPr bwMode="auto">
          <a:xfrm>
            <a:off x="0" y="0"/>
            <a:ext cx="609600" cy="6350"/>
            <a:chOff x="0" y="0"/>
            <a:chExt cx="959" cy="10"/>
          </a:xfrm>
        </p:grpSpPr>
        <p:sp>
          <p:nvSpPr>
            <p:cNvPr id="60424" name="Line 8"/>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21" name="Group 5"/>
          <p:cNvGrpSpPr>
            <a:grpSpLocks/>
          </p:cNvGrpSpPr>
          <p:nvPr/>
        </p:nvGrpSpPr>
        <p:grpSpPr bwMode="auto">
          <a:xfrm>
            <a:off x="0" y="0"/>
            <a:ext cx="609600" cy="6350"/>
            <a:chOff x="0" y="0"/>
            <a:chExt cx="959" cy="10"/>
          </a:xfrm>
        </p:grpSpPr>
        <p:sp>
          <p:nvSpPr>
            <p:cNvPr id="60422" name="Line 6"/>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19" name="Group 3"/>
          <p:cNvGrpSpPr>
            <a:grpSpLocks/>
          </p:cNvGrpSpPr>
          <p:nvPr/>
        </p:nvGrpSpPr>
        <p:grpSpPr bwMode="auto">
          <a:xfrm>
            <a:off x="0" y="0"/>
            <a:ext cx="609600" cy="6350"/>
            <a:chOff x="0" y="0"/>
            <a:chExt cx="959" cy="10"/>
          </a:xfrm>
        </p:grpSpPr>
        <p:sp>
          <p:nvSpPr>
            <p:cNvPr id="60420" name="Line 4"/>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0417" name="Group 1"/>
          <p:cNvGrpSpPr>
            <a:grpSpLocks/>
          </p:cNvGrpSpPr>
          <p:nvPr/>
        </p:nvGrpSpPr>
        <p:grpSpPr bwMode="auto">
          <a:xfrm>
            <a:off x="0" y="0"/>
            <a:ext cx="609600" cy="6350"/>
            <a:chOff x="0" y="0"/>
            <a:chExt cx="959" cy="10"/>
          </a:xfrm>
        </p:grpSpPr>
        <p:sp>
          <p:nvSpPr>
            <p:cNvPr id="60418" name="Line 2"/>
            <p:cNvSpPr>
              <a:spLocks noChangeShapeType="1"/>
            </p:cNvSpPr>
            <p:nvPr/>
          </p:nvSpPr>
          <p:spPr bwMode="auto">
            <a:xfrm>
              <a:off x="0" y="5"/>
              <a:ext cx="959" cy="0"/>
            </a:xfrm>
            <a:prstGeom prst="line">
              <a:avLst/>
            </a:prstGeom>
            <a:noFill/>
            <a:ln w="601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0597" name="Rectangle 181"/>
          <p:cNvSpPr>
            <a:spLocks noChangeArrowheads="1"/>
          </p:cNvSpPr>
          <p:nvPr/>
        </p:nvSpPr>
        <p:spPr bwMode="auto">
          <a:xfrm>
            <a:off x="0" y="1"/>
            <a:ext cx="12601575" cy="1979609"/>
          </a:xfrm>
          <a:prstGeom prst="rect">
            <a:avLst/>
          </a:prstGeom>
          <a:noFill/>
          <a:ln w="9525">
            <a:noFill/>
            <a:miter lim="800000"/>
            <a:headEnd/>
            <a:tailEnd/>
          </a:ln>
          <a:effectLst/>
        </p:spPr>
        <p:txBody>
          <a:bodyPr vert="horz" wrap="square" lIns="457056" tIns="660192" rIns="91440" bIns="66019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ПОРІВНЯЛЬНИЙ АНАЛІЗ РИНКОВИХ СТРАТЕГІЙ НАЙБЛИЖЧИХ КОНКУРЕНТІВ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598" name="Rectangle 182"/>
          <p:cNvSpPr>
            <a:spLocks noChangeArrowheads="1"/>
          </p:cNvSpPr>
          <p:nvPr/>
        </p:nvSpPr>
        <p:spPr bwMode="auto">
          <a:xfrm>
            <a:off x="0" y="457200"/>
            <a:ext cx="126015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uk-UA" sz="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1260157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465" name="Line 1"/>
          <p:cNvSpPr>
            <a:spLocks noChangeShapeType="1"/>
          </p:cNvSpPr>
          <p:nvPr/>
        </p:nvSpPr>
        <p:spPr bwMode="auto">
          <a:xfrm>
            <a:off x="1189038" y="763588"/>
            <a:ext cx="3463925" cy="0"/>
          </a:xfrm>
          <a:prstGeom prst="line">
            <a:avLst/>
          </a:prstGeom>
          <a:noFill/>
          <a:ln w="18288">
            <a:solidFill>
              <a:srgbClr val="7F7F7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2467" name="Rectangle 3"/>
          <p:cNvSpPr>
            <a:spLocks noChangeArrowheads="1"/>
          </p:cNvSpPr>
          <p:nvPr/>
        </p:nvSpPr>
        <p:spPr bwMode="auto">
          <a:xfrm>
            <a:off x="4729151" y="0"/>
            <a:ext cx="4022255"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1" u="none" strike="noStrike" cap="none" normalizeH="0" baseline="0" dirty="0" smtClean="0">
                <a:ln>
                  <a:noFill/>
                </a:ln>
                <a:solidFill>
                  <a:schemeClr val="tx1"/>
                </a:solidFill>
                <a:effectLst/>
                <a:latin typeface="Arial" pitchFamily="34" charset="0"/>
                <a:ea typeface="Arial" pitchFamily="34" charset="0"/>
                <a:cs typeface="Arial" pitchFamily="34" charset="0"/>
              </a:rPr>
              <a:t/>
            </a:r>
            <a:br>
              <a:rPr kumimoji="0" lang="uk-UA" sz="1200" b="1" i="1" u="none" strike="noStrike" cap="none" normalizeH="0" baseline="0" dirty="0" smtClean="0">
                <a:ln>
                  <a:noFill/>
                </a:ln>
                <a:solidFill>
                  <a:schemeClr val="tx1"/>
                </a:solidFill>
                <a:effectLst/>
                <a:latin typeface="Arial" pitchFamily="34" charset="0"/>
                <a:ea typeface="Arial" pitchFamily="34" charset="0"/>
                <a:cs typeface="Arial" pitchFamily="34" charset="0"/>
              </a:rPr>
            </a:br>
            <a:r>
              <a:rPr kumimoji="0" lang="uk-UA" sz="3200" b="1" i="1" u="none" strike="noStrike" cap="none" normalizeH="0" baseline="0" dirty="0" smtClean="0">
                <a:ln>
                  <a:noFill/>
                </a:ln>
                <a:solidFill>
                  <a:schemeClr val="tx1"/>
                </a:solidFill>
                <a:effectLst/>
                <a:latin typeface="Arial" pitchFamily="34" charset="0"/>
                <a:ea typeface="Arial" pitchFamily="34" charset="0"/>
                <a:cs typeface="Arial" pitchFamily="34" charset="0"/>
              </a:rPr>
              <a:t>МАРКЕТИНГ-ПЛАН</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8" name="Rectangle 4"/>
          <p:cNvSpPr>
            <a:spLocks noChangeArrowheads="1"/>
          </p:cNvSpPr>
          <p:nvPr/>
        </p:nvSpPr>
        <p:spPr bwMode="auto">
          <a:xfrm>
            <a:off x="0" y="1000108"/>
            <a:ext cx="12601575"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857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збут та реалізація продукції;</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57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ціноутворення;</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57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просування товару на ринок;</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5763"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політика підтримки продукту бізнесу.</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299995" y="3643314"/>
            <a:ext cx="11930146" cy="1569660"/>
          </a:xfrm>
          <a:prstGeom prst="rect">
            <a:avLst/>
          </a:prstGeom>
        </p:spPr>
        <p:txBody>
          <a:bodyPr wrap="square">
            <a:spAutoFit/>
          </a:bodyPr>
          <a:lstStyle/>
          <a:p>
            <a:r>
              <a:rPr lang="uk-UA" sz="2400" dirty="0" smtClean="0"/>
              <a:t>Опрацьована стратегія маркетингу дає змогу зробити висновки про можливі витрати на її реалізацію, тобто скласти приблизний бюджет маркетингу. Це питання цікавить також потенційних </a:t>
            </a:r>
            <a:r>
              <a:rPr lang="uk-UA" sz="2400" dirty="0" smtClean="0"/>
              <a:t>інвесторів </a:t>
            </a:r>
            <a:r>
              <a:rPr lang="uk-UA" sz="2400" dirty="0" smtClean="0"/>
              <a:t>та кредиторів і має знайти відображення в бізнес-плані.</a:t>
            </a:r>
            <a:endParaRPr lang="ru-RU"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214290"/>
            <a:ext cx="12601575"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33388" algn="l"/>
              </a:tabLst>
            </a:pPr>
            <a:r>
              <a:rPr lang="uk-UA" sz="3600" dirty="0" smtClean="0">
                <a:latin typeface="Arial" pitchFamily="34" charset="0"/>
                <a:ea typeface="Times New Roman" pitchFamily="18" charset="0"/>
                <a:cs typeface="Arial" pitchFamily="34" charset="0"/>
              </a:rPr>
              <a:t>С</a:t>
            </a: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тратегія маркетингу — це </a:t>
            </a:r>
            <a:r>
              <a:rPr kumimoji="0" lang="uk-UA"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система</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33388" algn="l"/>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конкретних стратегій щодо вибору і формування:</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33388" algn="l"/>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цільового ринку фірми;</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33388" algn="l"/>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номенклатури та асортименту продукції;</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33388" algn="l"/>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системи збуту та реалізації продукції;</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33388" algn="l"/>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політики ціноутворення;</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33388" algn="l"/>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способів організації рекламної кампанії;</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33388" algn="l"/>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політики підтримки продукції фірми.</a:t>
            </a:r>
            <a:endParaRPr kumimoji="0" lang="uk-UA"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57185" y="785794"/>
            <a:ext cx="1100145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tab pos="43815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Бізнес-план у ринковій системі господарювання виконує дві найважливіші </a:t>
            </a:r>
            <a:r>
              <a:rPr kumimoji="0" lang="uk-UA" sz="3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функції</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38150" algn="l"/>
              </a:tabLst>
            </a:pPr>
            <a:r>
              <a:rPr kumimoji="0" lang="uk-UA"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зовнішню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ознайомити різних представників ділового світу із сутністю та основними аспектами реалізації конкретної підприємницької ідеї;</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38150" algn="l"/>
              </a:tabLst>
            </a:pPr>
            <a:r>
              <a:rPr kumimoji="0" lang="uk-UA"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внутрішню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(життєво важливу для діяльності самого підприємства) — опрацювати механізм самоорганізації, тобто цілісну, комплексну систему управління реалізацією підприємницького проекту.</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1260157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6561" name="Line 1"/>
          <p:cNvSpPr>
            <a:spLocks noChangeShapeType="1"/>
          </p:cNvSpPr>
          <p:nvPr/>
        </p:nvSpPr>
        <p:spPr bwMode="auto">
          <a:xfrm>
            <a:off x="1189038" y="760413"/>
            <a:ext cx="3463925" cy="0"/>
          </a:xfrm>
          <a:prstGeom prst="line">
            <a:avLst/>
          </a:prstGeom>
          <a:noFill/>
          <a:ln w="18288">
            <a:solidFill>
              <a:srgbClr val="7F7F7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63" name="Rectangle 3"/>
          <p:cNvSpPr>
            <a:spLocks noChangeArrowheads="1"/>
          </p:cNvSpPr>
          <p:nvPr/>
        </p:nvSpPr>
        <p:spPr bwMode="auto">
          <a:xfrm>
            <a:off x="4800589" y="214290"/>
            <a:ext cx="388760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1" u="none" strike="noStrike" cap="none" normalizeH="0" baseline="0" dirty="0" smtClean="0">
                <a:ln>
                  <a:noFill/>
                </a:ln>
                <a:solidFill>
                  <a:schemeClr val="tx1"/>
                </a:solidFill>
                <a:effectLst/>
                <a:latin typeface="Arial" pitchFamily="34" charset="0"/>
                <a:ea typeface="Arial" pitchFamily="34" charset="0"/>
                <a:cs typeface="Arial" pitchFamily="34" charset="0"/>
              </a:rPr>
              <a:t/>
            </a:r>
            <a:br>
              <a:rPr kumimoji="0" lang="uk-UA" sz="1200" b="1" i="1" u="none" strike="noStrike" cap="none" normalizeH="0" baseline="0" dirty="0" smtClean="0">
                <a:ln>
                  <a:noFill/>
                </a:ln>
                <a:solidFill>
                  <a:schemeClr val="tx1"/>
                </a:solidFill>
                <a:effectLst/>
                <a:latin typeface="Arial" pitchFamily="34" charset="0"/>
                <a:ea typeface="Arial" pitchFamily="34" charset="0"/>
                <a:cs typeface="Arial" pitchFamily="34" charset="0"/>
              </a:rPr>
            </a:br>
            <a:r>
              <a:rPr kumimoji="0" lang="uk-UA" sz="2800" b="1" i="1" u="none" strike="noStrike" cap="none" normalizeH="0" baseline="0" dirty="0" smtClean="0">
                <a:ln>
                  <a:noFill/>
                </a:ln>
                <a:solidFill>
                  <a:schemeClr val="tx1"/>
                </a:solidFill>
                <a:effectLst/>
                <a:latin typeface="Arial" pitchFamily="34" charset="0"/>
                <a:ea typeface="Arial" pitchFamily="34" charset="0"/>
                <a:cs typeface="Arial" pitchFamily="34" charset="0"/>
              </a:rPr>
              <a:t>ВИРОБНИЧИЙ ПЛАН</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4" name="Rectangle 4"/>
          <p:cNvSpPr>
            <a:spLocks noChangeArrowheads="1"/>
          </p:cNvSpPr>
          <p:nvPr/>
        </p:nvSpPr>
        <p:spPr bwMode="auto">
          <a:xfrm>
            <a:off x="0" y="1071546"/>
            <a:ext cx="12601575"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tab pos="444500" algn="l"/>
              </a:tabLst>
            </a:pPr>
            <a:r>
              <a:rPr lang="uk-UA" sz="2800" dirty="0" smtClean="0">
                <a:latin typeface="Arial" pitchFamily="34" charset="0"/>
                <a:ea typeface="Times New Roman" pitchFamily="18" charset="0"/>
                <a:cs typeface="Arial" pitchFamily="34" charset="0"/>
              </a:rPr>
              <a:t>У</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складі виробничого плану, як правило, виділяють такі блоки (підрозділи):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4500"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основні виробничі операції;</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4500"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машини та устаткування;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4500"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сировина, матеріали і комплектувальні вироби;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4500"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виробничі та невиробничі приміщення;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4500"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вплив зовнішніх факторів.</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2"/>
          <a:srcRect/>
          <a:stretch>
            <a:fillRect/>
          </a:stretch>
        </p:blipFill>
        <p:spPr bwMode="auto">
          <a:xfrm>
            <a:off x="-204788" y="-228600"/>
            <a:ext cx="13011151" cy="73152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0"/>
            <a:ext cx="12601575"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tab pos="4445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Додатково у виробничому плані можуть бути охарактеризовані:</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445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принципи контролю виробничих процесів на фірмі, матеріально-технічних запасів, </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запасів</a:t>
            </a: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готової продукції, якості продукції. При цьому слід указати, які конкретно процедури контролю якості продукції та перевірок використовуватиме фірма та на які стандарти або інші вимоги вона орієнтуватиметься;</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Char char="•"/>
              <a:tabLst>
                <a:tab pos="444500"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вплив зростання випуску продукції на виробничі операції (чи треба буде розширювати виробництво в найближчому майбутньому? чи потрібним буде додаткове устаткування і, відповідно, додаткове фінансування?).</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0" y="0"/>
            <a:ext cx="1260157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2706" name="Line 2"/>
          <p:cNvSpPr>
            <a:spLocks noChangeShapeType="1"/>
          </p:cNvSpPr>
          <p:nvPr/>
        </p:nvSpPr>
        <p:spPr bwMode="auto">
          <a:xfrm>
            <a:off x="1189038" y="762000"/>
            <a:ext cx="3463925" cy="0"/>
          </a:xfrm>
          <a:prstGeom prst="line">
            <a:avLst/>
          </a:prstGeom>
          <a:noFill/>
          <a:ln w="18288">
            <a:solidFill>
              <a:srgbClr val="7F7F7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08" name="Rectangle 4"/>
          <p:cNvSpPr>
            <a:spLocks noChangeArrowheads="1"/>
          </p:cNvSpPr>
          <p:nvPr/>
        </p:nvSpPr>
        <p:spPr bwMode="auto">
          <a:xfrm>
            <a:off x="4729151" y="214290"/>
            <a:ext cx="453143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1" u="none" strike="noStrike" cap="none" normalizeH="0" baseline="0" dirty="0" smtClean="0">
                <a:ln>
                  <a:noFill/>
                </a:ln>
                <a:solidFill>
                  <a:schemeClr val="tx1"/>
                </a:solidFill>
                <a:effectLst/>
                <a:latin typeface="Arial" pitchFamily="34" charset="0"/>
                <a:ea typeface="Arial" pitchFamily="34" charset="0"/>
                <a:cs typeface="Arial" pitchFamily="34" charset="0"/>
              </a:rPr>
              <a:t/>
            </a:r>
            <a:br>
              <a:rPr kumimoji="0" lang="uk-UA" sz="1200" b="1" i="1" u="none" strike="noStrike" cap="none" normalizeH="0" baseline="0" dirty="0" smtClean="0">
                <a:ln>
                  <a:noFill/>
                </a:ln>
                <a:solidFill>
                  <a:schemeClr val="tx1"/>
                </a:solidFill>
                <a:effectLst/>
                <a:latin typeface="Arial" pitchFamily="34" charset="0"/>
                <a:ea typeface="Arial" pitchFamily="34" charset="0"/>
                <a:cs typeface="Arial" pitchFamily="34" charset="0"/>
              </a:rPr>
            </a:br>
            <a:r>
              <a:rPr kumimoji="0" lang="uk-UA" sz="2800" b="1" i="1" u="none" strike="noStrike" cap="none" normalizeH="0" baseline="0" dirty="0" smtClean="0">
                <a:ln>
                  <a:noFill/>
                </a:ln>
                <a:solidFill>
                  <a:schemeClr val="tx1"/>
                </a:solidFill>
                <a:effectLst/>
                <a:latin typeface="Arial" pitchFamily="34" charset="0"/>
                <a:ea typeface="Arial" pitchFamily="34" charset="0"/>
                <a:cs typeface="Arial" pitchFamily="34" charset="0"/>
              </a:rPr>
              <a:t>ОРГАНІЗАЦІЙНИЙ ПЛАН</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09" name="Rectangle 5"/>
          <p:cNvSpPr>
            <a:spLocks noChangeArrowheads="1"/>
          </p:cNvSpPr>
          <p:nvPr/>
        </p:nvSpPr>
        <p:spPr bwMode="auto">
          <a:xfrm>
            <a:off x="0" y="1142984"/>
            <a:ext cx="12601575"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385763" algn="l"/>
              </a:tabLst>
            </a:pPr>
            <a:r>
              <a:rPr lang="uk-UA" sz="2800" dirty="0" smtClean="0">
                <a:latin typeface="Arial" pitchFamily="34" charset="0"/>
                <a:ea typeface="Times New Roman" pitchFamily="18" charset="0"/>
                <a:cs typeface="Arial" pitchFamily="34" charset="0"/>
              </a:rPr>
              <a:t>О</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рганізаційний план, як правило, складається з таких підрозділів:</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57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організаційна форма бізнесу;</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57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потреба фірми в персоналі;</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57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власники фірми, команда менеджерів і зовнішні консультанти;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57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організаційна схема управління;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5763"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кадрова політика і стратегія.</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642918"/>
            <a:ext cx="12601575"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469900" algn="l"/>
              </a:tabLst>
            </a:pPr>
            <a:r>
              <a:rPr kumimoji="0" lang="uk-U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Зміст бізнес-планів </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різних видів визначається особливостями, притаманними тому чи іншому бізнесу. До </a:t>
            </a:r>
            <a:r>
              <a:rPr kumimoji="0" lang="uk-UA" sz="28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основних факторів впливу </a:t>
            </a: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належать:</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69900"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стан зовнішнього середовища підприємства (стабільне, турбулентне);</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69900"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масштаб бізнесу (малий, середній, великий);</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69900"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кількість бізнес-ліній;</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69900"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характеристики продукції (споживчий або інвестиційний товар, традиційний або інноваційний продукт);</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69900"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джерела фінансування (власний, позичковий, пайовий (акціонерний) капітал, змішане фінансування);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69900" algn="l"/>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специфічні галузеві чинники.</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0" y="0"/>
            <a:ext cx="1260157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8849" name="Line 1"/>
          <p:cNvSpPr>
            <a:spLocks noChangeShapeType="1"/>
          </p:cNvSpPr>
          <p:nvPr/>
        </p:nvSpPr>
        <p:spPr bwMode="auto">
          <a:xfrm>
            <a:off x="1189038" y="750888"/>
            <a:ext cx="3463925" cy="0"/>
          </a:xfrm>
          <a:prstGeom prst="line">
            <a:avLst/>
          </a:prstGeom>
          <a:noFill/>
          <a:ln w="18288">
            <a:solidFill>
              <a:srgbClr val="7F7F7F"/>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51" name="Rectangle 3"/>
          <p:cNvSpPr>
            <a:spLocks noChangeArrowheads="1"/>
          </p:cNvSpPr>
          <p:nvPr/>
        </p:nvSpPr>
        <p:spPr bwMode="auto">
          <a:xfrm>
            <a:off x="4514837" y="214290"/>
            <a:ext cx="4294765"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1" u="none" strike="noStrike" cap="none" normalizeH="0" baseline="0" dirty="0" smtClean="0">
                <a:ln>
                  <a:noFill/>
                </a:ln>
                <a:solidFill>
                  <a:schemeClr val="tx1"/>
                </a:solidFill>
                <a:effectLst/>
                <a:latin typeface="Arial" pitchFamily="34" charset="0"/>
                <a:ea typeface="Arial" pitchFamily="34" charset="0"/>
                <a:cs typeface="Arial" pitchFamily="34" charset="0"/>
              </a:rPr>
              <a:t/>
            </a:r>
            <a:br>
              <a:rPr kumimoji="0" lang="uk-UA" sz="1200" b="1" i="1" u="none" strike="noStrike" cap="none" normalizeH="0" baseline="0" dirty="0" smtClean="0">
                <a:ln>
                  <a:noFill/>
                </a:ln>
                <a:solidFill>
                  <a:schemeClr val="tx1"/>
                </a:solidFill>
                <a:effectLst/>
                <a:latin typeface="Arial" pitchFamily="34" charset="0"/>
                <a:ea typeface="Arial" pitchFamily="34" charset="0"/>
                <a:cs typeface="Arial" pitchFamily="34" charset="0"/>
              </a:rPr>
            </a:br>
            <a:r>
              <a:rPr kumimoji="0" lang="uk-UA" sz="3200" b="1" i="1" u="none" strike="noStrike" cap="none" normalizeH="0" baseline="0" dirty="0" smtClean="0">
                <a:ln>
                  <a:noFill/>
                </a:ln>
                <a:solidFill>
                  <a:schemeClr val="tx1"/>
                </a:solidFill>
                <a:effectLst/>
                <a:latin typeface="Arial" pitchFamily="34" charset="0"/>
                <a:ea typeface="Arial" pitchFamily="34" charset="0"/>
                <a:cs typeface="Arial" pitchFamily="34" charset="0"/>
              </a:rPr>
              <a:t>ФІНАНСОВИЙ ПЛАН</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2" name="Rectangle 4"/>
          <p:cNvSpPr>
            <a:spLocks noChangeArrowheads="1"/>
          </p:cNvSpPr>
          <p:nvPr/>
        </p:nvSpPr>
        <p:spPr bwMode="auto">
          <a:xfrm>
            <a:off x="0" y="1071546"/>
            <a:ext cx="12601575"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tab pos="420688"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Фінансовий план містить такі основні підрозділи: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0688"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План доходів і видатків (план прибутків і збитків).</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0688"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План грошових надходжень і виплат (план руху готівки).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20688"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Плановий баланс.</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57185" y="632142"/>
          <a:ext cx="11501518" cy="5344143"/>
        </p:xfrm>
        <a:graphic>
          <a:graphicData uri="http://schemas.openxmlformats.org/drawingml/2006/table">
            <a:tbl>
              <a:tblPr/>
              <a:tblGrid>
                <a:gridCol w="7504749"/>
                <a:gridCol w="3996769"/>
              </a:tblGrid>
              <a:tr h="296528">
                <a:tc>
                  <a:txBody>
                    <a:bodyPr/>
                    <a:lstStyle/>
                    <a:p>
                      <a:pPr marL="1114425" marR="1108075" algn="ctr">
                        <a:spcAft>
                          <a:spcPts val="0"/>
                        </a:spcAft>
                      </a:pPr>
                      <a:r>
                        <a:rPr lang="uk-UA" sz="1400" dirty="0" smtClean="0">
                          <a:latin typeface="Times New Roman"/>
                          <a:ea typeface="Times New Roman"/>
                          <a:cs typeface="Times New Roman"/>
                        </a:rPr>
                        <a:t>Показник</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7175" marR="137795" indent="-100965">
                        <a:lnSpc>
                          <a:spcPct val="86000"/>
                        </a:lnSpc>
                        <a:spcAft>
                          <a:spcPts val="0"/>
                        </a:spcAft>
                      </a:pPr>
                      <a:r>
                        <a:rPr lang="uk-UA" sz="1400" dirty="0" smtClean="0">
                          <a:latin typeface="Times New Roman"/>
                          <a:ea typeface="Times New Roman"/>
                          <a:cs typeface="Times New Roman"/>
                        </a:rPr>
                        <a:t>Структура </a:t>
                      </a:r>
                      <a:r>
                        <a:rPr lang="uk-UA" sz="1400" dirty="0">
                          <a:latin typeface="Times New Roman"/>
                          <a:ea typeface="Times New Roman"/>
                          <a:cs typeface="Times New Roman"/>
                        </a:rPr>
                        <a:t>в середньому по галузі (у % до А)</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67945">
                        <a:spcBef>
                          <a:spcPts val="250"/>
                        </a:spcBef>
                        <a:spcAft>
                          <a:spcPts val="0"/>
                        </a:spcAft>
                      </a:pPr>
                      <a:r>
                        <a:rPr lang="uk-UA" sz="1400" dirty="0">
                          <a:latin typeface="Times New Roman"/>
                          <a:ea typeface="Times New Roman"/>
                          <a:cs typeface="Times New Roman"/>
                        </a:rPr>
                        <a:t>А. Загальний обсяг продажу товарів</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67945">
                        <a:spcBef>
                          <a:spcPts val="250"/>
                        </a:spcBef>
                        <a:spcAft>
                          <a:spcPts val="0"/>
                        </a:spcAft>
                      </a:pPr>
                      <a:r>
                        <a:rPr lang="uk-UA" sz="1400" dirty="0">
                          <a:latin typeface="Times New Roman"/>
                          <a:ea typeface="Times New Roman"/>
                          <a:cs typeface="Times New Roman"/>
                        </a:rPr>
                        <a:t>Б. Собівартість проданих товарів — усього</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50"/>
                        </a:spcBef>
                        <a:spcAft>
                          <a:spcPts val="0"/>
                        </a:spcAft>
                      </a:pPr>
                      <a:r>
                        <a:rPr lang="uk-UA" sz="1400" dirty="0">
                          <a:latin typeface="Times New Roman"/>
                          <a:ea typeface="Times New Roman"/>
                          <a:cs typeface="Times New Roman"/>
                        </a:rPr>
                        <a:t>у тому числі:</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60"/>
                        </a:spcBef>
                        <a:spcAft>
                          <a:spcPts val="0"/>
                        </a:spcAft>
                      </a:pPr>
                      <a:r>
                        <a:rPr lang="uk-UA" sz="1400" dirty="0">
                          <a:latin typeface="Times New Roman"/>
                          <a:ea typeface="Times New Roman"/>
                          <a:cs typeface="Times New Roman"/>
                        </a:rPr>
                        <a:t>матеріальні витрати</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60"/>
                        </a:spcBef>
                        <a:spcAft>
                          <a:spcPts val="0"/>
                        </a:spcAft>
                      </a:pPr>
                      <a:r>
                        <a:rPr lang="uk-UA" sz="1400" dirty="0">
                          <a:latin typeface="Times New Roman"/>
                          <a:ea typeface="Times New Roman"/>
                          <a:cs typeface="Times New Roman"/>
                        </a:rPr>
                        <a:t>прямі затрати праці</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67945">
                        <a:spcBef>
                          <a:spcPts val="260"/>
                        </a:spcBef>
                        <a:spcAft>
                          <a:spcPts val="0"/>
                        </a:spcAft>
                      </a:pPr>
                      <a:r>
                        <a:rPr lang="uk-UA" sz="1400" dirty="0">
                          <a:latin typeface="Times New Roman"/>
                          <a:ea typeface="Times New Roman"/>
                          <a:cs typeface="Times New Roman"/>
                        </a:rPr>
                        <a:t>В. Валовий прибуток (рядок А – рядок Б)</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67945">
                        <a:spcBef>
                          <a:spcPts val="250"/>
                        </a:spcBef>
                        <a:spcAft>
                          <a:spcPts val="0"/>
                        </a:spcAft>
                      </a:pPr>
                      <a:r>
                        <a:rPr lang="uk-UA" sz="1400" dirty="0">
                          <a:latin typeface="Times New Roman"/>
                          <a:ea typeface="Times New Roman"/>
                          <a:cs typeface="Times New Roman"/>
                        </a:rPr>
                        <a:t>Г. Операційні витрати — усього</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50"/>
                        </a:spcBef>
                        <a:spcAft>
                          <a:spcPts val="0"/>
                        </a:spcAft>
                      </a:pPr>
                      <a:r>
                        <a:rPr lang="uk-UA" sz="1400" dirty="0">
                          <a:latin typeface="Times New Roman"/>
                          <a:ea typeface="Times New Roman"/>
                          <a:cs typeface="Times New Roman"/>
                        </a:rPr>
                        <a:t>у тому числі:</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207">
                <a:tc>
                  <a:txBody>
                    <a:bodyPr/>
                    <a:lstStyle/>
                    <a:p>
                      <a:pPr marL="179070">
                        <a:lnSpc>
                          <a:spcPct val="86000"/>
                        </a:lnSpc>
                        <a:spcBef>
                          <a:spcPts val="365"/>
                        </a:spcBef>
                        <a:spcAft>
                          <a:spcPts val="0"/>
                        </a:spcAft>
                      </a:pPr>
                      <a:r>
                        <a:rPr lang="uk-UA" sz="1400" dirty="0">
                          <a:latin typeface="Times New Roman"/>
                          <a:ea typeface="Times New Roman"/>
                          <a:cs typeface="Times New Roman"/>
                        </a:rPr>
                        <a:t>заробітна плата персоналу (за виключенням прямих затрат праці)</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50"/>
                        </a:spcBef>
                        <a:spcAft>
                          <a:spcPts val="0"/>
                        </a:spcAft>
                      </a:pPr>
                      <a:r>
                        <a:rPr lang="uk-UA" sz="1400" dirty="0">
                          <a:latin typeface="Times New Roman"/>
                          <a:ea typeface="Times New Roman"/>
                          <a:cs typeface="Times New Roman"/>
                        </a:rPr>
                        <a:t>нарахування на заробітну плату</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50"/>
                        </a:spcBef>
                        <a:spcAft>
                          <a:spcPts val="0"/>
                        </a:spcAft>
                      </a:pPr>
                      <a:r>
                        <a:rPr lang="uk-UA" sz="1400" dirty="0">
                          <a:latin typeface="Times New Roman"/>
                          <a:ea typeface="Times New Roman"/>
                          <a:cs typeface="Times New Roman"/>
                        </a:rPr>
                        <a:t>рентні платежі</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50"/>
                        </a:spcBef>
                        <a:spcAft>
                          <a:spcPts val="0"/>
                        </a:spcAft>
                      </a:pPr>
                      <a:r>
                        <a:rPr lang="uk-UA" sz="1400" dirty="0">
                          <a:latin typeface="Times New Roman"/>
                          <a:ea typeface="Times New Roman"/>
                          <a:cs typeface="Times New Roman"/>
                        </a:rPr>
                        <a:t>комунальні послуги</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50"/>
                        </a:spcBef>
                        <a:spcAft>
                          <a:spcPts val="0"/>
                        </a:spcAft>
                      </a:pPr>
                      <a:r>
                        <a:rPr lang="uk-UA" sz="1400" dirty="0">
                          <a:latin typeface="Times New Roman"/>
                          <a:ea typeface="Times New Roman"/>
                          <a:cs typeface="Times New Roman"/>
                        </a:rPr>
                        <a:t>витрати на утримання офісу</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60"/>
                        </a:spcBef>
                        <a:spcAft>
                          <a:spcPts val="0"/>
                        </a:spcAft>
                      </a:pPr>
                      <a:r>
                        <a:rPr lang="uk-UA" sz="1400" dirty="0">
                          <a:latin typeface="Times New Roman"/>
                          <a:ea typeface="Times New Roman"/>
                          <a:cs typeface="Times New Roman"/>
                        </a:rPr>
                        <a:t>витрати на відрядження</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60"/>
                        </a:spcBef>
                        <a:spcAft>
                          <a:spcPts val="0"/>
                        </a:spcAft>
                      </a:pPr>
                      <a:r>
                        <a:rPr lang="uk-UA" sz="1400" dirty="0">
                          <a:latin typeface="Times New Roman"/>
                          <a:ea typeface="Times New Roman"/>
                          <a:cs typeface="Times New Roman"/>
                        </a:rPr>
                        <a:t>реклама</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179070">
                        <a:spcBef>
                          <a:spcPts val="260"/>
                        </a:spcBef>
                        <a:spcAft>
                          <a:spcPts val="0"/>
                        </a:spcAft>
                      </a:pPr>
                      <a:r>
                        <a:rPr lang="uk-UA" sz="1400" dirty="0">
                          <a:latin typeface="Times New Roman"/>
                          <a:ea typeface="Times New Roman"/>
                          <a:cs typeface="Times New Roman"/>
                        </a:rPr>
                        <a:t>страхові платежі</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50"/>
                        </a:spcBef>
                        <a:spcAft>
                          <a:spcPts val="0"/>
                        </a:spcAft>
                      </a:pPr>
                      <a:r>
                        <a:rPr lang="uk-UA" sz="1400" dirty="0">
                          <a:latin typeface="Times New Roman"/>
                          <a:ea typeface="Times New Roman"/>
                          <a:cs typeface="Times New Roman"/>
                        </a:rPr>
                        <a:t>послуги зовнішніх консультантів</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179070">
                        <a:spcBef>
                          <a:spcPts val="250"/>
                        </a:spcBef>
                        <a:spcAft>
                          <a:spcPts val="0"/>
                        </a:spcAft>
                      </a:pPr>
                      <a:r>
                        <a:rPr lang="uk-UA" sz="1400">
                          <a:latin typeface="Times New Roman"/>
                          <a:ea typeface="Times New Roman"/>
                          <a:cs typeface="Times New Roman"/>
                        </a:rPr>
                        <a:t>інші операційні витрати</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67945">
                        <a:spcBef>
                          <a:spcPts val="250"/>
                        </a:spcBef>
                        <a:spcAft>
                          <a:spcPts val="0"/>
                        </a:spcAft>
                      </a:pPr>
                      <a:r>
                        <a:rPr lang="uk-UA" sz="1400">
                          <a:latin typeface="Times New Roman"/>
                          <a:ea typeface="Times New Roman"/>
                          <a:cs typeface="Times New Roman"/>
                        </a:rPr>
                        <a:t>Д. Операційний прибуток (рядок В – рядок Г)</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67945">
                        <a:spcBef>
                          <a:spcPts val="250"/>
                        </a:spcBef>
                        <a:spcAft>
                          <a:spcPts val="0"/>
                        </a:spcAft>
                      </a:pPr>
                      <a:r>
                        <a:rPr lang="uk-UA" sz="1400">
                          <a:latin typeface="Times New Roman"/>
                          <a:ea typeface="Times New Roman"/>
                          <a:cs typeface="Times New Roman"/>
                        </a:rPr>
                        <a:t>Е. Сплата процентів за кредит</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45">
                <a:tc>
                  <a:txBody>
                    <a:bodyPr/>
                    <a:lstStyle/>
                    <a:p>
                      <a:pPr marL="67945">
                        <a:lnSpc>
                          <a:spcPts val="1020"/>
                        </a:lnSpc>
                        <a:spcBef>
                          <a:spcPts val="250"/>
                        </a:spcBef>
                        <a:spcAft>
                          <a:spcPts val="0"/>
                        </a:spcAft>
                      </a:pPr>
                      <a:r>
                        <a:rPr lang="uk-UA" sz="1400">
                          <a:latin typeface="Times New Roman"/>
                          <a:ea typeface="Times New Roman"/>
                          <a:cs typeface="Times New Roman"/>
                        </a:rPr>
                        <a:t>Є. Чистий прибуток до сплати податків (рядок Д –</a:t>
                      </a:r>
                      <a:endParaRPr lang="ru-RU" sz="1400">
                        <a:latin typeface="Times New Roman"/>
                        <a:ea typeface="Times New Roman"/>
                        <a:cs typeface="Times New Roman"/>
                      </a:endParaRPr>
                    </a:p>
                    <a:p>
                      <a:pPr marL="67945">
                        <a:lnSpc>
                          <a:spcPts val="1020"/>
                        </a:lnSpc>
                        <a:spcAft>
                          <a:spcPts val="0"/>
                        </a:spcAft>
                      </a:pPr>
                      <a:r>
                        <a:rPr lang="uk-UA" sz="1400">
                          <a:latin typeface="Times New Roman"/>
                          <a:ea typeface="Times New Roman"/>
                          <a:cs typeface="Times New Roman"/>
                        </a:rPr>
                        <a:t>рядок Е)</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67945">
                        <a:spcBef>
                          <a:spcPts val="250"/>
                        </a:spcBef>
                        <a:spcAft>
                          <a:spcPts val="0"/>
                        </a:spcAft>
                      </a:pPr>
                      <a:r>
                        <a:rPr lang="uk-UA" sz="1400">
                          <a:latin typeface="Times New Roman"/>
                          <a:ea typeface="Times New Roman"/>
                          <a:cs typeface="Times New Roman"/>
                        </a:rPr>
                        <a:t>Ж. Податок з прибутку</a:t>
                      </a:r>
                      <a:endParaRPr lang="ru-RU" sz="14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67945">
                        <a:spcBef>
                          <a:spcPts val="250"/>
                        </a:spcBef>
                        <a:spcAft>
                          <a:spcPts val="0"/>
                        </a:spcAft>
                      </a:pPr>
                      <a:r>
                        <a:rPr lang="uk-UA" sz="1400" dirty="0">
                          <a:latin typeface="Times New Roman"/>
                          <a:ea typeface="Times New Roman"/>
                          <a:cs typeface="Times New Roman"/>
                        </a:rPr>
                        <a:t>З. Чистий прибуток (рядок Є – рядок Ж)</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0897" name="Rectangle 1"/>
          <p:cNvSpPr>
            <a:spLocks noChangeArrowheads="1"/>
          </p:cNvSpPr>
          <p:nvPr/>
        </p:nvSpPr>
        <p:spPr bwMode="auto">
          <a:xfrm>
            <a:off x="0" y="0"/>
            <a:ext cx="553917" cy="1812877"/>
          </a:xfrm>
          <a:prstGeom prst="rect">
            <a:avLst/>
          </a:prstGeom>
          <a:noFill/>
          <a:ln w="9525">
            <a:noFill/>
            <a:miter lim="800000"/>
            <a:headEnd/>
            <a:tailEnd/>
          </a:ln>
          <a:effectLst/>
        </p:spPr>
        <p:txBody>
          <a:bodyPr vert="horz" wrap="none" lIns="457056" tIns="723672" rIns="91440" bIns="6601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3871895" y="214290"/>
            <a:ext cx="4161524" cy="369332"/>
          </a:xfrm>
          <a:prstGeom prst="rect">
            <a:avLst/>
          </a:prstGeom>
        </p:spPr>
        <p:txBody>
          <a:bodyPr wrap="none">
            <a:spAutoFit/>
          </a:bodyPr>
          <a:lstStyle/>
          <a:p>
            <a:pPr lvl="0" fontAlgn="base">
              <a:spcBef>
                <a:spcPct val="0"/>
              </a:spcBef>
              <a:spcAft>
                <a:spcPct val="0"/>
              </a:spcAft>
            </a:pPr>
            <a:r>
              <a:rPr lang="uk-UA" b="1" dirty="0" smtClean="0">
                <a:latin typeface="Arial" pitchFamily="34" charset="0"/>
                <a:ea typeface="Times New Roman" pitchFamily="18" charset="0"/>
                <a:cs typeface="Arial" pitchFamily="34" charset="0"/>
              </a:rPr>
              <a:t>ПЛАН ДОХОДІВ І ВИДАТКІВ ФІРМИ</a:t>
            </a:r>
            <a:endParaRPr lang="ru-RU" dirty="0" smtClean="0">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85746" y="714355"/>
          <a:ext cx="11501519" cy="4203402"/>
        </p:xfrm>
        <a:graphic>
          <a:graphicData uri="http://schemas.openxmlformats.org/drawingml/2006/table">
            <a:tbl>
              <a:tblPr/>
              <a:tblGrid>
                <a:gridCol w="6748591"/>
                <a:gridCol w="1188232"/>
                <a:gridCol w="1188232"/>
                <a:gridCol w="1188232"/>
                <a:gridCol w="1188232"/>
              </a:tblGrid>
              <a:tr h="295825">
                <a:tc rowSpan="2">
                  <a:txBody>
                    <a:bodyPr/>
                    <a:lstStyle/>
                    <a:p>
                      <a:pPr>
                        <a:spcBef>
                          <a:spcPts val="20"/>
                        </a:spcBef>
                        <a:spcAft>
                          <a:spcPts val="0"/>
                        </a:spcAft>
                      </a:pPr>
                      <a:endParaRPr lang="ru-RU" sz="1800" dirty="0">
                        <a:latin typeface="Times New Roman"/>
                        <a:ea typeface="Times New Roman"/>
                        <a:cs typeface="Times New Roman"/>
                      </a:endParaRPr>
                    </a:p>
                    <a:p>
                      <a:pPr marL="978535" marR="973455" algn="ctr">
                        <a:spcAft>
                          <a:spcPts val="0"/>
                        </a:spcAft>
                      </a:pPr>
                      <a:r>
                        <a:rPr lang="uk-UA" sz="1800" dirty="0">
                          <a:latin typeface="Times New Roman"/>
                          <a:ea typeface="Times New Roman"/>
                          <a:cs typeface="Times New Roman"/>
                        </a:rPr>
                        <a:t>Показник</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95825">
                <a:tc vMerge="1">
                  <a:txBody>
                    <a:bodyPr/>
                    <a:lstStyle/>
                    <a:p>
                      <a:endParaRPr lang="ru-RU"/>
                    </a:p>
                  </a:txBody>
                  <a:tcPr/>
                </a:tc>
                <a:tc>
                  <a:txBody>
                    <a:bodyPr/>
                    <a:lstStyle/>
                    <a:p>
                      <a:pPr marL="8255" algn="ctr">
                        <a:spcBef>
                          <a:spcPts val="295"/>
                        </a:spcBef>
                        <a:spcAft>
                          <a:spcPts val="0"/>
                        </a:spcAft>
                      </a:pPr>
                      <a:r>
                        <a:rPr lang="uk-UA" sz="1800">
                          <a:latin typeface="Times New Roman"/>
                          <a:ea typeface="Times New Roman"/>
                          <a:cs typeface="Times New Roman"/>
                        </a:rPr>
                        <a:t>1</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algn="ctr">
                        <a:spcBef>
                          <a:spcPts val="295"/>
                        </a:spcBef>
                        <a:spcAft>
                          <a:spcPts val="0"/>
                        </a:spcAft>
                      </a:pPr>
                      <a:r>
                        <a:rPr lang="uk-UA" sz="1800">
                          <a:latin typeface="Times New Roman"/>
                          <a:ea typeface="Times New Roman"/>
                          <a:cs typeface="Times New Roman"/>
                        </a:rPr>
                        <a:t>2</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spcBef>
                          <a:spcPts val="295"/>
                        </a:spcBef>
                        <a:spcAft>
                          <a:spcPts val="0"/>
                        </a:spcAft>
                      </a:pPr>
                      <a:r>
                        <a:rPr lang="uk-UA" sz="1800">
                          <a:latin typeface="Times New Roman"/>
                          <a:ea typeface="Times New Roman"/>
                          <a:cs typeface="Times New Roman"/>
                        </a:rPr>
                        <a:t>3</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spcBef>
                          <a:spcPts val="295"/>
                        </a:spcBef>
                        <a:spcAft>
                          <a:spcPts val="0"/>
                        </a:spcAft>
                      </a:pPr>
                      <a:r>
                        <a:rPr lang="uk-UA" sz="1800">
                          <a:latin typeface="Times New Roman"/>
                          <a:ea typeface="Times New Roman"/>
                          <a:cs typeface="Times New Roman"/>
                        </a:rPr>
                        <a:t>4</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00">
                <a:tc>
                  <a:txBody>
                    <a:bodyPr/>
                    <a:lstStyle/>
                    <a:p>
                      <a:pPr marL="66675">
                        <a:spcBef>
                          <a:spcPts val="180"/>
                        </a:spcBef>
                        <a:spcAft>
                          <a:spcPts val="0"/>
                        </a:spcAft>
                      </a:pPr>
                      <a:r>
                        <a:rPr lang="uk-UA" sz="1800" b="1" dirty="0">
                          <a:latin typeface="Times New Roman"/>
                          <a:ea typeface="Times New Roman"/>
                          <a:cs typeface="Times New Roman"/>
                        </a:rPr>
                        <a:t>Виріб А</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92">
                <a:tc>
                  <a:txBody>
                    <a:bodyPr/>
                    <a:lstStyle/>
                    <a:p>
                      <a:pPr marL="66675">
                        <a:spcBef>
                          <a:spcPts val="190"/>
                        </a:spcBef>
                        <a:spcAft>
                          <a:spcPts val="0"/>
                        </a:spcAft>
                      </a:pPr>
                      <a:r>
                        <a:rPr lang="uk-UA" sz="1800" dirty="0">
                          <a:latin typeface="Times New Roman"/>
                          <a:ea typeface="Times New Roman"/>
                          <a:cs typeface="Times New Roman"/>
                        </a:rPr>
                        <a:t>Кількість виробів, що продані, од.</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00">
                <a:tc>
                  <a:txBody>
                    <a:bodyPr/>
                    <a:lstStyle/>
                    <a:p>
                      <a:pPr marL="66675">
                        <a:spcBef>
                          <a:spcPts val="180"/>
                        </a:spcBef>
                        <a:spcAft>
                          <a:spcPts val="0"/>
                        </a:spcAft>
                      </a:pPr>
                      <a:r>
                        <a:rPr lang="uk-UA" sz="1800" dirty="0">
                          <a:latin typeface="Times New Roman"/>
                          <a:ea typeface="Times New Roman"/>
                          <a:cs typeface="Times New Roman"/>
                        </a:rPr>
                        <a:t>Продажна ціна за одиницю, </a:t>
                      </a:r>
                      <a:r>
                        <a:rPr lang="uk-UA" sz="1800" dirty="0" err="1">
                          <a:latin typeface="Times New Roman"/>
                          <a:ea typeface="Times New Roman"/>
                          <a:cs typeface="Times New Roman"/>
                        </a:rPr>
                        <a:t>грн</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92">
                <a:tc>
                  <a:txBody>
                    <a:bodyPr/>
                    <a:lstStyle/>
                    <a:p>
                      <a:pPr marL="66675">
                        <a:spcBef>
                          <a:spcPts val="180"/>
                        </a:spcBef>
                        <a:spcAft>
                          <a:spcPts val="0"/>
                        </a:spcAft>
                      </a:pPr>
                      <a:r>
                        <a:rPr lang="uk-UA" sz="1800" dirty="0">
                          <a:latin typeface="Times New Roman"/>
                          <a:ea typeface="Times New Roman"/>
                          <a:cs typeface="Times New Roman"/>
                        </a:rPr>
                        <a:t>Обсяг продажу, </a:t>
                      </a:r>
                      <a:r>
                        <a:rPr lang="uk-UA" sz="1800" dirty="0" err="1">
                          <a:latin typeface="Times New Roman"/>
                          <a:ea typeface="Times New Roman"/>
                          <a:cs typeface="Times New Roman"/>
                        </a:rPr>
                        <a:t>грн</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00">
                <a:tc>
                  <a:txBody>
                    <a:bodyPr/>
                    <a:lstStyle/>
                    <a:p>
                      <a:pPr marL="66675">
                        <a:spcBef>
                          <a:spcPts val="180"/>
                        </a:spcBef>
                        <a:spcAft>
                          <a:spcPts val="0"/>
                        </a:spcAft>
                      </a:pPr>
                      <a:r>
                        <a:rPr lang="uk-UA" sz="1800" b="1" dirty="0">
                          <a:latin typeface="Times New Roman"/>
                          <a:ea typeface="Times New Roman"/>
                          <a:cs typeface="Times New Roman"/>
                        </a:rPr>
                        <a:t>Виріб Б</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00">
                <a:tc>
                  <a:txBody>
                    <a:bodyPr/>
                    <a:lstStyle/>
                    <a:p>
                      <a:pPr marL="66675">
                        <a:spcBef>
                          <a:spcPts val="180"/>
                        </a:spcBef>
                        <a:spcAft>
                          <a:spcPts val="0"/>
                        </a:spcAft>
                      </a:pPr>
                      <a:r>
                        <a:rPr lang="uk-UA" sz="1800" dirty="0">
                          <a:latin typeface="Times New Roman"/>
                          <a:ea typeface="Times New Roman"/>
                          <a:cs typeface="Times New Roman"/>
                        </a:rPr>
                        <a:t>Кількість виробів, що продані, од.</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92">
                <a:tc>
                  <a:txBody>
                    <a:bodyPr/>
                    <a:lstStyle/>
                    <a:p>
                      <a:pPr marL="66675">
                        <a:spcBef>
                          <a:spcPts val="190"/>
                        </a:spcBef>
                        <a:spcAft>
                          <a:spcPts val="0"/>
                        </a:spcAft>
                      </a:pPr>
                      <a:r>
                        <a:rPr lang="uk-UA" sz="1800" dirty="0">
                          <a:latin typeface="Times New Roman"/>
                          <a:ea typeface="Times New Roman"/>
                          <a:cs typeface="Times New Roman"/>
                        </a:rPr>
                        <a:t>Продажна ціна за одиницю, </a:t>
                      </a:r>
                      <a:r>
                        <a:rPr lang="uk-UA" sz="1800" dirty="0" err="1">
                          <a:latin typeface="Times New Roman"/>
                          <a:ea typeface="Times New Roman"/>
                          <a:cs typeface="Times New Roman"/>
                        </a:rPr>
                        <a:t>грн</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00">
                <a:tc>
                  <a:txBody>
                    <a:bodyPr/>
                    <a:lstStyle/>
                    <a:p>
                      <a:pPr marL="66675">
                        <a:spcBef>
                          <a:spcPts val="180"/>
                        </a:spcBef>
                        <a:spcAft>
                          <a:spcPts val="0"/>
                        </a:spcAft>
                      </a:pPr>
                      <a:r>
                        <a:rPr lang="uk-UA" sz="1800">
                          <a:latin typeface="Times New Roman"/>
                          <a:ea typeface="Times New Roman"/>
                          <a:cs typeface="Times New Roman"/>
                        </a:rPr>
                        <a:t>Обсяг продажу, грн</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92">
                <a:tc>
                  <a:txBody>
                    <a:bodyPr/>
                    <a:lstStyle/>
                    <a:p>
                      <a:pPr marL="66675">
                        <a:spcBef>
                          <a:spcPts val="180"/>
                        </a:spcBef>
                        <a:spcAft>
                          <a:spcPts val="0"/>
                        </a:spcAft>
                      </a:pPr>
                      <a:r>
                        <a:rPr lang="uk-UA" sz="1800" b="1">
                          <a:latin typeface="Times New Roman"/>
                          <a:ea typeface="Times New Roman"/>
                          <a:cs typeface="Times New Roman"/>
                        </a:rPr>
                        <a:t>Виріб В</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00">
                <a:tc>
                  <a:txBody>
                    <a:bodyPr/>
                    <a:lstStyle/>
                    <a:p>
                      <a:pPr marL="66675">
                        <a:spcBef>
                          <a:spcPts val="180"/>
                        </a:spcBef>
                        <a:spcAft>
                          <a:spcPts val="0"/>
                        </a:spcAft>
                      </a:pPr>
                      <a:r>
                        <a:rPr lang="uk-UA" sz="1800">
                          <a:latin typeface="Times New Roman"/>
                          <a:ea typeface="Times New Roman"/>
                          <a:cs typeface="Times New Roman"/>
                        </a:rPr>
                        <a:t>Кількість виробів, що продані, од.</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00">
                <a:tc>
                  <a:txBody>
                    <a:bodyPr/>
                    <a:lstStyle/>
                    <a:p>
                      <a:pPr marL="66675">
                        <a:spcBef>
                          <a:spcPts val="180"/>
                        </a:spcBef>
                        <a:spcAft>
                          <a:spcPts val="0"/>
                        </a:spcAft>
                      </a:pPr>
                      <a:r>
                        <a:rPr lang="uk-UA" sz="1800">
                          <a:latin typeface="Times New Roman"/>
                          <a:ea typeface="Times New Roman"/>
                          <a:cs typeface="Times New Roman"/>
                        </a:rPr>
                        <a:t>Продажна ціна за одиницю, грн</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92">
                <a:tc>
                  <a:txBody>
                    <a:bodyPr/>
                    <a:lstStyle/>
                    <a:p>
                      <a:pPr marL="66675">
                        <a:spcBef>
                          <a:spcPts val="190"/>
                        </a:spcBef>
                        <a:spcAft>
                          <a:spcPts val="0"/>
                        </a:spcAft>
                      </a:pPr>
                      <a:r>
                        <a:rPr lang="uk-UA" sz="1800">
                          <a:latin typeface="Times New Roman"/>
                          <a:ea typeface="Times New Roman"/>
                          <a:cs typeface="Times New Roman"/>
                        </a:rPr>
                        <a:t>Обсяг продажу, грн</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92">
                <a:tc>
                  <a:txBody>
                    <a:bodyPr/>
                    <a:lstStyle/>
                    <a:p>
                      <a:pPr marL="66675">
                        <a:spcBef>
                          <a:spcPts val="180"/>
                        </a:spcBef>
                        <a:spcAft>
                          <a:spcPts val="0"/>
                        </a:spcAft>
                      </a:pPr>
                      <a:r>
                        <a:rPr lang="uk-UA" sz="1800">
                          <a:latin typeface="Times New Roman"/>
                          <a:ea typeface="Times New Roman"/>
                          <a:cs typeface="Times New Roman"/>
                        </a:rPr>
                        <a:t>Загальний обсяг продажу, грн</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23" name="Rectangle 3"/>
          <p:cNvSpPr>
            <a:spLocks noChangeArrowheads="1"/>
          </p:cNvSpPr>
          <p:nvPr/>
        </p:nvSpPr>
        <p:spPr bwMode="auto">
          <a:xfrm>
            <a:off x="3514705" y="0"/>
            <a:ext cx="496225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ПРОГНОЗ ОБСЯГІВ ПРОДАЖУ ФІРМИ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71435" y="1000108"/>
          <a:ext cx="12001582" cy="5614899"/>
        </p:xfrm>
        <a:graphic>
          <a:graphicData uri="http://schemas.openxmlformats.org/drawingml/2006/table">
            <a:tbl>
              <a:tblPr/>
              <a:tblGrid>
                <a:gridCol w="2809801"/>
                <a:gridCol w="3333865"/>
                <a:gridCol w="5857916"/>
              </a:tblGrid>
              <a:tr h="476643">
                <a:tc>
                  <a:txBody>
                    <a:bodyPr/>
                    <a:lstStyle/>
                    <a:p>
                      <a:pPr marL="283210" algn="ctr">
                        <a:spcBef>
                          <a:spcPts val="690"/>
                        </a:spcBef>
                        <a:spcAft>
                          <a:spcPts val="0"/>
                        </a:spcAft>
                      </a:pPr>
                      <a:r>
                        <a:rPr lang="uk-UA" sz="1600" b="1" dirty="0">
                          <a:latin typeface="Times New Roman"/>
                          <a:ea typeface="Times New Roman"/>
                          <a:cs typeface="Times New Roman"/>
                        </a:rPr>
                        <a:t>Критерій</a:t>
                      </a:r>
                      <a:endParaRPr lang="ru-RU" sz="16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010" algn="ctr">
                        <a:spcBef>
                          <a:spcPts val="690"/>
                        </a:spcBef>
                        <a:spcAft>
                          <a:spcPts val="0"/>
                        </a:spcAft>
                      </a:pPr>
                      <a:r>
                        <a:rPr lang="uk-UA" sz="1600" b="1" dirty="0">
                          <a:latin typeface="Times New Roman"/>
                          <a:ea typeface="Times New Roman"/>
                          <a:cs typeface="Times New Roman"/>
                        </a:rPr>
                        <a:t>Вид бізнес-плану</a:t>
                      </a:r>
                      <a:endParaRPr lang="ru-RU" sz="16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3800" marR="1190625" algn="ctr">
                        <a:spcBef>
                          <a:spcPts val="690"/>
                        </a:spcBef>
                        <a:spcAft>
                          <a:spcPts val="0"/>
                        </a:spcAft>
                      </a:pPr>
                      <a:r>
                        <a:rPr lang="uk-UA" sz="1600" b="1" dirty="0">
                          <a:latin typeface="Times New Roman"/>
                          <a:ea typeface="Times New Roman"/>
                          <a:cs typeface="Times New Roman"/>
                        </a:rPr>
                        <a:t>Ключові моменти</a:t>
                      </a:r>
                      <a:endParaRPr lang="ru-RU" sz="16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415">
                <a:tc rowSpan="6">
                  <a:txBody>
                    <a:bodyPr/>
                    <a:lstStyle/>
                    <a:p>
                      <a:pPr marL="67945" marR="50165">
                        <a:lnSpc>
                          <a:spcPct val="86000"/>
                        </a:lnSpc>
                        <a:spcBef>
                          <a:spcPts val="760"/>
                        </a:spcBef>
                        <a:spcAft>
                          <a:spcPts val="0"/>
                        </a:spcAft>
                      </a:pPr>
                      <a:r>
                        <a:rPr lang="uk-UA" sz="1600" b="1" dirty="0">
                          <a:latin typeface="Times New Roman"/>
                          <a:ea typeface="Times New Roman"/>
                          <a:cs typeface="Times New Roman"/>
                        </a:rPr>
                        <a:t>1. За аудиторією користувачів</a:t>
                      </a:r>
                      <a:endParaRPr lang="ru-RU" sz="16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17145">
                        <a:lnSpc>
                          <a:spcPct val="86000"/>
                        </a:lnSpc>
                        <a:spcBef>
                          <a:spcPts val="760"/>
                        </a:spcBef>
                        <a:spcAft>
                          <a:spcPts val="0"/>
                        </a:spcAft>
                      </a:pPr>
                      <a:r>
                        <a:rPr lang="uk-UA" sz="1600" dirty="0">
                          <a:latin typeface="Times New Roman"/>
                          <a:ea typeface="Times New Roman"/>
                          <a:cs typeface="Times New Roman"/>
                        </a:rPr>
                        <a:t>1. Бізнес-план для внутрішнього користування (робочий бізнес-план)</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960" algn="just">
                        <a:lnSpc>
                          <a:spcPct val="86000"/>
                        </a:lnSpc>
                        <a:spcBef>
                          <a:spcPts val="760"/>
                        </a:spcBef>
                        <a:spcAft>
                          <a:spcPts val="0"/>
                        </a:spcAft>
                      </a:pPr>
                      <a:r>
                        <a:rPr lang="uk-UA" sz="1800" dirty="0">
                          <a:latin typeface="Times New Roman"/>
                          <a:ea typeface="Times New Roman"/>
                          <a:cs typeface="Times New Roman"/>
                        </a:rPr>
                        <a:t>Містить конфіденційну інформацію стосовно перспектив розвитку підприємства, відповідні розрахунки є </a:t>
                      </a:r>
                      <a:r>
                        <a:rPr lang="uk-UA" sz="1800" dirty="0" smtClean="0">
                          <a:latin typeface="Times New Roman"/>
                          <a:ea typeface="Times New Roman"/>
                          <a:cs typeface="Times New Roman"/>
                        </a:rPr>
                        <a:t>максимально </a:t>
                      </a:r>
                      <a:r>
                        <a:rPr lang="uk-UA" sz="1800" dirty="0">
                          <a:latin typeface="Times New Roman"/>
                          <a:ea typeface="Times New Roman"/>
                          <a:cs typeface="Times New Roman"/>
                        </a:rPr>
                        <a:t>реалістичними</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415">
                <a:tc vMerge="1">
                  <a:txBody>
                    <a:bodyPr/>
                    <a:lstStyle/>
                    <a:p>
                      <a:endParaRPr lang="ru-RU"/>
                    </a:p>
                  </a:txBody>
                  <a:tcPr/>
                </a:tc>
                <a:tc>
                  <a:txBody>
                    <a:bodyPr/>
                    <a:lstStyle/>
                    <a:p>
                      <a:pPr marL="67945" marR="6350">
                        <a:lnSpc>
                          <a:spcPct val="86000"/>
                        </a:lnSpc>
                        <a:spcBef>
                          <a:spcPts val="760"/>
                        </a:spcBef>
                        <a:spcAft>
                          <a:spcPts val="0"/>
                        </a:spcAft>
                      </a:pPr>
                      <a:r>
                        <a:rPr lang="uk-UA" sz="1600">
                          <a:latin typeface="Times New Roman"/>
                          <a:ea typeface="Times New Roman"/>
                          <a:cs typeface="Times New Roman"/>
                        </a:rPr>
                        <a:t>2. Бізнес-план для зовнішнього ко- ристування (офіційний бізнес-план):</a:t>
                      </a:r>
                      <a:endParaRPr lang="ru-RU"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960" algn="just">
                        <a:lnSpc>
                          <a:spcPct val="86000"/>
                        </a:lnSpc>
                        <a:spcBef>
                          <a:spcPts val="760"/>
                        </a:spcBef>
                        <a:spcAft>
                          <a:spcPts val="0"/>
                        </a:spcAft>
                      </a:pPr>
                      <a:r>
                        <a:rPr lang="uk-UA" sz="1800" dirty="0">
                          <a:latin typeface="Times New Roman"/>
                          <a:ea typeface="Times New Roman"/>
                          <a:cs typeface="Times New Roman"/>
                        </a:rPr>
                        <a:t>Розробляється з метою налагодження ділового </a:t>
                      </a:r>
                      <a:r>
                        <a:rPr lang="uk-UA" sz="1800" dirty="0" smtClean="0">
                          <a:latin typeface="Times New Roman"/>
                          <a:ea typeface="Times New Roman"/>
                          <a:cs typeface="Times New Roman"/>
                        </a:rPr>
                        <a:t>співробітництва </a:t>
                      </a:r>
                      <a:r>
                        <a:rPr lang="uk-UA" sz="1800" dirty="0">
                          <a:latin typeface="Times New Roman"/>
                          <a:ea typeface="Times New Roman"/>
                          <a:cs typeface="Times New Roman"/>
                        </a:rPr>
                        <a:t>та створення сприятливого іміджу підприємства в заінтересованих контактних аудиторіях</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415">
                <a:tc vMerge="1">
                  <a:txBody>
                    <a:bodyPr/>
                    <a:lstStyle/>
                    <a:p>
                      <a:endParaRPr lang="ru-RU"/>
                    </a:p>
                  </a:txBody>
                  <a:tcPr/>
                </a:tc>
                <a:tc>
                  <a:txBody>
                    <a:bodyPr/>
                    <a:lstStyle/>
                    <a:p>
                      <a:pPr marL="67945">
                        <a:spcBef>
                          <a:spcPts val="645"/>
                        </a:spcBef>
                        <a:spcAft>
                          <a:spcPts val="0"/>
                        </a:spcAft>
                      </a:pPr>
                      <a:r>
                        <a:rPr lang="uk-UA" sz="1600" dirty="0">
                          <a:latin typeface="Times New Roman"/>
                          <a:ea typeface="Times New Roman"/>
                          <a:cs typeface="Times New Roman"/>
                        </a:rPr>
                        <a:t>— для подання кредиторам</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960" algn="just">
                        <a:lnSpc>
                          <a:spcPct val="86000"/>
                        </a:lnSpc>
                        <a:spcBef>
                          <a:spcPts val="760"/>
                        </a:spcBef>
                        <a:spcAft>
                          <a:spcPts val="0"/>
                        </a:spcAft>
                      </a:pPr>
                      <a:r>
                        <a:rPr lang="uk-UA" sz="1800" dirty="0">
                          <a:latin typeface="Times New Roman"/>
                          <a:ea typeface="Times New Roman"/>
                          <a:cs typeface="Times New Roman"/>
                        </a:rPr>
                        <a:t>Особлива увага приділяється обґрунтуванню </a:t>
                      </a:r>
                      <a:r>
                        <a:rPr lang="uk-UA" sz="1800" dirty="0" smtClean="0">
                          <a:latin typeface="Times New Roman"/>
                          <a:ea typeface="Times New Roman"/>
                          <a:cs typeface="Times New Roman"/>
                        </a:rPr>
                        <a:t>кредитоспроможності </a:t>
                      </a:r>
                      <a:r>
                        <a:rPr lang="uk-UA" sz="1800" dirty="0">
                          <a:latin typeface="Times New Roman"/>
                          <a:ea typeface="Times New Roman"/>
                          <a:cs typeface="Times New Roman"/>
                        </a:rPr>
                        <a:t>позичальника та способів зниження кредитного ризику</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971">
                <a:tc vMerge="1">
                  <a:txBody>
                    <a:bodyPr/>
                    <a:lstStyle/>
                    <a:p>
                      <a:endParaRPr lang="ru-RU"/>
                    </a:p>
                  </a:txBody>
                  <a:tcPr/>
                </a:tc>
                <a:tc>
                  <a:txBody>
                    <a:bodyPr/>
                    <a:lstStyle/>
                    <a:p>
                      <a:pPr marL="67945">
                        <a:lnSpc>
                          <a:spcPct val="86000"/>
                        </a:lnSpc>
                        <a:spcBef>
                          <a:spcPts val="760"/>
                        </a:spcBef>
                        <a:spcAft>
                          <a:spcPts val="0"/>
                        </a:spcAft>
                      </a:pPr>
                      <a:r>
                        <a:rPr lang="uk-UA" sz="1600">
                          <a:latin typeface="Times New Roman"/>
                          <a:ea typeface="Times New Roman"/>
                          <a:cs typeface="Times New Roman"/>
                        </a:rPr>
                        <a:t>— для подання потенційним інвес- торам</a:t>
                      </a:r>
                      <a:endParaRPr lang="ru-RU"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86000"/>
                        </a:lnSpc>
                        <a:spcBef>
                          <a:spcPts val="760"/>
                        </a:spcBef>
                        <a:spcAft>
                          <a:spcPts val="0"/>
                        </a:spcAft>
                      </a:pPr>
                      <a:r>
                        <a:rPr lang="uk-UA" sz="1800" dirty="0">
                          <a:latin typeface="Times New Roman"/>
                          <a:ea typeface="Times New Roman"/>
                          <a:cs typeface="Times New Roman"/>
                        </a:rPr>
                        <a:t>Особлива увага приділяється показникам ефективності </a:t>
                      </a:r>
                      <a:r>
                        <a:rPr lang="uk-UA" sz="1800" dirty="0" smtClean="0">
                          <a:latin typeface="Times New Roman"/>
                          <a:ea typeface="Times New Roman"/>
                          <a:cs typeface="Times New Roman"/>
                        </a:rPr>
                        <a:t>інвестицій </a:t>
                      </a:r>
                      <a:r>
                        <a:rPr lang="uk-UA" sz="1800" dirty="0">
                          <a:latin typeface="Times New Roman"/>
                          <a:ea typeface="Times New Roman"/>
                          <a:cs typeface="Times New Roman"/>
                        </a:rPr>
                        <a:t>та гарантіям безпеки вкладеного капіталу</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332">
                <a:tc vMerge="1">
                  <a:txBody>
                    <a:bodyPr/>
                    <a:lstStyle/>
                    <a:p>
                      <a:endParaRPr lang="ru-RU"/>
                    </a:p>
                  </a:txBody>
                  <a:tcPr/>
                </a:tc>
                <a:tc>
                  <a:txBody>
                    <a:bodyPr/>
                    <a:lstStyle/>
                    <a:p>
                      <a:pPr marL="67945">
                        <a:lnSpc>
                          <a:spcPct val="86000"/>
                        </a:lnSpc>
                        <a:spcBef>
                          <a:spcPts val="760"/>
                        </a:spcBef>
                        <a:spcAft>
                          <a:spcPts val="0"/>
                        </a:spcAft>
                      </a:pPr>
                      <a:r>
                        <a:rPr lang="uk-UA" sz="1600">
                          <a:latin typeface="Times New Roman"/>
                          <a:ea typeface="Times New Roman"/>
                          <a:cs typeface="Times New Roman"/>
                        </a:rPr>
                        <a:t>— для подання органам державної влади</a:t>
                      </a:r>
                      <a:endParaRPr lang="ru-RU"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960" algn="just">
                        <a:lnSpc>
                          <a:spcPct val="86000"/>
                        </a:lnSpc>
                        <a:spcBef>
                          <a:spcPts val="760"/>
                        </a:spcBef>
                        <a:spcAft>
                          <a:spcPts val="0"/>
                        </a:spcAft>
                      </a:pPr>
                      <a:r>
                        <a:rPr lang="uk-UA" sz="1800" dirty="0">
                          <a:latin typeface="Times New Roman"/>
                          <a:ea typeface="Times New Roman"/>
                          <a:cs typeface="Times New Roman"/>
                        </a:rPr>
                        <a:t>Містить інвестиційні або інші зобов’язання </a:t>
                      </a:r>
                      <a:r>
                        <a:rPr lang="uk-UA" sz="1800" dirty="0" err="1" smtClean="0">
                          <a:latin typeface="Times New Roman"/>
                          <a:ea typeface="Times New Roman"/>
                          <a:cs typeface="Times New Roman"/>
                        </a:rPr>
                        <a:t>організації-</a:t>
                      </a:r>
                      <a:r>
                        <a:rPr lang="uk-UA" sz="1800" dirty="0" smtClean="0">
                          <a:latin typeface="Times New Roman"/>
                          <a:ea typeface="Times New Roman"/>
                          <a:cs typeface="Times New Roman"/>
                        </a:rPr>
                        <a:t> розробника. </a:t>
                      </a:r>
                      <a:r>
                        <a:rPr lang="uk-UA" sz="1800" dirty="0">
                          <a:latin typeface="Times New Roman"/>
                          <a:ea typeface="Times New Roman"/>
                          <a:cs typeface="Times New Roman"/>
                        </a:rPr>
                        <a:t>Особлива увага приділяється зобов’язанням покупця об’єкта приватизації, соціальним аспектам і </a:t>
                      </a:r>
                      <a:r>
                        <a:rPr lang="uk-UA" sz="1800" dirty="0" smtClean="0">
                          <a:latin typeface="Times New Roman"/>
                          <a:ea typeface="Times New Roman"/>
                          <a:cs typeface="Times New Roman"/>
                        </a:rPr>
                        <a:t>охороні </a:t>
                      </a:r>
                      <a:r>
                        <a:rPr lang="uk-UA" sz="1800" dirty="0">
                          <a:latin typeface="Times New Roman"/>
                          <a:ea typeface="Times New Roman"/>
                          <a:cs typeface="Times New Roman"/>
                        </a:rPr>
                        <a:t>довкілля, у разі участі в тендері — рівню цін на </a:t>
                      </a:r>
                      <a:r>
                        <a:rPr lang="uk-UA" sz="1800" dirty="0" smtClean="0">
                          <a:latin typeface="Times New Roman"/>
                          <a:ea typeface="Times New Roman"/>
                          <a:cs typeface="Times New Roman"/>
                        </a:rPr>
                        <a:t>товари</a:t>
                      </a:r>
                      <a:r>
                        <a:rPr lang="uk-UA" sz="1800" dirty="0">
                          <a:latin typeface="Times New Roman"/>
                          <a:ea typeface="Times New Roman"/>
                          <a:cs typeface="Times New Roman"/>
                        </a:rPr>
                        <a:t>, які передбачається реалізувати державі</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971">
                <a:tc vMerge="1">
                  <a:txBody>
                    <a:bodyPr/>
                    <a:lstStyle/>
                    <a:p>
                      <a:endParaRPr lang="ru-RU"/>
                    </a:p>
                  </a:txBody>
                  <a:tcPr/>
                </a:tc>
                <a:tc>
                  <a:txBody>
                    <a:bodyPr/>
                    <a:lstStyle/>
                    <a:p>
                      <a:pPr marL="67945" marR="48895">
                        <a:lnSpc>
                          <a:spcPct val="86000"/>
                        </a:lnSpc>
                        <a:spcBef>
                          <a:spcPts val="760"/>
                        </a:spcBef>
                        <a:spcAft>
                          <a:spcPts val="0"/>
                        </a:spcAft>
                      </a:pPr>
                      <a:r>
                        <a:rPr lang="uk-UA" sz="1600" dirty="0">
                          <a:latin typeface="Times New Roman"/>
                          <a:ea typeface="Times New Roman"/>
                          <a:cs typeface="Times New Roman"/>
                        </a:rPr>
                        <a:t>— для подання потенційним </a:t>
                      </a:r>
                      <a:r>
                        <a:rPr lang="uk-UA" sz="1600" dirty="0" smtClean="0">
                          <a:latin typeface="Times New Roman"/>
                          <a:ea typeface="Times New Roman"/>
                          <a:cs typeface="Times New Roman"/>
                        </a:rPr>
                        <a:t>контрагентам</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86000"/>
                        </a:lnSpc>
                        <a:spcBef>
                          <a:spcPts val="760"/>
                        </a:spcBef>
                        <a:spcAft>
                          <a:spcPts val="0"/>
                        </a:spcAft>
                      </a:pPr>
                      <a:r>
                        <a:rPr lang="uk-UA" sz="1800" dirty="0">
                          <a:latin typeface="Times New Roman"/>
                          <a:ea typeface="Times New Roman"/>
                          <a:cs typeface="Times New Roman"/>
                        </a:rPr>
                        <a:t>Особлива увага приділяється діловій репутації </a:t>
                      </a:r>
                      <a:r>
                        <a:rPr lang="uk-UA" sz="1800" dirty="0" smtClean="0">
                          <a:latin typeface="Times New Roman"/>
                          <a:ea typeface="Times New Roman"/>
                          <a:cs typeface="Times New Roman"/>
                        </a:rPr>
                        <a:t>підприємства</a:t>
                      </a:r>
                      <a:r>
                        <a:rPr lang="uk-UA" sz="1800" dirty="0">
                          <a:latin typeface="Times New Roman"/>
                          <a:ea typeface="Times New Roman"/>
                          <a:cs typeface="Times New Roman"/>
                        </a:rPr>
                        <a:t>, доказам його надійності та фінансової стійкості</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81921" name="Group 1"/>
          <p:cNvGrpSpPr>
            <a:grpSpLocks/>
          </p:cNvGrpSpPr>
          <p:nvPr/>
        </p:nvGrpSpPr>
        <p:grpSpPr bwMode="auto">
          <a:xfrm>
            <a:off x="0" y="914400"/>
            <a:ext cx="219075" cy="215900"/>
            <a:chOff x="0" y="0"/>
            <a:chExt cx="344" cy="341"/>
          </a:xfrm>
        </p:grpSpPr>
        <p:sp>
          <p:nvSpPr>
            <p:cNvPr id="81922" name="Rectangle 2"/>
            <p:cNvSpPr>
              <a:spLocks noChangeArrowheads="1"/>
            </p:cNvSpPr>
            <p:nvPr/>
          </p:nvSpPr>
          <p:spPr bwMode="auto">
            <a:xfrm>
              <a:off x="0" y="0"/>
              <a:ext cx="344" cy="34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81923" name="Text Box 3"/>
          <p:cNvSpPr txBox="1">
            <a:spLocks noChangeArrowheads="1"/>
          </p:cNvSpPr>
          <p:nvPr/>
        </p:nvSpPr>
        <p:spPr bwMode="auto">
          <a:xfrm>
            <a:off x="3900488" y="5180013"/>
            <a:ext cx="63500" cy="127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24" name="Text Box 4"/>
          <p:cNvSpPr txBox="1">
            <a:spLocks noChangeArrowheads="1"/>
          </p:cNvSpPr>
          <p:nvPr/>
        </p:nvSpPr>
        <p:spPr bwMode="auto">
          <a:xfrm>
            <a:off x="517525" y="2927350"/>
            <a:ext cx="152400" cy="88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27" name="Rectangle 7"/>
          <p:cNvSpPr>
            <a:spLocks noChangeArrowheads="1"/>
          </p:cNvSpPr>
          <p:nvPr/>
        </p:nvSpPr>
        <p:spPr bwMode="auto">
          <a:xfrm>
            <a:off x="0" y="457200"/>
            <a:ext cx="1260157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1928" name="Rectangle 8"/>
          <p:cNvSpPr>
            <a:spLocks noChangeArrowheads="1"/>
          </p:cNvSpPr>
          <p:nvPr/>
        </p:nvSpPr>
        <p:spPr bwMode="auto">
          <a:xfrm>
            <a:off x="0" y="1130300"/>
            <a:ext cx="126015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uk-U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2586011" y="428604"/>
            <a:ext cx="6500858" cy="461665"/>
          </a:xfrm>
          <a:prstGeom prst="rect">
            <a:avLst/>
          </a:prstGeom>
        </p:spPr>
        <p:txBody>
          <a:bodyPr wrap="square">
            <a:spAutoFit/>
          </a:bodyPr>
          <a:lstStyle/>
          <a:p>
            <a:pPr lvl="0" algn="ctr" fontAlgn="base">
              <a:spcBef>
                <a:spcPct val="0"/>
              </a:spcBef>
              <a:spcAft>
                <a:spcPct val="0"/>
              </a:spcAft>
            </a:pPr>
            <a:r>
              <a:rPr lang="uk-UA" sz="2400" b="1" dirty="0" smtClean="0">
                <a:latin typeface="Arial" pitchFamily="34" charset="0"/>
                <a:ea typeface="Times New Roman" pitchFamily="18" charset="0"/>
                <a:cs typeface="Arial" pitchFamily="34" charset="0"/>
              </a:rPr>
              <a:t>КЛАСИФІКАЦІЯ БІЗНЕС-ПЛАНІВ</a:t>
            </a:r>
            <a:endParaRPr lang="uk-UA" sz="2400"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42871" y="571481"/>
          <a:ext cx="11858707" cy="6000792"/>
        </p:xfrm>
        <a:graphic>
          <a:graphicData uri="http://schemas.openxmlformats.org/drawingml/2006/table">
            <a:tbl>
              <a:tblPr/>
              <a:tblGrid>
                <a:gridCol w="2932063"/>
                <a:gridCol w="3140167"/>
                <a:gridCol w="5786477"/>
              </a:tblGrid>
              <a:tr h="665550">
                <a:tc>
                  <a:txBody>
                    <a:bodyPr/>
                    <a:lstStyle/>
                    <a:p>
                      <a:pPr marL="283210" algn="ctr">
                        <a:spcBef>
                          <a:spcPts val="690"/>
                        </a:spcBef>
                        <a:spcAft>
                          <a:spcPts val="0"/>
                        </a:spcAft>
                      </a:pPr>
                      <a:r>
                        <a:rPr lang="uk-UA" sz="1800" b="1" dirty="0">
                          <a:latin typeface="Times New Roman"/>
                          <a:ea typeface="Times New Roman"/>
                          <a:cs typeface="Times New Roman"/>
                        </a:rPr>
                        <a:t>Критерій</a:t>
                      </a:r>
                      <a:endParaRPr lang="ru-RU" sz="1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3730" algn="ctr">
                        <a:spcBef>
                          <a:spcPts val="690"/>
                        </a:spcBef>
                        <a:spcAft>
                          <a:spcPts val="0"/>
                        </a:spcAft>
                      </a:pPr>
                      <a:r>
                        <a:rPr lang="uk-UA" sz="1800" b="1" dirty="0">
                          <a:latin typeface="Times New Roman"/>
                          <a:ea typeface="Times New Roman"/>
                          <a:cs typeface="Times New Roman"/>
                        </a:rPr>
                        <a:t>Вид бізнес-плану</a:t>
                      </a:r>
                      <a:endParaRPr lang="ru-RU" sz="1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9985" marR="1144270" algn="ctr">
                        <a:spcBef>
                          <a:spcPts val="690"/>
                        </a:spcBef>
                        <a:spcAft>
                          <a:spcPts val="0"/>
                        </a:spcAft>
                      </a:pPr>
                      <a:r>
                        <a:rPr lang="uk-UA" sz="1800" b="1" dirty="0">
                          <a:latin typeface="Times New Roman"/>
                          <a:ea typeface="Times New Roman"/>
                          <a:cs typeface="Times New Roman"/>
                        </a:rPr>
                        <a:t>Ключові моменти</a:t>
                      </a:r>
                      <a:endParaRPr lang="ru-RU" sz="1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6317">
                <a:tc rowSpan="2">
                  <a:txBody>
                    <a:bodyPr/>
                    <a:lstStyle/>
                    <a:p>
                      <a:pPr marL="67945" marR="48895">
                        <a:lnSpc>
                          <a:spcPct val="86000"/>
                        </a:lnSpc>
                        <a:spcBef>
                          <a:spcPts val="800"/>
                        </a:spcBef>
                        <a:spcAft>
                          <a:spcPts val="0"/>
                        </a:spcAft>
                      </a:pPr>
                      <a:r>
                        <a:rPr lang="uk-UA" sz="1800" dirty="0">
                          <a:latin typeface="Times New Roman"/>
                          <a:ea typeface="Times New Roman"/>
                          <a:cs typeface="Times New Roman"/>
                        </a:rPr>
                        <a:t>2. За характером об’єкта</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685"/>
                        </a:spcBef>
                        <a:spcAft>
                          <a:spcPts val="0"/>
                        </a:spcAft>
                      </a:pPr>
                      <a:r>
                        <a:rPr lang="uk-UA" sz="1800" dirty="0">
                          <a:latin typeface="Times New Roman"/>
                          <a:ea typeface="Times New Roman"/>
                          <a:cs typeface="Times New Roman"/>
                        </a:rPr>
                        <a:t>1. Бізнес-план нового підприємства</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325" algn="just">
                        <a:lnSpc>
                          <a:spcPct val="86000"/>
                        </a:lnSpc>
                        <a:spcBef>
                          <a:spcPts val="800"/>
                        </a:spcBef>
                        <a:spcAft>
                          <a:spcPts val="0"/>
                        </a:spcAft>
                      </a:pPr>
                      <a:r>
                        <a:rPr lang="uk-UA" sz="1800" dirty="0">
                          <a:latin typeface="Times New Roman"/>
                          <a:ea typeface="Times New Roman"/>
                          <a:cs typeface="Times New Roman"/>
                        </a:rPr>
                        <a:t>Плановий документ визначає цілі освоєння нової </a:t>
                      </a:r>
                      <a:r>
                        <a:rPr lang="uk-UA" sz="1800" dirty="0" smtClean="0">
                          <a:latin typeface="Times New Roman"/>
                          <a:ea typeface="Times New Roman"/>
                          <a:cs typeface="Times New Roman"/>
                        </a:rPr>
                        <a:t>стратегічної </a:t>
                      </a:r>
                      <a:r>
                        <a:rPr lang="uk-UA" sz="1800" dirty="0">
                          <a:latin typeface="Times New Roman"/>
                          <a:ea typeface="Times New Roman"/>
                          <a:cs typeface="Times New Roman"/>
                        </a:rPr>
                        <a:t>зони господарювання та характеризує його ефективність. Детально обґрунтовується вибір сфери бізнесу, організаційно-правова форма підприємництва, проектується оптимальна організаційна структура </a:t>
                      </a:r>
                      <a:r>
                        <a:rPr lang="uk-UA" sz="1800" dirty="0" smtClean="0">
                          <a:latin typeface="Times New Roman"/>
                          <a:ea typeface="Times New Roman"/>
                          <a:cs typeface="Times New Roman"/>
                        </a:rPr>
                        <a:t>управління</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5038">
                <a:tc vMerge="1">
                  <a:txBody>
                    <a:bodyPr/>
                    <a:lstStyle/>
                    <a:p>
                      <a:endParaRPr lang="ru-RU"/>
                    </a:p>
                  </a:txBody>
                  <a:tcPr/>
                </a:tc>
                <a:tc>
                  <a:txBody>
                    <a:bodyPr/>
                    <a:lstStyle/>
                    <a:p>
                      <a:pPr marL="67945">
                        <a:spcBef>
                          <a:spcPts val="685"/>
                        </a:spcBef>
                        <a:spcAft>
                          <a:spcPts val="0"/>
                        </a:spcAft>
                      </a:pPr>
                      <a:r>
                        <a:rPr lang="uk-UA" sz="1800" dirty="0">
                          <a:latin typeface="Times New Roman"/>
                          <a:ea typeface="Times New Roman"/>
                          <a:cs typeface="Times New Roman"/>
                        </a:rPr>
                        <a:t>2. Бізнес-план діючого підприємства</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325" algn="just">
                        <a:lnSpc>
                          <a:spcPct val="86000"/>
                        </a:lnSpc>
                        <a:spcBef>
                          <a:spcPts val="800"/>
                        </a:spcBef>
                        <a:spcAft>
                          <a:spcPts val="0"/>
                        </a:spcAft>
                      </a:pPr>
                      <a:r>
                        <a:rPr lang="uk-UA" sz="1800" dirty="0">
                          <a:latin typeface="Times New Roman"/>
                          <a:ea typeface="Times New Roman"/>
                          <a:cs typeface="Times New Roman"/>
                        </a:rPr>
                        <a:t>Визначає напрямки та цілі розвитку підприємства, </a:t>
                      </a:r>
                      <a:r>
                        <a:rPr lang="uk-UA" sz="1800" dirty="0" smtClean="0">
                          <a:latin typeface="Times New Roman"/>
                          <a:ea typeface="Times New Roman"/>
                          <a:cs typeface="Times New Roman"/>
                        </a:rPr>
                        <a:t>зосереджує </a:t>
                      </a:r>
                      <a:r>
                        <a:rPr lang="uk-UA" sz="1800" dirty="0">
                          <a:latin typeface="Times New Roman"/>
                          <a:ea typeface="Times New Roman"/>
                          <a:cs typeface="Times New Roman"/>
                        </a:rPr>
                        <a:t>увагу на забезпеченні його </a:t>
                      </a:r>
                      <a:r>
                        <a:rPr lang="uk-UA" sz="1800" dirty="0" smtClean="0">
                          <a:latin typeface="Times New Roman"/>
                          <a:ea typeface="Times New Roman"/>
                          <a:cs typeface="Times New Roman"/>
                        </a:rPr>
                        <a:t>конкурентоспроможності </a:t>
                      </a:r>
                      <a:r>
                        <a:rPr lang="uk-UA" sz="1800" dirty="0">
                          <a:latin typeface="Times New Roman"/>
                          <a:ea typeface="Times New Roman"/>
                          <a:cs typeface="Times New Roman"/>
                        </a:rPr>
                        <a:t>через реалізацію відповідних бізнес-проектів</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5038">
                <a:tc rowSpan="2">
                  <a:txBody>
                    <a:bodyPr/>
                    <a:lstStyle/>
                    <a:p>
                      <a:pPr marL="67945" marR="60960" algn="just">
                        <a:lnSpc>
                          <a:spcPct val="86000"/>
                        </a:lnSpc>
                        <a:spcBef>
                          <a:spcPts val="800"/>
                        </a:spcBef>
                        <a:spcAft>
                          <a:spcPts val="0"/>
                        </a:spcAft>
                      </a:pPr>
                      <a:r>
                        <a:rPr lang="uk-UA" sz="1800">
                          <a:latin typeface="Times New Roman"/>
                          <a:ea typeface="Times New Roman"/>
                          <a:cs typeface="Times New Roman"/>
                        </a:rPr>
                        <a:t>3. За масштабом проблеми, що розв’язується</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7945">
                        <a:spcBef>
                          <a:spcPts val="685"/>
                        </a:spcBef>
                        <a:spcAft>
                          <a:spcPts val="0"/>
                        </a:spcAft>
                      </a:pPr>
                      <a:r>
                        <a:rPr lang="uk-UA" sz="1800" dirty="0">
                          <a:latin typeface="Times New Roman"/>
                          <a:ea typeface="Times New Roman"/>
                          <a:cs typeface="Times New Roman"/>
                        </a:rPr>
                        <a:t>1. Локальний бізнес-план</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325" algn="just">
                        <a:lnSpc>
                          <a:spcPct val="86000"/>
                        </a:lnSpc>
                        <a:spcBef>
                          <a:spcPts val="800"/>
                        </a:spcBef>
                        <a:spcAft>
                          <a:spcPts val="0"/>
                        </a:spcAft>
                      </a:pPr>
                      <a:r>
                        <a:rPr lang="uk-UA" sz="1800">
                          <a:latin typeface="Times New Roman"/>
                          <a:ea typeface="Times New Roman"/>
                          <a:cs typeface="Times New Roman"/>
                        </a:rPr>
                        <a:t>Розробляється для підприємницьких проектів, реалізація яких не спричиняє принципових змін у діяльності підпри- ємства</a:t>
                      </a:r>
                      <a:endParaRPr lang="ru-RU" sz="18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849">
                <a:tc vMerge="1">
                  <a:txBody>
                    <a:bodyPr/>
                    <a:lstStyle/>
                    <a:p>
                      <a:endParaRPr lang="ru-RU"/>
                    </a:p>
                  </a:txBody>
                  <a:tcPr/>
                </a:tc>
                <a:tc>
                  <a:txBody>
                    <a:bodyPr/>
                    <a:lstStyle/>
                    <a:p>
                      <a:pPr marL="67945">
                        <a:spcBef>
                          <a:spcPts val="685"/>
                        </a:spcBef>
                        <a:spcAft>
                          <a:spcPts val="0"/>
                        </a:spcAft>
                      </a:pPr>
                      <a:r>
                        <a:rPr lang="uk-UA" sz="1800" dirty="0">
                          <a:latin typeface="Times New Roman"/>
                          <a:ea typeface="Times New Roman"/>
                          <a:cs typeface="Times New Roman"/>
                        </a:rPr>
                        <a:t>2. Концептуальний бізнес-план</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86000"/>
                        </a:lnSpc>
                        <a:spcBef>
                          <a:spcPts val="800"/>
                        </a:spcBef>
                        <a:spcAft>
                          <a:spcPts val="0"/>
                        </a:spcAft>
                      </a:pPr>
                      <a:r>
                        <a:rPr lang="uk-UA" sz="1800" dirty="0">
                          <a:latin typeface="Times New Roman"/>
                          <a:ea typeface="Times New Roman"/>
                          <a:cs typeface="Times New Roman"/>
                        </a:rPr>
                        <a:t>Розробляється для обґрунтування кардинальних </a:t>
                      </a:r>
                      <a:r>
                        <a:rPr lang="uk-UA" sz="1800" dirty="0" smtClean="0">
                          <a:latin typeface="Times New Roman"/>
                          <a:ea typeface="Times New Roman"/>
                          <a:cs typeface="Times New Roman"/>
                        </a:rPr>
                        <a:t>стратегічних </a:t>
                      </a:r>
                      <a:r>
                        <a:rPr lang="uk-UA" sz="1800" dirty="0">
                          <a:latin typeface="Times New Roman"/>
                          <a:ea typeface="Times New Roman"/>
                          <a:cs typeface="Times New Roman"/>
                        </a:rPr>
                        <a:t>змін у діяльності підприємства</a:t>
                      </a:r>
                      <a:endParaRPr lang="ru-RU" sz="18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2586011" y="0"/>
            <a:ext cx="6500858" cy="461665"/>
          </a:xfrm>
          <a:prstGeom prst="rect">
            <a:avLst/>
          </a:prstGeom>
        </p:spPr>
        <p:txBody>
          <a:bodyPr wrap="square">
            <a:spAutoFit/>
          </a:bodyPr>
          <a:lstStyle/>
          <a:p>
            <a:pPr lvl="0" algn="ctr" fontAlgn="base">
              <a:spcBef>
                <a:spcPct val="0"/>
              </a:spcBef>
              <a:spcAft>
                <a:spcPct val="0"/>
              </a:spcAft>
            </a:pPr>
            <a:r>
              <a:rPr lang="uk-UA" sz="2400" b="1" dirty="0" smtClean="0">
                <a:latin typeface="Arial" pitchFamily="34" charset="0"/>
                <a:ea typeface="Times New Roman" pitchFamily="18" charset="0"/>
                <a:cs typeface="Arial" pitchFamily="34" charset="0"/>
              </a:rPr>
              <a:t>КЛАСИФІКАЦІЯ БІЗНЕС-ПЛАНІВ</a:t>
            </a:r>
            <a:endParaRPr lang="uk-UA" sz="2400"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71432" y="500041"/>
          <a:ext cx="11930146" cy="5759994"/>
        </p:xfrm>
        <a:graphic>
          <a:graphicData uri="http://schemas.openxmlformats.org/drawingml/2006/table">
            <a:tbl>
              <a:tblPr/>
              <a:tblGrid>
                <a:gridCol w="2755710"/>
                <a:gridCol w="4569185"/>
                <a:gridCol w="4569185"/>
                <a:gridCol w="36066"/>
              </a:tblGrid>
              <a:tr h="1452277">
                <a:tc rowSpan="2">
                  <a:txBody>
                    <a:bodyPr/>
                    <a:lstStyle/>
                    <a:p>
                      <a:pPr marL="67945">
                        <a:lnSpc>
                          <a:spcPct val="86000"/>
                        </a:lnSpc>
                        <a:spcBef>
                          <a:spcPts val="800"/>
                        </a:spcBef>
                        <a:spcAft>
                          <a:spcPts val="0"/>
                        </a:spcAft>
                      </a:pPr>
                      <a:r>
                        <a:rPr lang="uk-UA" sz="1600" dirty="0">
                          <a:latin typeface="Times New Roman"/>
                          <a:ea typeface="Times New Roman"/>
                          <a:cs typeface="Times New Roman"/>
                        </a:rPr>
                        <a:t>4. За цільовим призначенням</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685"/>
                        </a:spcBef>
                        <a:spcAft>
                          <a:spcPts val="0"/>
                        </a:spcAft>
                      </a:pPr>
                      <a:r>
                        <a:rPr lang="uk-UA" sz="1600" dirty="0">
                          <a:latin typeface="Times New Roman"/>
                          <a:ea typeface="Times New Roman"/>
                          <a:cs typeface="Times New Roman"/>
                        </a:rPr>
                        <a:t>1. Бізнес-план інвестиційного проекту</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1595" algn="just">
                        <a:lnSpc>
                          <a:spcPct val="86000"/>
                        </a:lnSpc>
                        <a:spcBef>
                          <a:spcPts val="800"/>
                        </a:spcBef>
                        <a:spcAft>
                          <a:spcPts val="0"/>
                        </a:spcAft>
                      </a:pPr>
                      <a:r>
                        <a:rPr lang="uk-UA" sz="1600" dirty="0">
                          <a:latin typeface="Times New Roman"/>
                          <a:ea typeface="Times New Roman"/>
                          <a:cs typeface="Times New Roman"/>
                        </a:rPr>
                        <a:t>Обґрунтовує доцільність утілення в життя певної підприємницької ідеї, оформленої у вигляді комплексу відповідних заходів — проекту, тобто системи сформульованих цілей, використовуваних для їх досягнення фізичних об’єктів, технологічних процесів, документації, ресурсів, а також управлінських рішень і заходів з їх виконання</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822915">
                <a:tc vMerge="1">
                  <a:txBody>
                    <a:bodyPr/>
                    <a:lstStyle/>
                    <a:p>
                      <a:endParaRPr lang="ru-RU"/>
                    </a:p>
                  </a:txBody>
                  <a:tcPr/>
                </a:tc>
                <a:tc>
                  <a:txBody>
                    <a:bodyPr/>
                    <a:lstStyle/>
                    <a:p>
                      <a:pPr marL="67945">
                        <a:spcBef>
                          <a:spcPts val="685"/>
                        </a:spcBef>
                        <a:spcAft>
                          <a:spcPts val="0"/>
                        </a:spcAft>
                      </a:pPr>
                      <a:r>
                        <a:rPr lang="uk-UA" sz="1600" dirty="0">
                          <a:latin typeface="Times New Roman"/>
                          <a:ea typeface="Times New Roman"/>
                          <a:cs typeface="Times New Roman"/>
                        </a:rPr>
                        <a:t>2.</a:t>
                      </a:r>
                      <a:r>
                        <a:rPr lang="uk-UA" sz="1600" spc="-15" dirty="0">
                          <a:latin typeface="Times New Roman"/>
                          <a:ea typeface="Times New Roman"/>
                          <a:cs typeface="Times New Roman"/>
                        </a:rPr>
                        <a:t> </a:t>
                      </a:r>
                      <a:r>
                        <a:rPr lang="uk-UA" sz="1600" dirty="0">
                          <a:latin typeface="Times New Roman"/>
                          <a:ea typeface="Times New Roman"/>
                          <a:cs typeface="Times New Roman"/>
                        </a:rPr>
                        <a:t>Корпоративний</a:t>
                      </a:r>
                      <a:r>
                        <a:rPr lang="uk-UA" sz="1600" spc="-20" dirty="0">
                          <a:latin typeface="Times New Roman"/>
                          <a:ea typeface="Times New Roman"/>
                          <a:cs typeface="Times New Roman"/>
                        </a:rPr>
                        <a:t> </a:t>
                      </a:r>
                      <a:r>
                        <a:rPr lang="uk-UA" sz="1600" dirty="0">
                          <a:latin typeface="Times New Roman"/>
                          <a:ea typeface="Times New Roman"/>
                          <a:cs typeface="Times New Roman"/>
                        </a:rPr>
                        <a:t>бізнес-план</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just">
                        <a:lnSpc>
                          <a:spcPts val="1020"/>
                        </a:lnSpc>
                        <a:spcBef>
                          <a:spcPts val="685"/>
                        </a:spcBef>
                        <a:spcAft>
                          <a:spcPts val="0"/>
                        </a:spcAft>
                        <a:tabLst>
                          <a:tab pos="2224405" algn="l"/>
                        </a:tabLst>
                      </a:pPr>
                      <a:endParaRPr lang="uk-UA" sz="1600" spc="0" baseline="0" dirty="0" smtClean="0">
                        <a:latin typeface="Times New Roman"/>
                        <a:ea typeface="Times New Roman"/>
                        <a:cs typeface="Times New Roman"/>
                      </a:endParaRPr>
                    </a:p>
                    <a:p>
                      <a:pPr marL="67945" algn="just">
                        <a:lnSpc>
                          <a:spcPts val="1020"/>
                        </a:lnSpc>
                        <a:spcBef>
                          <a:spcPts val="685"/>
                        </a:spcBef>
                        <a:spcAft>
                          <a:spcPts val="0"/>
                        </a:spcAft>
                        <a:tabLst>
                          <a:tab pos="2224405" algn="l"/>
                        </a:tabLst>
                      </a:pPr>
                      <a:r>
                        <a:rPr lang="uk-UA" sz="1600" spc="0" baseline="0" dirty="0" smtClean="0">
                          <a:latin typeface="Times New Roman"/>
                          <a:ea typeface="Times New Roman"/>
                          <a:cs typeface="Times New Roman"/>
                        </a:rPr>
                        <a:t>призначений </a:t>
                      </a:r>
                      <a:r>
                        <a:rPr lang="uk-UA" sz="1600" spc="0" baseline="0" dirty="0">
                          <a:latin typeface="Times New Roman"/>
                          <a:ea typeface="Times New Roman"/>
                          <a:cs typeface="Times New Roman"/>
                        </a:rPr>
                        <a:t>для регулювання поточної діяльності підприємства, узагальнює цілі експлуатації існуючих стратегічних зон господарювання та характеризує її ефективність, означає перспективні напрями діяльності</a:t>
                      </a:r>
                      <a:endParaRPr lang="ru-RU" sz="1600" spc="0" baseline="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39329">
                <a:tc rowSpan="3">
                  <a:txBody>
                    <a:bodyPr/>
                    <a:lstStyle/>
                    <a:p>
                      <a:pPr marL="67945" marR="60325">
                        <a:lnSpc>
                          <a:spcPct val="86000"/>
                        </a:lnSpc>
                        <a:spcBef>
                          <a:spcPts val="785"/>
                        </a:spcBef>
                        <a:spcAft>
                          <a:spcPts val="0"/>
                        </a:spcAft>
                      </a:pPr>
                      <a:r>
                        <a:rPr lang="uk-UA" sz="1600">
                          <a:latin typeface="Times New Roman"/>
                          <a:ea typeface="Times New Roman"/>
                          <a:cs typeface="Times New Roman"/>
                        </a:rPr>
                        <a:t>5. За документальним оформленням</a:t>
                      </a:r>
                      <a:endParaRPr lang="ru-RU"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670"/>
                        </a:spcBef>
                        <a:spcAft>
                          <a:spcPts val="0"/>
                        </a:spcAft>
                      </a:pPr>
                      <a:r>
                        <a:rPr lang="uk-UA" sz="1600">
                          <a:latin typeface="Times New Roman"/>
                          <a:ea typeface="Times New Roman"/>
                          <a:cs typeface="Times New Roman"/>
                        </a:rPr>
                        <a:t>1. Інвестиційна пропозиція</a:t>
                      </a:r>
                      <a:endParaRPr lang="ru-RU"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670"/>
                        </a:spcBef>
                        <a:spcAft>
                          <a:spcPts val="0"/>
                        </a:spcAft>
                      </a:pPr>
                      <a:endParaRPr lang="uk-UA"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00923">
                <a:tc vMerge="1">
                  <a:txBody>
                    <a:bodyPr/>
                    <a:lstStyle/>
                    <a:p>
                      <a:endParaRPr lang="ru-RU"/>
                    </a:p>
                  </a:txBody>
                  <a:tcPr/>
                </a:tc>
                <a:tc>
                  <a:txBody>
                    <a:bodyPr/>
                    <a:lstStyle/>
                    <a:p>
                      <a:pPr marL="67945">
                        <a:spcBef>
                          <a:spcPts val="670"/>
                        </a:spcBef>
                        <a:spcAft>
                          <a:spcPts val="0"/>
                        </a:spcAft>
                      </a:pPr>
                      <a:r>
                        <a:rPr lang="uk-UA" sz="1600">
                          <a:latin typeface="Times New Roman"/>
                          <a:ea typeface="Times New Roman"/>
                          <a:cs typeface="Times New Roman"/>
                        </a:rPr>
                        <a:t>2. Сублімований бізнес-план</a:t>
                      </a:r>
                      <a:endParaRPr lang="ru-RU"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uk-UA"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335075">
                <a:tc vMerge="1">
                  <a:txBody>
                    <a:bodyPr/>
                    <a:lstStyle/>
                    <a:p>
                      <a:endParaRPr lang="ru-RU"/>
                    </a:p>
                  </a:txBody>
                  <a:tcPr/>
                </a:tc>
                <a:tc>
                  <a:txBody>
                    <a:bodyPr/>
                    <a:lstStyle/>
                    <a:p>
                      <a:pPr marL="67945">
                        <a:spcBef>
                          <a:spcPts val="670"/>
                        </a:spcBef>
                        <a:spcAft>
                          <a:spcPts val="0"/>
                        </a:spcAft>
                      </a:pPr>
                      <a:r>
                        <a:rPr lang="uk-UA" sz="1600" dirty="0">
                          <a:latin typeface="Times New Roman"/>
                          <a:ea typeface="Times New Roman"/>
                          <a:cs typeface="Times New Roman"/>
                        </a:rPr>
                        <a:t>3. Розгорнутий бізнес-план</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7945">
                        <a:lnSpc>
                          <a:spcPct val="86000"/>
                        </a:lnSpc>
                        <a:spcBef>
                          <a:spcPts val="785"/>
                        </a:spcBef>
                        <a:spcAft>
                          <a:spcPts val="0"/>
                        </a:spcAft>
                      </a:pPr>
                      <a:r>
                        <a:rPr lang="uk-UA" sz="1600" dirty="0">
                          <a:latin typeface="Times New Roman"/>
                          <a:ea typeface="Times New Roman"/>
                          <a:cs typeface="Times New Roman"/>
                        </a:rPr>
                        <a:t>Відповідні планові документи різняться за рівнем деталізації матеріалу</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12459">
                <a:tc rowSpan="2">
                  <a:txBody>
                    <a:bodyPr/>
                    <a:lstStyle/>
                    <a:p>
                      <a:pPr marL="67945" marR="60325" algn="l">
                        <a:lnSpc>
                          <a:spcPct val="85000"/>
                        </a:lnSpc>
                        <a:spcBef>
                          <a:spcPts val="795"/>
                        </a:spcBef>
                        <a:spcAft>
                          <a:spcPts val="0"/>
                        </a:spcAft>
                      </a:pPr>
                      <a:r>
                        <a:rPr lang="uk-UA" sz="1600" dirty="0">
                          <a:latin typeface="Times New Roman"/>
                          <a:ea typeface="Times New Roman"/>
                          <a:cs typeface="Times New Roman"/>
                        </a:rPr>
                        <a:t>6. За ситуаційними особливостями обґрунтування1</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86000"/>
                        </a:lnSpc>
                        <a:spcBef>
                          <a:spcPts val="785"/>
                        </a:spcBef>
                        <a:spcAft>
                          <a:spcPts val="0"/>
                        </a:spcAft>
                      </a:pPr>
                      <a:r>
                        <a:rPr lang="uk-UA" sz="1600" dirty="0">
                          <a:latin typeface="Times New Roman"/>
                          <a:ea typeface="Times New Roman"/>
                          <a:cs typeface="Times New Roman"/>
                        </a:rPr>
                        <a:t>1. Бізнес-план реорганізації підприємства</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7945">
                        <a:lnSpc>
                          <a:spcPct val="86000"/>
                        </a:lnSpc>
                        <a:spcBef>
                          <a:spcPts val="785"/>
                        </a:spcBef>
                        <a:spcAft>
                          <a:spcPts val="0"/>
                        </a:spcAft>
                      </a:pPr>
                      <a:r>
                        <a:rPr lang="uk-UA" sz="1600">
                          <a:latin typeface="Times New Roman"/>
                          <a:ea typeface="Times New Roman"/>
                          <a:cs typeface="Times New Roman"/>
                        </a:rPr>
                        <a:t>Визначає цілі та порядок проведення організаційних змін, зумовлених новими умовами господарювання</a:t>
                      </a:r>
                      <a:endParaRPr lang="ru-RU" sz="1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79892">
                <a:tc vMerge="1">
                  <a:txBody>
                    <a:bodyPr/>
                    <a:lstStyle/>
                    <a:p>
                      <a:endParaRPr lang="ru-RU"/>
                    </a:p>
                  </a:txBody>
                  <a:tcPr/>
                </a:tc>
                <a:tc>
                  <a:txBody>
                    <a:bodyPr/>
                    <a:lstStyle/>
                    <a:p>
                      <a:pPr marL="67945">
                        <a:lnSpc>
                          <a:spcPct val="86000"/>
                        </a:lnSpc>
                        <a:spcBef>
                          <a:spcPts val="785"/>
                        </a:spcBef>
                        <a:spcAft>
                          <a:spcPts val="0"/>
                        </a:spcAft>
                      </a:pPr>
                      <a:r>
                        <a:rPr lang="uk-UA" sz="1600" dirty="0">
                          <a:latin typeface="Times New Roman"/>
                          <a:ea typeface="Times New Roman"/>
                          <a:cs typeface="Times New Roman"/>
                        </a:rPr>
                        <a:t>2. Бізнес-план фінансового оздоровлення підприємства</a:t>
                      </a:r>
                      <a:endParaRPr lang="ru-RU"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7945" marR="60960" algn="just">
                        <a:lnSpc>
                          <a:spcPct val="86000"/>
                        </a:lnSpc>
                        <a:spcBef>
                          <a:spcPts val="785"/>
                        </a:spcBef>
                        <a:spcAft>
                          <a:spcPts val="0"/>
                        </a:spcAft>
                      </a:pPr>
                      <a:endParaRPr lang="uk-UA" sz="1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
        <p:nvSpPr>
          <p:cNvPr id="4" name="Прямоугольник 3"/>
          <p:cNvSpPr/>
          <p:nvPr/>
        </p:nvSpPr>
        <p:spPr>
          <a:xfrm>
            <a:off x="2586011" y="0"/>
            <a:ext cx="6500858" cy="461665"/>
          </a:xfrm>
          <a:prstGeom prst="rect">
            <a:avLst/>
          </a:prstGeom>
        </p:spPr>
        <p:txBody>
          <a:bodyPr wrap="square">
            <a:spAutoFit/>
          </a:bodyPr>
          <a:lstStyle/>
          <a:p>
            <a:pPr lvl="0" algn="ctr" fontAlgn="base">
              <a:spcBef>
                <a:spcPct val="0"/>
              </a:spcBef>
              <a:spcAft>
                <a:spcPct val="0"/>
              </a:spcAft>
            </a:pPr>
            <a:r>
              <a:rPr lang="uk-UA" sz="2400" b="1" dirty="0" smtClean="0">
                <a:latin typeface="Arial" pitchFamily="34" charset="0"/>
                <a:ea typeface="Times New Roman" pitchFamily="18" charset="0"/>
                <a:cs typeface="Arial" pitchFamily="34" charset="0"/>
              </a:rPr>
              <a:t>КЛАСИФІКАЦІЯ БІЗНЕС-ПЛАНІВ</a:t>
            </a:r>
            <a:endParaRPr lang="uk-UA" sz="2400"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677</TotalTime>
  <Words>3367</Words>
  <Application>Microsoft Office PowerPoint</Application>
  <PresentationFormat>Произвольный</PresentationFormat>
  <Paragraphs>397</Paragraphs>
  <Slides>78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78</vt:i4>
      </vt:variant>
    </vt:vector>
  </HeadingPairs>
  <TitlesOfParts>
    <vt:vector size="79" baseType="lpstr">
      <vt:lpstr>Открытая</vt:lpstr>
      <vt:lpstr>Бізнес-планування експортної діяльності підприємства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Планування зовнішньоекономічної діяльності</dc:title>
  <dc:creator>user</dc:creator>
  <cp:lastModifiedBy>Хозяин</cp:lastModifiedBy>
  <cp:revision>75</cp:revision>
  <dcterms:created xsi:type="dcterms:W3CDTF">2020-03-27T13:06:31Z</dcterms:created>
  <dcterms:modified xsi:type="dcterms:W3CDTF">2020-12-16T12:29:42Z</dcterms:modified>
</cp:coreProperties>
</file>