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5" autoAdjust="0"/>
    <p:restoredTop sz="94660"/>
  </p:normalViewPr>
  <p:slideViewPr>
    <p:cSldViewPr>
      <p:cViewPr>
        <p:scale>
          <a:sx n="110" d="100"/>
          <a:sy n="110" d="100"/>
        </p:scale>
        <p:origin x="-21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3C40-F0B3-48A6-BC1E-E78F8E6EC982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22A8-FDDF-4829-A31E-A80810BE6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122A8-FDDF-4829-A31E-A80810BE6B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uk-UA" b="1" dirty="0" smtClean="0"/>
              <a:t>Ринок фінансових послуг та його роль в економіці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Органи державного регулювання ринку фінансових послуг в Україні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8186766" cy="3951288"/>
          </a:xfrm>
        </p:spPr>
        <p:txBody>
          <a:bodyPr/>
          <a:lstStyle/>
          <a:p>
            <a:r>
              <a:rPr lang="uk-UA" b="1" dirty="0"/>
              <a:t>Основною метою регулювання ринку фінансових</a:t>
            </a:r>
            <a:r>
              <a:rPr lang="ru-RU" b="1" dirty="0"/>
              <a:t> </a:t>
            </a:r>
            <a:r>
              <a:rPr lang="uk-UA" b="1" dirty="0"/>
              <a:t>послуг</a:t>
            </a:r>
            <a:r>
              <a:rPr lang="uk-UA" dirty="0"/>
              <a:t> є забезпечення стабільного та динамічного розвитку вітчизняного фінансового сектору та його ефективного впливу на розвиток усієї економічної системи.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Ð°ÑÑÐ¸Ð½ÐºÐ¸ Ð¿Ð¾ Ð·Ð°Ð¿ÑÐ¾ÑÑ Ð½Ð°ÑÑÐ¾Ð½Ð°Ð»ÑÐ½Ð¸Ð¹ Ð±Ð°Ð½Ðº ÑÐºÑÐ°Ñ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428604"/>
            <a:ext cx="9144000" cy="3857652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dirty="0" err="1">
                <a:solidFill>
                  <a:schemeClr val="bg1"/>
                </a:solidFill>
              </a:rPr>
              <a:t>Державне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регулювання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діяльності</a:t>
            </a:r>
            <a:r>
              <a:rPr lang="ru-RU" sz="4400" b="1" dirty="0">
                <a:solidFill>
                  <a:schemeClr val="bg1"/>
                </a:solidFill>
              </a:rPr>
              <a:t> на ринку </a:t>
            </a:r>
            <a:r>
              <a:rPr lang="ru-RU" sz="4400" b="1" dirty="0" err="1">
                <a:solidFill>
                  <a:schemeClr val="bg1"/>
                </a:solidFill>
              </a:rPr>
              <a:t>фінансових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послуг</a:t>
            </a:r>
            <a:r>
              <a:rPr lang="ru-RU" sz="4400" b="1" dirty="0">
                <a:solidFill>
                  <a:schemeClr val="bg1"/>
                </a:solidFill>
              </a:rPr>
              <a:t> в </a:t>
            </a:r>
            <a:r>
              <a:rPr lang="ru-RU" sz="4400" b="1" dirty="0" err="1">
                <a:solidFill>
                  <a:schemeClr val="bg1"/>
                </a:solidFill>
              </a:rPr>
              <a:t>Україні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здійснюють</a:t>
            </a:r>
            <a:r>
              <a:rPr lang="ru-RU" sz="4400" b="1" dirty="0">
                <a:solidFill>
                  <a:schemeClr val="bg1"/>
                </a:solidFill>
              </a:rPr>
              <a:t>: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1) </a:t>
            </a:r>
            <a:r>
              <a:rPr lang="ru-RU" sz="4400" b="1" dirty="0" err="1">
                <a:solidFill>
                  <a:schemeClr val="bg1"/>
                </a:solidFill>
              </a:rPr>
              <a:t>щодо</a:t>
            </a:r>
            <a:r>
              <a:rPr lang="ru-RU" sz="4400" b="1" dirty="0">
                <a:solidFill>
                  <a:schemeClr val="bg1"/>
                </a:solidFill>
              </a:rPr>
              <a:t> ринку </a:t>
            </a:r>
            <a:r>
              <a:rPr lang="ru-RU" sz="4400" b="1" dirty="0" err="1">
                <a:solidFill>
                  <a:schemeClr val="bg1"/>
                </a:solidFill>
              </a:rPr>
              <a:t>банківських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послуг</a:t>
            </a:r>
            <a:r>
              <a:rPr lang="ru-RU" sz="4400" b="1" dirty="0">
                <a:solidFill>
                  <a:schemeClr val="bg1"/>
                </a:solidFill>
              </a:rPr>
              <a:t> — </a:t>
            </a:r>
            <a:r>
              <a:rPr lang="ru-RU" sz="4400" b="1" dirty="0" err="1">
                <a:solidFill>
                  <a:schemeClr val="bg1"/>
                </a:solidFill>
              </a:rPr>
              <a:t>Національний</a:t>
            </a:r>
            <a:r>
              <a:rPr lang="ru-RU" sz="4400" b="1" dirty="0">
                <a:solidFill>
                  <a:schemeClr val="bg1"/>
                </a:solidFill>
              </a:rPr>
              <a:t> банк </a:t>
            </a:r>
            <a:r>
              <a:rPr lang="ru-RU" sz="4400" b="1" dirty="0" err="1">
                <a:solidFill>
                  <a:schemeClr val="bg1"/>
                </a:solidFill>
              </a:rPr>
              <a:t>України</a:t>
            </a:r>
            <a:r>
              <a:rPr lang="ru-RU" sz="44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2) </a:t>
            </a:r>
            <a:r>
              <a:rPr lang="ru-RU" sz="4400" b="1" dirty="0" err="1">
                <a:solidFill>
                  <a:schemeClr val="bg1"/>
                </a:solidFill>
              </a:rPr>
              <a:t>щодо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ринків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цінних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паперів</a:t>
            </a:r>
            <a:r>
              <a:rPr lang="ru-RU" sz="4400" b="1" dirty="0">
                <a:solidFill>
                  <a:schemeClr val="bg1"/>
                </a:solidFill>
              </a:rPr>
              <a:t> та </a:t>
            </a:r>
            <a:r>
              <a:rPr lang="ru-RU" sz="4400" b="1" dirty="0" err="1">
                <a:solidFill>
                  <a:schemeClr val="bg1"/>
                </a:solidFill>
              </a:rPr>
              <a:t>похідних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цінних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паперів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та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інших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ринків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фінансових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послуг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Національна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комісія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з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цінних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паперів</a:t>
            </a:r>
            <a:r>
              <a:rPr lang="ru-RU" sz="4400" b="1" dirty="0">
                <a:solidFill>
                  <a:schemeClr val="bg1"/>
                </a:solidFill>
              </a:rPr>
              <a:t> та фондового </a:t>
            </a:r>
            <a:r>
              <a:rPr lang="ru-RU" sz="4400" b="1" dirty="0" smtClean="0">
                <a:solidFill>
                  <a:schemeClr val="bg1"/>
                </a:solidFill>
              </a:rPr>
              <a:t>ринку.</a:t>
            </a:r>
            <a:endParaRPr lang="ru-RU" sz="4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Основні форми державного регулювання діяльності з надання фінансових послуг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ru-RU" sz="2600" i="1" dirty="0" err="1" smtClean="0"/>
              <a:t>Національна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комісія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з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цінних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паперів</a:t>
            </a:r>
            <a:r>
              <a:rPr lang="ru-RU" sz="2600" i="1" dirty="0" smtClean="0"/>
              <a:t> та фондового ринку </a:t>
            </a:r>
            <a:r>
              <a:rPr lang="ru-RU" sz="2600" i="1" dirty="0" err="1" smtClean="0"/>
              <a:t>веде</a:t>
            </a:r>
            <a:r>
              <a:rPr lang="ru-RU" sz="2600" i="1" dirty="0" smtClean="0"/>
              <a:t>: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1500174"/>
            <a:ext cx="4041775" cy="1785950"/>
          </a:xfrm>
        </p:spPr>
        <p:txBody>
          <a:bodyPr>
            <a:normAutofit fontScale="62500" lnSpcReduction="20000"/>
          </a:bodyPr>
          <a:lstStyle/>
          <a:p>
            <a:r>
              <a:rPr lang="ru-RU" sz="2600" i="1" dirty="0" err="1" smtClean="0"/>
              <a:t>Національний</a:t>
            </a:r>
            <a:r>
              <a:rPr lang="ru-RU" sz="2600" i="1" dirty="0" smtClean="0"/>
              <a:t> банк </a:t>
            </a:r>
            <a:r>
              <a:rPr lang="ru-RU" sz="2600" i="1" dirty="0" err="1" smtClean="0"/>
              <a:t>України</a:t>
            </a:r>
            <a:r>
              <a:rPr lang="ru-RU" sz="2600" i="1" dirty="0" smtClean="0"/>
              <a:t>, у свою </a:t>
            </a:r>
            <a:r>
              <a:rPr lang="ru-RU" sz="2600" i="1" dirty="0" err="1" smtClean="0"/>
              <a:t>чергу</a:t>
            </a:r>
            <a:r>
              <a:rPr lang="ru-RU" sz="2600" i="1" dirty="0" smtClean="0"/>
              <a:t>, </a:t>
            </a:r>
            <a:r>
              <a:rPr lang="ru-RU" sz="2600" i="1" dirty="0" err="1" smtClean="0"/>
              <a:t>веде</a:t>
            </a:r>
            <a:r>
              <a:rPr lang="ru-RU" sz="2600" i="1" dirty="0" smtClean="0"/>
              <a:t>:</a:t>
            </a:r>
          </a:p>
          <a:p>
            <a:r>
              <a:rPr lang="ru-RU" b="0" dirty="0" smtClean="0"/>
              <a:t>— </a:t>
            </a:r>
            <a:r>
              <a:rPr lang="ru-RU" b="0" dirty="0" err="1" smtClean="0"/>
              <a:t>Державний</a:t>
            </a:r>
            <a:r>
              <a:rPr lang="ru-RU" b="0" dirty="0" smtClean="0"/>
              <a:t> </a:t>
            </a:r>
            <a:r>
              <a:rPr lang="ru-RU" b="0" dirty="0" err="1" smtClean="0"/>
              <a:t>реєстр</a:t>
            </a:r>
            <a:r>
              <a:rPr lang="ru-RU" b="0" dirty="0" smtClean="0"/>
              <a:t> </a:t>
            </a:r>
            <a:r>
              <a:rPr lang="ru-RU" b="0" dirty="0" err="1" smtClean="0"/>
              <a:t>банків</a:t>
            </a:r>
            <a:r>
              <a:rPr lang="ru-RU" b="0" dirty="0" smtClean="0"/>
              <a:t> — </a:t>
            </a:r>
            <a:r>
              <a:rPr lang="ru-RU" b="0" dirty="0" err="1" smtClean="0"/>
              <a:t>реєстр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</a:t>
            </a:r>
            <a:r>
              <a:rPr lang="ru-RU" b="0" dirty="0" err="1" smtClean="0"/>
              <a:t>відомості</a:t>
            </a:r>
            <a:r>
              <a:rPr lang="ru-RU" b="0" dirty="0" smtClean="0"/>
              <a:t> про </a:t>
            </a:r>
            <a:r>
              <a:rPr lang="ru-RU" b="0" dirty="0" err="1" smtClean="0"/>
              <a:t>державну</a:t>
            </a:r>
            <a:r>
              <a:rPr lang="ru-RU" b="0" dirty="0" smtClean="0"/>
              <a:t> </a:t>
            </a:r>
            <a:r>
              <a:rPr lang="ru-RU" b="0" dirty="0" err="1" smtClean="0"/>
              <a:t>реєстрацію</a:t>
            </a:r>
            <a:r>
              <a:rPr lang="ru-RU" b="0" dirty="0" smtClean="0"/>
              <a:t> </a:t>
            </a:r>
            <a:r>
              <a:rPr lang="ru-RU" b="0" dirty="0" err="1" smtClean="0"/>
              <a:t>усіх</a:t>
            </a:r>
            <a:r>
              <a:rPr lang="ru-RU" b="0" dirty="0" smtClean="0"/>
              <a:t> </a:t>
            </a:r>
            <a:r>
              <a:rPr lang="ru-RU" b="0" dirty="0" err="1" smtClean="0"/>
              <a:t>банків</a:t>
            </a:r>
            <a:r>
              <a:rPr lang="ru-RU" b="0" dirty="0" smtClean="0"/>
              <a:t>;</a:t>
            </a:r>
          </a:p>
          <a:p>
            <a:r>
              <a:rPr lang="ru-RU" b="0" dirty="0" smtClean="0"/>
              <a:t>— </a:t>
            </a:r>
            <a:r>
              <a:rPr lang="ru-RU" b="0" dirty="0" err="1" smtClean="0"/>
              <a:t>офіційний</a:t>
            </a:r>
            <a:r>
              <a:rPr lang="ru-RU" b="0" dirty="0" smtClean="0"/>
              <a:t> </a:t>
            </a:r>
            <a:r>
              <a:rPr lang="ru-RU" b="0" dirty="0" err="1" smtClean="0"/>
              <a:t>реєстр</a:t>
            </a:r>
            <a:r>
              <a:rPr lang="ru-RU" b="0" dirty="0" smtClean="0"/>
              <a:t> </a:t>
            </a:r>
            <a:r>
              <a:rPr lang="ru-RU" b="0" dirty="0" err="1" smtClean="0"/>
              <a:t>ідентифікаційних</a:t>
            </a:r>
            <a:r>
              <a:rPr lang="ru-RU" b="0" dirty="0" smtClean="0"/>
              <a:t> </a:t>
            </a:r>
            <a:r>
              <a:rPr lang="ru-RU" b="0" dirty="0" err="1" smtClean="0"/>
              <a:t>номерів</a:t>
            </a:r>
            <a:r>
              <a:rPr lang="ru-RU" b="0" dirty="0" smtClean="0"/>
              <a:t> </a:t>
            </a:r>
            <a:r>
              <a:rPr lang="ru-RU" b="0" dirty="0" err="1" smtClean="0"/>
              <a:t>емітентів</a:t>
            </a:r>
            <a:r>
              <a:rPr lang="ru-RU" b="0" dirty="0" smtClean="0"/>
              <a:t> </a:t>
            </a:r>
            <a:r>
              <a:rPr lang="ru-RU" b="0" dirty="0" err="1" smtClean="0"/>
              <a:t>платіжних</a:t>
            </a:r>
            <a:r>
              <a:rPr lang="ru-RU" b="0" dirty="0" smtClean="0"/>
              <a:t> </a:t>
            </a:r>
            <a:r>
              <a:rPr lang="ru-RU" b="0" dirty="0" err="1" smtClean="0"/>
              <a:t>карток</a:t>
            </a:r>
            <a:r>
              <a:rPr lang="ru-RU" b="0" dirty="0" smtClean="0"/>
              <a:t> </a:t>
            </a:r>
            <a:r>
              <a:rPr lang="ru-RU" b="0" dirty="0" err="1" smtClean="0"/>
              <a:t>внутрішньодержавних</a:t>
            </a:r>
            <a:r>
              <a:rPr lang="ru-RU" b="0" dirty="0" smtClean="0"/>
              <a:t> </a:t>
            </a:r>
            <a:r>
              <a:rPr lang="ru-RU" b="0" dirty="0" err="1" smtClean="0"/>
              <a:t>платіжних</a:t>
            </a:r>
            <a:r>
              <a:rPr lang="ru-RU" b="0" dirty="0" smtClean="0"/>
              <a:t> систем.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2571744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2714620"/>
            <a:ext cx="7786742" cy="280828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2600" b="1" i="1" dirty="0" smtClean="0"/>
              <a:t>     </a:t>
            </a:r>
            <a:r>
              <a:rPr lang="ru-RU" sz="2600" b="1" i="1" dirty="0" err="1" smtClean="0"/>
              <a:t>Національна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комісія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з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цінних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паперів</a:t>
            </a:r>
            <a:r>
              <a:rPr lang="ru-RU" sz="2600" b="1" i="1" dirty="0" smtClean="0"/>
              <a:t> та фондового ринку </a:t>
            </a:r>
            <a:r>
              <a:rPr lang="ru-RU" sz="2600" b="1" i="1" dirty="0" err="1" smtClean="0"/>
              <a:t>веде</a:t>
            </a:r>
            <a:r>
              <a:rPr lang="ru-RU" sz="2600" b="1" i="1" dirty="0" smtClean="0"/>
              <a:t>: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ринку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інвестування</a:t>
            </a:r>
            <a:r>
              <a:rPr lang="ru-RU" dirty="0" smtClean="0"/>
              <a:t> та </a:t>
            </a:r>
            <a:r>
              <a:rPr lang="ru-RU" dirty="0" err="1" smtClean="0"/>
              <a:t>саморегулівних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аудиторів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аудиторських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аудиторські</a:t>
            </a:r>
            <a:r>
              <a:rPr lang="ru-RU" dirty="0" smtClean="0"/>
              <a:t>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на ринку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уповноважених</a:t>
            </a:r>
            <a:r>
              <a:rPr lang="ru-RU" dirty="0" smtClean="0"/>
              <a:t> </a:t>
            </a:r>
            <a:r>
              <a:rPr lang="ru-RU" dirty="0" err="1" smtClean="0"/>
              <a:t>рейтингових</a:t>
            </a:r>
            <a:r>
              <a:rPr lang="ru-RU" dirty="0" smtClean="0"/>
              <a:t> </a:t>
            </a:r>
            <a:r>
              <a:rPr lang="ru-RU" dirty="0" smtClean="0"/>
              <a:t>агентств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страховиків</a:t>
            </a:r>
            <a:r>
              <a:rPr lang="ru-RU" dirty="0" smtClean="0"/>
              <a:t> (</a:t>
            </a:r>
            <a:r>
              <a:rPr lang="ru-RU" dirty="0" err="1" smtClean="0"/>
              <a:t>перестраховиків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страхових</a:t>
            </a:r>
            <a:r>
              <a:rPr lang="ru-RU" dirty="0" smtClean="0"/>
              <a:t> та </a:t>
            </a:r>
            <a:r>
              <a:rPr lang="ru-RU" dirty="0" err="1" smtClean="0"/>
              <a:t>перестрахових</a:t>
            </a:r>
            <a:r>
              <a:rPr lang="ru-RU" dirty="0" smtClean="0"/>
              <a:t> </a:t>
            </a:r>
            <a:r>
              <a:rPr lang="ru-RU" dirty="0" err="1" smtClean="0"/>
              <a:t>брокерів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саморегулівних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реєстр</a:t>
            </a:r>
            <a:r>
              <a:rPr lang="ru-RU" dirty="0" smtClean="0"/>
              <a:t> </a:t>
            </a:r>
            <a:r>
              <a:rPr lang="ru-RU" dirty="0" err="1" smtClean="0"/>
              <a:t>аудиторів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надається</a:t>
            </a:r>
            <a:r>
              <a:rPr lang="ru-RU" dirty="0" smtClean="0"/>
              <a:t> право на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аудиторських</a:t>
            </a:r>
            <a:r>
              <a:rPr lang="ru-RU" dirty="0" smtClean="0"/>
              <a:t> </a:t>
            </a:r>
            <a:r>
              <a:rPr lang="ru-RU" dirty="0" err="1" smtClean="0"/>
              <a:t>перевірок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страхових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перестрахових</a:t>
            </a:r>
            <a:r>
              <a:rPr lang="ru-RU" dirty="0" smtClean="0"/>
              <a:t> </a:t>
            </a:r>
            <a:r>
              <a:rPr lang="ru-RU" dirty="0" err="1" smtClean="0"/>
              <a:t>брокерів-нерезиден-тів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та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нерухомістю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—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лізингодавців</a:t>
            </a:r>
            <a:r>
              <a:rPr lang="ru-RU" dirty="0" smtClean="0"/>
              <a:t> (</a:t>
            </a:r>
            <a:r>
              <a:rPr lang="ru-RU" dirty="0" err="1" smtClean="0"/>
              <a:t>юридичних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71612"/>
            <a:ext cx="7772400" cy="2835289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Ф</a:t>
            </a:r>
            <a:r>
              <a:rPr lang="ru-RU" sz="3200" b="1" i="1" dirty="0" err="1" smtClean="0"/>
              <a:t>інансові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послуги</a:t>
            </a:r>
            <a:r>
              <a:rPr lang="ru-RU" sz="3200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фінансовими</a:t>
            </a:r>
            <a:r>
              <a:rPr lang="ru-RU" dirty="0" smtClean="0"/>
              <a:t> активами,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третіх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а у </a:t>
            </a:r>
            <a:r>
              <a:rPr lang="ru-RU" dirty="0" err="1" smtClean="0"/>
              <a:t>випадках</a:t>
            </a:r>
            <a:r>
              <a:rPr lang="ru-RU" dirty="0" smtClean="0"/>
              <a:t>, </a:t>
            </a:r>
            <a:r>
              <a:rPr lang="ru-RU" dirty="0" err="1" smtClean="0"/>
              <a:t>передбачених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, —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залучених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857364"/>
            <a:ext cx="5718048" cy="3291774"/>
          </a:xfrm>
        </p:spPr>
        <p:txBody>
          <a:bodyPr/>
          <a:lstStyle/>
          <a:p>
            <a:r>
              <a:rPr lang="uk-UA" dirty="0" smtClean="0"/>
              <a:t>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7611"/>
            <a:ext cx="4500562" cy="3110389"/>
          </a:xfrm>
          <a:prstGeom prst="rect">
            <a:avLst/>
          </a:prstGeom>
          <a:noFill/>
        </p:spPr>
      </p:pic>
      <p:pic>
        <p:nvPicPr>
          <p:cNvPr id="4" name="Рисунок 3" descr="Види фінансових послуг залежно від особливостей їх надання клієнта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64343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478832" cy="282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0"/>
            <a:ext cx="7772400" cy="6858000"/>
          </a:xfrm>
        </p:spPr>
        <p:txBody>
          <a:bodyPr>
            <a:normAutofit lnSpcReduction="10000"/>
          </a:bodyPr>
          <a:lstStyle/>
          <a:p>
            <a:r>
              <a:rPr lang="uk-UA" sz="2400" b="1" i="1" dirty="0"/>
              <a:t>Д</a:t>
            </a:r>
            <a:r>
              <a:rPr lang="ru-RU" sz="2400" b="1" i="1" dirty="0"/>
              <a:t>о </a:t>
            </a:r>
            <a:r>
              <a:rPr lang="ru-RU" sz="2400" b="1" i="1" dirty="0" err="1"/>
              <a:t>фінансових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послуг</a:t>
            </a:r>
            <a:r>
              <a:rPr lang="ru-RU" sz="2400" b="1" i="1" dirty="0"/>
              <a:t> належать</a:t>
            </a:r>
            <a:r>
              <a:rPr lang="ru-RU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випуск</a:t>
            </a:r>
            <a:r>
              <a:rPr lang="ru-RU" dirty="0"/>
              <a:t>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, </a:t>
            </a:r>
            <a:r>
              <a:rPr lang="ru-RU" dirty="0" err="1"/>
              <a:t>дорожніх</a:t>
            </a:r>
            <a:r>
              <a:rPr lang="ru-RU" dirty="0"/>
              <a:t> </a:t>
            </a:r>
            <a:r>
              <a:rPr lang="ru-RU" dirty="0" err="1"/>
              <a:t>чеків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кліринг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довірче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активами;</a:t>
            </a:r>
          </a:p>
          <a:p>
            <a:r>
              <a:rPr lang="ru-RU" dirty="0"/>
              <a:t>3)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валют;</a:t>
            </a:r>
          </a:p>
          <a:p>
            <a:r>
              <a:rPr lang="ru-RU" dirty="0"/>
              <a:t>4)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зобов'язанням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;</a:t>
            </a:r>
          </a:p>
          <a:p>
            <a:r>
              <a:rPr lang="ru-RU" dirty="0"/>
              <a:t>5)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лізинг</a:t>
            </a:r>
            <a:r>
              <a:rPr lang="ru-RU" dirty="0"/>
              <a:t>;</a:t>
            </a:r>
          </a:p>
          <a:p>
            <a:r>
              <a:rPr lang="ru-RU" dirty="0"/>
              <a:t>6)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позику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кредиту;</a:t>
            </a:r>
          </a:p>
          <a:p>
            <a:r>
              <a:rPr lang="ru-RU" dirty="0"/>
              <a:t>7)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та поручительств;</a:t>
            </a:r>
          </a:p>
          <a:p>
            <a:r>
              <a:rPr lang="ru-RU" dirty="0"/>
              <a:t>8) </a:t>
            </a:r>
            <a:r>
              <a:rPr lang="ru-RU" dirty="0" err="1"/>
              <a:t>переказ</a:t>
            </a:r>
            <a:r>
              <a:rPr lang="ru-RU" dirty="0"/>
              <a:t> грошей;</a:t>
            </a:r>
          </a:p>
          <a:p>
            <a:r>
              <a:rPr lang="ru-RU" dirty="0"/>
              <a:t>9)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та </a:t>
            </a:r>
            <a:r>
              <a:rPr lang="ru-RU" dirty="0" err="1"/>
              <a:t>накопичувального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</a:t>
            </a:r>
          </a:p>
          <a:p>
            <a:r>
              <a:rPr lang="ru-RU" dirty="0"/>
              <a:t>10)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r>
              <a:rPr lang="ru-RU" dirty="0"/>
              <a:t>;</a:t>
            </a:r>
          </a:p>
          <a:p>
            <a:r>
              <a:rPr lang="ru-RU" dirty="0"/>
              <a:t>11) факторинг;</a:t>
            </a:r>
          </a:p>
          <a:p>
            <a:r>
              <a:rPr lang="ru-RU" dirty="0"/>
              <a:t>12)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, </a:t>
            </a:r>
            <a:r>
              <a:rPr lang="ru-RU" dirty="0" err="1"/>
              <a:t>визначеним</a:t>
            </a:r>
            <a:r>
              <a:rPr lang="ru-RU" dirty="0"/>
              <a:t> у </a:t>
            </a:r>
            <a:r>
              <a:rPr lang="ru-RU" dirty="0" err="1"/>
              <a:t>Законі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".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928911"/>
            <a:ext cx="7772400" cy="3929089"/>
          </a:xfrm>
        </p:spPr>
        <p:txBody>
          <a:bodyPr>
            <a:normAutofit/>
          </a:bodyPr>
          <a:lstStyle/>
          <a:p>
            <a:r>
              <a:rPr lang="uk-UA" dirty="0" smtClean="0"/>
              <a:t>Відповідно </a:t>
            </a:r>
            <a:r>
              <a:rPr lang="uk-UA" dirty="0"/>
              <a:t>до Закону України "Про фінансові послуги та державне регулювання ринків фінансових послуг" </a:t>
            </a:r>
            <a:r>
              <a:rPr lang="uk-UA" b="1" dirty="0"/>
              <a:t>ринок фінансових послуг</a:t>
            </a:r>
            <a:r>
              <a:rPr lang="uk-UA" dirty="0"/>
              <a:t> постає як сфера діяльності учасників ринків фінансових послуг з метою надання та споживання певних фінансових послуг.</a:t>
            </a:r>
            <a:endParaRPr lang="ru-RU" dirty="0"/>
          </a:p>
          <a:p>
            <a:r>
              <a:rPr lang="uk-UA" dirty="0"/>
              <a:t>За економічною сутністю </a:t>
            </a:r>
            <a:r>
              <a:rPr lang="uk-UA" b="1" dirty="0"/>
              <a:t>ринок фінансових послуг</a:t>
            </a:r>
            <a:r>
              <a:rPr lang="uk-UA" dirty="0"/>
              <a:t> — сукупність економічних відносин, які виникають між його учасниками при формуванні попиту і пропозиції на послуги, пов'язані зі здійсненням операцій із фінансовими активами. </a:t>
            </a:r>
            <a:r>
              <a:rPr lang="ru-RU" dirty="0" err="1"/>
              <a:t>Сутнісні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ринку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спорідненість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ринком.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362075"/>
          </a:xfrm>
        </p:spPr>
        <p:txBody>
          <a:bodyPr/>
          <a:lstStyle/>
          <a:p>
            <a:r>
              <a:rPr lang="uk-UA" dirty="0" smtClean="0"/>
              <a:t>Ринок фінансових послуг</a:t>
            </a:r>
            <a:endParaRPr lang="ru-RU" dirty="0"/>
          </a:p>
        </p:txBody>
      </p:sp>
      <p:pic>
        <p:nvPicPr>
          <p:cNvPr id="28674" name="Picture 2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096000" cy="178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214942" y="273050"/>
            <a:ext cx="3471858" cy="585311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 </a:t>
            </a:r>
            <a:r>
              <a:rPr lang="ru-RU" sz="3600" i="1" dirty="0" err="1" smtClean="0"/>
              <a:t>Основними</a:t>
            </a:r>
            <a:r>
              <a:rPr lang="ru-RU" sz="3600" i="1" dirty="0" smtClean="0"/>
              <a:t> </a:t>
            </a:r>
            <a:r>
              <a:rPr lang="ru-RU" sz="3600" i="1" dirty="0" err="1"/>
              <a:t>ознаками</a:t>
            </a:r>
            <a:r>
              <a:rPr lang="ru-RU" sz="3600" i="1" dirty="0"/>
              <a:t> ринку </a:t>
            </a:r>
            <a:r>
              <a:rPr lang="ru-RU" sz="3600" i="1" dirty="0" err="1"/>
              <a:t>фінансових</a:t>
            </a:r>
            <a:r>
              <a:rPr lang="ru-RU" sz="3600" i="1" dirty="0"/>
              <a:t> </a:t>
            </a:r>
            <a:r>
              <a:rPr lang="ru-RU" sz="3600" i="1" dirty="0" err="1"/>
              <a:t>послуг</a:t>
            </a:r>
            <a:r>
              <a:rPr lang="ru-RU" sz="3600" i="1" dirty="0"/>
              <a:t> </a:t>
            </a:r>
            <a:r>
              <a:rPr lang="ru-RU" sz="3600" i="1" dirty="0" err="1"/>
              <a:t>є</a:t>
            </a:r>
            <a:r>
              <a:rPr lang="ru-RU" sz="3600" i="1" dirty="0"/>
              <a:t> </a:t>
            </a:r>
            <a:r>
              <a:rPr lang="ru-RU" sz="3600" i="1" dirty="0" err="1"/>
              <a:t>такі</a:t>
            </a:r>
            <a:r>
              <a:rPr lang="ru-RU" sz="3600" i="1" dirty="0"/>
              <a:t>:</a:t>
            </a:r>
          </a:p>
          <a:p>
            <a:r>
              <a:rPr lang="ru-RU" dirty="0"/>
              <a:t>1)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як сфера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активами;</a:t>
            </a:r>
          </a:p>
          <a:p>
            <a:r>
              <a:rPr lang="ru-RU" dirty="0"/>
              <a:t>3)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характер </a:t>
            </a:r>
            <a:r>
              <a:rPr lang="ru-RU" dirty="0" err="1"/>
              <a:t>організованого</a:t>
            </a:r>
            <a:r>
              <a:rPr lang="ru-RU" dirty="0"/>
              <a:t> ринку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укладання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продажу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.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представлений як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</a:t>
            </a:r>
          </a:p>
        </p:txBody>
      </p:sp>
      <p:pic>
        <p:nvPicPr>
          <p:cNvPr id="4" name="Рисунок 3" descr="Сегментація ринку фінансових послуг за видами діяльності фінансових посередникі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663441" cy="35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3786214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928934"/>
            <a:ext cx="8715404" cy="1714512"/>
          </a:xfrm>
        </p:spPr>
        <p:txBody>
          <a:bodyPr>
            <a:normAutofit/>
          </a:bodyPr>
          <a:lstStyle/>
          <a:p>
            <a:r>
              <a:rPr lang="ru-RU" sz="2000" i="1" dirty="0"/>
              <a:t>На страховому ринку </a:t>
            </a:r>
            <a:r>
              <a:rPr lang="ru-RU" sz="2000" b="0" dirty="0" err="1"/>
              <a:t>об'єктом</a:t>
            </a:r>
            <a:r>
              <a:rPr lang="ru-RU" sz="2000" b="0" dirty="0"/>
              <a:t> </a:t>
            </a:r>
            <a:r>
              <a:rPr lang="ru-RU" sz="2000" b="0" dirty="0" err="1"/>
              <a:t>купівлі-продажу</a:t>
            </a:r>
            <a:r>
              <a:rPr lang="ru-RU" sz="2000" b="0" dirty="0"/>
              <a:t> </a:t>
            </a:r>
            <a:r>
              <a:rPr lang="ru-RU" sz="2000" b="0" dirty="0" err="1"/>
              <a:t>є</a:t>
            </a:r>
            <a:r>
              <a:rPr lang="ru-RU" sz="2000" b="0" dirty="0"/>
              <a:t> </a:t>
            </a:r>
            <a:r>
              <a:rPr lang="ru-RU" sz="2000" b="0" dirty="0" err="1"/>
              <a:t>страхові</a:t>
            </a:r>
            <a:r>
              <a:rPr lang="ru-RU" sz="2000" b="0" dirty="0"/>
              <a:t> </a:t>
            </a:r>
            <a:r>
              <a:rPr lang="ru-RU" sz="2000" b="0" dirty="0" err="1"/>
              <a:t>послуги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забезпечують</a:t>
            </a:r>
            <a:r>
              <a:rPr lang="ru-RU" sz="2000" b="0" dirty="0"/>
              <a:t> </a:t>
            </a:r>
            <a:r>
              <a:rPr lang="ru-RU" sz="2000" b="0" dirty="0" err="1"/>
              <a:t>страховий</a:t>
            </a:r>
            <a:r>
              <a:rPr lang="ru-RU" sz="2000" b="0" dirty="0"/>
              <a:t> </a:t>
            </a:r>
            <a:r>
              <a:rPr lang="ru-RU" sz="2000" b="0" dirty="0" err="1"/>
              <a:t>захист</a:t>
            </a:r>
            <a:r>
              <a:rPr lang="ru-RU" sz="2000" b="0" dirty="0"/>
              <a:t> </a:t>
            </a:r>
            <a:r>
              <a:rPr lang="ru-RU" sz="2000" b="0" dirty="0" err="1"/>
              <a:t>юридичних</a:t>
            </a:r>
            <a:r>
              <a:rPr lang="ru-RU" sz="2000" b="0" dirty="0"/>
              <a:t> </a:t>
            </a:r>
            <a:r>
              <a:rPr lang="ru-RU" sz="2000" b="0" dirty="0" err="1"/>
              <a:t>або</a:t>
            </a:r>
            <a:r>
              <a:rPr lang="ru-RU" sz="2000" b="0" dirty="0"/>
              <a:t> </a:t>
            </a:r>
            <a:r>
              <a:rPr lang="ru-RU" sz="2000" b="0" dirty="0" err="1"/>
              <a:t>фізичних</a:t>
            </a:r>
            <a:r>
              <a:rPr lang="ru-RU" sz="2000" b="0" dirty="0"/>
              <a:t> </a:t>
            </a:r>
            <a:r>
              <a:rPr lang="ru-RU" sz="2000" b="0" dirty="0" err="1"/>
              <a:t>осіб</a:t>
            </a:r>
            <a:r>
              <a:rPr lang="ru-RU" sz="2000" b="0" dirty="0"/>
              <a:t> за </a:t>
            </a:r>
            <a:r>
              <a:rPr lang="ru-RU" sz="2000" b="0" dirty="0" err="1"/>
              <a:t>окремими</a:t>
            </a:r>
            <a:r>
              <a:rPr lang="ru-RU" sz="2000" b="0" dirty="0"/>
              <a:t> </a:t>
            </a:r>
            <a:r>
              <a:rPr lang="ru-RU" sz="2000" b="0" dirty="0" err="1"/>
              <a:t>напрямами</a:t>
            </a:r>
            <a:r>
              <a:rPr lang="ru-RU" sz="2000" b="0" dirty="0"/>
              <a:t> </a:t>
            </a:r>
            <a:r>
              <a:rPr lang="ru-RU" sz="2000" b="0" dirty="0" err="1"/>
              <a:t>їх</a:t>
            </a:r>
            <a:r>
              <a:rPr lang="ru-RU" sz="2000" b="0" dirty="0"/>
              <a:t> </a:t>
            </a:r>
            <a:r>
              <a:rPr lang="ru-RU" sz="2000" b="0" dirty="0" err="1"/>
              <a:t>діяльності</a:t>
            </a:r>
            <a:r>
              <a:rPr lang="ru-RU" sz="2000" b="0" dirty="0"/>
              <a:t> та </a:t>
            </a:r>
            <a:r>
              <a:rPr lang="ru-RU" sz="2000" b="0" dirty="0" err="1"/>
              <a:t>бізнесу</a:t>
            </a:r>
            <a:r>
              <a:rPr lang="ru-RU" sz="2000" b="0" dirty="0"/>
              <a:t>. </a:t>
            </a:r>
            <a:r>
              <a:rPr lang="ru-RU" sz="2000" b="0" dirty="0" err="1"/>
              <a:t>Суб'єктами</a:t>
            </a:r>
            <a:r>
              <a:rPr lang="ru-RU" sz="2000" b="0" dirty="0"/>
              <a:t> страхового ринку </a:t>
            </a:r>
            <a:r>
              <a:rPr lang="ru-RU" sz="2000" b="0" dirty="0" err="1"/>
              <a:t>є</a:t>
            </a:r>
            <a:r>
              <a:rPr lang="ru-RU" sz="2000" b="0" dirty="0"/>
              <a:t> </a:t>
            </a:r>
            <a:r>
              <a:rPr lang="ru-RU" sz="2000" b="0" dirty="0" err="1"/>
              <a:t>страхувальники</a:t>
            </a:r>
            <a:r>
              <a:rPr lang="ru-RU" sz="2000" b="0" dirty="0"/>
              <a:t> та страховики.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8596" y="5214926"/>
            <a:ext cx="8715404" cy="164307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Фінансові</a:t>
            </a:r>
            <a:r>
              <a:rPr lang="ru-RU" b="1" i="1" dirty="0"/>
              <a:t> </a:t>
            </a:r>
            <a:r>
              <a:rPr lang="ru-RU" b="1" i="1" dirty="0" err="1"/>
              <a:t>послуги</a:t>
            </a:r>
            <a:r>
              <a:rPr lang="ru-RU" b="1" i="1" dirty="0"/>
              <a:t> на ринку </a:t>
            </a:r>
            <a:r>
              <a:rPr lang="ru-RU" b="1" i="1" dirty="0" err="1"/>
              <a:t>цінних</a:t>
            </a:r>
            <a:r>
              <a:rPr lang="ru-RU" b="1" i="1" dirty="0"/>
              <a:t> </a:t>
            </a:r>
            <a:r>
              <a:rPr lang="ru-RU" b="1" i="1" dirty="0" err="1"/>
              <a:t>паперів</a:t>
            </a:r>
            <a:r>
              <a:rPr lang="ru-RU" i="1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емісії</a:t>
            </a:r>
            <a:r>
              <a:rPr lang="ru-RU" dirty="0"/>
              <a:t> та </a:t>
            </a:r>
            <a:r>
              <a:rPr lang="ru-RU" dirty="0" err="1"/>
              <a:t>купівлі-продажу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обіг</a:t>
            </a:r>
            <a:r>
              <a:rPr lang="ru-RU" dirty="0"/>
              <a:t>, </a:t>
            </a:r>
            <a:r>
              <a:rPr lang="ru-RU" dirty="0" err="1"/>
              <a:t>котирування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прав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позичальниками</a:t>
            </a:r>
            <a:r>
              <a:rPr lang="ru-RU" dirty="0"/>
              <a:t> на ринку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держава та </a:t>
            </a:r>
            <a:r>
              <a:rPr lang="ru-RU" dirty="0" err="1"/>
              <a:t>корпоративний</a:t>
            </a:r>
            <a:r>
              <a:rPr lang="ru-RU" dirty="0"/>
              <a:t> сектор, а кредиторами — </a:t>
            </a:r>
            <a:r>
              <a:rPr lang="ru-RU" dirty="0" err="1"/>
              <a:t>домашні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57158" y="0"/>
            <a:ext cx="8786842" cy="1339841"/>
          </a:xfrm>
        </p:spPr>
        <p:txBody>
          <a:bodyPr>
            <a:normAutofit/>
          </a:bodyPr>
          <a:lstStyle/>
          <a:p>
            <a:r>
              <a:rPr lang="uk-UA" sz="2000" b="1" i="1" dirty="0"/>
              <a:t>Фінансові послуги на валютному ринку</a:t>
            </a:r>
            <a:r>
              <a:rPr lang="uk-UA" sz="2000" i="1" dirty="0"/>
              <a:t> </a:t>
            </a:r>
            <a:r>
              <a:rPr lang="uk-UA" sz="2000" dirty="0"/>
              <a:t>насамперед пов'язані з купівлею-продажем іноземної валюти, здійсненням міжнародних розрахунків і платежів та наданням інших фінансових послуг, які потребують використання різних іноземних валют.</a:t>
            </a:r>
            <a:endParaRPr lang="ru-RU" sz="2000" dirty="0"/>
          </a:p>
        </p:txBody>
      </p:sp>
      <p:pic>
        <p:nvPicPr>
          <p:cNvPr id="31746" name="Picture 2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357298"/>
            <a:ext cx="2000232" cy="1505967"/>
          </a:xfrm>
          <a:prstGeom prst="rect">
            <a:avLst/>
          </a:prstGeom>
          <a:noFill/>
        </p:spPr>
      </p:pic>
      <p:pic>
        <p:nvPicPr>
          <p:cNvPr id="31748" name="Picture 4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2357454" cy="1493501"/>
          </a:xfrm>
          <a:prstGeom prst="rect">
            <a:avLst/>
          </a:prstGeom>
          <a:noFill/>
        </p:spPr>
      </p:pic>
      <p:pic>
        <p:nvPicPr>
          <p:cNvPr id="317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69204"/>
            <a:ext cx="2143140" cy="1547824"/>
          </a:xfrm>
          <a:prstGeom prst="rect">
            <a:avLst/>
          </a:prstGeom>
          <a:noFill/>
        </p:spPr>
      </p:pic>
      <p:pic>
        <p:nvPicPr>
          <p:cNvPr id="31752" name="Picture 8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7" y="3929066"/>
            <a:ext cx="4786346" cy="128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643098"/>
            <a:ext cx="9144000" cy="8501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785818"/>
          </a:xfrm>
        </p:spPr>
        <p:txBody>
          <a:bodyPr>
            <a:noAutofit/>
          </a:bodyPr>
          <a:lstStyle/>
          <a:p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Фінансова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юридична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особа,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одну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декілька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фінансових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яка внесена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відповідного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реєстру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порядку,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визначеному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законодавством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786" y="214290"/>
            <a:ext cx="721523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600" dirty="0"/>
              <a:t>Учасники ринку фінансових послуг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4429132"/>
            <a:ext cx="8186766" cy="11969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Банк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юридична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особа, яка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виключне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право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підставі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ліцензії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Національного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банку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здійснювати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сукупності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операції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залучення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вклади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грошових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коштів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фізичних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юридичних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розміщення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зазначених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коштів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свого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імені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власних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умовах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та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власний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ризик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відкриття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ведення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банківських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рахунків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фізичних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юридичних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осіб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2910" y="3143248"/>
            <a:ext cx="7970865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Кредитна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установа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фінансова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установа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право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рахунок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залучених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коштів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надавати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фінансові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кредити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власний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ризик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1428736"/>
            <a:ext cx="4040188" cy="3951288"/>
          </a:xfrm>
        </p:spPr>
        <p:txBody>
          <a:bodyPr>
            <a:normAutofit fontScale="62500" lnSpcReduction="20000"/>
          </a:bodyPr>
          <a:lstStyle/>
          <a:p>
            <a:r>
              <a:rPr lang="ru-RU" sz="2900" i="1" dirty="0"/>
              <a:t>До </a:t>
            </a:r>
            <a:r>
              <a:rPr lang="ru-RU" sz="2900" i="1" dirty="0" err="1"/>
              <a:t>основних</a:t>
            </a:r>
            <a:r>
              <a:rPr lang="ru-RU" sz="2900" i="1" dirty="0"/>
              <a:t> </a:t>
            </a:r>
            <a:r>
              <a:rPr lang="ru-RU" sz="2900" i="1" dirty="0" err="1"/>
              <a:t>передумов</a:t>
            </a:r>
            <a:r>
              <a:rPr lang="ru-RU" sz="2900" i="1" dirty="0"/>
              <a:t> початку </a:t>
            </a:r>
            <a:r>
              <a:rPr lang="ru-RU" sz="2900" i="1" dirty="0" err="1"/>
              <a:t>діяльності</a:t>
            </a:r>
            <a:r>
              <a:rPr lang="ru-RU" sz="2900" i="1" dirty="0"/>
              <a:t> </a:t>
            </a:r>
            <a:r>
              <a:rPr lang="ru-RU" sz="2900" i="1" dirty="0" err="1"/>
              <a:t>фінансової</a:t>
            </a:r>
            <a:r>
              <a:rPr lang="ru-RU" sz="2900" i="1" dirty="0"/>
              <a:t> установи належать:</a:t>
            </a:r>
          </a:p>
          <a:p>
            <a:r>
              <a:rPr lang="ru-RU" dirty="0"/>
              <a:t>1) </a:t>
            </a:r>
            <a:r>
              <a:rPr lang="ru-RU" dirty="0" err="1"/>
              <a:t>розробка</a:t>
            </a:r>
            <a:r>
              <a:rPr lang="ru-RU" dirty="0"/>
              <a:t> та </a:t>
            </a:r>
            <a:r>
              <a:rPr lang="ru-RU" dirty="0" err="1"/>
              <a:t>затвердження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внутрішніх</a:t>
            </a:r>
            <a:r>
              <a:rPr lang="ru-RU" dirty="0"/>
              <a:t> правил </a:t>
            </a:r>
            <a:r>
              <a:rPr lang="ru-RU" dirty="0" err="1"/>
              <a:t>фінансової</a:t>
            </a:r>
            <a:r>
              <a:rPr lang="ru-RU" dirty="0"/>
              <a:t> установи,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нормативно-правових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ринками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облікової</a:t>
            </a:r>
            <a:r>
              <a:rPr lang="ru-RU" dirty="0"/>
              <a:t> та </a:t>
            </a:r>
            <a:r>
              <a:rPr lang="ru-RU" dirty="0" err="1"/>
              <a:t>реєструючої</a:t>
            </a:r>
            <a:r>
              <a:rPr lang="ru-RU" dirty="0"/>
              <a:t> систем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нормативно-правових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;</a:t>
            </a:r>
          </a:p>
          <a:p>
            <a:r>
              <a:rPr lang="ru-RU" dirty="0"/>
              <a:t>3)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та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персоналу </a:t>
            </a:r>
            <a:r>
              <a:rPr lang="ru-RU" dirty="0" err="1"/>
              <a:t>встановленим</a:t>
            </a:r>
            <a:r>
              <a:rPr lang="ru-RU" dirty="0"/>
              <a:t> законом </a:t>
            </a:r>
            <a:r>
              <a:rPr lang="ru-RU" dirty="0" err="1"/>
              <a:t>вимогам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375332" cy="2798319"/>
          </a:xfrm>
          <a:prstGeom prst="rect">
            <a:avLst/>
          </a:prstGeom>
          <a:noFill/>
        </p:spPr>
      </p:pic>
      <p:pic>
        <p:nvPicPr>
          <p:cNvPr id="33796" name="Picture 4" descr="ÐÐ°ÑÑÐ¸Ð½ÐºÐ¸ Ð¿Ð¾ Ð·Ð°Ð¿ÑÐ¾ÑÑ ÑÑÐ½Ð°Ð½ÑÐ¾Ð²Ñ Ð¿Ð¾ÑÐ»Ñ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417062" cy="2943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888</Words>
  <PresentationFormat>Экран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 Ринок фінансових послуг та його роль в економіці</vt:lpstr>
      <vt:lpstr>Слайд 2</vt:lpstr>
      <vt:lpstr>Слайд 3</vt:lpstr>
      <vt:lpstr>Слайд 4</vt:lpstr>
      <vt:lpstr>Ринок фінансових послуг</vt:lpstr>
      <vt:lpstr>Слайд 6</vt:lpstr>
      <vt:lpstr>Слайд 7</vt:lpstr>
      <vt:lpstr>Фінансова установа — це юридична особа, яка надає одну чи декілька фінансових послуг та яка внесена до відповідного реєстру в порядку, визначеному законодавством України. </vt:lpstr>
      <vt:lpstr>Слайд 9</vt:lpstr>
      <vt:lpstr>Органи державного регулювання ринку фінансових послуг в Україні</vt:lpstr>
      <vt:lpstr>Слайд 11</vt:lpstr>
      <vt:lpstr>Основні форми державного регулювання діяльності з надання фінансових послуг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Ринок фінансових послуг та його роль в економіці</dc:title>
  <dc:creator>Sergey</dc:creator>
  <cp:lastModifiedBy>Windows 7</cp:lastModifiedBy>
  <cp:revision>15</cp:revision>
  <dcterms:created xsi:type="dcterms:W3CDTF">2019-03-14T16:53:56Z</dcterms:created>
  <dcterms:modified xsi:type="dcterms:W3CDTF">2021-02-09T17:20:22Z</dcterms:modified>
</cp:coreProperties>
</file>