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66" r:id="rId3"/>
    <p:sldId id="257" r:id="rId4"/>
    <p:sldId id="258" r:id="rId5"/>
    <p:sldId id="263" r:id="rId6"/>
    <p:sldId id="259" r:id="rId7"/>
    <p:sldId id="260" r:id="rId8"/>
    <p:sldId id="262" r:id="rId9"/>
    <p:sldId id="261" r:id="rId10"/>
    <p:sldId id="264" r:id="rId11"/>
    <p:sldId id="265" r:id="rId12"/>
    <p:sldId id="268" r:id="rId13"/>
    <p:sldId id="267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40" d="100"/>
          <a:sy n="40" d="100"/>
        </p:scale>
        <p:origin x="1656" y="9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04C84D-AD7C-4A6F-AB98-A62AF9E90C0C}" type="datetimeFigureOut">
              <a:rPr lang="en-US" smtClean="0"/>
              <a:t>9/22/2023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33E52D-34A3-47E0-A1B9-9139CE132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378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33E52D-34A3-47E0-A1B9-9139CE13269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1361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9/22/2023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536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9/22/2023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23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9/22/2023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230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9/22/2023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603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9/22/2023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655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9/22/2023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123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9/22/2023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18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9/22/2023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024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9/22/2023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137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9/22/2023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259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9/22/2023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619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E7B82E-4CFB-4CF8-ACBC-F17BA2BE104F}" type="datetimeFigureOut">
              <a:rPr lang="en-US" smtClean="0"/>
              <a:t>9/22/2023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262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stud.com.ua/77626/istoriya/porivnyalno_istorichniy_metod#srcannot_2" TargetMode="Externa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9604" y="0"/>
            <a:ext cx="12020727" cy="160043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4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066 364 42 86</a:t>
            </a:r>
            <a:r>
              <a:rPr lang="en-US" sz="4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067612 94 20</a:t>
            </a:r>
            <a:r>
              <a:rPr lang="uk-UA" sz="4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 </a:t>
            </a:r>
            <a:r>
              <a:rPr lang="en-US" sz="4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thcokur2004@ukr.net</a:t>
            </a:r>
            <a:endParaRPr lang="uk-UA" sz="4400" b="1" cap="none" spc="0" dirty="0" smtClean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  <a:p>
            <a:pPr algn="ctr"/>
            <a:r>
              <a:rPr lang="uk-UA" sz="5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Лекція 2</a:t>
            </a:r>
            <a:endParaRPr lang="uk-UA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16036" y="1621161"/>
            <a:ext cx="12192000" cy="120032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Країни світу у порівняльній ретроспективі        	(ІСТОРИКО-ПОРІВНЯЛЬНИЙ ВИМІР)</a:t>
            </a:r>
            <a:endParaRPr lang="uk-UA" sz="36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-1" y="2967335"/>
            <a:ext cx="12385217" cy="39703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914400" indent="-914400">
              <a:buAutoNum type="arabicPeriod"/>
            </a:pPr>
            <a:r>
              <a:rPr lang="uk-UA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Особливості використання порівняльної методології </a:t>
            </a:r>
          </a:p>
          <a:p>
            <a:r>
              <a:rPr lang="uk-UA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у сучасній політичній науці</a:t>
            </a:r>
            <a:r>
              <a:rPr lang="uk-UA" sz="36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;</a:t>
            </a:r>
          </a:p>
          <a:p>
            <a:r>
              <a:rPr lang="uk-UA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2. Сфера </a:t>
            </a:r>
            <a:r>
              <a:rPr lang="uk-UA" sz="3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застосовування результатів використання порівняльної </a:t>
            </a:r>
            <a:r>
              <a:rPr lang="uk-UA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методології;</a:t>
            </a:r>
          </a:p>
          <a:p>
            <a:r>
              <a:rPr lang="uk-UA" sz="36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3. Практична значимість та перспективи </a:t>
            </a:r>
            <a:r>
              <a:rPr lang="uk-UA" sz="3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дослідження </a:t>
            </a:r>
            <a:r>
              <a:rPr lang="uk-UA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країн </a:t>
            </a:r>
            <a:r>
              <a:rPr lang="uk-UA" sz="3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світу у порівняльній ретроспективі</a:t>
            </a:r>
          </a:p>
          <a:p>
            <a:endParaRPr lang="uk-UA" sz="36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878628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7708" y="1731572"/>
            <a:ext cx="1199429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Практична задання № 2</a:t>
            </a:r>
          </a:p>
          <a:p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 історико-порівняльного методу у практиці політичного та державного управління, врядування.</a:t>
            </a:r>
          </a:p>
          <a:p>
            <a:endParaRPr lang="uk-UA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1.Які особливості історичного шляху може використати держава в процесі політичного розвитку?</a:t>
            </a:r>
          </a:p>
          <a:p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Історичні </a:t>
            </a:r>
            <a:r>
              <a:rPr lang="uk-UA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уроки</a:t>
            </a:r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державотворення України: головні висновки та  перспективи.    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12192000" cy="13234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3. </a:t>
            </a:r>
            <a:r>
              <a:rPr lang="uk-UA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Практична значимість та перспективи дослідження країн світу у порівняльній 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ретроспективі</a:t>
            </a:r>
            <a:r>
              <a:rPr lang="uk-UA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7107971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120032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Країни світу у порівняльній ретроспективі        	(територіально-географічний вимір)</a:t>
            </a:r>
            <a:endParaRPr lang="uk-UA" sz="36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6313" y="1321554"/>
            <a:ext cx="1213568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600" dirty="0">
                <a:solidFill>
                  <a:srgbClr val="000000"/>
                </a:solidFill>
                <a:latin typeface="Helvetica" panose="020B0604020202020204" pitchFamily="34" charset="0"/>
              </a:rPr>
              <a:t>Порівняльно-географічний метод – традиційний, один з найвідоміших в географії. Між собою порівнюють географічні об’єкти, процеси, явища, розташовані на різних територіях або спостерігаються в різний час. В результаті встановлюються просторові або тимчасові відмінності.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0729008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11968024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Зробіть порівняльно-політичний аналіз двох країн</a:t>
            </a:r>
          </a:p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 1. Дві однакові за розмірами  держави, але з різним рівнем соціально-економічного розвитку;</a:t>
            </a:r>
          </a:p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1.1 дві малі держави;</a:t>
            </a:r>
          </a:p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1.2. дві великі держави</a:t>
            </a:r>
          </a:p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1.3. дві </a:t>
            </a:r>
            <a:r>
              <a:rPr lang="uk-UA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сердні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держави </a:t>
            </a:r>
          </a:p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 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Дві різні за розмірами держави,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але з різним рівнем соціально-економічного 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розвитку;</a:t>
            </a:r>
          </a:p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2.1 велика та мала держава</a:t>
            </a:r>
          </a:p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2.2. мала та велика держава</a:t>
            </a:r>
          </a:p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 3. Дві різні за розмірами держави, але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однаковим рівнем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соціально-економічного розвитку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78619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952344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4194946"/>
              </p:ext>
            </p:extLst>
          </p:nvPr>
        </p:nvGraphicFramePr>
        <p:xfrm>
          <a:off x="0" y="481262"/>
          <a:ext cx="12192000" cy="140959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23384">
                  <a:extLst>
                    <a:ext uri="{9D8B030D-6E8A-4147-A177-3AD203B41FA5}">
                      <a16:colId xmlns:a16="http://schemas.microsoft.com/office/drawing/2014/main" val="211995844"/>
                    </a:ext>
                  </a:extLst>
                </a:gridCol>
                <a:gridCol w="8068616">
                  <a:extLst>
                    <a:ext uri="{9D8B030D-6E8A-4147-A177-3AD203B41FA5}">
                      <a16:colId xmlns:a16="http://schemas.microsoft.com/office/drawing/2014/main" val="24022652"/>
                    </a:ext>
                  </a:extLst>
                </a:gridCol>
              </a:tblGrid>
              <a:tr h="129941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Наукові галузі/</a:t>
                      </a:r>
                      <a:endParaRPr lang="en-US" sz="20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теорії та концепції</a:t>
                      </a:r>
                      <a:endParaRPr lang="en-US" sz="20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dirty="0">
                          <a:effectLst/>
                        </a:rPr>
                        <a:t>(у даній таблиці використані теорії та концепції для пояснення сфери публічних справ, подані </a:t>
                      </a:r>
                      <a:r>
                        <a:rPr lang="uk-UA" sz="1000" dirty="0" err="1">
                          <a:effectLst/>
                        </a:rPr>
                        <a:t>С.Томсоном</a:t>
                      </a:r>
                      <a:r>
                        <a:rPr lang="uk-UA" sz="1000" dirty="0">
                          <a:effectLst/>
                        </a:rPr>
                        <a:t> </a:t>
                      </a:r>
                      <a:r>
                        <a:rPr lang="uk-UA" sz="2000" dirty="0">
                          <a:effectLst/>
                        </a:rPr>
                        <a:t>і </a:t>
                      </a:r>
                      <a:r>
                        <a:rPr lang="uk-UA" sz="2000" dirty="0" err="1">
                          <a:effectLst/>
                        </a:rPr>
                        <a:t>С.Джоном</a:t>
                      </a:r>
                      <a:r>
                        <a:rPr lang="uk-UA" sz="2000" dirty="0">
                          <a:effectLst/>
                        </a:rPr>
                        <a:t> )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Застосування в публічній політиці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897711"/>
                  </a:ext>
                </a:extLst>
              </a:tr>
              <a:tr h="3103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Політична наука: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7810145"/>
                  </a:ext>
                </a:extLst>
              </a:tr>
              <a:tr h="9909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Теорія групової політики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Теорія пояснює державну політику як результат взаємодії груп інтересів, визначає плюралізм та корпоративізм як основні моделі вироблення та реалізації державної політики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3179977954"/>
                  </a:ext>
                </a:extLst>
              </a:tr>
              <a:tr h="84221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Теорія заінтересованих груп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Теорія пояснює мотиви залучення недержавних акторів до вироблення публічної політики, пояснює їх політичні стратегії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14412484"/>
                  </a:ext>
                </a:extLst>
              </a:tr>
              <a:tr h="676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Концепція політичного лобіювання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Концепція описує механізми впливу на прийняття політико-управлінських рішень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3611755761"/>
                  </a:ext>
                </a:extLst>
              </a:tr>
              <a:tr h="79408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Концепція політичних мереж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Концепція розкриває форми політичних мереж, формування спільного інтересу в секторальній політиці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2814746584"/>
                  </a:ext>
                </a:extLst>
              </a:tr>
              <a:tr h="6709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Концепція зв’язків з урядовими структурами (</a:t>
                      </a:r>
                      <a:r>
                        <a:rPr lang="en-US" sz="2000">
                          <a:effectLst/>
                        </a:rPr>
                        <a:t>GR</a:t>
                      </a:r>
                      <a:r>
                        <a:rPr lang="uk-UA" sz="2000">
                          <a:effectLst/>
                        </a:rPr>
                        <a:t>)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Концепція розкриває механізм політичної комунікації держави, бізнесу та суспільства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4129138853"/>
                  </a:ext>
                </a:extLst>
              </a:tr>
              <a:tr h="3103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Соціологія: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9889862"/>
                  </a:ext>
                </a:extLst>
              </a:tr>
              <a:tr h="74712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ресурсної залежності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пояснює взаємодію з урядом як механізм зниження невизначеностей та збільшення ресурсів заінтересованих сторін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788924886"/>
                  </a:ext>
                </a:extLst>
              </a:tr>
              <a:tr h="6512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Інституціональна теорія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Теорія пояснює поведінку, обрання стратегії заінтересованою стороною у залежності від інституціонального середовища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885803922"/>
                  </a:ext>
                </a:extLst>
              </a:tr>
              <a:tr h="3103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Менеджмент: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8811702"/>
                  </a:ext>
                </a:extLst>
              </a:tr>
              <a:tr h="7518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Ресурсна теорія організації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пояснює взаємодію з урядом як практику формування стратегічних ресурсів і підвищення власної конкурентоздатності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791618834"/>
                  </a:ext>
                </a:extLst>
              </a:tr>
              <a:tr h="7011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Поведінкова теорія фірми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пояснює реакцію (активність, пасивність) фірми на оточуюче середовище (уряд)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1063609705"/>
                  </a:ext>
                </a:extLst>
              </a:tr>
              <a:tr h="9378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Концепція принципал-агентських відносин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Концепція пояснює політичну активність недержавних акторів, шляхом створення своїх агентів всередині державної служби і використання їх у задоволені власних потреб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339393852"/>
                  </a:ext>
                </a:extLst>
              </a:tr>
              <a:tr h="3103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Економічна наука: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5163349"/>
                  </a:ext>
                </a:extLst>
              </a:tr>
              <a:tr h="101186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груп та колективної дії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дає визначення поняттю «інтерес», пояснює природу політичної активності індивідів, механізм створення та розподілу суспільних та колективних благ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154600143"/>
                  </a:ext>
                </a:extLst>
              </a:tr>
              <a:tr h="62981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суспільного вибору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пояснює політичну активність недержавних акторів як купівлю бажаної публічної політики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1334984092"/>
                  </a:ext>
                </a:extLst>
              </a:tr>
              <a:tr h="10175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 </a:t>
                      </a:r>
                      <a:endParaRPr lang="en-US" sz="20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ігор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пояснює тактику поведінки недержавних акторів у взаємодії з державою з врахуванням поведінки інших як конкурентів у впливі на формування державної політики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2377344214"/>
                  </a:ext>
                </a:extLst>
              </a:tr>
              <a:tr h="95979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трансакційних витрат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Теорія пояснює природу створення коаліцій і об’єднань спільних зусиль заради досягнення цілей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28356778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82434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212365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marL="914400" indent="-914400" algn="ctr">
              <a:buAutoNum type="arabicPeriod"/>
            </a:pPr>
            <a:r>
              <a:rPr lang="uk-UA" sz="4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Особливості використання порівняльної методології </a:t>
            </a:r>
          </a:p>
          <a:p>
            <a:pPr algn="ctr"/>
            <a:r>
              <a:rPr lang="uk-UA" sz="4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у сучасній політичній науці;</a:t>
            </a:r>
          </a:p>
        </p:txBody>
      </p:sp>
    </p:spTree>
    <p:extLst>
      <p:ext uri="{BB962C8B-B14F-4D97-AF65-F5344CB8AC3E}">
        <p14:creationId xmlns:p14="http://schemas.microsoft.com/office/powerpoint/2010/main" val="14719450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3399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ts val="1670"/>
              </a:lnSpc>
              <a:spcAft>
                <a:spcPts val="0"/>
              </a:spcAft>
            </a:pPr>
            <a:r>
              <a:rPr lang="uk-UA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-90237" y="169982"/>
            <a:ext cx="12372474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Порівняльно-історичний метод – сукупність спеціальних процедур дослідження, спрямованих на встановлення спорідненості мов та закономірностей їх розвитку шляхом їхнього порівняння на різних історичних етапах.</a:t>
            </a:r>
          </a:p>
          <a:p>
            <a:pPr algn="just"/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Підґрунтям до зародження цього методу була поява в 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XVI–XVII 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ст. перших граматик рідних мов. Основними лексикографічними працями 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XVI–XVIII 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ст. є словники “важких” слів в Англії (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XVI 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ст.), тлумачний словник </a:t>
            </a:r>
            <a:r>
              <a:rPr lang="uk-UA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С.Джонсона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 (1755 р.), етимологічний словник нідерландської мови </a:t>
            </a:r>
            <a:r>
              <a:rPr lang="uk-UA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Кіліана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 (1599 р.), тлумачний словник німецької мови, укладений </a:t>
            </a:r>
            <a:r>
              <a:rPr lang="uk-UA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К.Штилером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 (1691 р.), багатотомний словник </a:t>
            </a:r>
            <a:r>
              <a:rPr lang="uk-UA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І.Аделунга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 (1774–1786 рр.), словник шведської мови </a:t>
            </a:r>
            <a:r>
              <a:rPr lang="uk-UA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Е.Шродеруса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, “</a:t>
            </a:r>
            <a:r>
              <a:rPr lang="uk-UA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свео-гетський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 словник” </a:t>
            </a:r>
            <a:r>
              <a:rPr lang="uk-UA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Х.Спегеля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. В Данії створений, але не опублікований тлумачний словник датської мови </a:t>
            </a:r>
            <a:r>
              <a:rPr lang="uk-UA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М.Мота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  <a:endParaRPr lang="uk-UA" sz="32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81706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3999" y="0"/>
            <a:ext cx="914400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6758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110799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uk-UA" sz="32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2. Сфера застосовування результатів використання порівняльної методології</a:t>
            </a:r>
            <a:r>
              <a:rPr lang="uk-UA" sz="34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;</a:t>
            </a:r>
            <a:endParaRPr lang="uk-UA" sz="34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359" y="1251284"/>
            <a:ext cx="10948736" cy="5606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12453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" y="371379"/>
            <a:ext cx="121920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solidFill>
                  <a:srgbClr val="646464"/>
                </a:solidFill>
                <a:latin typeface="Roboto"/>
              </a:rPr>
              <a:t>Німецький історик Теодор </a:t>
            </a:r>
            <a:r>
              <a:rPr lang="uk-UA" sz="2800" dirty="0" err="1">
                <a:solidFill>
                  <a:srgbClr val="646464"/>
                </a:solidFill>
                <a:latin typeface="Roboto"/>
              </a:rPr>
              <a:t>Шідер</a:t>
            </a:r>
            <a:r>
              <a:rPr lang="uk-UA" sz="2800" dirty="0">
                <a:solidFill>
                  <a:srgbClr val="646464"/>
                </a:solidFill>
                <a:latin typeface="Roboto"/>
              </a:rPr>
              <a:t> виділяв </a:t>
            </a:r>
            <a:r>
              <a:rPr lang="uk-UA" sz="2800" dirty="0" smtClean="0">
                <a:solidFill>
                  <a:srgbClr val="646464"/>
                </a:solidFill>
                <a:latin typeface="Roboto"/>
              </a:rPr>
              <a:t>п'ять </a:t>
            </a:r>
            <a:r>
              <a:rPr lang="uk-UA" sz="2800" dirty="0">
                <a:solidFill>
                  <a:srgbClr val="646464"/>
                </a:solidFill>
                <a:latin typeface="Roboto"/>
              </a:rPr>
              <a:t>функцій порівняльного методу в </a:t>
            </a:r>
            <a:r>
              <a:rPr lang="uk-UA" sz="2800" dirty="0" smtClean="0">
                <a:solidFill>
                  <a:srgbClr val="646464"/>
                </a:solidFill>
                <a:latin typeface="Roboto"/>
              </a:rPr>
              <a:t>історії та політиці:</a:t>
            </a:r>
            <a:r>
              <a:rPr lang="uk-UA" sz="2800" dirty="0">
                <a:solidFill>
                  <a:srgbClr val="646464"/>
                </a:solidFill>
                <a:latin typeface="Roboto"/>
              </a:rPr>
              <a:t> </a:t>
            </a:r>
            <a:r>
              <a:rPr lang="uk-UA" sz="2800" dirty="0" smtClean="0">
                <a:solidFill>
                  <a:srgbClr val="646464"/>
                </a:solidFill>
                <a:latin typeface="Roboto"/>
              </a:rPr>
              <a:t> </a:t>
            </a:r>
            <a:r>
              <a:rPr lang="uk-UA" sz="2800" b="1" i="1" dirty="0" err="1" smtClean="0">
                <a:solidFill>
                  <a:srgbClr val="646464"/>
                </a:solidFill>
                <a:latin typeface="Roboto"/>
              </a:rPr>
              <a:t>парадигмальну</a:t>
            </a:r>
            <a:r>
              <a:rPr lang="uk-UA" sz="2800" b="1" i="1" dirty="0" smtClean="0">
                <a:solidFill>
                  <a:srgbClr val="646464"/>
                </a:solidFill>
                <a:latin typeface="Roboto"/>
              </a:rPr>
              <a:t>, </a:t>
            </a:r>
            <a:r>
              <a:rPr lang="uk-UA" sz="2800" dirty="0">
                <a:solidFill>
                  <a:srgbClr val="646464"/>
                </a:solidFill>
                <a:latin typeface="Roboto"/>
              </a:rPr>
              <a:t> </a:t>
            </a:r>
            <a:r>
              <a:rPr lang="uk-UA" sz="2800" b="1" i="1" dirty="0" smtClean="0">
                <a:solidFill>
                  <a:srgbClr val="646464"/>
                </a:solidFill>
                <a:latin typeface="Roboto"/>
              </a:rPr>
              <a:t>аналогічну</a:t>
            </a:r>
            <a:r>
              <a:rPr lang="uk-UA" sz="2800" dirty="0" smtClean="0">
                <a:solidFill>
                  <a:srgbClr val="646464"/>
                </a:solidFill>
                <a:latin typeface="Roboto"/>
              </a:rPr>
              <a:t>, </a:t>
            </a:r>
            <a:r>
              <a:rPr lang="uk-UA" sz="2800" dirty="0">
                <a:solidFill>
                  <a:srgbClr val="646464"/>
                </a:solidFill>
                <a:latin typeface="Roboto"/>
              </a:rPr>
              <a:t> </a:t>
            </a:r>
            <a:r>
              <a:rPr lang="uk-UA" sz="2800" b="1" i="1" dirty="0" smtClean="0">
                <a:solidFill>
                  <a:srgbClr val="646464"/>
                </a:solidFill>
                <a:latin typeface="Roboto"/>
              </a:rPr>
              <a:t>узагальнюючу</a:t>
            </a:r>
            <a:r>
              <a:rPr lang="uk-UA" sz="2800" dirty="0" smtClean="0">
                <a:solidFill>
                  <a:srgbClr val="646464"/>
                </a:solidFill>
                <a:latin typeface="Roboto"/>
              </a:rPr>
              <a:t>, </a:t>
            </a:r>
            <a:r>
              <a:rPr lang="uk-UA" sz="2800" b="1" i="1" dirty="0" err="1" smtClean="0">
                <a:solidFill>
                  <a:srgbClr val="646464"/>
                </a:solidFill>
                <a:latin typeface="Roboto"/>
              </a:rPr>
              <a:t>індивідуалізаційну</a:t>
            </a:r>
            <a:r>
              <a:rPr lang="uk-UA" sz="2800" b="1" i="1" dirty="0" smtClean="0">
                <a:solidFill>
                  <a:srgbClr val="646464"/>
                </a:solidFill>
                <a:latin typeface="Roboto"/>
              </a:rPr>
              <a:t> та </a:t>
            </a:r>
            <a:r>
              <a:rPr lang="uk-UA" sz="2800" b="1" i="1" dirty="0">
                <a:solidFill>
                  <a:srgbClr val="646464"/>
                </a:solidFill>
                <a:latin typeface="Roboto"/>
              </a:rPr>
              <a:t>синтетичну.</a:t>
            </a:r>
            <a:endParaRPr lang="uk-UA" sz="2800" dirty="0">
              <a:solidFill>
                <a:srgbClr val="646464"/>
              </a:solidFill>
              <a:latin typeface="Roboto"/>
            </a:endParaRPr>
          </a:p>
          <a:p>
            <a:r>
              <a:rPr lang="uk-UA" sz="2800" dirty="0">
                <a:solidFill>
                  <a:srgbClr val="646464"/>
                </a:solidFill>
                <a:latin typeface="Roboto"/>
              </a:rPr>
              <a:t>"Порівняльний метод ... служить певній пізнавальної задачі. Це завдання полягає у виробленні максимально однорідних прийомів аналізу рясного історичного матеріалу, з тим щоб включити його до складу єдиної універсальної історичної теорії. Сучасний заклик до порівняння - це в першу чергу заклик до більшої узагальненості історичних понять, до підведення </a:t>
            </a:r>
            <a:r>
              <a:rPr lang="uk-UA" sz="2800" dirty="0" err="1">
                <a:solidFill>
                  <a:srgbClr val="646464"/>
                </a:solidFill>
                <a:latin typeface="Roboto"/>
              </a:rPr>
              <a:t>лякаюче</a:t>
            </a:r>
            <a:r>
              <a:rPr lang="uk-UA" sz="2800" dirty="0">
                <a:solidFill>
                  <a:srgbClr val="646464"/>
                </a:solidFill>
                <a:latin typeface="Roboto"/>
              </a:rPr>
              <a:t> розрослася маси конкретного під загальне " </a:t>
            </a:r>
            <a:r>
              <a:rPr lang="uk-UA" sz="2800" baseline="30000" dirty="0">
                <a:solidFill>
                  <a:srgbClr val="1FA2D6"/>
                </a:solidFill>
                <a:latin typeface="Roboto"/>
                <a:hlinkClick r:id="rId2"/>
              </a:rPr>
              <a:t>[2]</a:t>
            </a:r>
            <a:r>
              <a:rPr lang="uk-UA" sz="2800" dirty="0">
                <a:solidFill>
                  <a:srgbClr val="646464"/>
                </a:solidFill>
                <a:latin typeface="Roboto"/>
              </a:rPr>
              <a:t> .</a:t>
            </a:r>
            <a:endParaRPr lang="uk-UA" sz="2800" b="0" i="0" dirty="0">
              <a:solidFill>
                <a:srgbClr val="646464"/>
              </a:solidFill>
              <a:effectLst/>
              <a:latin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8544509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17693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>
                <a:solidFill>
                  <a:srgbClr val="646464"/>
                </a:solidFill>
                <a:latin typeface="Roboto"/>
              </a:rPr>
              <a:t>Важлива сфера застосування порівняльно-історичного методу сюжети, пов'язані з соціально-економічної, військової історією. Можна порівнювати економічну і демографічну потенціали народів і країн, структуру армії і її кількісний склад. У дослідженнях з історії цивілізацій і культур можна порівнювати особливості політичного устрою держав, культури, побуту, звичаїв, менталітету народів. Такого роду аналіз дозволяє пояснити причини перемоги або поразки учасників військових конфліктів, причини культурно-цивілізаційного вибору народів і </a:t>
            </a:r>
            <a:r>
              <a:rPr lang="uk-UA" sz="2400" dirty="0" err="1">
                <a:solidFill>
                  <a:srgbClr val="646464"/>
                </a:solidFill>
                <a:latin typeface="Roboto"/>
              </a:rPr>
              <a:t>т.д</a:t>
            </a:r>
            <a:r>
              <a:rPr lang="uk-UA" sz="2400" dirty="0">
                <a:solidFill>
                  <a:srgbClr val="646464"/>
                </a:solidFill>
                <a:latin typeface="Roboto"/>
              </a:rPr>
              <a:t>.</a:t>
            </a:r>
          </a:p>
          <a:p>
            <a:r>
              <a:rPr lang="uk-UA" sz="2400" dirty="0">
                <a:solidFill>
                  <a:srgbClr val="646464"/>
                </a:solidFill>
                <a:latin typeface="Roboto"/>
              </a:rPr>
              <a:t>Порівняльний метод часто залучається в використанні даних етнографії для вивчення древніх товариств. У нас нерідко відсутні адекватні опису їх соціального ладу, релігійних обрядів і </a:t>
            </a:r>
            <a:r>
              <a:rPr lang="uk-UA" sz="2400" dirty="0" err="1">
                <a:solidFill>
                  <a:srgbClr val="646464"/>
                </a:solidFill>
                <a:latin typeface="Roboto"/>
              </a:rPr>
              <a:t>т.д</a:t>
            </a:r>
            <a:r>
              <a:rPr lang="uk-UA" sz="2400" dirty="0">
                <a:solidFill>
                  <a:srgbClr val="646464"/>
                </a:solidFill>
                <a:latin typeface="Roboto"/>
              </a:rPr>
              <a:t>. Однак ми можемо звернутися до вивчення товариств, які сьогодні знаходяться приблизно на тому ж рівні розвитку, а також провести етнографічні дослідження (племен Полінезії, Океанії, Африки і </a:t>
            </a:r>
            <a:r>
              <a:rPr lang="uk-UA" sz="2400" dirty="0" err="1">
                <a:solidFill>
                  <a:srgbClr val="646464"/>
                </a:solidFill>
                <a:latin typeface="Roboto"/>
              </a:rPr>
              <a:t>т.д</a:t>
            </a:r>
            <a:r>
              <a:rPr lang="uk-UA" sz="2400" dirty="0">
                <a:solidFill>
                  <a:srgbClr val="646464"/>
                </a:solidFill>
                <a:latin typeface="Roboto"/>
              </a:rPr>
              <a:t>.). Наприклад, ми можемо порівняти інститути влади вождя, роль і статус жрецтва, системи кровноспоріднених і общинних </a:t>
            </a:r>
            <a:r>
              <a:rPr lang="uk-UA" sz="2400" dirty="0" err="1">
                <a:solidFill>
                  <a:srgbClr val="646464"/>
                </a:solidFill>
                <a:latin typeface="Roboto"/>
              </a:rPr>
              <a:t>зв'язків</a:t>
            </a:r>
            <a:r>
              <a:rPr lang="uk-UA" sz="2400" dirty="0">
                <a:solidFill>
                  <a:srgbClr val="646464"/>
                </a:solidFill>
                <a:latin typeface="Roboto"/>
              </a:rPr>
              <a:t>, інститут данини і </a:t>
            </a:r>
            <a:r>
              <a:rPr lang="uk-UA" sz="2400" dirty="0" err="1">
                <a:solidFill>
                  <a:srgbClr val="646464"/>
                </a:solidFill>
                <a:latin typeface="Roboto"/>
              </a:rPr>
              <a:t>т.д</a:t>
            </a:r>
            <a:r>
              <a:rPr lang="uk-UA" sz="2400" dirty="0">
                <a:solidFill>
                  <a:srgbClr val="646464"/>
                </a:solidFill>
                <a:latin typeface="Roboto"/>
              </a:rPr>
              <a:t>. Цей метод називається </a:t>
            </a:r>
            <a:r>
              <a:rPr lang="uk-UA" sz="2400" b="1" i="1" dirty="0">
                <a:solidFill>
                  <a:srgbClr val="646464"/>
                </a:solidFill>
                <a:latin typeface="Roboto"/>
              </a:rPr>
              <a:t>порівнянням по аналогії.</a:t>
            </a:r>
            <a:endParaRPr lang="uk-UA" sz="2400" dirty="0">
              <a:solidFill>
                <a:srgbClr val="646464"/>
              </a:solidFill>
              <a:latin typeface="Roboto"/>
            </a:endParaRPr>
          </a:p>
          <a:p>
            <a:r>
              <a:rPr lang="uk-UA" sz="2400" dirty="0">
                <a:solidFill>
                  <a:srgbClr val="646464"/>
                </a:solidFill>
                <a:latin typeface="Roboto"/>
              </a:rPr>
              <a:t>Особливого значення набуває застосування методу при порівнянні історичного шляху різних країн і народів. Історики тут намагаються знайти альтернативи історичного шляху, побачити розвилки, поворотні точки в історії різних країн.</a:t>
            </a:r>
            <a:endParaRPr lang="uk-UA" sz="2400" b="0" i="0" dirty="0">
              <a:solidFill>
                <a:srgbClr val="646464"/>
              </a:solidFill>
              <a:effectLst/>
              <a:latin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42738189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13234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3. </a:t>
            </a:r>
            <a:r>
              <a:rPr lang="uk-UA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Практична значимість та перспективи дослідження країн світу у порівняльній 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ретроспективі</a:t>
            </a:r>
            <a:r>
              <a:rPr lang="uk-UA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8921093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457</TotalTime>
  <Words>821</Words>
  <Application>Microsoft Office PowerPoint</Application>
  <PresentationFormat>Широкоэкранный</PresentationFormat>
  <Paragraphs>78</Paragraphs>
  <Slides>13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0" baseType="lpstr">
      <vt:lpstr>Arial</vt:lpstr>
      <vt:lpstr>Calibri</vt:lpstr>
      <vt:lpstr>Calibri Light</vt:lpstr>
      <vt:lpstr>Helvetica</vt:lpstr>
      <vt:lpstr>Roboto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Owner</dc:creator>
  <cp:lastModifiedBy>Owner</cp:lastModifiedBy>
  <cp:revision>35</cp:revision>
  <dcterms:created xsi:type="dcterms:W3CDTF">2023-09-05T05:25:19Z</dcterms:created>
  <dcterms:modified xsi:type="dcterms:W3CDTF">2023-09-22T06:34:58Z</dcterms:modified>
</cp:coreProperties>
</file>